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7.xml" ContentType="application/vnd.openxmlformats-officedocument.drawingml.chart+xml"/>
  <Override PartName="/ppt/tags/tag23.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24.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25.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26.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27.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charts/chart30.xml" ContentType="application/vnd.openxmlformats-officedocument.drawingml.chart+xml"/>
  <Override PartName="/ppt/charts/chart31.xml" ContentType="application/vnd.openxmlformats-officedocument.drawingml.chart+xml"/>
  <Override PartName="/ppt/tags/tag33.xml" ContentType="application/vnd.openxmlformats-officedocument.presentationml.tags+xml"/>
  <Override PartName="/ppt/charts/chart32.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tags/tag41.xml" ContentType="application/vnd.openxmlformats-officedocument.presentationml.tags+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ags/tag42.xml" ContentType="application/vnd.openxmlformats-officedocument.presentationml.tags+xml"/>
  <Override PartName="/ppt/notesSlides/notesSlide3.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tags/tag43.xml" ContentType="application/vnd.openxmlformats-officedocument.presentationml.tags+xml"/>
  <Override PartName="/ppt/notesSlides/notesSlide4.xml" ContentType="application/vnd.openxmlformats-officedocument.presentationml.notesSlide+xml"/>
  <Override PartName="/ppt/charts/chart42.xml" ContentType="application/vnd.openxmlformats-officedocument.drawingml.chart+xml"/>
  <Override PartName="/ppt/tags/tag44.xml" ContentType="application/vnd.openxmlformats-officedocument.presentationml.tags+xml"/>
  <Override PartName="/ppt/notesSlides/notesSlide5.xml" ContentType="application/vnd.openxmlformats-officedocument.presentationml.notesSlide+xml"/>
  <Override PartName="/ppt/charts/chart43.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charts/chart44.xml" ContentType="application/vnd.openxmlformats-officedocument.drawingml.chart+xml"/>
  <Override PartName="/ppt/tags/tag49.xml" ContentType="application/vnd.openxmlformats-officedocument.presentationml.tags+xml"/>
  <Override PartName="/ppt/notesSlides/notesSlide7.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charts/chart4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handoutMasterIdLst>
    <p:handoutMasterId r:id="rId45"/>
  </p:handoutMasterIdLst>
  <p:sldIdLst>
    <p:sldId id="572" r:id="rId2"/>
    <p:sldId id="592" r:id="rId3"/>
    <p:sldId id="593" r:id="rId4"/>
    <p:sldId id="594" r:id="rId5"/>
    <p:sldId id="597" r:id="rId6"/>
    <p:sldId id="596" r:id="rId7"/>
    <p:sldId id="598" r:id="rId8"/>
    <p:sldId id="599" r:id="rId9"/>
    <p:sldId id="600" r:id="rId10"/>
    <p:sldId id="601" r:id="rId11"/>
    <p:sldId id="602" r:id="rId12"/>
    <p:sldId id="622" r:id="rId13"/>
    <p:sldId id="603" r:id="rId14"/>
    <p:sldId id="605" r:id="rId15"/>
    <p:sldId id="606" r:id="rId16"/>
    <p:sldId id="607" r:id="rId17"/>
    <p:sldId id="608" r:id="rId18"/>
    <p:sldId id="609" r:id="rId19"/>
    <p:sldId id="610" r:id="rId20"/>
    <p:sldId id="611" r:id="rId21"/>
    <p:sldId id="612" r:id="rId22"/>
    <p:sldId id="613" r:id="rId23"/>
    <p:sldId id="614" r:id="rId24"/>
    <p:sldId id="616" r:id="rId25"/>
    <p:sldId id="620" r:id="rId26"/>
    <p:sldId id="617" r:id="rId27"/>
    <p:sldId id="618" r:id="rId28"/>
    <p:sldId id="619" r:id="rId29"/>
    <p:sldId id="623" r:id="rId30"/>
    <p:sldId id="624" r:id="rId31"/>
    <p:sldId id="625" r:id="rId32"/>
    <p:sldId id="626" r:id="rId33"/>
    <p:sldId id="627" r:id="rId34"/>
    <p:sldId id="629" r:id="rId35"/>
    <p:sldId id="637" r:id="rId36"/>
    <p:sldId id="630" r:id="rId37"/>
    <p:sldId id="631" r:id="rId38"/>
    <p:sldId id="632" r:id="rId39"/>
    <p:sldId id="640" r:id="rId40"/>
    <p:sldId id="641" r:id="rId41"/>
    <p:sldId id="642" r:id="rId42"/>
    <p:sldId id="643" r:id="rId43"/>
  </p:sldIdLst>
  <p:sldSz cx="12192000" cy="6858000"/>
  <p:notesSz cx="6858000" cy="9144000"/>
  <p:embeddedFontLst>
    <p:embeddedFont>
      <p:font typeface="汉仪雅酷黑简" charset="-122"/>
      <p:regular r:id="rId46"/>
    </p:embeddedFont>
    <p:embeddedFont>
      <p:font typeface="Oswald" charset="0"/>
      <p:regular r:id="rId47"/>
      <p:bold r:id="rId48"/>
    </p:embeddedFont>
    <p:embeddedFont>
      <p:font typeface="Impact" pitchFamily="34" charset="0"/>
      <p:regular r:id="rId49"/>
    </p:embeddedFont>
    <p:embeddedFont>
      <p:font typeface="Segoe Print" pitchFamily="2" charset="0"/>
      <p:regular r:id="rId50"/>
      <p:bold r:id="rId51"/>
    </p:embeddedFont>
    <p:embeddedFont>
      <p:font typeface="汉仪晓波花月圆简" charset="-122"/>
      <p:regular r:id="rId52"/>
    </p:embeddedFont>
    <p:embeddedFont>
      <p:font typeface="Calibri" pitchFamily="34" charset="0"/>
      <p:regular r:id="rId53"/>
      <p:bold r:id="rId54"/>
      <p:italic r:id="rId55"/>
      <p:boldItalic r:id="rId56"/>
    </p:embeddedFont>
    <p:embeddedFont>
      <p:font typeface="仿宋" pitchFamily="49" charset="-122"/>
      <p:regular r:id="rId57"/>
    </p:embeddedFont>
    <p:embeddedFont>
      <p:font typeface="Segoe UI Light" pitchFamily="34" charset="0"/>
      <p:regular r:id="rId58"/>
    </p:embeddedFont>
    <p:embeddedFont>
      <p:font typeface="Segoe UI" pitchFamily="34" charset="0"/>
      <p:regular r:id="rId59"/>
      <p:bold r:id="rId60"/>
      <p:italic r:id="rId61"/>
      <p:boldItalic r:id="rId62"/>
    </p:embeddedFont>
    <p:embeddedFont>
      <p:font typeface="微软雅黑" pitchFamily="34" charset="-122"/>
      <p:regular r:id="rId63"/>
      <p:bold r:id="rId64"/>
    </p:embeddedFont>
    <p:embeddedFont>
      <p:font typeface="Vijaya" pitchFamily="34" charset="0"/>
      <p:regular r:id="rId65"/>
      <p:bold r:id="rId66"/>
    </p:embeddedFont>
    <p:embeddedFont>
      <p:font typeface="等线" charset="-122"/>
      <p:regular r:id="rId67"/>
      <p:bold r:id="rId68"/>
    </p:embeddedFont>
  </p:embeddedFontLst>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07">
          <p15:clr>
            <a:srgbClr val="A4A3A4"/>
          </p15:clr>
        </p15:guide>
        <p15:guide id="2" pos="39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68"/>
    <a:srgbClr val="F36932"/>
    <a:srgbClr val="3974D4"/>
    <a:srgbClr val="32A16E"/>
    <a:srgbClr val="FFC466"/>
    <a:srgbClr val="4E99E4"/>
    <a:srgbClr val="FFA20D"/>
    <a:srgbClr val="2D66B6"/>
    <a:srgbClr val="4C96DD"/>
    <a:srgbClr val="46E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showGuides="1">
      <p:cViewPr varScale="1">
        <p:scale>
          <a:sx n="114" d="100"/>
          <a:sy n="114" d="100"/>
        </p:scale>
        <p:origin x="-420" y="-612"/>
      </p:cViewPr>
      <p:guideLst>
        <p:guide orient="horz" pos="2107"/>
        <p:guide pos="3933"/>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24037;&#20316;&#31807;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E:\luhw\2022&#24180;&#25991;&#20214;\a&#35843;&#30740;&#25968;&#25454;&#20998;&#26512;2021-1-22&#65288;&#32534;&#65289;.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E:\luhw\2022&#24180;&#25991;&#20214;\a&#35843;&#30740;&#25968;&#25454;&#20998;&#26512;2021-1-22&#65288;&#32534;&#6528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E:\luhw\2022&#24180;&#25991;&#20214;\a&#35843;&#30740;&#25968;&#25454;&#20998;&#26512;2021-1-22&#65288;&#32534;&#65289;.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24037;&#20316;&#31807;1" TargetMode="External"/></Relationships>
</file>

<file path=ppt/charts/_rels/chart16.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24037;&#20316;&#31807;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24037;&#20316;&#31807;1"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24037;&#20316;&#31807;1"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33.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24037;&#20316;&#31807;1"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E:\luhw\2022&#24180;&#25991;&#20214;\a&#35843;&#30740;&#25968;&#25454;&#20998;&#26512;2021-1-22&#65288;&#32534;&#65289;.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24037;&#20316;&#31807;1"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24037;&#20316;&#31807;1"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24037;&#20316;&#31807;2"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45.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24037;&#20316;&#31807;1"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Administrator\Desktop\&#34218;&#36164;&#35843;&#30740;\21&#24180;&#25968;&#25454;\a&#35843;&#30740;&#25968;&#25454;&#20998;&#26512;2021-1-22&#65288;&#32534;&#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luhw\2022&#24180;&#25991;&#20214;\a&#35843;&#30740;&#25968;&#25454;&#20998;&#26512;2021-1-22&#65288;&#32534;&#65289;.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24037;&#20316;&#31807;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luhw\&#21326;&#20013;&#20154;&#25165;\&#38454;&#27573;&#39033;&#30446;&#26448;&#26009;\&#36719;&#20214;&#34892;&#19994;&#34218;&#37228;&#35843;&#30740;&#24037;&#20316;\&#35843;&#30740;&#25968;&#25454;&#20998;&#26512;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7430892245208804"/>
          <c:y val="0.18576104746317501"/>
          <c:w val="0.16554216867469901"/>
          <c:h val="0.54719039825422799"/>
        </c:manualLayout>
      </c:layout>
      <c:overlay val="0"/>
      <c:spPr>
        <a:solidFill>
          <a:srgbClr val="E7F4E6"/>
        </a:solidFill>
      </c:spPr>
      <c:txPr>
        <a:bodyPr rot="0" spcFirstLastPara="0" vertOverflow="ellipsis" vert="horz" wrap="square" anchor="ctr" anchorCtr="1"/>
        <a:lstStyle/>
        <a:p>
          <a:pPr>
            <a:defRPr lang="zh-CN" sz="105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sz="900">
          <a:latin typeface="楷体" panose="02010609060101010101" charset="-122"/>
          <a:ea typeface="楷体" panose="02010609060101010101" charset="-122"/>
          <a:cs typeface="楷体" panose="02010609060101010101" charset="-122"/>
          <a:sym typeface="楷体" panose="02010609060101010101" charset="-122"/>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'应届生(未做）'!$C$50</c:f>
              <c:strCache>
                <c:ptCount val="1"/>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'应届生(未做）'!$B$51:$B$54</c:f>
              <c:strCache>
                <c:ptCount val="4"/>
                <c:pt idx="0">
                  <c:v>3-3.5k</c:v>
                </c:pt>
                <c:pt idx="1">
                  <c:v>3.5-4k</c:v>
                </c:pt>
                <c:pt idx="2">
                  <c:v>4-5.5k</c:v>
                </c:pt>
                <c:pt idx="3">
                  <c:v>5.5-6k</c:v>
                </c:pt>
              </c:strCache>
            </c:strRef>
          </c:cat>
          <c:val>
            <c:numRef>
              <c:f>'应届生(未做）'!$C$51:$C$54</c:f>
              <c:numCache>
                <c:formatCode>0.0%</c:formatCode>
                <c:ptCount val="4"/>
                <c:pt idx="0">
                  <c:v>0.26315789473684209</c:v>
                </c:pt>
                <c:pt idx="1">
                  <c:v>0.52631578947368418</c:v>
                </c:pt>
                <c:pt idx="2">
                  <c:v>0.15789473684210525</c:v>
                </c:pt>
                <c:pt idx="3">
                  <c:v>5.2631578947368418E-2</c:v>
                </c:pt>
              </c:numCache>
            </c:numRef>
          </c:val>
          <c:extLst xmlns:c16r2="http://schemas.microsoft.com/office/drawing/2015/06/chart">
            <c:ext xmlns:c16="http://schemas.microsoft.com/office/drawing/2014/chart" uri="{C3380CC4-5D6E-409C-BE32-E72D297353CC}">
              <c16:uniqueId val="{00000000-1191-2E4B-918D-E39814440E72}"/>
            </c:ext>
          </c:extLst>
        </c:ser>
        <c:dLbls>
          <c:showLegendKey val="0"/>
          <c:showVal val="1"/>
          <c:showCatName val="0"/>
          <c:showSerName val="0"/>
          <c:showPercent val="0"/>
          <c:showBubbleSize val="0"/>
        </c:dLbls>
        <c:gapWidth val="219"/>
        <c:overlap val="-27"/>
        <c:axId val="109460864"/>
        <c:axId val="109480192"/>
      </c:barChart>
      <c:catAx>
        <c:axId val="10946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09480192"/>
        <c:crosses val="autoZero"/>
        <c:auto val="1"/>
        <c:lblAlgn val="ctr"/>
        <c:lblOffset val="100"/>
        <c:noMultiLvlLbl val="0"/>
      </c:catAx>
      <c:valAx>
        <c:axId val="109480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09460864"/>
        <c:crosses val="autoZero"/>
        <c:crossBetween val="between"/>
      </c:valAx>
      <c:spPr>
        <a:noFill/>
        <a:ln>
          <a:noFill/>
        </a:ln>
        <a:effectLst/>
      </c:spPr>
    </c:plotArea>
    <c:plotVisOnly val="1"/>
    <c:dispBlanksAs val="gap"/>
    <c:showDLblsOverMax val="0"/>
  </c:chart>
  <c:spPr>
    <a:noFill/>
    <a:ln w="12700">
      <a:solidFill>
        <a:srgbClr val="FFC468"/>
      </a:solidFill>
    </a:ln>
    <a:effectLst/>
  </c:spPr>
  <c:txPr>
    <a:bodyPr/>
    <a:lstStyle/>
    <a:p>
      <a:pPr>
        <a:defRPr lang="zh-CN"/>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'应届生(未做）'!$C$57</c:f>
              <c:strCache>
                <c:ptCount val="1"/>
              </c:strCache>
            </c:strRef>
          </c:tx>
          <c:spPr>
            <a:solidFill>
              <a:schemeClr val="accent1"/>
            </a:solidFill>
            <a:ln>
              <a:solidFill>
                <a:schemeClr val="accent1"/>
              </a:solid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'应届生(未做）'!$B$58:$B$61</c:f>
              <c:strCache>
                <c:ptCount val="4"/>
                <c:pt idx="0">
                  <c:v>4-4.5k</c:v>
                </c:pt>
                <c:pt idx="1">
                  <c:v>4.5-5k</c:v>
                </c:pt>
                <c:pt idx="2">
                  <c:v>5-6k</c:v>
                </c:pt>
                <c:pt idx="3">
                  <c:v>6-7k</c:v>
                </c:pt>
              </c:strCache>
            </c:strRef>
          </c:cat>
          <c:val>
            <c:numRef>
              <c:f>'应届生(未做）'!$C$58:$C$61</c:f>
              <c:numCache>
                <c:formatCode>0.0%</c:formatCode>
                <c:ptCount val="4"/>
                <c:pt idx="0">
                  <c:v>9.2307692307692313E-2</c:v>
                </c:pt>
                <c:pt idx="1">
                  <c:v>0.33846153846153848</c:v>
                </c:pt>
                <c:pt idx="2">
                  <c:v>0.4</c:v>
                </c:pt>
                <c:pt idx="3">
                  <c:v>0.16923076923076924</c:v>
                </c:pt>
              </c:numCache>
            </c:numRef>
          </c:val>
          <c:extLst xmlns:c16r2="http://schemas.microsoft.com/office/drawing/2015/06/chart">
            <c:ext xmlns:c16="http://schemas.microsoft.com/office/drawing/2014/chart" uri="{C3380CC4-5D6E-409C-BE32-E72D297353CC}">
              <c16:uniqueId val="{00000000-1798-E345-B9F3-B7DCE9E73022}"/>
            </c:ext>
          </c:extLst>
        </c:ser>
        <c:dLbls>
          <c:showLegendKey val="0"/>
          <c:showVal val="0"/>
          <c:showCatName val="0"/>
          <c:showSerName val="0"/>
          <c:showPercent val="0"/>
          <c:showBubbleSize val="0"/>
        </c:dLbls>
        <c:gapWidth val="219"/>
        <c:overlap val="-27"/>
        <c:axId val="109857024"/>
        <c:axId val="109858816"/>
      </c:barChart>
      <c:catAx>
        <c:axId val="10985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09858816"/>
        <c:crosses val="autoZero"/>
        <c:auto val="1"/>
        <c:lblAlgn val="ctr"/>
        <c:lblOffset val="100"/>
        <c:noMultiLvlLbl val="0"/>
      </c:catAx>
      <c:valAx>
        <c:axId val="109858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09857024"/>
        <c:crosses val="autoZero"/>
        <c:crossBetween val="between"/>
      </c:valAx>
      <c:spPr>
        <a:noFill/>
        <a:ln>
          <a:noFill/>
        </a:ln>
        <a:effectLst/>
      </c:spPr>
    </c:plotArea>
    <c:plotVisOnly val="1"/>
    <c:dispBlanksAs val="gap"/>
    <c:showDLblsOverMax val="0"/>
  </c:chart>
  <c:spPr>
    <a:noFill/>
    <a:ln w="12700">
      <a:solidFill>
        <a:srgbClr val="FFC468"/>
      </a:solidFill>
    </a:ln>
    <a:effectLst/>
  </c:spPr>
  <c:txPr>
    <a:bodyPr/>
    <a:lstStyle/>
    <a:p>
      <a:pPr>
        <a:defRPr lang="zh-CN"/>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7430892245208804"/>
          <c:y val="0.18576104746317501"/>
          <c:w val="0.16554216867469901"/>
          <c:h val="0.54719039825422799"/>
        </c:manualLayout>
      </c:layout>
      <c:overlay val="0"/>
      <c:spPr>
        <a:solidFill>
          <a:srgbClr val="E7F4E6"/>
        </a:solidFill>
      </c:spPr>
      <c:txPr>
        <a:bodyPr rot="0" spcFirstLastPara="0" vertOverflow="ellipsis" vert="horz" wrap="square" anchor="ctr" anchorCtr="1"/>
        <a:lstStyle/>
        <a:p>
          <a:pPr>
            <a:defRPr lang="zh-CN" sz="105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sz="900">
          <a:latin typeface="楷体" panose="02010609060101010101" charset="-122"/>
          <a:ea typeface="楷体" panose="02010609060101010101" charset="-122"/>
          <a:cs typeface="楷体" panose="02010609060101010101" charset="-122"/>
          <a:sym typeface="楷体" panose="02010609060101010101" charset="-122"/>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'应届生(未做）'!$C$64</c:f>
              <c:strCache>
                <c:ptCount val="1"/>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'应届生(未做）'!$B$65:$B$68</c:f>
              <c:strCache>
                <c:ptCount val="4"/>
                <c:pt idx="0">
                  <c:v>4-5k</c:v>
                </c:pt>
                <c:pt idx="1">
                  <c:v>5-6k</c:v>
                </c:pt>
                <c:pt idx="2">
                  <c:v>6-7k</c:v>
                </c:pt>
                <c:pt idx="3">
                  <c:v>7-8k</c:v>
                </c:pt>
              </c:strCache>
            </c:strRef>
          </c:cat>
          <c:val>
            <c:numRef>
              <c:f>'应届生(未做）'!$C$65:$C$68</c:f>
              <c:numCache>
                <c:formatCode>0.0%</c:formatCode>
                <c:ptCount val="4"/>
                <c:pt idx="0">
                  <c:v>0.04</c:v>
                </c:pt>
                <c:pt idx="1">
                  <c:v>0.16</c:v>
                </c:pt>
                <c:pt idx="2">
                  <c:v>0.44</c:v>
                </c:pt>
                <c:pt idx="3">
                  <c:v>0.36</c:v>
                </c:pt>
              </c:numCache>
            </c:numRef>
          </c:val>
          <c:extLst xmlns:c16r2="http://schemas.microsoft.com/office/drawing/2015/06/chart">
            <c:ext xmlns:c16="http://schemas.microsoft.com/office/drawing/2014/chart" uri="{C3380CC4-5D6E-409C-BE32-E72D297353CC}">
              <c16:uniqueId val="{00000000-4003-7444-9D5F-8EA1DC5830C6}"/>
            </c:ext>
          </c:extLst>
        </c:ser>
        <c:dLbls>
          <c:showLegendKey val="0"/>
          <c:showVal val="1"/>
          <c:showCatName val="0"/>
          <c:showSerName val="0"/>
          <c:showPercent val="0"/>
          <c:showBubbleSize val="0"/>
        </c:dLbls>
        <c:gapWidth val="219"/>
        <c:overlap val="-27"/>
        <c:axId val="109209472"/>
        <c:axId val="109236992"/>
      </c:barChart>
      <c:catAx>
        <c:axId val="10920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09236992"/>
        <c:crosses val="autoZero"/>
        <c:auto val="1"/>
        <c:lblAlgn val="ctr"/>
        <c:lblOffset val="100"/>
        <c:noMultiLvlLbl val="0"/>
      </c:catAx>
      <c:valAx>
        <c:axId val="109236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09209472"/>
        <c:crosses val="autoZero"/>
        <c:crossBetween val="between"/>
      </c:valAx>
      <c:spPr>
        <a:noFill/>
        <a:ln>
          <a:noFill/>
        </a:ln>
        <a:effectLst/>
      </c:spPr>
    </c:plotArea>
    <c:plotVisOnly val="1"/>
    <c:dispBlanksAs val="gap"/>
    <c:showDLblsOverMax val="0"/>
  </c:chart>
  <c:spPr>
    <a:noFill/>
    <a:ln w="12700">
      <a:solidFill>
        <a:srgbClr val="D2A256"/>
      </a:solidFill>
    </a:ln>
    <a:effectLst/>
  </c:spPr>
  <c:txPr>
    <a:bodyPr/>
    <a:lstStyle/>
    <a:p>
      <a:pPr>
        <a:defRPr lang="zh-CN"/>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1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4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5739-6B44-8E43-1E2845F70355}"/>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5739-6B44-8E43-1E2845F70355}"/>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5739-6B44-8E43-1E2845F70355}"/>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5739-6B44-8E43-1E2845F70355}"/>
              </c:ext>
            </c:extLst>
          </c:dPt>
          <c:dPt>
            <c:idx val="4"/>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5739-6B44-8E43-1E2845F70355}"/>
              </c:ext>
            </c:extLst>
          </c:dPt>
          <c:dLbls>
            <c:dLbl>
              <c:idx val="0"/>
              <c:layout>
                <c:manualLayout>
                  <c:x val="-0.10233066808216"/>
                  <c:y val="0.18014502263057799"/>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739-6B44-8E43-1E2845F70355}"/>
                </c:ext>
              </c:extLst>
            </c:dLbl>
            <c:dLbl>
              <c:idx val="1"/>
              <c:layout>
                <c:manualLayout>
                  <c:x val="-0.174246407441287"/>
                  <c:y val="-0.169138863399974"/>
                </c:manualLayout>
              </c:layout>
              <c:tx>
                <c:rich>
                  <a:bodyPr/>
                  <a:lstStyle/>
                  <a:p>
                    <a:r>
                      <a:rPr lang="en-US" altLang="zh-CN"/>
                      <a:t>5001~6000</a:t>
                    </a:r>
                    <a:r>
                      <a:rPr lang="zh-CN" altLang="en-US"/>
                      <a:t>元</a:t>
                    </a:r>
                    <a:r>
                      <a:rPr lang="en-US" altLang="zh-CN"/>
                      <a:t>, 41.1%</a:t>
                    </a:r>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5086587366249002"/>
                      <c:h val="0.15980497348556399"/>
                    </c:manualLayout>
                  </c15:layout>
                  <c15:showDataLabelsRange val="0"/>
                </c:ext>
                <c:ext xmlns:c16="http://schemas.microsoft.com/office/drawing/2014/chart" uri="{C3380CC4-5D6E-409C-BE32-E72D297353CC}">
                  <c16:uniqueId val="{00000003-5739-6B44-8E43-1E2845F70355}"/>
                </c:ext>
              </c:extLst>
            </c:dLbl>
            <c:dLbl>
              <c:idx val="2"/>
              <c:layout>
                <c:manualLayout>
                  <c:x val="0.100816827995642"/>
                  <c:y val="-1.589097915536509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739-6B44-8E43-1E2845F70355}"/>
                </c:ext>
              </c:extLst>
            </c:dLbl>
            <c:dLbl>
              <c:idx val="3"/>
              <c:layout>
                <c:manualLayout>
                  <c:x val="1.3442243732752299E-2"/>
                  <c:y val="-2.8071137124189401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739-6B44-8E43-1E2845F70355}"/>
                </c:ext>
              </c:extLst>
            </c:dLbl>
            <c:dLbl>
              <c:idx val="4"/>
              <c:layout>
                <c:manualLayout>
                  <c:x val="1.0423374909813401E-2"/>
                  <c:y val="-1.49324400777321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739-6B44-8E43-1E2845F7035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'1年'!$A$3:$A$7</c:f>
              <c:strCache>
                <c:ptCount val="5"/>
                <c:pt idx="0">
                  <c:v>5000元以下</c:v>
                </c:pt>
                <c:pt idx="1">
                  <c:v>5001－6000元</c:v>
                </c:pt>
                <c:pt idx="2">
                  <c:v>6001－7000元</c:v>
                </c:pt>
                <c:pt idx="3">
                  <c:v>7001－8000元</c:v>
                </c:pt>
                <c:pt idx="4">
                  <c:v>8001以上</c:v>
                </c:pt>
              </c:strCache>
            </c:strRef>
          </c:cat>
          <c:val>
            <c:numRef>
              <c:f>'1年'!$B$3:$B$7</c:f>
              <c:numCache>
                <c:formatCode>0.0%</c:formatCode>
                <c:ptCount val="5"/>
                <c:pt idx="0">
                  <c:v>0.18947368421052599</c:v>
                </c:pt>
                <c:pt idx="1">
                  <c:v>0.41052631578947402</c:v>
                </c:pt>
                <c:pt idx="2">
                  <c:v>0.24210526315789499</c:v>
                </c:pt>
                <c:pt idx="3">
                  <c:v>0.115789473684211</c:v>
                </c:pt>
                <c:pt idx="4">
                  <c:v>4.2105263157894701E-2</c:v>
                </c:pt>
              </c:numCache>
            </c:numRef>
          </c:val>
          <c:extLst xmlns:c16r2="http://schemas.microsoft.com/office/drawing/2015/06/chart">
            <c:ext xmlns:c16="http://schemas.microsoft.com/office/drawing/2014/chart" uri="{C3380CC4-5D6E-409C-BE32-E72D297353CC}">
              <c16:uniqueId val="{0000000A-5739-6B44-8E43-1E2845F70355}"/>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7298552833327496"/>
          <c:y val="0.33475194145541698"/>
          <c:w val="0.32224272043402302"/>
          <c:h val="0.36257710089884498"/>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74729882277052095"/>
          <c:y val="0.214113680154143"/>
          <c:w val="0.23367198838896999"/>
          <c:h val="0.599229287090559"/>
        </c:manualLayout>
      </c:layout>
      <c:overlay val="0"/>
      <c:spPr>
        <a:solidFill>
          <a:schemeClr val="lt1">
            <a:alpha val="50000"/>
          </a:schemeClr>
        </a:solidFill>
        <a:ln>
          <a:noFill/>
        </a:ln>
        <a:effectLst/>
      </c:spPr>
      <c:txPr>
        <a:bodyPr rot="0" spcFirstLastPara="0" vertOverflow="ellipsis" vert="horz" wrap="square" anchor="ctr" anchorCtr="1" forceAA="0"/>
        <a:lstStyle/>
        <a:p>
          <a:pPr>
            <a:defRPr lang="zh-CN" altLang="en-US" sz="1600" b="0" i="0" u="none" strike="noStrike" kern="1200" baseline="0">
              <a:solidFill>
                <a:srgbClr val="000000">
                  <a:lumMod val="65000"/>
                  <a:lumOff val="35000"/>
                </a:srgbClr>
              </a:solidFill>
              <a:latin typeface="楷体" panose="02010609060101010101" charset="-122"/>
              <a:ea typeface="楷体" panose="02010609060101010101" charset="-122"/>
              <a:cs typeface="楷体" panose="02010609060101010101" charset="-122"/>
            </a:defRPr>
          </a:pPr>
          <a:endParaRPr lang="zh-CN"/>
        </a:p>
      </c:txPr>
    </c:legend>
    <c:plotVisOnly val="1"/>
    <c:dispBlanksAs val="gap"/>
    <c:showDLblsOverMax val="0"/>
  </c:chart>
  <c:spPr>
    <a:noFill/>
    <a:ln w="9525" cap="flat" cmpd="sng" algn="ctr">
      <a:noFill/>
      <a:prstDash val="solid"/>
      <a:round/>
    </a:ln>
    <a:effectLst/>
  </c:spPr>
  <c:txPr>
    <a:bodyPr/>
    <a:lstStyle/>
    <a:p>
      <a:pPr>
        <a:defRPr lang="zh-CN"/>
      </a:pPr>
      <a:endParaRPr lang="zh-CN"/>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4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200" b="0" i="0" u="none" strike="noStrike" kern="1200" baseline="0">
              <a:solidFill>
                <a:sysClr val="windowText" lastClr="000000"/>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418E-A049-B236-CC16AE80FDE5}"/>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418E-A049-B236-CC16AE80FDE5}"/>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418E-A049-B236-CC16AE80FDE5}"/>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418E-A049-B236-CC16AE80FDE5}"/>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418E-A049-B236-CC16AE80FDE5}"/>
              </c:ext>
            </c:extLst>
          </c:dPt>
          <c:dPt>
            <c:idx val="5"/>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418E-A049-B236-CC16AE80FDE5}"/>
              </c:ext>
            </c:extLst>
          </c:dPt>
          <c:dPt>
            <c:idx val="6"/>
            <c:bubble3D val="0"/>
            <c:spPr>
              <a:solidFill>
                <a:srgbClr val="3974D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D-418E-A049-B236-CC16AE80FDE5}"/>
              </c:ext>
            </c:extLst>
          </c:dPt>
          <c:dLbls>
            <c:dLbl>
              <c:idx val="0"/>
              <c:layout>
                <c:manualLayout>
                  <c:x val="1.8367475090645699E-3"/>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8E-A049-B236-CC16AE80FDE5}"/>
                </c:ext>
              </c:extLst>
            </c:dLbl>
            <c:dLbl>
              <c:idx val="1"/>
              <c:layout>
                <c:manualLayout>
                  <c:x val="1.0040159055092901E-2"/>
                  <c:y val="-9.0857483598256895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18E-A049-B236-CC16AE80FDE5}"/>
                </c:ext>
              </c:extLst>
            </c:dLbl>
            <c:dLbl>
              <c:idx val="2"/>
              <c:layout>
                <c:manualLayout>
                  <c:x val="-0.18975991066188999"/>
                  <c:y val="5.6047526029036697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18E-A049-B236-CC16AE80FDE5}"/>
                </c:ext>
              </c:extLst>
            </c:dLbl>
            <c:dLbl>
              <c:idx val="3"/>
              <c:layout>
                <c:manualLayout>
                  <c:x val="-0.193764777439213"/>
                  <c:y val="-0.144034549190664"/>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18E-A049-B236-CC16AE80FDE5}"/>
                </c:ext>
              </c:extLst>
            </c:dLbl>
            <c:dLbl>
              <c:idx val="4"/>
              <c:layout>
                <c:manualLayout>
                  <c:x val="0.182196731024931"/>
                  <c:y val="-0.193309526545364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18E-A049-B236-CC16AE80FDE5}"/>
                </c:ext>
              </c:extLst>
            </c:dLbl>
            <c:dLbl>
              <c:idx val="5"/>
              <c:layout>
                <c:manualLayout>
                  <c:x val="0.12435649895352401"/>
                  <c:y val="0.1522340128664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18E-A049-B236-CC16AE80FDE5}"/>
                </c:ext>
              </c:extLst>
            </c:dLbl>
            <c:dLbl>
              <c:idx val="6"/>
              <c:layout>
                <c:manualLayout>
                  <c:x val="-6.82602515743891E-2"/>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18E-A049-B236-CC16AE80FDE5}"/>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'3年'!$A$3:$A$9</c:f>
              <c:strCache>
                <c:ptCount val="7"/>
                <c:pt idx="0">
                  <c:v>6000元以下</c:v>
                </c:pt>
                <c:pt idx="1">
                  <c:v>6001－7000元</c:v>
                </c:pt>
                <c:pt idx="2">
                  <c:v>7001－8000元</c:v>
                </c:pt>
                <c:pt idx="3">
                  <c:v>8001－9000元</c:v>
                </c:pt>
                <c:pt idx="4">
                  <c:v>9001－10000元</c:v>
                </c:pt>
                <c:pt idx="5">
                  <c:v>10001－11000元</c:v>
                </c:pt>
                <c:pt idx="6">
                  <c:v>11001元以上</c:v>
                </c:pt>
              </c:strCache>
            </c:strRef>
          </c:cat>
          <c:val>
            <c:numRef>
              <c:f>'3年'!$B$3:$B$9</c:f>
              <c:numCache>
                <c:formatCode>0.0%</c:formatCode>
                <c:ptCount val="7"/>
                <c:pt idx="0">
                  <c:v>5.2631578947368397E-2</c:v>
                </c:pt>
                <c:pt idx="1">
                  <c:v>9.4736842105263203E-2</c:v>
                </c:pt>
                <c:pt idx="2">
                  <c:v>0.115789473684211</c:v>
                </c:pt>
                <c:pt idx="3">
                  <c:v>0.17894736842105299</c:v>
                </c:pt>
                <c:pt idx="4">
                  <c:v>0.326315789473684</c:v>
                </c:pt>
                <c:pt idx="5">
                  <c:v>0.18947368421052599</c:v>
                </c:pt>
                <c:pt idx="6">
                  <c:v>4.2105263157894701E-2</c:v>
                </c:pt>
              </c:numCache>
            </c:numRef>
          </c:val>
          <c:extLst xmlns:c16r2="http://schemas.microsoft.com/office/drawing/2015/06/chart">
            <c:ext xmlns:c16="http://schemas.microsoft.com/office/drawing/2014/chart" uri="{C3380CC4-5D6E-409C-BE32-E72D297353CC}">
              <c16:uniqueId val="{0000000E-418E-A049-B236-CC16AE80FDE5}"/>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42063986057513"/>
          <c:y val="0.22191979677009599"/>
          <c:w val="0.253578986679945"/>
          <c:h val="0.60751224823081096"/>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c:spPr>
  <c:txPr>
    <a:bodyPr/>
    <a:lstStyle/>
    <a:p>
      <a:pPr>
        <a:defRPr lang="zh-CN"/>
      </a:pPr>
      <a:endParaRPr lang="zh-CN"/>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4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2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solidFill>
              <a:srgbClr val="FFA20D"/>
            </a:solidFill>
            <a:ln w="25400" cap="flat" cmpd="sng" algn="ctr">
              <a:solidFill>
                <a:schemeClr val="tx1"/>
              </a:solidFill>
              <a:prstDash val="solid"/>
              <a:round/>
            </a:ln>
            <a:sp3d contourW="25400"/>
          </c:spPr>
          <c:dPt>
            <c:idx val="0"/>
            <c:bubble3D val="0"/>
            <c:extLst xmlns:c16r2="http://schemas.microsoft.com/office/drawing/2015/06/chart">
              <c:ext xmlns:c16="http://schemas.microsoft.com/office/drawing/2014/chart" uri="{C3380CC4-5D6E-409C-BE32-E72D297353CC}">
                <c16:uniqueId val="{00000001-7996-DC4D-9E06-A09BE6E3AD54}"/>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7996-DC4D-9E06-A09BE6E3AD54}"/>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7996-DC4D-9E06-A09BE6E3AD54}"/>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7996-DC4D-9E06-A09BE6E3AD54}"/>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7996-DC4D-9E06-A09BE6E3AD54}"/>
              </c:ext>
            </c:extLst>
          </c:dPt>
          <c:dPt>
            <c:idx val="5"/>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7996-DC4D-9E06-A09BE6E3AD54}"/>
              </c:ext>
            </c:extLst>
          </c:dPt>
          <c:dPt>
            <c:idx val="6"/>
            <c:bubble3D val="0"/>
            <c:spPr>
              <a:solidFill>
                <a:srgbClr val="3974D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D-7996-DC4D-9E06-A09BE6E3AD54}"/>
              </c:ext>
            </c:extLst>
          </c:dPt>
          <c:dLbls>
            <c:dLbl>
              <c:idx val="0"/>
              <c:layout>
                <c:manualLayout>
                  <c:x val="-0.13093287439241699"/>
                  <c:y val="-2.79232060531060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996-DC4D-9E06-A09BE6E3AD54}"/>
                </c:ext>
              </c:extLst>
            </c:dLbl>
            <c:dLbl>
              <c:idx val="1"/>
              <c:layout>
                <c:manualLayout>
                  <c:x val="1.65278704767409E-2"/>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96-DC4D-9E06-A09BE6E3AD54}"/>
                </c:ext>
              </c:extLst>
            </c:dLbl>
            <c:dLbl>
              <c:idx val="2"/>
              <c:layout>
                <c:manualLayout>
                  <c:x val="-5.6771203787614197E-3"/>
                  <c:y val="7.7500181404490304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996-DC4D-9E06-A09BE6E3AD54}"/>
                </c:ext>
              </c:extLst>
            </c:dLbl>
            <c:dLbl>
              <c:idx val="3"/>
              <c:layout>
                <c:manualLayout>
                  <c:x val="-0.172102839548428"/>
                  <c:y val="5.99917515883642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5380294874795201"/>
                      <c:h val="0.19015573928090801"/>
                    </c:manualLayout>
                  </c15:layout>
                </c:ext>
                <c:ext xmlns:c16="http://schemas.microsoft.com/office/drawing/2014/chart" uri="{C3380CC4-5D6E-409C-BE32-E72D297353CC}">
                  <c16:uniqueId val="{00000007-7996-DC4D-9E06-A09BE6E3AD54}"/>
                </c:ext>
              </c:extLst>
            </c:dLbl>
            <c:dLbl>
              <c:idx val="4"/>
              <c:layout>
                <c:manualLayout>
                  <c:x val="-0.10372001641277"/>
                  <c:y val="-0.22919973573590599"/>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09688743271706"/>
                      <c:h val="0.19015573928090801"/>
                    </c:manualLayout>
                  </c15:layout>
                </c:ext>
                <c:ext xmlns:c16="http://schemas.microsoft.com/office/drawing/2014/chart" uri="{C3380CC4-5D6E-409C-BE32-E72D297353CC}">
                  <c16:uniqueId val="{00000009-7996-DC4D-9E06-A09BE6E3AD54}"/>
                </c:ext>
              </c:extLst>
            </c:dLbl>
            <c:dLbl>
              <c:idx val="5"/>
              <c:layout>
                <c:manualLayout>
                  <c:x val="0.13849089918177099"/>
                  <c:y val="-6.5374264800666895E-2"/>
                </c:manualLayout>
              </c:layout>
              <c:spPr>
                <a:noFill/>
                <a:ln>
                  <a:noFill/>
                </a:ln>
                <a:effectLst/>
              </c:spPr>
              <c:txPr>
                <a:bodyPr rot="0" spcFirstLastPara="0" vertOverflow="ellipsis" vert="horz" wrap="square" lIns="38100" tIns="19050" rIns="38100" bIns="19050" anchor="ctr" anchorCtr="1">
                  <a:noAutofit/>
                </a:bodyPr>
                <a:lstStyle/>
                <a:p>
                  <a:pPr>
                    <a:defRPr lang="zh-CN" sz="1000" b="0" i="0" u="none" strike="noStrike" kern="1200" baseline="0">
                      <a:solidFill>
                        <a:schemeClr val="tx1"/>
                      </a:solidFill>
                      <a:latin typeface="+mn-lt"/>
                      <a:ea typeface="+mn-ea"/>
                      <a:cs typeface="+mn-cs"/>
                    </a:defRPr>
                  </a:pPr>
                  <a:endParaRPr lang="zh-CN"/>
                </a:p>
              </c:tx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27591855838989"/>
                      <c:h val="0.148625264372236"/>
                    </c:manualLayout>
                  </c15:layout>
                </c:ext>
                <c:ext xmlns:c16="http://schemas.microsoft.com/office/drawing/2014/chart" uri="{C3380CC4-5D6E-409C-BE32-E72D297353CC}">
                  <c16:uniqueId val="{0000000B-7996-DC4D-9E06-A09BE6E3AD54}"/>
                </c:ext>
              </c:extLst>
            </c:dLbl>
            <c:dLbl>
              <c:idx val="6"/>
              <c:layout>
                <c:manualLayout>
                  <c:x val="3.59547115824091E-2"/>
                  <c:y val="0.142859419048108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996-DC4D-9E06-A09BE6E3AD54}"/>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'5年'!$A$3:$A$9</c:f>
              <c:strCache>
                <c:ptCount val="7"/>
                <c:pt idx="0">
                  <c:v>8000元以下</c:v>
                </c:pt>
                <c:pt idx="1">
                  <c:v>8001－9000元</c:v>
                </c:pt>
                <c:pt idx="2">
                  <c:v>9001－10000元</c:v>
                </c:pt>
                <c:pt idx="3">
                  <c:v>10001－11000元</c:v>
                </c:pt>
                <c:pt idx="4">
                  <c:v>11001－12000元</c:v>
                </c:pt>
                <c:pt idx="5">
                  <c:v>12001－13000元</c:v>
                </c:pt>
                <c:pt idx="6">
                  <c:v>13001元以上</c:v>
                </c:pt>
              </c:strCache>
            </c:strRef>
          </c:cat>
          <c:val>
            <c:numRef>
              <c:f>'5年'!$B$3:$B$9</c:f>
              <c:numCache>
                <c:formatCode>0.0%</c:formatCode>
                <c:ptCount val="7"/>
                <c:pt idx="0">
                  <c:v>4.2105263157894701E-2</c:v>
                </c:pt>
                <c:pt idx="1">
                  <c:v>4.2105263157894701E-2</c:v>
                </c:pt>
                <c:pt idx="2">
                  <c:v>8.42105263157895E-2</c:v>
                </c:pt>
                <c:pt idx="3">
                  <c:v>0.105263157894737</c:v>
                </c:pt>
                <c:pt idx="4">
                  <c:v>0.29473684210526302</c:v>
                </c:pt>
                <c:pt idx="5">
                  <c:v>0.30526315789473701</c:v>
                </c:pt>
                <c:pt idx="6">
                  <c:v>0.12631578947368399</c:v>
                </c:pt>
              </c:numCache>
            </c:numRef>
          </c:val>
          <c:extLst xmlns:c16r2="http://schemas.microsoft.com/office/drawing/2015/06/chart">
            <c:ext xmlns:c16="http://schemas.microsoft.com/office/drawing/2014/chart" uri="{C3380CC4-5D6E-409C-BE32-E72D297353CC}">
              <c16:uniqueId val="{0000000E-7996-DC4D-9E06-A09BE6E3AD5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2139012403463598"/>
          <c:y val="0.112478369544318"/>
          <c:w val="0.27509946173648497"/>
          <c:h val="0.72928283022495699"/>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8.3001751361451506E-2"/>
          <c:y val="0.83354153063859504"/>
          <c:w val="0.82651448639157199"/>
          <c:h val="0.16237850200114401"/>
        </c:manualLayout>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4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1E61-4444-9B69-23F25DD38D21}"/>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1E61-4444-9B69-23F25DD38D21}"/>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1E61-4444-9B69-23F25DD38D21}"/>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1E61-4444-9B69-23F25DD38D21}"/>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1E61-4444-9B69-23F25DD38D21}"/>
              </c:ext>
            </c:extLst>
          </c:dPt>
          <c:dPt>
            <c:idx val="5"/>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1E61-4444-9B69-23F25DD38D21}"/>
              </c:ext>
            </c:extLst>
          </c:dPt>
          <c:dPt>
            <c:idx val="6"/>
            <c:bubble3D val="0"/>
            <c:spPr>
              <a:solidFill>
                <a:srgbClr val="3974D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D-1E61-4444-9B69-23F25DD38D21}"/>
              </c:ext>
            </c:extLst>
          </c:dPt>
          <c:dLbls>
            <c:dLbl>
              <c:idx val="0"/>
              <c:layout>
                <c:manualLayout>
                  <c:x val="5.3345520194429598E-2"/>
                  <c:y val="-1.334922159322429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61-4444-9B69-23F25DD38D21}"/>
                </c:ext>
              </c:extLst>
            </c:dLbl>
            <c:dLbl>
              <c:idx val="1"/>
              <c:layout>
                <c:manualLayout>
                  <c:x val="0.102423398773305"/>
                  <c:y val="5.33968863728973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E61-4444-9B69-23F25DD38D21}"/>
                </c:ext>
              </c:extLst>
            </c:dLbl>
            <c:dLbl>
              <c:idx val="2"/>
              <c:layout>
                <c:manualLayout>
                  <c:x val="-0.128029248466631"/>
                  <c:y val="5.33968863728973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E61-4444-9B69-23F25DD38D21}"/>
                </c:ext>
              </c:extLst>
            </c:dLbl>
            <c:dLbl>
              <c:idx val="3"/>
              <c:layout>
                <c:manualLayout>
                  <c:x val="-5.5479341002207E-2"/>
                  <c:y val="-0.218037286022664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E61-4444-9B69-23F25DD38D21}"/>
                </c:ext>
              </c:extLst>
            </c:dLbl>
            <c:dLbl>
              <c:idx val="4"/>
              <c:layout>
                <c:manualLayout>
                  <c:x val="0.142965994121072"/>
                  <c:y val="-4.4497405310748601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E61-4444-9B69-23F25DD38D21}"/>
                </c:ext>
              </c:extLst>
            </c:dLbl>
            <c:dLbl>
              <c:idx val="5"/>
              <c:layout>
                <c:manualLayout>
                  <c:x val="-6.4014624233315706E-2"/>
                  <c:y val="2.669844318644869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E61-4444-9B69-23F25DD38D21}"/>
                </c:ext>
              </c:extLst>
            </c:dLbl>
            <c:dLbl>
              <c:idx val="6"/>
              <c:layout>
                <c:manualLayout>
                  <c:x val="-5.7643908991702499E-2"/>
                  <c:y val="-1.3317337625639501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E61-4444-9B69-23F25DD38D21}"/>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经理!$A$3:$A$9</c:f>
              <c:strCache>
                <c:ptCount val="7"/>
                <c:pt idx="0">
                  <c:v>10000元以下</c:v>
                </c:pt>
                <c:pt idx="1">
                  <c:v>10001－12000元</c:v>
                </c:pt>
                <c:pt idx="2">
                  <c:v>12001－14000元</c:v>
                </c:pt>
                <c:pt idx="3">
                  <c:v>14001－16000元</c:v>
                </c:pt>
                <c:pt idx="4">
                  <c:v>16001－18000元</c:v>
                </c:pt>
                <c:pt idx="5">
                  <c:v>18001－20000元</c:v>
                </c:pt>
                <c:pt idx="6">
                  <c:v>20001元以上</c:v>
                </c:pt>
              </c:strCache>
            </c:strRef>
          </c:cat>
          <c:val>
            <c:numRef>
              <c:f>经理!$B$3:$B$9</c:f>
              <c:numCache>
                <c:formatCode>0.0%</c:formatCode>
                <c:ptCount val="7"/>
                <c:pt idx="0">
                  <c:v>5.2631578947368397E-2</c:v>
                </c:pt>
                <c:pt idx="1">
                  <c:v>8.42105263157895E-2</c:v>
                </c:pt>
                <c:pt idx="2">
                  <c:v>0.157894736842105</c:v>
                </c:pt>
                <c:pt idx="3">
                  <c:v>0.35789473684210499</c:v>
                </c:pt>
                <c:pt idx="4">
                  <c:v>0.18947368421052599</c:v>
                </c:pt>
                <c:pt idx="5">
                  <c:v>0.115789473684211</c:v>
                </c:pt>
                <c:pt idx="6">
                  <c:v>4.2105263157894701E-2</c:v>
                </c:pt>
              </c:numCache>
            </c:numRef>
          </c:val>
          <c:extLst xmlns:c16r2="http://schemas.microsoft.com/office/drawing/2015/06/chart">
            <c:ext xmlns:c16="http://schemas.microsoft.com/office/drawing/2014/chart" uri="{C3380CC4-5D6E-409C-BE32-E72D297353CC}">
              <c16:uniqueId val="{0000000E-1E61-4444-9B69-23F25DD38D2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55975367915666"/>
          <c:y val="0.245138094459879"/>
          <c:w val="0.19810040705563101"/>
          <c:h val="0.51168491583592102"/>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a:solidFill>
                <a:schemeClr val="tx1"/>
              </a:solidFill>
            </a:ln>
            <a:sp3d contourW="22225"/>
          </c:spPr>
          <c:dPt>
            <c:idx val="0"/>
            <c:bubble3D val="0"/>
            <c:spPr>
              <a:solidFill>
                <a:schemeClr val="accent2">
                  <a:lumMod val="75000"/>
                </a:schemeClr>
              </a:solidFill>
              <a:ln w="22225">
                <a:solidFill>
                  <a:schemeClr val="tx1"/>
                </a:solidFill>
              </a:ln>
              <a:sp3d contourW="22225"/>
            </c:spPr>
            <c:extLst xmlns:c16r2="http://schemas.microsoft.com/office/drawing/2015/06/chart">
              <c:ext xmlns:c16="http://schemas.microsoft.com/office/drawing/2014/chart" uri="{C3380CC4-5D6E-409C-BE32-E72D297353CC}">
                <c16:uniqueId val="{00000001-D89E-BC43-B457-63406C6C0818}"/>
              </c:ext>
            </c:extLst>
          </c:dPt>
          <c:dPt>
            <c:idx val="1"/>
            <c:bubble3D val="0"/>
            <c:spPr>
              <a:solidFill>
                <a:srgbClr val="4E99E4"/>
              </a:solidFill>
              <a:ln w="22225">
                <a:solidFill>
                  <a:schemeClr val="tx1"/>
                </a:solidFill>
              </a:ln>
              <a:sp3d contourW="22225"/>
            </c:spPr>
            <c:extLst xmlns:c16r2="http://schemas.microsoft.com/office/drawing/2015/06/chart">
              <c:ext xmlns:c16="http://schemas.microsoft.com/office/drawing/2014/chart" uri="{C3380CC4-5D6E-409C-BE32-E72D297353CC}">
                <c16:uniqueId val="{00000003-D89E-BC43-B457-63406C6C0818}"/>
              </c:ext>
            </c:extLst>
          </c:dPt>
          <c:dPt>
            <c:idx val="2"/>
            <c:bubble3D val="0"/>
            <c:spPr>
              <a:solidFill>
                <a:srgbClr val="46EFFB"/>
              </a:solidFill>
              <a:ln w="22225">
                <a:solidFill>
                  <a:schemeClr val="tx1"/>
                </a:solidFill>
              </a:ln>
              <a:sp3d contourW="22225"/>
            </c:spPr>
            <c:extLst xmlns:c16r2="http://schemas.microsoft.com/office/drawing/2015/06/chart">
              <c:ext xmlns:c16="http://schemas.microsoft.com/office/drawing/2014/chart" uri="{C3380CC4-5D6E-409C-BE32-E72D297353CC}">
                <c16:uniqueId val="{00000005-D89E-BC43-B457-63406C6C0818}"/>
              </c:ext>
            </c:extLst>
          </c:dPt>
          <c:dPt>
            <c:idx val="3"/>
            <c:bubble3D val="0"/>
            <c:spPr>
              <a:solidFill>
                <a:srgbClr val="F36932"/>
              </a:solidFill>
              <a:ln w="22225">
                <a:solidFill>
                  <a:schemeClr val="tx1"/>
                </a:solidFill>
              </a:ln>
              <a:sp3d contourW="22225"/>
            </c:spPr>
            <c:extLst xmlns:c16r2="http://schemas.microsoft.com/office/drawing/2015/06/chart">
              <c:ext xmlns:c16="http://schemas.microsoft.com/office/drawing/2014/chart" uri="{C3380CC4-5D6E-409C-BE32-E72D297353CC}">
                <c16:uniqueId val="{00000007-D89E-BC43-B457-63406C6C0818}"/>
              </c:ext>
            </c:extLst>
          </c:dPt>
          <c:dPt>
            <c:idx val="4"/>
            <c:bubble3D val="0"/>
            <c:spPr>
              <a:solidFill>
                <a:srgbClr val="FFC466"/>
              </a:solidFill>
              <a:ln w="22225">
                <a:solidFill>
                  <a:schemeClr val="tx1"/>
                </a:solidFill>
              </a:ln>
              <a:sp3d contourW="22225"/>
            </c:spPr>
            <c:extLst xmlns:c16r2="http://schemas.microsoft.com/office/drawing/2015/06/chart">
              <c:ext xmlns:c16="http://schemas.microsoft.com/office/drawing/2014/chart" uri="{C3380CC4-5D6E-409C-BE32-E72D297353CC}">
                <c16:uniqueId val="{00000009-D89E-BC43-B457-63406C6C0818}"/>
              </c:ext>
            </c:extLst>
          </c:dPt>
          <c:dPt>
            <c:idx val="5"/>
            <c:bubble3D val="0"/>
            <c:spPr>
              <a:solidFill>
                <a:srgbClr val="32A16E"/>
              </a:solidFill>
              <a:ln w="22225">
                <a:solidFill>
                  <a:schemeClr val="tx1"/>
                </a:solidFill>
              </a:ln>
              <a:sp3d contourW="22225"/>
            </c:spPr>
            <c:extLst xmlns:c16r2="http://schemas.microsoft.com/office/drawing/2015/06/chart">
              <c:ext xmlns:c16="http://schemas.microsoft.com/office/drawing/2014/chart" uri="{C3380CC4-5D6E-409C-BE32-E72D297353CC}">
                <c16:uniqueId val="{0000000B-D89E-BC43-B457-63406C6C0818}"/>
              </c:ext>
            </c:extLst>
          </c:dPt>
          <c:dLbls>
            <c:dLbl>
              <c:idx val="0"/>
              <c:layout>
                <c:manualLayout>
                  <c:x val="-0.13969905752326001"/>
                  <c:y val="0.121646371480976"/>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89E-BC43-B457-63406C6C0818}"/>
                </c:ext>
              </c:extLst>
            </c:dLbl>
            <c:dLbl>
              <c:idx val="1"/>
              <c:layout>
                <c:manualLayout>
                  <c:x val="-0.13379628044481201"/>
                  <c:y val="-0.149936225313761"/>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89E-BC43-B457-63406C6C0818}"/>
                </c:ext>
              </c:extLst>
            </c:dLbl>
            <c:dLbl>
              <c:idx val="2"/>
              <c:layout>
                <c:manualLayout>
                  <c:x val="9.4542812873135706E-2"/>
                  <c:y val="-0.14314666039389301"/>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89E-BC43-B457-63406C6C0818}"/>
                </c:ext>
              </c:extLst>
            </c:dLbl>
            <c:dLbl>
              <c:idx val="3"/>
              <c:layout>
                <c:manualLayout>
                  <c:x val="0.157407388758603"/>
                  <c:y val="-8.4869561498355402E-3"/>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89E-BC43-B457-63406C6C0818}"/>
                </c:ext>
              </c:extLst>
            </c:dLbl>
            <c:dLbl>
              <c:idx val="4"/>
              <c:layout>
                <c:manualLayout>
                  <c:x val="8.6574063817231497E-2"/>
                  <c:y val="0.121646371480976"/>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89E-BC43-B457-63406C6C0818}"/>
                </c:ext>
              </c:extLst>
            </c:dLbl>
            <c:dLbl>
              <c:idx val="5"/>
              <c:layout>
                <c:manualLayout>
                  <c:x val="2.1643515954307899E-2"/>
                  <c:y val="0.10467245918130499"/>
                </c:manualLayout>
              </c:layout>
              <c:dLblPos val="bestFi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15:layout>
                    <c:manualLayout>
                      <c:w val="8.2343740244344002E-2"/>
                      <c:h val="0.124475356864255"/>
                    </c:manualLayout>
                  </c15:layout>
                </c:ext>
                <c:ext xmlns:c16="http://schemas.microsoft.com/office/drawing/2014/chart" uri="{C3380CC4-5D6E-409C-BE32-E72D297353CC}">
                  <c16:uniqueId val="{0000000B-D89E-BC43-B457-63406C6C0818}"/>
                </c:ext>
              </c:extLst>
            </c:dLbl>
            <c:numFmt formatCode="0.0%" sourceLinked="0"/>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营业收入!$F$25:$F$30</c:f>
              <c:strCache>
                <c:ptCount val="6"/>
                <c:pt idx="0">
                  <c:v>1000万以下</c:v>
                </c:pt>
                <c:pt idx="1">
                  <c:v>1000万－3000万</c:v>
                </c:pt>
                <c:pt idx="2">
                  <c:v>3000万－5000万</c:v>
                </c:pt>
                <c:pt idx="3">
                  <c:v>5000万－1亿</c:v>
                </c:pt>
                <c:pt idx="4">
                  <c:v>1－5亿</c:v>
                </c:pt>
                <c:pt idx="5">
                  <c:v>5亿以上</c:v>
                </c:pt>
              </c:strCache>
            </c:strRef>
          </c:cat>
          <c:val>
            <c:numRef>
              <c:f>营业收入!$G$25:$G$30</c:f>
              <c:numCache>
                <c:formatCode>0.0%</c:formatCode>
                <c:ptCount val="6"/>
                <c:pt idx="0">
                  <c:v>0.27272727272727298</c:v>
                </c:pt>
                <c:pt idx="1">
                  <c:v>0.23966942148760301</c:v>
                </c:pt>
                <c:pt idx="2">
                  <c:v>0.14049586776859499</c:v>
                </c:pt>
                <c:pt idx="3">
                  <c:v>0.19008264462809901</c:v>
                </c:pt>
                <c:pt idx="4">
                  <c:v>9.0909090909090898E-2</c:v>
                </c:pt>
                <c:pt idx="5">
                  <c:v>6.6115702479338803E-2</c:v>
                </c:pt>
              </c:numCache>
            </c:numRef>
          </c:val>
          <c:extLst xmlns:c16r2="http://schemas.microsoft.com/office/drawing/2015/06/chart">
            <c:ext xmlns:c16="http://schemas.microsoft.com/office/drawing/2014/chart" uri="{C3380CC4-5D6E-409C-BE32-E72D297353CC}">
              <c16:uniqueId val="{0000000C-D89E-BC43-B457-63406C6C0818}"/>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4512722653603503"/>
          <c:y val="0.26507593041319699"/>
          <c:w val="0.172262711072696"/>
          <c:h val="0.57612287330466905"/>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4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4F18-A440-B0D8-51DFA2F5B67E}"/>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4F18-A440-B0D8-51DFA2F5B67E}"/>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4F18-A440-B0D8-51DFA2F5B67E}"/>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4F18-A440-B0D8-51DFA2F5B67E}"/>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4F18-A440-B0D8-51DFA2F5B67E}"/>
              </c:ext>
            </c:extLst>
          </c:dPt>
          <c:dPt>
            <c:idx val="5"/>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4F18-A440-B0D8-51DFA2F5B67E}"/>
              </c:ext>
            </c:extLst>
          </c:dPt>
          <c:dPt>
            <c:idx val="6"/>
            <c:bubble3D val="0"/>
            <c:spPr>
              <a:solidFill>
                <a:srgbClr val="3974D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D-4F18-A440-B0D8-51DFA2F5B67E}"/>
              </c:ext>
            </c:extLst>
          </c:dPt>
          <c:dLbls>
            <c:dLbl>
              <c:idx val="0"/>
              <c:layout>
                <c:manualLayout>
                  <c:x val="8.1635512862253595E-2"/>
                  <c:y val="-1.8655887383074801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F18-A440-B0D8-51DFA2F5B67E}"/>
                </c:ext>
              </c:extLst>
            </c:dLbl>
            <c:dLbl>
              <c:idx val="1"/>
              <c:layout>
                <c:manualLayout>
                  <c:x val="-0.11633060582871101"/>
                  <c:y val="0.17411913365116299"/>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F18-A440-B0D8-51DFA2F5B67E}"/>
                </c:ext>
              </c:extLst>
            </c:dLbl>
            <c:dLbl>
              <c:idx val="2"/>
              <c:layout>
                <c:manualLayout>
                  <c:x val="-0.19340208286261701"/>
                  <c:y val="4.4495076100771096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F18-A440-B0D8-51DFA2F5B67E}"/>
                </c:ext>
              </c:extLst>
            </c:dLbl>
            <c:dLbl>
              <c:idx val="3"/>
              <c:layout>
                <c:manualLayout>
                  <c:x val="0.16801745585816799"/>
                  <c:y val="-0.191592017925784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F18-A440-B0D8-51DFA2F5B67E}"/>
                </c:ext>
              </c:extLst>
            </c:dLbl>
            <c:dLbl>
              <c:idx val="4"/>
              <c:layout>
                <c:manualLayout>
                  <c:x val="0.100819858384883"/>
                  <c:y val="9.10135507185994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F18-A440-B0D8-51DFA2F5B67E}"/>
                </c:ext>
              </c:extLst>
            </c:dLbl>
            <c:dLbl>
              <c:idx val="5"/>
              <c:layout>
                <c:manualLayout>
                  <c:x val="-0.103385207238916"/>
                  <c:y val="1.8473697800316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F18-A440-B0D8-51DFA2F5B67E}"/>
                </c:ext>
              </c:extLst>
            </c:dLbl>
            <c:dLbl>
              <c:idx val="6"/>
              <c:layout>
                <c:manualLayout>
                  <c:x val="-5.0975592588652502E-2"/>
                  <c:y val="-1.38751326202231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F18-A440-B0D8-51DFA2F5B67E}"/>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产品经理!$A$3:$A$9</c:f>
              <c:strCache>
                <c:ptCount val="7"/>
                <c:pt idx="0">
                  <c:v>10000元以下</c:v>
                </c:pt>
                <c:pt idx="1">
                  <c:v>10001－12000元</c:v>
                </c:pt>
                <c:pt idx="2">
                  <c:v>12001－14000元</c:v>
                </c:pt>
                <c:pt idx="3">
                  <c:v>14001－16000元</c:v>
                </c:pt>
                <c:pt idx="4">
                  <c:v>16001－18000元</c:v>
                </c:pt>
                <c:pt idx="5">
                  <c:v>18001－20000元</c:v>
                </c:pt>
                <c:pt idx="6">
                  <c:v>20001元以上</c:v>
                </c:pt>
              </c:strCache>
            </c:strRef>
          </c:cat>
          <c:val>
            <c:numRef>
              <c:f>产品经理!$B$3:$B$9</c:f>
              <c:numCache>
                <c:formatCode>0.0%</c:formatCode>
                <c:ptCount val="7"/>
                <c:pt idx="0">
                  <c:v>4.2105263157894701E-2</c:v>
                </c:pt>
                <c:pt idx="1">
                  <c:v>0.13684210526315799</c:v>
                </c:pt>
                <c:pt idx="2">
                  <c:v>0.24210526315789499</c:v>
                </c:pt>
                <c:pt idx="3">
                  <c:v>0.36842105263157898</c:v>
                </c:pt>
                <c:pt idx="4">
                  <c:v>8.42105263157895E-2</c:v>
                </c:pt>
                <c:pt idx="5">
                  <c:v>9.4736842105263203E-2</c:v>
                </c:pt>
                <c:pt idx="6">
                  <c:v>3.1578947368421102E-2</c:v>
                </c:pt>
              </c:numCache>
            </c:numRef>
          </c:val>
          <c:extLst xmlns:c16r2="http://schemas.microsoft.com/office/drawing/2015/06/chart">
            <c:ext xmlns:c16="http://schemas.microsoft.com/office/drawing/2014/chart" uri="{C3380CC4-5D6E-409C-BE32-E72D297353CC}">
              <c16:uniqueId val="{0000000E-4F18-A440-B0D8-51DFA2F5B67E}"/>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2237224443986603"/>
          <c:y val="0.19320141940469401"/>
          <c:w val="0.19368025426569699"/>
          <c:h val="0.56511796394143399"/>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solidFill>
              <a:srgbClr val="FFA20D"/>
            </a:solidFill>
            <a:ln w="25400" cap="flat" cmpd="sng" algn="ctr">
              <a:solidFill>
                <a:schemeClr val="tx1"/>
              </a:solidFill>
              <a:prstDash val="solid"/>
              <a:round/>
            </a:ln>
            <a:sp3d contourW="25400"/>
          </c:spPr>
          <c:dPt>
            <c:idx val="0"/>
            <c:bubble3D val="0"/>
            <c:extLst xmlns:c16r2="http://schemas.microsoft.com/office/drawing/2015/06/chart">
              <c:ext xmlns:c16="http://schemas.microsoft.com/office/drawing/2014/chart" uri="{C3380CC4-5D6E-409C-BE32-E72D297353CC}">
                <c16:uniqueId val="{00000001-F1BE-D148-9608-7A0B08D05214}"/>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F1BE-D148-9608-7A0B08D05214}"/>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F1BE-D148-9608-7A0B08D05214}"/>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F1BE-D148-9608-7A0B08D05214}"/>
              </c:ext>
            </c:extLst>
          </c:dPt>
          <c:dPt>
            <c:idx val="4"/>
            <c:bubble3D val="0"/>
            <c:extLst xmlns:c16r2="http://schemas.microsoft.com/office/drawing/2015/06/chart">
              <c:ext xmlns:c16="http://schemas.microsoft.com/office/drawing/2014/chart" uri="{C3380CC4-5D6E-409C-BE32-E72D297353CC}">
                <c16:uniqueId val="{00000009-F1BE-D148-9608-7A0B08D05214}"/>
              </c:ext>
            </c:extLst>
          </c:dPt>
          <c:dPt>
            <c:idx val="5"/>
            <c:bubble3D val="0"/>
            <c:extLst xmlns:c16r2="http://schemas.microsoft.com/office/drawing/2015/06/chart">
              <c:ext xmlns:c16="http://schemas.microsoft.com/office/drawing/2014/chart" uri="{C3380CC4-5D6E-409C-BE32-E72D297353CC}">
                <c16:uniqueId val="{0000000B-F1BE-D148-9608-7A0B08D05214}"/>
              </c:ext>
            </c:extLst>
          </c:dPt>
          <c:dPt>
            <c:idx val="6"/>
            <c:bubble3D val="0"/>
            <c:extLst xmlns:c16r2="http://schemas.microsoft.com/office/drawing/2015/06/chart">
              <c:ext xmlns:c16="http://schemas.microsoft.com/office/drawing/2014/chart" uri="{C3380CC4-5D6E-409C-BE32-E72D297353CC}">
                <c16:uniqueId val="{0000000D-F1BE-D148-9608-7A0B08D05214}"/>
              </c:ext>
            </c:extLst>
          </c:dPt>
          <c:dLbls>
            <c:dLbl>
              <c:idx val="0"/>
              <c:layout>
                <c:manualLayout>
                  <c:x val="-0.11755155905499701"/>
                  <c:y val="0.13305406026390099"/>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1BE-D148-9608-7A0B08D05214}"/>
                </c:ext>
              </c:extLst>
            </c:dLbl>
            <c:dLbl>
              <c:idx val="1"/>
              <c:layout>
                <c:manualLayout>
                  <c:x val="-4.1475688067200603E-2"/>
                  <c:y val="-0.269731735666761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BE-D148-9608-7A0B08D05214}"/>
                </c:ext>
              </c:extLst>
            </c:dLbl>
            <c:dLbl>
              <c:idx val="2"/>
              <c:layout>
                <c:manualLayout>
                  <c:x val="0.15542339724715301"/>
                  <c:y val="0.137931001193230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1BE-D148-9608-7A0B08D05214}"/>
                </c:ext>
              </c:extLst>
            </c:dLbl>
            <c:dLbl>
              <c:idx val="3"/>
              <c:layout>
                <c:manualLayout>
                  <c:x val="-2.8650132769331201E-2"/>
                  <c:y val="-1.1610310761083801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1BE-D148-9608-7A0B08D05214}"/>
                </c:ext>
              </c:extLst>
            </c:dLbl>
            <c:dLbl>
              <c:idx val="4"/>
              <c:layout>
                <c:manualLayout>
                  <c:x val="0.28144176219633299"/>
                  <c:y val="0.101258007962589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6123246230057601"/>
                      <c:h val="8.5363964071810003E-2"/>
                    </c:manualLayout>
                  </c15:layout>
                </c:ext>
                <c:ext xmlns:c16="http://schemas.microsoft.com/office/drawing/2014/chart" uri="{C3380CC4-5D6E-409C-BE32-E72D297353CC}">
                  <c16:uniqueId val="{00000009-F1BE-D148-9608-7A0B08D05214}"/>
                </c:ext>
              </c:extLst>
            </c:dLbl>
            <c:dLbl>
              <c:idx val="5"/>
              <c:layout>
                <c:manualLayout>
                  <c:x val="0.28027538704369698"/>
                  <c:y val="5.7735527743559903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5768723694946299"/>
                      <c:h val="8.5363964071810003E-2"/>
                    </c:manualLayout>
                  </c15:layout>
                </c:ext>
                <c:ext xmlns:c16="http://schemas.microsoft.com/office/drawing/2014/chart" uri="{C3380CC4-5D6E-409C-BE32-E72D297353CC}">
                  <c16:uniqueId val="{0000000B-F1BE-D148-9608-7A0B08D05214}"/>
                </c:ext>
              </c:extLst>
            </c:dLbl>
            <c:dLbl>
              <c:idx val="6"/>
              <c:layout>
                <c:manualLayout>
                  <c:x val="0.28474802283709"/>
                  <c:y val="1.7011490147165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9212656893170302"/>
                      <c:h val="8.5363964071810003E-2"/>
                    </c:manualLayout>
                  </c15:layout>
                </c:ext>
                <c:ext xmlns:c16="http://schemas.microsoft.com/office/drawing/2014/chart" uri="{C3380CC4-5D6E-409C-BE32-E72D297353CC}">
                  <c16:uniqueId val="{0000000D-F1BE-D148-9608-7A0B08D05214}"/>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年终奖!$A$3:$A$9</c:f>
              <c:strCache>
                <c:ptCount val="7"/>
                <c:pt idx="0">
                  <c:v>年终奖无</c:v>
                </c:pt>
                <c:pt idx="1">
                  <c:v>年终奖1倍月薪以内</c:v>
                </c:pt>
                <c:pt idx="2">
                  <c:v>年终奖2倍月薪</c:v>
                </c:pt>
                <c:pt idx="3">
                  <c:v>年终奖2-4倍月薪</c:v>
                </c:pt>
                <c:pt idx="4">
                  <c:v>年终奖4-6倍月薪</c:v>
                </c:pt>
                <c:pt idx="5">
                  <c:v>年终奖6-8倍月薪</c:v>
                </c:pt>
                <c:pt idx="6">
                  <c:v>年终奖8倍月薪以上</c:v>
                </c:pt>
              </c:strCache>
            </c:strRef>
          </c:cat>
          <c:val>
            <c:numRef>
              <c:f>年终奖!$B$3:$B$9</c:f>
              <c:numCache>
                <c:formatCode>0.0%</c:formatCode>
                <c:ptCount val="7"/>
                <c:pt idx="0">
                  <c:v>0.18947368421052599</c:v>
                </c:pt>
                <c:pt idx="1">
                  <c:v>0.57894736842105299</c:v>
                </c:pt>
                <c:pt idx="2">
                  <c:v>0.17894736842105299</c:v>
                </c:pt>
                <c:pt idx="3">
                  <c:v>5.2631578947368397E-2</c:v>
                </c:pt>
                <c:pt idx="4">
                  <c:v>0</c:v>
                </c:pt>
                <c:pt idx="5">
                  <c:v>0</c:v>
                </c:pt>
                <c:pt idx="6">
                  <c:v>0</c:v>
                </c:pt>
              </c:numCache>
            </c:numRef>
          </c:val>
          <c:extLst xmlns:c16r2="http://schemas.microsoft.com/office/drawing/2015/06/chart">
            <c:ext xmlns:c16="http://schemas.microsoft.com/office/drawing/2014/chart" uri="{C3380CC4-5D6E-409C-BE32-E72D297353CC}">
              <c16:uniqueId val="{0000000E-F1BE-D148-9608-7A0B08D0521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6191957403060595"/>
          <c:y val="0.192643631666544"/>
          <c:w val="0.23226290657433901"/>
          <c:h val="0.66743278910724002"/>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4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BC63-B541-9E61-E6AA8EE4A343}"/>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BC63-B541-9E61-E6AA8EE4A343}"/>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BC63-B541-9E61-E6AA8EE4A343}"/>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BC63-B541-9E61-E6AA8EE4A343}"/>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BC63-B541-9E61-E6AA8EE4A343}"/>
              </c:ext>
            </c:extLst>
          </c:dPt>
          <c:dPt>
            <c:idx val="5"/>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BC63-B541-9E61-E6AA8EE4A343}"/>
              </c:ext>
            </c:extLst>
          </c:dPt>
          <c:dLbls>
            <c:dLbl>
              <c:idx val="0"/>
              <c:layout>
                <c:manualLayout>
                  <c:x val="6.69710699679094E-2"/>
                  <c:y val="5.7809467278931099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C63-B541-9E61-E6AA8EE4A343}"/>
                </c:ext>
              </c:extLst>
            </c:dLbl>
            <c:dLbl>
              <c:idx val="1"/>
              <c:layout>
                <c:manualLayout>
                  <c:x val="-0.11100000672598299"/>
                  <c:y val="0.171886866920251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C63-B541-9E61-E6AA8EE4A343}"/>
                </c:ext>
              </c:extLst>
            </c:dLbl>
            <c:dLbl>
              <c:idx val="2"/>
              <c:layout>
                <c:manualLayout>
                  <c:x val="-0.20497206262905601"/>
                  <c:y val="-9.40035216954892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C63-B541-9E61-E6AA8EE4A343}"/>
                </c:ext>
              </c:extLst>
            </c:dLbl>
            <c:dLbl>
              <c:idx val="3"/>
              <c:layout>
                <c:manualLayout>
                  <c:x val="5.6970030379566598E-2"/>
                  <c:y val="-0.187202727154344"/>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C63-B541-9E61-E6AA8EE4A343}"/>
                </c:ext>
              </c:extLst>
            </c:dLbl>
            <c:dLbl>
              <c:idx val="4"/>
              <c:layout>
                <c:manualLayout>
                  <c:x val="0.182648372639753"/>
                  <c:y val="6.71453726396352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C63-B541-9E61-E6AA8EE4A343}"/>
                </c:ext>
              </c:extLst>
            </c:dLbl>
            <c:dLbl>
              <c:idx val="5"/>
              <c:layout>
                <c:manualLayout>
                  <c:x val="-3.2470821802622798E-2"/>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C63-B541-9E61-E6AA8EE4A343}"/>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hr!$A$3:$A$8</c:f>
              <c:strCache>
                <c:ptCount val="6"/>
                <c:pt idx="0">
                  <c:v>3000元以下</c:v>
                </c:pt>
                <c:pt idx="1">
                  <c:v>3001－3500元</c:v>
                </c:pt>
                <c:pt idx="2">
                  <c:v>3501－4000元</c:v>
                </c:pt>
                <c:pt idx="3">
                  <c:v>4001－5000元</c:v>
                </c:pt>
                <c:pt idx="4">
                  <c:v>5001－6000元</c:v>
                </c:pt>
                <c:pt idx="5">
                  <c:v>6001元以上</c:v>
                </c:pt>
              </c:strCache>
            </c:strRef>
          </c:cat>
          <c:val>
            <c:numRef>
              <c:f>hr!$B$3:$B$8</c:f>
              <c:numCache>
                <c:formatCode>0.0%</c:formatCode>
                <c:ptCount val="6"/>
                <c:pt idx="0">
                  <c:v>3.1578947368421054E-2</c:v>
                </c:pt>
                <c:pt idx="1">
                  <c:v>7.3684210526315783E-2</c:v>
                </c:pt>
                <c:pt idx="2">
                  <c:v>0.23157894736842105</c:v>
                </c:pt>
                <c:pt idx="3">
                  <c:v>0.31578947368421051</c:v>
                </c:pt>
                <c:pt idx="4">
                  <c:v>0.27368421052631581</c:v>
                </c:pt>
                <c:pt idx="5">
                  <c:v>7.3684210526315783E-2</c:v>
                </c:pt>
              </c:numCache>
            </c:numRef>
          </c:val>
          <c:extLst xmlns:c16r2="http://schemas.microsoft.com/office/drawing/2015/06/chart">
            <c:ext xmlns:c16="http://schemas.microsoft.com/office/drawing/2014/chart" uri="{C3380CC4-5D6E-409C-BE32-E72D297353CC}">
              <c16:uniqueId val="{0000000C-BC63-B541-9E61-E6AA8EE4A343}"/>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3508721395191601"/>
          <c:y val="0.19850552450452"/>
          <c:w val="0.20336110795481299"/>
          <c:h val="0.522626534956947"/>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8968976770871"/>
          <c:y val="0.19201507174563801"/>
          <c:w val="0.73626444092393795"/>
          <c:h val="0.61928525555138003"/>
        </c:manualLayout>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4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5631-E548-8C8C-6BDEE1290771}"/>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5631-E548-8C8C-6BDEE1290771}"/>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5631-E548-8C8C-6BDEE1290771}"/>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5631-E548-8C8C-6BDEE1290771}"/>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5631-E548-8C8C-6BDEE1290771}"/>
              </c:ext>
            </c:extLst>
          </c:dPt>
          <c:dPt>
            <c:idx val="5"/>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5631-E548-8C8C-6BDEE1290771}"/>
              </c:ext>
            </c:extLst>
          </c:dPt>
          <c:dLbls>
            <c:dLbl>
              <c:idx val="0"/>
              <c:layout>
                <c:manualLayout>
                  <c:x val="1.35025110826834E-2"/>
                  <c:y val="0.118562093239076"/>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28759265784657"/>
                      <c:h val="9.4331470591608305E-2"/>
                    </c:manualLayout>
                  </c15:layout>
                </c:ext>
                <c:ext xmlns:c16="http://schemas.microsoft.com/office/drawing/2014/chart" uri="{C3380CC4-5D6E-409C-BE32-E72D297353CC}">
                  <c16:uniqueId val="{00000001-5631-E548-8C8C-6BDEE1290771}"/>
                </c:ext>
              </c:extLst>
            </c:dLbl>
            <c:dLbl>
              <c:idx val="1"/>
              <c:layout>
                <c:manualLayout>
                  <c:x val="-0.20039679408874"/>
                  <c:y val="2.60707635009309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631-E548-8C8C-6BDEE1290771}"/>
                </c:ext>
              </c:extLst>
            </c:dLbl>
            <c:dLbl>
              <c:idx val="2"/>
              <c:layout>
                <c:manualLayout>
                  <c:x val="0.13690474051606999"/>
                  <c:y val="-0.201117318435754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631-E548-8C8C-6BDEE1290771}"/>
                </c:ext>
              </c:extLst>
            </c:dLbl>
            <c:dLbl>
              <c:idx val="3"/>
              <c:layout>
                <c:manualLayout>
                  <c:x val="0.14800350768599099"/>
                  <c:y val="0.16035631020982699"/>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631-E548-8C8C-6BDEE1290771}"/>
                </c:ext>
              </c:extLst>
            </c:dLbl>
            <c:dLbl>
              <c:idx val="4"/>
              <c:layout>
                <c:manualLayout>
                  <c:x val="-0.13933933933933901"/>
                  <c:y val="4.1573877575452597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631-E548-8C8C-6BDEE1290771}"/>
                </c:ext>
              </c:extLst>
            </c:dLbl>
            <c:dLbl>
              <c:idx val="5"/>
              <c:layout>
                <c:manualLayout>
                  <c:x val="7.3005316053412705E-2"/>
                  <c:y val="-6.8990747664921803E-3"/>
                </c:manualLayout>
              </c:layout>
              <c:spPr>
                <a:noFill/>
                <a:ln>
                  <a:noFill/>
                </a:ln>
                <a:effectLst/>
              </c:spPr>
              <c:txPr>
                <a:bodyPr rot="0" spcFirstLastPara="0" vertOverflow="ellipsis" vert="horz" wrap="square" lIns="38100" tIns="19050" rIns="38100" bIns="19050" anchor="ctr" anchorCtr="1">
                  <a:noAutofit/>
                </a:bodyPr>
                <a:lstStyle/>
                <a:p>
                  <a:pPr>
                    <a:defRPr lang="zh-CN" sz="1000" b="0" i="0" u="none" strike="noStrike" kern="1200" baseline="0">
                      <a:solidFill>
                        <a:schemeClr val="tx1"/>
                      </a:solidFill>
                      <a:latin typeface="+mn-lt"/>
                      <a:ea typeface="+mn-ea"/>
                      <a:cs typeface="+mn-cs"/>
                    </a:defRPr>
                  </a:pPr>
                  <a:endParaRPr lang="zh-CN"/>
                </a:p>
              </c:tx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7693135939343"/>
                      <c:h val="7.7226482207851693E-2"/>
                    </c:manualLayout>
                  </c15:layout>
                </c:ext>
                <c:ext xmlns:c16="http://schemas.microsoft.com/office/drawing/2014/chart" uri="{C3380CC4-5D6E-409C-BE32-E72D297353CC}">
                  <c16:uniqueId val="{0000000B-5631-E548-8C8C-6BDEE1290771}"/>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hr主管!$A$3:$A$8</c:f>
              <c:strCache>
                <c:ptCount val="6"/>
                <c:pt idx="0">
                  <c:v>5000元以下</c:v>
                </c:pt>
                <c:pt idx="1">
                  <c:v>5001－6000元</c:v>
                </c:pt>
                <c:pt idx="2">
                  <c:v>6001－7000元</c:v>
                </c:pt>
                <c:pt idx="3">
                  <c:v>7001－8000元</c:v>
                </c:pt>
                <c:pt idx="4">
                  <c:v>8001－9000元</c:v>
                </c:pt>
                <c:pt idx="5">
                  <c:v>9001元以上</c:v>
                </c:pt>
              </c:strCache>
            </c:strRef>
          </c:cat>
          <c:val>
            <c:numRef>
              <c:f>hr主管!$B$3:$B$8</c:f>
              <c:numCache>
                <c:formatCode>0.0%</c:formatCode>
                <c:ptCount val="6"/>
                <c:pt idx="0">
                  <c:v>9.4736842105263203E-2</c:v>
                </c:pt>
                <c:pt idx="1">
                  <c:v>0.30526315789473701</c:v>
                </c:pt>
                <c:pt idx="2">
                  <c:v>0.35789473684210499</c:v>
                </c:pt>
                <c:pt idx="3">
                  <c:v>0.21052631578947401</c:v>
                </c:pt>
                <c:pt idx="4">
                  <c:v>2.1052631578947399E-2</c:v>
                </c:pt>
                <c:pt idx="5">
                  <c:v>1.05263157894737E-2</c:v>
                </c:pt>
              </c:numCache>
            </c:numRef>
          </c:val>
          <c:extLst xmlns:c16r2="http://schemas.microsoft.com/office/drawing/2015/06/chart">
            <c:ext xmlns:c16="http://schemas.microsoft.com/office/drawing/2014/chart" uri="{C3380CC4-5D6E-409C-BE32-E72D297353CC}">
              <c16:uniqueId val="{0000000C-5631-E548-8C8C-6BDEE129077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8390191942585596"/>
          <c:y val="0.29789776799037498"/>
          <c:w val="0.21258554353436801"/>
          <c:h val="0.404084181026171"/>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b"/>
      <c:layout/>
      <c:overlay val="0"/>
      <c:spPr>
        <a:solidFill>
          <a:srgbClr val="E7F4E6"/>
        </a:solidFill>
      </c:spPr>
      <c:txPr>
        <a:bodyPr rot="0" spcFirstLastPara="0" vertOverflow="ellipsis" vert="horz" wrap="square" anchor="ctr" anchorCtr="1"/>
        <a:lstStyle/>
        <a:p>
          <a:pPr>
            <a:defRPr lang="zh-CN" sz="14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6E39-7348-B8E8-E301642CA001}"/>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6E39-7348-B8E8-E301642CA001}"/>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6E39-7348-B8E8-E301642CA001}"/>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6E39-7348-B8E8-E301642CA001}"/>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6E39-7348-B8E8-E301642CA001}"/>
              </c:ext>
            </c:extLst>
          </c:dPt>
          <c:dPt>
            <c:idx val="5"/>
            <c:bubble3D val="0"/>
            <c:spPr>
              <a:solidFill>
                <a:srgbClr val="32A26F"/>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6E39-7348-B8E8-E301642CA001}"/>
              </c:ext>
            </c:extLst>
          </c:dPt>
          <c:dLbls>
            <c:dLbl>
              <c:idx val="0"/>
              <c:layout>
                <c:manualLayout>
                  <c:x val="7.4540962003370806E-2"/>
                  <c:y val="4.09134992339664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E39-7348-B8E8-E301642CA001}"/>
                </c:ext>
              </c:extLst>
            </c:dLbl>
            <c:dLbl>
              <c:idx val="1"/>
              <c:layout>
                <c:manualLayout>
                  <c:x val="-0.18827559234035099"/>
                  <c:y val="-9.4117623809140908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E39-7348-B8E8-E301642CA001}"/>
                </c:ext>
              </c:extLst>
            </c:dLbl>
            <c:dLbl>
              <c:idx val="2"/>
              <c:layout>
                <c:manualLayout>
                  <c:x val="0.19683357381036601"/>
                  <c:y val="-0.100392132063083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E39-7348-B8E8-E301642CA001}"/>
                </c:ext>
              </c:extLst>
            </c:dLbl>
            <c:dLbl>
              <c:idx val="3"/>
              <c:layout>
                <c:manualLayout>
                  <c:x val="-1.7115962940031901E-2"/>
                  <c:y val="-1.25490165078854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E39-7348-B8E8-E301642CA001}"/>
                </c:ext>
              </c:extLst>
            </c:dLbl>
            <c:dLbl>
              <c:idx val="4"/>
              <c:layout>
                <c:manualLayout>
                  <c:x val="-2.5821519051144898E-2"/>
                  <c:y val="-5.8866744760415202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E39-7348-B8E8-E301642CA001}"/>
                </c:ext>
              </c:extLst>
            </c:dLbl>
            <c:dLbl>
              <c:idx val="5"/>
              <c:layout>
                <c:manualLayout>
                  <c:x val="0.12323493316822901"/>
                  <c:y val="-1.882352476182809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E39-7348-B8E8-E301642CA001}"/>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hr经理!$A$3:$A$8</c:f>
              <c:strCache>
                <c:ptCount val="6"/>
                <c:pt idx="0">
                  <c:v>7000元以下</c:v>
                </c:pt>
                <c:pt idx="1">
                  <c:v>7001－9000元</c:v>
                </c:pt>
                <c:pt idx="2">
                  <c:v>9001－11000元</c:v>
                </c:pt>
                <c:pt idx="3">
                  <c:v>11001－13000元</c:v>
                </c:pt>
                <c:pt idx="4">
                  <c:v>13001－15000元</c:v>
                </c:pt>
                <c:pt idx="5">
                  <c:v>15001元以上</c:v>
                </c:pt>
              </c:strCache>
            </c:strRef>
          </c:cat>
          <c:val>
            <c:numRef>
              <c:f>hr经理!$B$3:$B$8</c:f>
              <c:numCache>
                <c:formatCode>0.0%</c:formatCode>
                <c:ptCount val="6"/>
                <c:pt idx="0">
                  <c:v>0.12631578947368399</c:v>
                </c:pt>
                <c:pt idx="1">
                  <c:v>0.28421052631578902</c:v>
                </c:pt>
                <c:pt idx="2">
                  <c:v>0.4</c:v>
                </c:pt>
                <c:pt idx="3">
                  <c:v>0.115789473684211</c:v>
                </c:pt>
                <c:pt idx="4">
                  <c:v>4.2105263157894701E-2</c:v>
                </c:pt>
                <c:pt idx="5">
                  <c:v>3.1578947368421102E-2</c:v>
                </c:pt>
              </c:numCache>
            </c:numRef>
          </c:val>
          <c:extLst xmlns:c16r2="http://schemas.microsoft.com/office/drawing/2015/06/chart">
            <c:ext xmlns:c16="http://schemas.microsoft.com/office/drawing/2014/chart" uri="{C3380CC4-5D6E-409C-BE32-E72D297353CC}">
              <c16:uniqueId val="{0000000C-6E39-7348-B8E8-E301642CA00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3270843611248104"/>
          <c:y val="0.238051187172371"/>
          <c:w val="0.21667488899852"/>
          <c:h val="0.51480111008325602"/>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29191175427396"/>
          <c:y val="6.3492063492063502E-2"/>
          <c:w val="0.70945269679127898"/>
          <c:h val="0.79190964765767902"/>
        </c:manualLayout>
      </c:layout>
      <c:barChart>
        <c:barDir val="bar"/>
        <c:grouping val="percentStacked"/>
        <c:varyColors val="0"/>
        <c:ser>
          <c:idx val="0"/>
          <c:order val="0"/>
          <c:tx>
            <c:strRef>
              <c:f>福利工资!$B$2</c:f>
              <c:strCache>
                <c:ptCount val="1"/>
                <c:pt idx="0">
                  <c:v>比例</c:v>
                </c:pt>
              </c:strCache>
            </c:strRef>
          </c:tx>
          <c:spPr>
            <a:solidFill>
              <a:srgbClr val="F36932"/>
            </a:solidFill>
            <a:ln w="25400" cap="flat" cmpd="sng" algn="ctr">
              <a:solidFill>
                <a:schemeClr val="tx1"/>
              </a:solidFill>
              <a:prstDash val="solid"/>
              <a:round/>
            </a:ln>
            <a:sp3d contourW="25400"/>
          </c:spPr>
          <c:invertIfNegative val="0"/>
          <c:dPt>
            <c:idx val="1"/>
            <c:invertIfNegative val="0"/>
            <c:bubble3D val="0"/>
            <c:extLst xmlns:c16r2="http://schemas.microsoft.com/office/drawing/2015/06/chart">
              <c:ext xmlns:c16="http://schemas.microsoft.com/office/drawing/2014/chart" uri="{C3380CC4-5D6E-409C-BE32-E72D297353CC}">
                <c16:uniqueId val="{00000000-0545-C44D-AA03-22E1FA33261B}"/>
              </c:ext>
            </c:extLst>
          </c:dPt>
          <c:dPt>
            <c:idx val="2"/>
            <c:invertIfNegative val="0"/>
            <c:bubble3D val="0"/>
            <c:extLst xmlns:c16r2="http://schemas.microsoft.com/office/drawing/2015/06/chart">
              <c:ext xmlns:c16="http://schemas.microsoft.com/office/drawing/2014/chart" uri="{C3380CC4-5D6E-409C-BE32-E72D297353CC}">
                <c16:uniqueId val="{00000001-0545-C44D-AA03-22E1FA33261B}"/>
              </c:ext>
            </c:extLst>
          </c:dPt>
          <c:dPt>
            <c:idx val="3"/>
            <c:invertIfNegative val="0"/>
            <c:bubble3D val="0"/>
            <c:extLst xmlns:c16r2="http://schemas.microsoft.com/office/drawing/2015/06/chart">
              <c:ext xmlns:c16="http://schemas.microsoft.com/office/drawing/2014/chart" uri="{C3380CC4-5D6E-409C-BE32-E72D297353CC}">
                <c16:uniqueId val="{00000002-0545-C44D-AA03-22E1FA33261B}"/>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福利工资!$A$3:$A$7</c:f>
              <c:strCache>
                <c:ptCount val="5"/>
                <c:pt idx="0">
                  <c:v>奖金</c:v>
                </c:pt>
                <c:pt idx="1">
                  <c:v>加班费</c:v>
                </c:pt>
                <c:pt idx="2">
                  <c:v>项目提成</c:v>
                </c:pt>
                <c:pt idx="3">
                  <c:v>管理工资</c:v>
                </c:pt>
                <c:pt idx="4">
                  <c:v>工龄工资</c:v>
                </c:pt>
              </c:strCache>
            </c:strRef>
          </c:cat>
          <c:val>
            <c:numRef>
              <c:f>福利工资!$B$3:$B$7</c:f>
              <c:numCache>
                <c:formatCode>0.0%</c:formatCode>
                <c:ptCount val="5"/>
                <c:pt idx="0">
                  <c:v>0.884210526315789</c:v>
                </c:pt>
                <c:pt idx="1">
                  <c:v>0.61052631578947403</c:v>
                </c:pt>
                <c:pt idx="2">
                  <c:v>0.74736842105263201</c:v>
                </c:pt>
                <c:pt idx="3">
                  <c:v>0.37894736842105298</c:v>
                </c:pt>
                <c:pt idx="4">
                  <c:v>0.442105263157895</c:v>
                </c:pt>
              </c:numCache>
            </c:numRef>
          </c:val>
          <c:extLst xmlns:c16r2="http://schemas.microsoft.com/office/drawing/2015/06/chart">
            <c:ext xmlns:c16="http://schemas.microsoft.com/office/drawing/2014/chart" uri="{C3380CC4-5D6E-409C-BE32-E72D297353CC}">
              <c16:uniqueId val="{00000003-0545-C44D-AA03-22E1FA33261B}"/>
            </c:ext>
          </c:extLst>
        </c:ser>
        <c:ser>
          <c:idx val="1"/>
          <c:order val="1"/>
          <c:tx>
            <c:strRef>
              <c:f>福利工资!$C$2</c:f>
              <c:strCache>
                <c:ptCount val="1"/>
                <c:pt idx="0">
                  <c:v>组成</c:v>
                </c:pt>
              </c:strCache>
            </c:strRef>
          </c:tx>
          <c:spPr>
            <a:solidFill>
              <a:srgbClr val="FFC468"/>
            </a:solidFill>
            <a:ln w="25400" cap="flat" cmpd="sng" algn="ctr">
              <a:noFill/>
              <a:prstDash val="solid"/>
              <a:round/>
            </a:ln>
            <a:sp3d contourW="25400"/>
          </c:spPr>
          <c:invertIfNegative val="0"/>
          <c:cat>
            <c:strRef>
              <c:f>福利工资!$A$3:$A$7</c:f>
              <c:strCache>
                <c:ptCount val="5"/>
                <c:pt idx="0">
                  <c:v>奖金</c:v>
                </c:pt>
                <c:pt idx="1">
                  <c:v>加班费</c:v>
                </c:pt>
                <c:pt idx="2">
                  <c:v>项目提成</c:v>
                </c:pt>
                <c:pt idx="3">
                  <c:v>管理工资</c:v>
                </c:pt>
                <c:pt idx="4">
                  <c:v>工龄工资</c:v>
                </c:pt>
              </c:strCache>
            </c:strRef>
          </c:cat>
          <c:val>
            <c:numRef>
              <c:f>福利工资!$C$3:$C$7</c:f>
              <c:numCache>
                <c:formatCode>0.0%</c:formatCode>
                <c:ptCount val="5"/>
                <c:pt idx="0">
                  <c:v>0.115789473684211</c:v>
                </c:pt>
                <c:pt idx="1">
                  <c:v>0.38947368421052603</c:v>
                </c:pt>
                <c:pt idx="2">
                  <c:v>0.25263157894736799</c:v>
                </c:pt>
                <c:pt idx="3">
                  <c:v>0.62105263157894697</c:v>
                </c:pt>
                <c:pt idx="4">
                  <c:v>0.557894736842105</c:v>
                </c:pt>
              </c:numCache>
            </c:numRef>
          </c:val>
          <c:extLst xmlns:c16r2="http://schemas.microsoft.com/office/drawing/2015/06/chart">
            <c:ext xmlns:c16="http://schemas.microsoft.com/office/drawing/2014/chart" uri="{C3380CC4-5D6E-409C-BE32-E72D297353CC}">
              <c16:uniqueId val="{00000004-0545-C44D-AA03-22E1FA33261B}"/>
            </c:ext>
          </c:extLst>
        </c:ser>
        <c:dLbls>
          <c:showLegendKey val="0"/>
          <c:showVal val="0"/>
          <c:showCatName val="0"/>
          <c:showSerName val="0"/>
          <c:showPercent val="0"/>
          <c:showBubbleSize val="0"/>
        </c:dLbls>
        <c:gapWidth val="100"/>
        <c:overlap val="100"/>
        <c:axId val="114169728"/>
        <c:axId val="114171264"/>
      </c:barChart>
      <c:catAx>
        <c:axId val="114169728"/>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14171264"/>
        <c:crosses val="autoZero"/>
        <c:auto val="1"/>
        <c:lblAlgn val="ctr"/>
        <c:lblOffset val="100"/>
        <c:noMultiLvlLbl val="0"/>
      </c:catAx>
      <c:valAx>
        <c:axId val="114171264"/>
        <c:scaling>
          <c:orientation val="minMax"/>
        </c:scaling>
        <c:delete val="0"/>
        <c:axPos val="b"/>
        <c:majorGridlines/>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14169728"/>
        <c:crosses val="autoZero"/>
        <c:crossBetween val="between"/>
      </c:valAx>
    </c:plotArea>
    <c:legend>
      <c:legendPos val="r"/>
      <c:legendEntry>
        <c:idx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Entry>
      <c:layout>
        <c:manualLayout>
          <c:xMode val="edge"/>
          <c:yMode val="edge"/>
          <c:x val="0.88322916666666695"/>
          <c:y val="0.42469506805727397"/>
        </c:manualLayout>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sz="1200"/>
      </a:pPr>
      <a:endParaRPr lang="zh-CN"/>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bar"/>
        <c:grouping val="percentStacked"/>
        <c:varyColors val="0"/>
        <c:ser>
          <c:idx val="0"/>
          <c:order val="0"/>
          <c:tx>
            <c:strRef>
              <c:f>福利组成!$B$2</c:f>
              <c:strCache>
                <c:ptCount val="1"/>
                <c:pt idx="0">
                  <c:v>比例</c:v>
                </c:pt>
              </c:strCache>
            </c:strRef>
          </c:tx>
          <c:spPr>
            <a:solidFill>
              <a:srgbClr val="F36932"/>
            </a:solidFill>
            <a:ln w="25400" cap="flat" cmpd="sng" algn="ctr">
              <a:solidFill>
                <a:schemeClr val="tx1"/>
              </a:solidFill>
              <a:prstDash val="solid"/>
              <a:round/>
            </a:ln>
            <a:sp3d contourW="25400"/>
          </c:spPr>
          <c:invertIfNegative val="0"/>
          <c:dPt>
            <c:idx val="1"/>
            <c:invertIfNegative val="0"/>
            <c:bubble3D val="0"/>
            <c:extLst xmlns:c16r2="http://schemas.microsoft.com/office/drawing/2015/06/chart">
              <c:ext xmlns:c16="http://schemas.microsoft.com/office/drawing/2014/chart" uri="{C3380CC4-5D6E-409C-BE32-E72D297353CC}">
                <c16:uniqueId val="{00000000-021C-7647-BBB5-AC292D29E7C6}"/>
              </c:ext>
            </c:extLst>
          </c:dPt>
          <c:dPt>
            <c:idx val="2"/>
            <c:invertIfNegative val="0"/>
            <c:bubble3D val="0"/>
            <c:extLst xmlns:c16r2="http://schemas.microsoft.com/office/drawing/2015/06/chart">
              <c:ext xmlns:c16="http://schemas.microsoft.com/office/drawing/2014/chart" uri="{C3380CC4-5D6E-409C-BE32-E72D297353CC}">
                <c16:uniqueId val="{00000001-021C-7647-BBB5-AC292D29E7C6}"/>
              </c:ext>
            </c:extLst>
          </c:dPt>
          <c:dPt>
            <c:idx val="3"/>
            <c:invertIfNegative val="0"/>
            <c:bubble3D val="0"/>
            <c:extLst xmlns:c16r2="http://schemas.microsoft.com/office/drawing/2015/06/chart">
              <c:ext xmlns:c16="http://schemas.microsoft.com/office/drawing/2014/chart" uri="{C3380CC4-5D6E-409C-BE32-E72D297353CC}">
                <c16:uniqueId val="{00000002-021C-7647-BBB5-AC292D29E7C6}"/>
              </c:ext>
            </c:extLst>
          </c:dPt>
          <c:dPt>
            <c:idx val="5"/>
            <c:invertIfNegative val="0"/>
            <c:bubble3D val="0"/>
            <c:extLst xmlns:c16r2="http://schemas.microsoft.com/office/drawing/2015/06/chart">
              <c:ext xmlns:c16="http://schemas.microsoft.com/office/drawing/2014/chart" uri="{C3380CC4-5D6E-409C-BE32-E72D297353CC}">
                <c16:uniqueId val="{00000003-021C-7647-BBB5-AC292D29E7C6}"/>
              </c:ext>
            </c:extLst>
          </c:dPt>
          <c:dPt>
            <c:idx val="6"/>
            <c:invertIfNegative val="0"/>
            <c:bubble3D val="0"/>
            <c:extLst xmlns:c16r2="http://schemas.microsoft.com/office/drawing/2015/06/chart">
              <c:ext xmlns:c16="http://schemas.microsoft.com/office/drawing/2014/chart" uri="{C3380CC4-5D6E-409C-BE32-E72D297353CC}">
                <c16:uniqueId val="{00000004-021C-7647-BBB5-AC292D29E7C6}"/>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福利组成!$A$3:$A$10</c:f>
              <c:strCache>
                <c:ptCount val="8"/>
                <c:pt idx="0">
                  <c:v>五险</c:v>
                </c:pt>
                <c:pt idx="1">
                  <c:v>公积金</c:v>
                </c:pt>
                <c:pt idx="2">
                  <c:v>商业险</c:v>
                </c:pt>
                <c:pt idx="3">
                  <c:v>节日礼品</c:v>
                </c:pt>
                <c:pt idx="4">
                  <c:v>餐、话、交通补</c:v>
                </c:pt>
                <c:pt idx="5">
                  <c:v>住房补</c:v>
                </c:pt>
                <c:pt idx="6">
                  <c:v>全勤奖</c:v>
                </c:pt>
                <c:pt idx="7">
                  <c:v>活动费</c:v>
                </c:pt>
              </c:strCache>
            </c:strRef>
          </c:cat>
          <c:val>
            <c:numRef>
              <c:f>福利组成!$B$3:$B$10</c:f>
              <c:numCache>
                <c:formatCode>0.0%</c:formatCode>
                <c:ptCount val="8"/>
                <c:pt idx="0">
                  <c:v>0.98947368421052595</c:v>
                </c:pt>
                <c:pt idx="1">
                  <c:v>0.61052631578947403</c:v>
                </c:pt>
                <c:pt idx="2">
                  <c:v>0.47368421052631599</c:v>
                </c:pt>
                <c:pt idx="3">
                  <c:v>0.91578947368421004</c:v>
                </c:pt>
                <c:pt idx="4">
                  <c:v>0.74736842105263201</c:v>
                </c:pt>
                <c:pt idx="5">
                  <c:v>0.13684210526315799</c:v>
                </c:pt>
                <c:pt idx="6">
                  <c:v>0.221052631578947</c:v>
                </c:pt>
                <c:pt idx="7">
                  <c:v>0.64210526315789496</c:v>
                </c:pt>
              </c:numCache>
            </c:numRef>
          </c:val>
          <c:extLst xmlns:c16r2="http://schemas.microsoft.com/office/drawing/2015/06/chart">
            <c:ext xmlns:c16="http://schemas.microsoft.com/office/drawing/2014/chart" uri="{C3380CC4-5D6E-409C-BE32-E72D297353CC}">
              <c16:uniqueId val="{00000005-021C-7647-BBB5-AC292D29E7C6}"/>
            </c:ext>
          </c:extLst>
        </c:ser>
        <c:ser>
          <c:idx val="1"/>
          <c:order val="1"/>
          <c:tx>
            <c:strRef>
              <c:f>福利组成!$C$2</c:f>
              <c:strCache>
                <c:ptCount val="1"/>
                <c:pt idx="0">
                  <c:v>组成</c:v>
                </c:pt>
              </c:strCache>
            </c:strRef>
          </c:tx>
          <c:spPr>
            <a:solidFill>
              <a:srgbClr val="FFC000"/>
            </a:solidFill>
          </c:spPr>
          <c:invertIfNegative val="0"/>
          <c:cat>
            <c:strRef>
              <c:f>福利组成!$A$3:$A$10</c:f>
              <c:strCache>
                <c:ptCount val="8"/>
                <c:pt idx="0">
                  <c:v>五险</c:v>
                </c:pt>
                <c:pt idx="1">
                  <c:v>公积金</c:v>
                </c:pt>
                <c:pt idx="2">
                  <c:v>商业险</c:v>
                </c:pt>
                <c:pt idx="3">
                  <c:v>节日礼品</c:v>
                </c:pt>
                <c:pt idx="4">
                  <c:v>餐、话、交通补</c:v>
                </c:pt>
                <c:pt idx="5">
                  <c:v>住房补</c:v>
                </c:pt>
                <c:pt idx="6">
                  <c:v>全勤奖</c:v>
                </c:pt>
                <c:pt idx="7">
                  <c:v>活动费</c:v>
                </c:pt>
              </c:strCache>
            </c:strRef>
          </c:cat>
          <c:val>
            <c:numRef>
              <c:f>福利组成!$C$3:$C$10</c:f>
              <c:numCache>
                <c:formatCode>0.0%</c:formatCode>
                <c:ptCount val="8"/>
                <c:pt idx="0">
                  <c:v>1.05263157894737E-2</c:v>
                </c:pt>
                <c:pt idx="1">
                  <c:v>0.38947368421052603</c:v>
                </c:pt>
                <c:pt idx="2">
                  <c:v>0.52631578947368396</c:v>
                </c:pt>
                <c:pt idx="3">
                  <c:v>8.42105263157895E-2</c:v>
                </c:pt>
                <c:pt idx="4">
                  <c:v>0.25263157894736799</c:v>
                </c:pt>
                <c:pt idx="5">
                  <c:v>0.86315789473684201</c:v>
                </c:pt>
                <c:pt idx="6">
                  <c:v>0.77894736842105305</c:v>
                </c:pt>
                <c:pt idx="7">
                  <c:v>0.35789473684210499</c:v>
                </c:pt>
              </c:numCache>
            </c:numRef>
          </c:val>
          <c:extLst xmlns:c16r2="http://schemas.microsoft.com/office/drawing/2015/06/chart">
            <c:ext xmlns:c16="http://schemas.microsoft.com/office/drawing/2014/chart" uri="{C3380CC4-5D6E-409C-BE32-E72D297353CC}">
              <c16:uniqueId val="{00000006-021C-7647-BBB5-AC292D29E7C6}"/>
            </c:ext>
          </c:extLst>
        </c:ser>
        <c:dLbls>
          <c:showLegendKey val="0"/>
          <c:showVal val="0"/>
          <c:showCatName val="0"/>
          <c:showSerName val="0"/>
          <c:showPercent val="0"/>
          <c:showBubbleSize val="0"/>
        </c:dLbls>
        <c:gapWidth val="100"/>
        <c:overlap val="100"/>
        <c:axId val="114244992"/>
        <c:axId val="114250880"/>
      </c:barChart>
      <c:catAx>
        <c:axId val="114244992"/>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14250880"/>
        <c:crosses val="autoZero"/>
        <c:auto val="1"/>
        <c:lblAlgn val="ctr"/>
        <c:lblOffset val="100"/>
        <c:noMultiLvlLbl val="0"/>
      </c:catAx>
      <c:valAx>
        <c:axId val="114250880"/>
        <c:scaling>
          <c:orientation val="minMax"/>
        </c:scaling>
        <c:delete val="0"/>
        <c:axPos val="b"/>
        <c:majorGridlines/>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14244992"/>
        <c:crosses val="autoZero"/>
        <c:crossBetween val="between"/>
      </c:valAx>
    </c:plotArea>
    <c:legend>
      <c:legendPos val="r"/>
      <c:legendEntry>
        <c:idx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Entry>
      <c:layout>
        <c:manualLayout>
          <c:xMode val="edge"/>
          <c:yMode val="edge"/>
          <c:x val="0.89032258064516101"/>
          <c:y val="0.43027823240589202"/>
        </c:manualLayout>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sz="1200"/>
      </a:pPr>
      <a:endParaRPr lang="zh-CN"/>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1E34-7F46-825E-7EA6DA7C46BA}"/>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1E34-7F46-825E-7EA6DA7C46BA}"/>
              </c:ext>
            </c:extLst>
          </c:dPt>
          <c:dPt>
            <c:idx val="2"/>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1E34-7F46-825E-7EA6DA7C46BA}"/>
              </c:ext>
            </c:extLst>
          </c:dPt>
          <c:dPt>
            <c:idx val="3"/>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1E34-7F46-825E-7EA6DA7C46BA}"/>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1E34-7F46-825E-7EA6DA7C46BA}"/>
              </c:ext>
            </c:extLst>
          </c:dPt>
          <c:dPt>
            <c:idx val="5"/>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1E34-7F46-825E-7EA6DA7C46BA}"/>
              </c:ext>
            </c:extLst>
          </c:dPt>
          <c:dPt>
            <c:idx val="6"/>
            <c:bubble3D val="0"/>
            <c:spPr>
              <a:solidFill>
                <a:schemeClr val="accent4">
                  <a:lumMod val="60000"/>
                  <a:lumOff val="40000"/>
                </a:schemeClr>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D-1E34-7F46-825E-7EA6DA7C46BA}"/>
              </c:ext>
            </c:extLst>
          </c:dPt>
          <c:dPt>
            <c:idx val="7"/>
            <c:bubble3D val="0"/>
            <c:extLst xmlns:c16r2="http://schemas.microsoft.com/office/drawing/2015/06/chart">
              <c:ext xmlns:c16="http://schemas.microsoft.com/office/drawing/2014/chart" uri="{C3380CC4-5D6E-409C-BE32-E72D297353CC}">
                <c16:uniqueId val="{0000000F-1E34-7F46-825E-7EA6DA7C46BA}"/>
              </c:ext>
            </c:extLst>
          </c:dPt>
          <c:dLbls>
            <c:dLbl>
              <c:idx val="0"/>
              <c:layout>
                <c:manualLayout>
                  <c:x val="-0.123617044330516"/>
                  <c:y val="0.175634504020331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34-7F46-825E-7EA6DA7C46BA}"/>
                </c:ext>
              </c:extLst>
            </c:dLbl>
            <c:dLbl>
              <c:idx val="1"/>
              <c:layout>
                <c:manualLayout>
                  <c:x val="-0.199524915739314"/>
                  <c:y val="-3.174603174603159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E34-7F46-825E-7EA6DA7C46BA}"/>
                </c:ext>
              </c:extLst>
            </c:dLbl>
            <c:dLbl>
              <c:idx val="2"/>
              <c:layout>
                <c:manualLayout>
                  <c:x val="0.204127878987303"/>
                  <c:y val="-0.18783068783068799"/>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E34-7F46-825E-7EA6DA7C46BA}"/>
                </c:ext>
              </c:extLst>
            </c:dLbl>
            <c:dLbl>
              <c:idx val="3"/>
              <c:layout>
                <c:manualLayout>
                  <c:x val="-0.178110967842319"/>
                  <c:y val="3.07974823812001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8045243619489602"/>
                      <c:h val="7.4276570209361306E-2"/>
                    </c:manualLayout>
                  </c15:layout>
                </c:ext>
                <c:ext xmlns:c16="http://schemas.microsoft.com/office/drawing/2014/chart" uri="{C3380CC4-5D6E-409C-BE32-E72D297353CC}">
                  <c16:uniqueId val="{00000007-1E34-7F46-825E-7EA6DA7C46BA}"/>
                </c:ext>
              </c:extLst>
            </c:dLbl>
            <c:dLbl>
              <c:idx val="4"/>
              <c:layout>
                <c:manualLayout>
                  <c:x val="-0.113608479183041"/>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7136504253673599"/>
                      <c:h val="7.4276570209361306E-2"/>
                    </c:manualLayout>
                  </c15:layout>
                </c:ext>
                <c:ext xmlns:c16="http://schemas.microsoft.com/office/drawing/2014/chart" uri="{C3380CC4-5D6E-409C-BE32-E72D297353CC}">
                  <c16:uniqueId val="{00000009-1E34-7F46-825E-7EA6DA7C46BA}"/>
                </c:ext>
              </c:extLst>
            </c:dLbl>
            <c:dLbl>
              <c:idx val="5"/>
              <c:layout>
                <c:manualLayout>
                  <c:x val="0.150015476694422"/>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2617942768754798"/>
                      <c:h val="7.4276570209361306E-2"/>
                    </c:manualLayout>
                  </c15:layout>
                </c:ext>
                <c:ext xmlns:c16="http://schemas.microsoft.com/office/drawing/2014/chart" uri="{C3380CC4-5D6E-409C-BE32-E72D297353CC}">
                  <c16:uniqueId val="{0000000B-1E34-7F46-825E-7EA6DA7C46BA}"/>
                </c:ext>
              </c:extLst>
            </c:dLbl>
            <c:dLbl>
              <c:idx val="6"/>
              <c:layout>
                <c:manualLayout>
                  <c:x val="0.29372252260934001"/>
                  <c:y val="5.3852330222512901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9292343387470998"/>
                      <c:h val="7.4276570209361306E-2"/>
                    </c:manualLayout>
                  </c15:layout>
                </c:ext>
                <c:ext xmlns:c16="http://schemas.microsoft.com/office/drawing/2014/chart" uri="{C3380CC4-5D6E-409C-BE32-E72D297353CC}">
                  <c16:uniqueId val="{0000000D-1E34-7F46-825E-7EA6DA7C46BA}"/>
                </c:ext>
              </c:extLst>
            </c:dLbl>
            <c:dLbl>
              <c:idx val="7"/>
              <c:layout>
                <c:manualLayout>
                  <c:x val="0.28890441112767401"/>
                  <c:y val="9.1181822479328795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6894818252126801"/>
                      <c:h val="7.4276570209361306E-2"/>
                    </c:manualLayout>
                  </c15:layout>
                </c:ext>
                <c:ext xmlns:c16="http://schemas.microsoft.com/office/drawing/2014/chart" uri="{C3380CC4-5D6E-409C-BE32-E72D297353CC}">
                  <c16:uniqueId val="{0000000F-1E34-7F46-825E-7EA6DA7C46BA}"/>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年涨!$A$3:$A$10</c:f>
              <c:strCache>
                <c:ptCount val="8"/>
                <c:pt idx="0">
                  <c:v>薪资年度涨幅无</c:v>
                </c:pt>
                <c:pt idx="1">
                  <c:v>薪资年度涨幅5%内</c:v>
                </c:pt>
                <c:pt idx="2">
                  <c:v>薪资年度涨幅6-10%</c:v>
                </c:pt>
                <c:pt idx="3">
                  <c:v>薪资年度涨幅11-15%</c:v>
                </c:pt>
                <c:pt idx="4">
                  <c:v>薪资年度涨幅16-20%</c:v>
                </c:pt>
                <c:pt idx="5">
                  <c:v>薪资年度涨幅21-25%</c:v>
                </c:pt>
                <c:pt idx="6">
                  <c:v>薪资年度涨幅26-30%</c:v>
                </c:pt>
                <c:pt idx="7">
                  <c:v>薪资年度涨幅30以上</c:v>
                </c:pt>
              </c:strCache>
            </c:strRef>
          </c:cat>
          <c:val>
            <c:numRef>
              <c:f>年涨!$B$3:$B$10</c:f>
              <c:numCache>
                <c:formatCode>0.0%</c:formatCode>
                <c:ptCount val="8"/>
                <c:pt idx="0">
                  <c:v>0.2</c:v>
                </c:pt>
                <c:pt idx="1">
                  <c:v>0.13684210526315799</c:v>
                </c:pt>
                <c:pt idx="2">
                  <c:v>0.57894736842105299</c:v>
                </c:pt>
                <c:pt idx="3">
                  <c:v>4.2105263157894701E-2</c:v>
                </c:pt>
                <c:pt idx="4">
                  <c:v>3.1578947368421102E-2</c:v>
                </c:pt>
                <c:pt idx="5">
                  <c:v>1.05263157894737E-2</c:v>
                </c:pt>
                <c:pt idx="6">
                  <c:v>0</c:v>
                </c:pt>
                <c:pt idx="7">
                  <c:v>0</c:v>
                </c:pt>
              </c:numCache>
            </c:numRef>
          </c:val>
          <c:extLst xmlns:c16r2="http://schemas.microsoft.com/office/drawing/2015/06/chart">
            <c:ext xmlns:c16="http://schemas.microsoft.com/office/drawing/2014/chart" uri="{C3380CC4-5D6E-409C-BE32-E72D297353CC}">
              <c16:uniqueId val="{00000010-1E34-7F46-825E-7EA6DA7C46BA}"/>
            </c:ext>
          </c:extLst>
        </c:ser>
        <c:dLbls>
          <c:showLegendKey val="0"/>
          <c:showVal val="0"/>
          <c:showCatName val="0"/>
          <c:showSerName val="0"/>
          <c:showPercent val="1"/>
          <c:showBubbleSize val="0"/>
          <c:showLeaderLines val="1"/>
        </c:dLbls>
        <c:firstSliceAng val="0"/>
      </c:pieChart>
    </c:plotArea>
    <c:plotVisOnly val="1"/>
    <c:dispBlanksAs val="gap"/>
    <c:showDLblsOverMax val="0"/>
  </c:chart>
  <c:spPr>
    <a:ln>
      <a:noFill/>
    </a:ln>
  </c:spPr>
  <c:txPr>
    <a:bodyPr/>
    <a:lstStyle/>
    <a:p>
      <a:pPr>
        <a:defRPr lang="zh-CN"/>
      </a:pPr>
      <a:endParaRPr lang="zh-CN"/>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424E-794B-BC19-6B0301E96271}"/>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424E-794B-BC19-6B0301E96271}"/>
              </c:ext>
            </c:extLst>
          </c:dPt>
          <c:dPt>
            <c:idx val="2"/>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424E-794B-BC19-6B0301E96271}"/>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inEnd"/>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等级评价!$A$3:$A$5</c:f>
              <c:strCache>
                <c:ptCount val="3"/>
                <c:pt idx="0">
                  <c:v>无技术等级评价体系</c:v>
                </c:pt>
                <c:pt idx="1">
                  <c:v>技术等级评价体系直接决定薪酬等级</c:v>
                </c:pt>
                <c:pt idx="2">
                  <c:v>技术等级评价体系对薪酬影响不大</c:v>
                </c:pt>
              </c:strCache>
            </c:strRef>
          </c:cat>
          <c:val>
            <c:numRef>
              <c:f>等级评价!$B$3:$B$5</c:f>
              <c:numCache>
                <c:formatCode>0.0%</c:formatCode>
                <c:ptCount val="3"/>
                <c:pt idx="0">
                  <c:v>0.25263157894736799</c:v>
                </c:pt>
                <c:pt idx="1">
                  <c:v>0.58947368421052604</c:v>
                </c:pt>
                <c:pt idx="2">
                  <c:v>0.157894736842105</c:v>
                </c:pt>
              </c:numCache>
            </c:numRef>
          </c:val>
          <c:extLst xmlns:c16r2="http://schemas.microsoft.com/office/drawing/2015/06/chart">
            <c:ext xmlns:c16="http://schemas.microsoft.com/office/drawing/2014/chart" uri="{C3380CC4-5D6E-409C-BE32-E72D297353CC}">
              <c16:uniqueId val="{00000006-424E-794B-BC19-6B0301E96271}"/>
            </c:ext>
          </c:extLst>
        </c:ser>
        <c:dLbls>
          <c:showLegendKey val="0"/>
          <c:showVal val="0"/>
          <c:showCatName val="0"/>
          <c:showSerName val="0"/>
          <c:showPercent val="1"/>
          <c:showBubbleSize val="0"/>
          <c:showLeaderLines val="1"/>
        </c:dLbls>
        <c:firstSliceAng val="0"/>
      </c:pieChart>
    </c:plotArea>
    <c:legend>
      <c:legendPos val="t"/>
      <c:legendEntry>
        <c:idx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Entry>
      <c:layout/>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bar"/>
        <c:grouping val="percentStacked"/>
        <c:varyColors val="0"/>
        <c:ser>
          <c:idx val="0"/>
          <c:order val="0"/>
          <c:tx>
            <c:strRef>
              <c:f>流失原因!$B$2</c:f>
              <c:strCache>
                <c:ptCount val="1"/>
                <c:pt idx="0">
                  <c:v>比例</c:v>
                </c:pt>
              </c:strCache>
            </c:strRef>
          </c:tx>
          <c:spPr>
            <a:solidFill>
              <a:srgbClr val="F36932"/>
            </a:solidFill>
            <a:ln w="25400" cap="flat" cmpd="sng" algn="ctr">
              <a:solidFill>
                <a:schemeClr val="tx2"/>
              </a:solidFill>
              <a:prstDash val="solid"/>
              <a:round/>
            </a:ln>
            <a:sp3d contourW="25400"/>
          </c:spPr>
          <c:invertIfNegative val="0"/>
          <c:dPt>
            <c:idx val="1"/>
            <c:invertIfNegative val="0"/>
            <c:bubble3D val="0"/>
            <c:extLst xmlns:c16r2="http://schemas.microsoft.com/office/drawing/2015/06/chart">
              <c:ext xmlns:c16="http://schemas.microsoft.com/office/drawing/2014/chart" uri="{C3380CC4-5D6E-409C-BE32-E72D297353CC}">
                <c16:uniqueId val="{00000000-C09D-F94F-A7C8-0300AAA3ECCC}"/>
              </c:ext>
            </c:extLst>
          </c:dPt>
          <c:dPt>
            <c:idx val="2"/>
            <c:invertIfNegative val="0"/>
            <c:bubble3D val="0"/>
            <c:extLst xmlns:c16r2="http://schemas.microsoft.com/office/drawing/2015/06/chart">
              <c:ext xmlns:c16="http://schemas.microsoft.com/office/drawing/2014/chart" uri="{C3380CC4-5D6E-409C-BE32-E72D297353CC}">
                <c16:uniqueId val="{00000001-C09D-F94F-A7C8-0300AAA3ECCC}"/>
              </c:ext>
            </c:extLst>
          </c:dPt>
          <c:dPt>
            <c:idx val="3"/>
            <c:invertIfNegative val="0"/>
            <c:bubble3D val="0"/>
            <c:extLst xmlns:c16r2="http://schemas.microsoft.com/office/drawing/2015/06/chart">
              <c:ext xmlns:c16="http://schemas.microsoft.com/office/drawing/2014/chart" uri="{C3380CC4-5D6E-409C-BE32-E72D297353CC}">
                <c16:uniqueId val="{00000002-C09D-F94F-A7C8-0300AAA3ECCC}"/>
              </c:ext>
            </c:extLst>
          </c:dPt>
          <c:dPt>
            <c:idx val="5"/>
            <c:invertIfNegative val="0"/>
            <c:bubble3D val="0"/>
            <c:extLst xmlns:c16r2="http://schemas.microsoft.com/office/drawing/2015/06/chart">
              <c:ext xmlns:c16="http://schemas.microsoft.com/office/drawing/2014/chart" uri="{C3380CC4-5D6E-409C-BE32-E72D297353CC}">
                <c16:uniqueId val="{00000003-C09D-F94F-A7C8-0300AAA3ECCC}"/>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cs"/>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流失原因!$A$3:$A$8</c:f>
              <c:strCache>
                <c:ptCount val="6"/>
                <c:pt idx="0">
                  <c:v>企业文化影响</c:v>
                </c:pt>
                <c:pt idx="1">
                  <c:v>个人职业发展</c:v>
                </c:pt>
                <c:pt idx="2">
                  <c:v>企业薪资水平，差异化不大</c:v>
                </c:pt>
                <c:pt idx="3">
                  <c:v>薪酬绩效激励性不强</c:v>
                </c:pt>
                <c:pt idx="4">
                  <c:v>项目开发周期性调整</c:v>
                </c:pt>
                <c:pt idx="5">
                  <c:v>行业内人才竞争</c:v>
                </c:pt>
              </c:strCache>
            </c:strRef>
          </c:cat>
          <c:val>
            <c:numRef>
              <c:f>流失原因!$B$3:$B$8</c:f>
              <c:numCache>
                <c:formatCode>0.0%</c:formatCode>
                <c:ptCount val="6"/>
                <c:pt idx="0">
                  <c:v>0.38947368421052603</c:v>
                </c:pt>
                <c:pt idx="1">
                  <c:v>0.768421052631579</c:v>
                </c:pt>
                <c:pt idx="2">
                  <c:v>0.2</c:v>
                </c:pt>
                <c:pt idx="3">
                  <c:v>0.452631578947368</c:v>
                </c:pt>
                <c:pt idx="4">
                  <c:v>9.4736842105263203E-2</c:v>
                </c:pt>
                <c:pt idx="5">
                  <c:v>0.53684210526315801</c:v>
                </c:pt>
              </c:numCache>
            </c:numRef>
          </c:val>
          <c:extLst xmlns:c16r2="http://schemas.microsoft.com/office/drawing/2015/06/chart">
            <c:ext xmlns:c16="http://schemas.microsoft.com/office/drawing/2014/chart" uri="{C3380CC4-5D6E-409C-BE32-E72D297353CC}">
              <c16:uniqueId val="{00000004-C09D-F94F-A7C8-0300AAA3ECCC}"/>
            </c:ext>
          </c:extLst>
        </c:ser>
        <c:ser>
          <c:idx val="1"/>
          <c:order val="1"/>
          <c:tx>
            <c:strRef>
              <c:f>流失原因!$C$2</c:f>
              <c:strCache>
                <c:ptCount val="1"/>
                <c:pt idx="0">
                  <c:v>组成</c:v>
                </c:pt>
              </c:strCache>
            </c:strRef>
          </c:tx>
          <c:spPr>
            <a:solidFill>
              <a:srgbClr val="FFC000"/>
            </a:solidFill>
          </c:spPr>
          <c:invertIfNegative val="0"/>
          <c:cat>
            <c:strRef>
              <c:f>流失原因!$A$3:$A$8</c:f>
              <c:strCache>
                <c:ptCount val="6"/>
                <c:pt idx="0">
                  <c:v>企业文化影响</c:v>
                </c:pt>
                <c:pt idx="1">
                  <c:v>个人职业发展</c:v>
                </c:pt>
                <c:pt idx="2">
                  <c:v>企业薪资水平，差异化不大</c:v>
                </c:pt>
                <c:pt idx="3">
                  <c:v>薪酬绩效激励性不强</c:v>
                </c:pt>
                <c:pt idx="4">
                  <c:v>项目开发周期性调整</c:v>
                </c:pt>
                <c:pt idx="5">
                  <c:v>行业内人才竞争</c:v>
                </c:pt>
              </c:strCache>
            </c:strRef>
          </c:cat>
          <c:val>
            <c:numRef>
              <c:f>流失原因!$C$3:$C$8</c:f>
              <c:numCache>
                <c:formatCode>0.0%</c:formatCode>
                <c:ptCount val="6"/>
                <c:pt idx="0">
                  <c:v>0.61052631578947403</c:v>
                </c:pt>
                <c:pt idx="1">
                  <c:v>0.231578947368421</c:v>
                </c:pt>
                <c:pt idx="2">
                  <c:v>0.8</c:v>
                </c:pt>
                <c:pt idx="3">
                  <c:v>0.54736842105263195</c:v>
                </c:pt>
                <c:pt idx="4">
                  <c:v>0.90526315789473699</c:v>
                </c:pt>
                <c:pt idx="5">
                  <c:v>0.46315789473684199</c:v>
                </c:pt>
              </c:numCache>
            </c:numRef>
          </c:val>
          <c:extLst xmlns:c16r2="http://schemas.microsoft.com/office/drawing/2015/06/chart">
            <c:ext xmlns:c16="http://schemas.microsoft.com/office/drawing/2014/chart" uri="{C3380CC4-5D6E-409C-BE32-E72D297353CC}">
              <c16:uniqueId val="{00000005-C09D-F94F-A7C8-0300AAA3ECCC}"/>
            </c:ext>
          </c:extLst>
        </c:ser>
        <c:dLbls>
          <c:showLegendKey val="0"/>
          <c:showVal val="0"/>
          <c:showCatName val="0"/>
          <c:showSerName val="0"/>
          <c:showPercent val="0"/>
          <c:showBubbleSize val="0"/>
        </c:dLbls>
        <c:gapWidth val="100"/>
        <c:overlap val="100"/>
        <c:axId val="117279744"/>
        <c:axId val="117289728"/>
      </c:barChart>
      <c:catAx>
        <c:axId val="117279744"/>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17289728"/>
        <c:crosses val="autoZero"/>
        <c:auto val="1"/>
        <c:lblAlgn val="ctr"/>
        <c:lblOffset val="100"/>
        <c:noMultiLvlLbl val="0"/>
      </c:catAx>
      <c:valAx>
        <c:axId val="117289728"/>
        <c:scaling>
          <c:orientation val="minMax"/>
        </c:scaling>
        <c:delete val="0"/>
        <c:axPos val="b"/>
        <c:majorGridlines/>
        <c:numFmt formatCode="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17279744"/>
        <c:crosses val="autoZero"/>
        <c:crossBetween val="between"/>
      </c:valAx>
    </c:plotArea>
    <c:plotVisOnly val="1"/>
    <c:dispBlanksAs val="gap"/>
    <c:showDLblsOverMax val="0"/>
  </c:chart>
  <c:spPr>
    <a:ln>
      <a:noFill/>
    </a:ln>
  </c:spPr>
  <c:txPr>
    <a:bodyPr/>
    <a:lstStyle/>
    <a:p>
      <a:pPr>
        <a:defRPr lang="zh-CN" sz="12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plotArea>
    <c:legend>
      <c:legendPos val="r"/>
      <c:layout>
        <c:manualLayout>
          <c:xMode val="edge"/>
          <c:yMode val="edge"/>
          <c:x val="0.84297860032773997"/>
          <c:y val="0.181804664093007"/>
          <c:w val="0.150203585997533"/>
          <c:h val="0.66177176160390705"/>
        </c:manualLayout>
      </c:layout>
      <c:overlay val="0"/>
      <c:spPr>
        <a:solidFill>
          <a:srgbClr val="E7F4E6"/>
        </a:solidFill>
      </c:spPr>
      <c:txPr>
        <a:bodyPr rot="0" spcFirstLastPara="0" vertOverflow="ellipsis" vert="horz" wrap="square" anchor="ctr" anchorCtr="1"/>
        <a:lstStyle/>
        <a:p>
          <a:pPr>
            <a:defRPr lang="zh-CN" sz="120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spPr>
            <a:ln w="25400" cap="flat" cmpd="sng" algn="ctr">
              <a:solidFill>
                <a:schemeClr val="tx1"/>
              </a:solidFill>
              <a:prstDash val="solid"/>
              <a:round/>
            </a:ln>
            <a:sp3d contourW="25400"/>
          </c:spPr>
          <c:dPt>
            <c:idx val="0"/>
            <c:bubble3D val="0"/>
            <c:spPr>
              <a:solidFill>
                <a:srgbClr val="FFA20D"/>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1-2B3D-004E-B4F6-576B19F0A91D}"/>
              </c:ext>
            </c:extLst>
          </c:dPt>
          <c:dPt>
            <c:idx val="1"/>
            <c:bubble3D val="0"/>
            <c:spPr>
              <a:solidFill>
                <a:srgbClr val="4E99E4"/>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3-2B3D-004E-B4F6-576B19F0A91D}"/>
              </c:ext>
            </c:extLst>
          </c:dPt>
          <c:dPt>
            <c:idx val="2"/>
            <c:bubble3D val="0"/>
            <c:spPr>
              <a:solidFill>
                <a:srgbClr val="46EFFB"/>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5-2B3D-004E-B4F6-576B19F0A91D}"/>
              </c:ext>
            </c:extLst>
          </c:dPt>
          <c:dPt>
            <c:idx val="3"/>
            <c:bubble3D val="0"/>
            <c:spPr>
              <a:solidFill>
                <a:srgbClr val="F36932"/>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7-2B3D-004E-B4F6-576B19F0A91D}"/>
              </c:ext>
            </c:extLst>
          </c:dPt>
          <c:dPt>
            <c:idx val="4"/>
            <c:bubble3D val="0"/>
            <c:spPr>
              <a:solidFill>
                <a:srgbClr val="FFC466"/>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9-2B3D-004E-B4F6-576B19F0A91D}"/>
              </c:ext>
            </c:extLst>
          </c:dPt>
          <c:dPt>
            <c:idx val="5"/>
            <c:bubble3D val="0"/>
            <c:spPr>
              <a:solidFill>
                <a:srgbClr val="32A16E"/>
              </a:solidFill>
              <a:ln w="25400" cap="flat" cmpd="sng" algn="ctr">
                <a:solidFill>
                  <a:schemeClr val="tx1"/>
                </a:solidFill>
                <a:prstDash val="solid"/>
                <a:round/>
              </a:ln>
              <a:sp3d contourW="25400"/>
            </c:spPr>
            <c:extLst xmlns:c16r2="http://schemas.microsoft.com/office/drawing/2015/06/chart">
              <c:ext xmlns:c16="http://schemas.microsoft.com/office/drawing/2014/chart" uri="{C3380CC4-5D6E-409C-BE32-E72D297353CC}">
                <c16:uniqueId val="{0000000B-2B3D-004E-B4F6-576B19F0A91D}"/>
              </c:ext>
            </c:extLst>
          </c:dPt>
          <c:dLbls>
            <c:dLbl>
              <c:idx val="0"/>
              <c:layout>
                <c:manualLayout>
                  <c:x val="-0.198150543434856"/>
                  <c:y val="7.9154679798704497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B3D-004E-B4F6-576B19F0A91D}"/>
                </c:ext>
              </c:extLst>
            </c:dLbl>
            <c:dLbl>
              <c:idx val="1"/>
              <c:layout>
                <c:manualLayout>
                  <c:x val="6.47422567658439E-2"/>
                  <c:y val="-0.20701993178122699"/>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B3D-004E-B4F6-576B19F0A91D}"/>
                </c:ext>
              </c:extLst>
            </c:dLbl>
            <c:dLbl>
              <c:idx val="2"/>
              <c:layout>
                <c:manualLayout>
                  <c:x val="0.17264601804224999"/>
                  <c:y val="-2.13108753304205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B3D-004E-B4F6-576B19F0A91D}"/>
                </c:ext>
              </c:extLst>
            </c:dLbl>
            <c:dLbl>
              <c:idx val="3"/>
              <c:layout>
                <c:manualLayout>
                  <c:x val="-1.7656979117957401E-2"/>
                  <c:y val="0"/>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B3D-004E-B4F6-576B19F0A91D}"/>
                </c:ext>
              </c:extLst>
            </c:dLbl>
            <c:dLbl>
              <c:idx val="4"/>
              <c:layout>
                <c:manualLayout>
                  <c:x val="-2.3692174745082201E-2"/>
                  <c:y val="-9.5839009641193393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B3D-004E-B4F6-576B19F0A91D}"/>
                </c:ext>
              </c:extLst>
            </c:dLbl>
            <c:dLbl>
              <c:idx val="5"/>
              <c:layout>
                <c:manualLayout>
                  <c:x val="1.37332059806336E-2"/>
                  <c:y val="-3.04441076148864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B3D-004E-B4F6-576B19F0A91D}"/>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outEnd"/>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'人数 '!$B$42:$B$47</c:f>
              <c:strCache>
                <c:ptCount val="6"/>
                <c:pt idx="0">
                  <c:v>20万以下</c:v>
                </c:pt>
                <c:pt idx="1">
                  <c:v>21－40万</c:v>
                </c:pt>
                <c:pt idx="2">
                  <c:v>41－60万</c:v>
                </c:pt>
                <c:pt idx="3">
                  <c:v>61－80万</c:v>
                </c:pt>
                <c:pt idx="4">
                  <c:v>81－100万</c:v>
                </c:pt>
                <c:pt idx="5">
                  <c:v>100万</c:v>
                </c:pt>
              </c:strCache>
            </c:strRef>
          </c:cat>
          <c:val>
            <c:numRef>
              <c:f>'人数 '!$C$42:$C$47</c:f>
              <c:numCache>
                <c:formatCode>0.0%</c:formatCode>
                <c:ptCount val="6"/>
                <c:pt idx="0">
                  <c:v>0.38860103626943004</c:v>
                </c:pt>
                <c:pt idx="1">
                  <c:v>0.27979274611398963</c:v>
                </c:pt>
                <c:pt idx="2">
                  <c:v>0.14766839378238342</c:v>
                </c:pt>
                <c:pt idx="3">
                  <c:v>9.5854922279792754E-2</c:v>
                </c:pt>
                <c:pt idx="4">
                  <c:v>5.9585492227979271E-2</c:v>
                </c:pt>
                <c:pt idx="5">
                  <c:v>2.8497409326424871E-2</c:v>
                </c:pt>
              </c:numCache>
            </c:numRef>
          </c:val>
          <c:extLst xmlns:c16r2="http://schemas.microsoft.com/office/drawing/2015/06/chart">
            <c:ext xmlns:c16="http://schemas.microsoft.com/office/drawing/2014/chart" uri="{C3380CC4-5D6E-409C-BE32-E72D297353CC}">
              <c16:uniqueId val="{0000000C-2B3D-004E-B4F6-576B19F0A91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5238349908185298"/>
          <c:y val="0.192558980664156"/>
          <c:w val="0.124187419796301"/>
          <c:h val="0.58087357329203204"/>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gap"/>
    <c:showDLblsOverMax val="0"/>
  </c:chart>
  <c:spPr>
    <a:ln>
      <a:noFill/>
    </a:ln>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2021</a:t>
            </a:r>
            <a:r>
              <a:rPr lang="zh-CN" altLang="en-US"/>
              <a:t>届中国高校毕业生期望薪酬占比情况</a:t>
            </a:r>
          </a:p>
        </c:rich>
      </c:tx>
      <c:layout>
        <c:manualLayout>
          <c:xMode val="edge"/>
          <c:yMode val="edge"/>
          <c:x val="0.25022359541426098"/>
          <c:y val="5.67303782025214E-2"/>
        </c:manualLayout>
      </c:layout>
      <c:overlay val="0"/>
      <c:spPr>
        <a:noFill/>
        <a:ln>
          <a:noFill/>
        </a:ln>
        <a:effectLst/>
      </c:spPr>
    </c:title>
    <c:autoTitleDeleted val="0"/>
    <c:plotArea>
      <c:layout/>
      <c:pieChart>
        <c:varyColors val="1"/>
        <c:ser>
          <c:idx val="0"/>
          <c:order val="0"/>
          <c:tx>
            <c:strRef>
              <c:f>[工作簿1]Sheet1!$Q$3</c:f>
              <c:strCache>
                <c:ptCount val="1"/>
                <c:pt idx="0">
                  <c:v>占比</c:v>
                </c:pt>
              </c:strCache>
            </c:strRef>
          </c:tx>
          <c:spPr>
            <a:ln w="25400">
              <a:solidFill>
                <a:schemeClr val="tx1"/>
              </a:solidFill>
            </a:ln>
            <a:sp3d contourW="25400"/>
          </c:spPr>
          <c:dPt>
            <c:idx val="0"/>
            <c:bubble3D val="0"/>
            <c:spPr>
              <a:solidFill>
                <a:srgbClr val="FFA20D"/>
              </a:solidFill>
              <a:ln w="25400">
                <a:solidFill>
                  <a:schemeClr val="tx1"/>
                </a:solidFill>
              </a:ln>
              <a:effectLst/>
              <a:sp3d contourW="25400"/>
            </c:spPr>
            <c:extLst xmlns:c16r2="http://schemas.microsoft.com/office/drawing/2015/06/chart">
              <c:ext xmlns:c16="http://schemas.microsoft.com/office/drawing/2014/chart" uri="{C3380CC4-5D6E-409C-BE32-E72D297353CC}">
                <c16:uniqueId val="{00000001-E550-7741-8FF5-7BFF3C8EFEC8}"/>
              </c:ext>
            </c:extLst>
          </c:dPt>
          <c:dPt>
            <c:idx val="1"/>
            <c:bubble3D val="0"/>
            <c:spPr>
              <a:solidFill>
                <a:srgbClr val="4E99E4"/>
              </a:solidFill>
              <a:ln w="25400">
                <a:solidFill>
                  <a:schemeClr val="tx1"/>
                </a:solidFill>
              </a:ln>
              <a:effectLst/>
              <a:sp3d contourW="25400"/>
            </c:spPr>
            <c:extLst xmlns:c16r2="http://schemas.microsoft.com/office/drawing/2015/06/chart">
              <c:ext xmlns:c16="http://schemas.microsoft.com/office/drawing/2014/chart" uri="{C3380CC4-5D6E-409C-BE32-E72D297353CC}">
                <c16:uniqueId val="{00000003-E550-7741-8FF5-7BFF3C8EFEC8}"/>
              </c:ext>
            </c:extLst>
          </c:dPt>
          <c:dPt>
            <c:idx val="2"/>
            <c:bubble3D val="0"/>
            <c:spPr>
              <a:solidFill>
                <a:srgbClr val="46EFFB"/>
              </a:solidFill>
              <a:ln w="25400">
                <a:solidFill>
                  <a:schemeClr val="tx1"/>
                </a:solidFill>
              </a:ln>
              <a:effectLst/>
              <a:sp3d contourW="25400"/>
            </c:spPr>
            <c:extLst xmlns:c16r2="http://schemas.microsoft.com/office/drawing/2015/06/chart">
              <c:ext xmlns:c16="http://schemas.microsoft.com/office/drawing/2014/chart" uri="{C3380CC4-5D6E-409C-BE32-E72D297353CC}">
                <c16:uniqueId val="{00000005-E550-7741-8FF5-7BFF3C8EFEC8}"/>
              </c:ext>
            </c:extLst>
          </c:dPt>
          <c:dPt>
            <c:idx val="3"/>
            <c:bubble3D val="0"/>
            <c:spPr>
              <a:solidFill>
                <a:srgbClr val="F36932"/>
              </a:solidFill>
              <a:ln w="25400">
                <a:solidFill>
                  <a:schemeClr val="tx1"/>
                </a:solidFill>
              </a:ln>
              <a:effectLst/>
              <a:sp3d contourW="25400"/>
            </c:spPr>
            <c:extLst xmlns:c16r2="http://schemas.microsoft.com/office/drawing/2015/06/chart">
              <c:ext xmlns:c16="http://schemas.microsoft.com/office/drawing/2014/chart" uri="{C3380CC4-5D6E-409C-BE32-E72D297353CC}">
                <c16:uniqueId val="{00000007-E550-7741-8FF5-7BFF3C8EFEC8}"/>
              </c:ext>
            </c:extLst>
          </c:dPt>
          <c:dPt>
            <c:idx val="4"/>
            <c:bubble3D val="0"/>
            <c:spPr>
              <a:solidFill>
                <a:srgbClr val="FFC466"/>
              </a:solidFill>
              <a:ln w="25400">
                <a:solidFill>
                  <a:schemeClr val="tx1"/>
                </a:solidFill>
              </a:ln>
              <a:effectLst/>
              <a:sp3d contourW="25400"/>
            </c:spPr>
            <c:extLst xmlns:c16r2="http://schemas.microsoft.com/office/drawing/2015/06/chart">
              <c:ext xmlns:c16="http://schemas.microsoft.com/office/drawing/2014/chart" uri="{C3380CC4-5D6E-409C-BE32-E72D297353CC}">
                <c16:uniqueId val="{00000009-E550-7741-8FF5-7BFF3C8EFEC8}"/>
              </c:ext>
            </c:extLst>
          </c:dPt>
          <c:dPt>
            <c:idx val="5"/>
            <c:bubble3D val="0"/>
            <c:spPr>
              <a:solidFill>
                <a:srgbClr val="32A16E"/>
              </a:solidFill>
              <a:ln w="25400">
                <a:solidFill>
                  <a:schemeClr val="tx1"/>
                </a:solidFill>
              </a:ln>
              <a:effectLst/>
              <a:sp3d contourW="25400"/>
            </c:spPr>
            <c:extLst xmlns:c16r2="http://schemas.microsoft.com/office/drawing/2015/06/chart">
              <c:ext xmlns:c16="http://schemas.microsoft.com/office/drawing/2014/chart" uri="{C3380CC4-5D6E-409C-BE32-E72D297353CC}">
                <c16:uniqueId val="{0000000B-E550-7741-8FF5-7BFF3C8EFEC8}"/>
              </c:ext>
            </c:extLst>
          </c:dPt>
          <c:dLbls>
            <c:dLbl>
              <c:idx val="0"/>
              <c:layout>
                <c:manualLayout>
                  <c:x val="0.108192813885157"/>
                  <c:y val="6.9321064817923897E-2"/>
                </c:manualLayout>
              </c:layout>
              <c:dLblPos val="bestFi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550-7741-8FF5-7BFF3C8EFEC8}"/>
                </c:ext>
              </c:extLst>
            </c:dLbl>
            <c:dLbl>
              <c:idx val="1"/>
              <c:layout>
                <c:manualLayout>
                  <c:x val="-1.34281015998129E-2"/>
                  <c:y val="0.113636002464926"/>
                </c:manualLayout>
              </c:layout>
              <c:dLblPos val="bestFi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50-7741-8FF5-7BFF3C8EFEC8}"/>
                </c:ext>
              </c:extLst>
            </c:dLbl>
            <c:dLbl>
              <c:idx val="4"/>
              <c:layout>
                <c:manualLayout>
                  <c:x val="7.81283926971552E-2"/>
                  <c:y val="0.11260502746444399"/>
                </c:manualLayout>
              </c:layout>
              <c:dLblPos val="bestFi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550-7741-8FF5-7BFF3C8EFEC8}"/>
                </c:ext>
              </c:extLst>
            </c:dLbl>
            <c:dLbl>
              <c:idx val="5"/>
              <c:layout>
                <c:manualLayout>
                  <c:x val="2.56452004989852E-2"/>
                  <c:y val="0.14518061617625999"/>
                </c:manualLayout>
              </c:layout>
              <c:dLblPos val="bestFit"/>
              <c:showLegendKey val="1"/>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550-7741-8FF5-7BFF3C8EFEC8}"/>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inEnd"/>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[工作簿1]Sheet1!$P$4:$P$9</c:f>
              <c:strCache>
                <c:ptCount val="6"/>
                <c:pt idx="0">
                  <c:v>3K以下</c:v>
                </c:pt>
                <c:pt idx="1">
                  <c:v>3K~5K</c:v>
                </c:pt>
                <c:pt idx="2">
                  <c:v>5K~7K</c:v>
                </c:pt>
                <c:pt idx="3">
                  <c:v>7K~9K</c:v>
                </c:pt>
                <c:pt idx="4">
                  <c:v>9K~11K</c:v>
                </c:pt>
                <c:pt idx="5">
                  <c:v>11K以上</c:v>
                </c:pt>
              </c:strCache>
            </c:strRef>
          </c:cat>
          <c:val>
            <c:numRef>
              <c:f>[工作簿1]Sheet1!$Q$4:$Q$9</c:f>
              <c:numCache>
                <c:formatCode>0.00%</c:formatCode>
                <c:ptCount val="6"/>
                <c:pt idx="0">
                  <c:v>6.0000000000000001E-3</c:v>
                </c:pt>
                <c:pt idx="1">
                  <c:v>8.3000000000000004E-2</c:v>
                </c:pt>
                <c:pt idx="2">
                  <c:v>0.40300000000000002</c:v>
                </c:pt>
                <c:pt idx="3">
                  <c:v>0.29099999999999998</c:v>
                </c:pt>
                <c:pt idx="4">
                  <c:v>0.112</c:v>
                </c:pt>
                <c:pt idx="5">
                  <c:v>0.105</c:v>
                </c:pt>
              </c:numCache>
            </c:numRef>
          </c:val>
          <c:extLst xmlns:c16r2="http://schemas.microsoft.com/office/drawing/2015/06/chart">
            <c:ext xmlns:c16="http://schemas.microsoft.com/office/drawing/2014/chart" uri="{C3380CC4-5D6E-409C-BE32-E72D297353CC}">
              <c16:uniqueId val="{0000000C-E550-7741-8FF5-7BFF3C8EFEC8}"/>
            </c:ext>
          </c:extLst>
        </c:ser>
        <c:dLbls>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Entry>
      <c:legendEntry>
        <c:idx val="3"/>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Entry>
      <c:legendEntry>
        <c:idx val="4"/>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Entry>
      <c:legendEntry>
        <c:idx val="5"/>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Entry>
      <c:layout>
        <c:manualLayout>
          <c:xMode val="edge"/>
          <c:yMode val="edge"/>
          <c:x val="0.76168794210911495"/>
          <c:y val="0.27043513623424198"/>
          <c:w val="0.229043011626962"/>
          <c:h val="0.54229361529076903"/>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7430892245208804"/>
          <c:y val="0.18576104746317501"/>
          <c:w val="0.16554216867469901"/>
          <c:h val="0.54719039825422799"/>
        </c:manualLayout>
      </c:layout>
      <c:overlay val="0"/>
      <c:spPr>
        <a:solidFill>
          <a:srgbClr val="E7F4E6"/>
        </a:solidFill>
      </c:spPr>
      <c:txPr>
        <a:bodyPr rot="0" spcFirstLastPara="0" vertOverflow="ellipsis" vert="horz" wrap="square" anchor="ctr" anchorCtr="1"/>
        <a:lstStyle/>
        <a:p>
          <a:pPr>
            <a:defRPr lang="zh-CN" sz="105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sz="900">
          <a:latin typeface="楷体" panose="02010609060101010101" charset="-122"/>
          <a:ea typeface="楷体" panose="02010609060101010101" charset="-122"/>
          <a:cs typeface="楷体" panose="02010609060101010101" charset="-122"/>
          <a:sym typeface="楷体" panose="02010609060101010101" charset="-122"/>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7430892245208804"/>
          <c:y val="0.18576104746317501"/>
          <c:w val="0.16554216867469901"/>
          <c:h val="0.54719039825422799"/>
        </c:manualLayout>
      </c:layout>
      <c:overlay val="0"/>
      <c:spPr>
        <a:solidFill>
          <a:srgbClr val="E7F4E6"/>
        </a:solidFill>
      </c:spPr>
      <c:txPr>
        <a:bodyPr rot="0" spcFirstLastPara="0" vertOverflow="ellipsis" vert="horz" wrap="square" anchor="ctr" anchorCtr="1"/>
        <a:lstStyle/>
        <a:p>
          <a:pPr>
            <a:defRPr lang="zh-CN" sz="1050" b="0" i="0" u="none" strike="noStrike" kern="1200" baseline="0">
              <a:solidFill>
                <a:schemeClr val="tx1"/>
              </a:solidFill>
              <a:latin typeface="楷体" panose="02010609060101010101" charset="-122"/>
              <a:ea typeface="楷体" panose="02010609060101010101" charset="-122"/>
              <a:cs typeface="楷体" panose="02010609060101010101" charset="-122"/>
              <a:sym typeface="楷体" panose="02010609060101010101" charset="-122"/>
            </a:defRPr>
          </a:pPr>
          <a:endParaRPr lang="zh-CN"/>
        </a:p>
      </c:txPr>
    </c:legend>
    <c:plotVisOnly val="1"/>
    <c:dispBlanksAs val="gap"/>
    <c:showDLblsOverMax val="0"/>
  </c:chart>
  <c:spPr>
    <a:noFill/>
    <a:ln w="9525" cap="flat" cmpd="sng" algn="ctr">
      <a:noFill/>
      <a:prstDash val="solid"/>
      <a:round/>
    </a:ln>
  </c:spPr>
  <c:txPr>
    <a:bodyPr/>
    <a:lstStyle/>
    <a:p>
      <a:pPr>
        <a:defRPr lang="zh-CN" sz="900">
          <a:latin typeface="楷体" panose="02010609060101010101" charset="-122"/>
          <a:ea typeface="楷体" panose="02010609060101010101" charset="-122"/>
          <a:cs typeface="楷体" panose="02010609060101010101" charset="-122"/>
          <a:sym typeface="楷体" panose="02010609060101010101" charset="-122"/>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2022-02-10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27C22-C801-4E74-BEEF-E6539A14AE15}" type="datetimeFigureOut">
              <a:rPr lang="zh-CN" altLang="en-US" smtClean="0"/>
              <a:t>2022-02-10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111FB-1F7D-4FAB-A4EF-5CB9150CEB94}" type="slidenum">
              <a:rPr lang="zh-CN" altLang="en-US" smtClean="0"/>
              <a:t>‹#›</a:t>
            </a:fld>
            <a:endParaRPr lang="zh-CN" altLang="en-US"/>
          </a:p>
        </p:txBody>
      </p:sp>
    </p:spTree>
    <p:extLst>
      <p:ext uri="{BB962C8B-B14F-4D97-AF65-F5344CB8AC3E}">
        <p14:creationId xmlns:p14="http://schemas.microsoft.com/office/powerpoint/2010/main" val="336725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6096000" cy="3429000"/>
          </a:xfrm>
          <a:prstGeom prst="rect">
            <a:avLst/>
          </a:prstGeom>
          <a:solidFill>
            <a:srgbClr val="46EF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6096000" y="0"/>
            <a:ext cx="6096000" cy="6858000"/>
          </a:xfrm>
          <a:prstGeom prst="rect">
            <a:avLst/>
          </a:prstGeom>
          <a:pattFill prst="wdUpDiag">
            <a:fgClr>
              <a:schemeClr val="accent3">
                <a:lumMod val="75000"/>
              </a:schemeClr>
            </a:fgClr>
            <a:bgClr>
              <a:schemeClr val="accent3"/>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0" name="矩形 539"/>
          <p:cNvSpPr/>
          <p:nvPr userDrawn="1"/>
        </p:nvSpPr>
        <p:spPr>
          <a:xfrm>
            <a:off x="0" y="3429000"/>
            <a:ext cx="6096000" cy="3429000"/>
          </a:xfrm>
          <a:prstGeom prst="rect">
            <a:avLst/>
          </a:prstGeom>
          <a:pattFill prst="pct5">
            <a:fgClr>
              <a:schemeClr val="accent2">
                <a:lumMod val="60000"/>
                <a:lumOff val="40000"/>
              </a:schemeClr>
            </a:fgClr>
            <a:bgClr>
              <a:srgbClr val="FFC468"/>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41" name="组合 640"/>
          <p:cNvGrpSpPr/>
          <p:nvPr userDrawn="1"/>
        </p:nvGrpSpPr>
        <p:grpSpPr>
          <a:xfrm rot="18900000">
            <a:off x="2202909" y="-341483"/>
            <a:ext cx="3123571" cy="3123571"/>
            <a:chOff x="1470454" y="3274541"/>
            <a:chExt cx="3521669" cy="3521669"/>
          </a:xfrm>
          <a:gradFill>
            <a:gsLst>
              <a:gs pos="0">
                <a:schemeClr val="bg1">
                  <a:alpha val="0"/>
                </a:schemeClr>
              </a:gs>
              <a:gs pos="100000">
                <a:schemeClr val="bg1"/>
              </a:gs>
            </a:gsLst>
            <a:lin ang="5400000" scaled="1"/>
          </a:gradFill>
        </p:grpSpPr>
        <p:sp>
          <p:nvSpPr>
            <p:cNvPr id="541" name="椭圆 540"/>
            <p:cNvSpPr/>
            <p:nvPr userDrawn="1"/>
          </p:nvSpPr>
          <p:spPr>
            <a:xfrm>
              <a:off x="1470454"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2" name="椭圆 541"/>
            <p:cNvSpPr/>
            <p:nvPr userDrawn="1"/>
          </p:nvSpPr>
          <p:spPr>
            <a:xfrm>
              <a:off x="1841156"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3" name="椭圆 542"/>
            <p:cNvSpPr/>
            <p:nvPr userDrawn="1"/>
          </p:nvSpPr>
          <p:spPr>
            <a:xfrm>
              <a:off x="2211858"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4" name="椭圆 543"/>
            <p:cNvSpPr/>
            <p:nvPr userDrawn="1"/>
          </p:nvSpPr>
          <p:spPr>
            <a:xfrm>
              <a:off x="2582560"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5" name="椭圆 544"/>
            <p:cNvSpPr/>
            <p:nvPr userDrawn="1"/>
          </p:nvSpPr>
          <p:spPr>
            <a:xfrm>
              <a:off x="2953262"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6" name="椭圆 545"/>
            <p:cNvSpPr/>
            <p:nvPr userDrawn="1"/>
          </p:nvSpPr>
          <p:spPr>
            <a:xfrm>
              <a:off x="3323964"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7" name="椭圆 546"/>
            <p:cNvSpPr/>
            <p:nvPr userDrawn="1"/>
          </p:nvSpPr>
          <p:spPr>
            <a:xfrm>
              <a:off x="3694666"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8" name="椭圆 547"/>
            <p:cNvSpPr/>
            <p:nvPr userDrawn="1"/>
          </p:nvSpPr>
          <p:spPr>
            <a:xfrm>
              <a:off x="4065368"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9" name="椭圆 548"/>
            <p:cNvSpPr/>
            <p:nvPr userDrawn="1"/>
          </p:nvSpPr>
          <p:spPr>
            <a:xfrm>
              <a:off x="4436070"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0" name="椭圆 549"/>
            <p:cNvSpPr/>
            <p:nvPr userDrawn="1"/>
          </p:nvSpPr>
          <p:spPr>
            <a:xfrm>
              <a:off x="4806772"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1" name="椭圆 550"/>
            <p:cNvSpPr/>
            <p:nvPr userDrawn="1"/>
          </p:nvSpPr>
          <p:spPr>
            <a:xfrm>
              <a:off x="1470454"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2" name="椭圆 551"/>
            <p:cNvSpPr/>
            <p:nvPr userDrawn="1"/>
          </p:nvSpPr>
          <p:spPr>
            <a:xfrm>
              <a:off x="1841156"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3" name="椭圆 552"/>
            <p:cNvSpPr/>
            <p:nvPr userDrawn="1"/>
          </p:nvSpPr>
          <p:spPr>
            <a:xfrm>
              <a:off x="2211858"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4" name="椭圆 553"/>
            <p:cNvSpPr/>
            <p:nvPr userDrawn="1"/>
          </p:nvSpPr>
          <p:spPr>
            <a:xfrm>
              <a:off x="2582560"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5" name="椭圆 554"/>
            <p:cNvSpPr/>
            <p:nvPr userDrawn="1"/>
          </p:nvSpPr>
          <p:spPr>
            <a:xfrm>
              <a:off x="2953262"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6" name="椭圆 555"/>
            <p:cNvSpPr/>
            <p:nvPr userDrawn="1"/>
          </p:nvSpPr>
          <p:spPr>
            <a:xfrm>
              <a:off x="3323964"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7" name="椭圆 556"/>
            <p:cNvSpPr/>
            <p:nvPr userDrawn="1"/>
          </p:nvSpPr>
          <p:spPr>
            <a:xfrm>
              <a:off x="3694666"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8" name="椭圆 557"/>
            <p:cNvSpPr/>
            <p:nvPr userDrawn="1"/>
          </p:nvSpPr>
          <p:spPr>
            <a:xfrm>
              <a:off x="4065368"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9" name="椭圆 558"/>
            <p:cNvSpPr/>
            <p:nvPr userDrawn="1"/>
          </p:nvSpPr>
          <p:spPr>
            <a:xfrm>
              <a:off x="4436070"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0" name="椭圆 559"/>
            <p:cNvSpPr/>
            <p:nvPr userDrawn="1"/>
          </p:nvSpPr>
          <p:spPr>
            <a:xfrm>
              <a:off x="4806772"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1" name="椭圆 560"/>
            <p:cNvSpPr/>
            <p:nvPr userDrawn="1"/>
          </p:nvSpPr>
          <p:spPr>
            <a:xfrm>
              <a:off x="1470454"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2" name="椭圆 561"/>
            <p:cNvSpPr/>
            <p:nvPr userDrawn="1"/>
          </p:nvSpPr>
          <p:spPr>
            <a:xfrm>
              <a:off x="1841156"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3" name="椭圆 562"/>
            <p:cNvSpPr/>
            <p:nvPr userDrawn="1"/>
          </p:nvSpPr>
          <p:spPr>
            <a:xfrm>
              <a:off x="2211858"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4" name="椭圆 563"/>
            <p:cNvSpPr/>
            <p:nvPr userDrawn="1"/>
          </p:nvSpPr>
          <p:spPr>
            <a:xfrm>
              <a:off x="2582560"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5" name="椭圆 564"/>
            <p:cNvSpPr/>
            <p:nvPr userDrawn="1"/>
          </p:nvSpPr>
          <p:spPr>
            <a:xfrm>
              <a:off x="2953262"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6" name="椭圆 565"/>
            <p:cNvSpPr/>
            <p:nvPr userDrawn="1"/>
          </p:nvSpPr>
          <p:spPr>
            <a:xfrm>
              <a:off x="3323964"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7" name="椭圆 566"/>
            <p:cNvSpPr/>
            <p:nvPr userDrawn="1"/>
          </p:nvSpPr>
          <p:spPr>
            <a:xfrm>
              <a:off x="3694666"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8" name="椭圆 567"/>
            <p:cNvSpPr/>
            <p:nvPr userDrawn="1"/>
          </p:nvSpPr>
          <p:spPr>
            <a:xfrm>
              <a:off x="4065368"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9" name="椭圆 568"/>
            <p:cNvSpPr/>
            <p:nvPr userDrawn="1"/>
          </p:nvSpPr>
          <p:spPr>
            <a:xfrm>
              <a:off x="4436070"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0" name="椭圆 569"/>
            <p:cNvSpPr/>
            <p:nvPr userDrawn="1"/>
          </p:nvSpPr>
          <p:spPr>
            <a:xfrm>
              <a:off x="4806772"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1" name="椭圆 570"/>
            <p:cNvSpPr/>
            <p:nvPr userDrawn="1"/>
          </p:nvSpPr>
          <p:spPr>
            <a:xfrm>
              <a:off x="1470454"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2" name="椭圆 571"/>
            <p:cNvSpPr/>
            <p:nvPr userDrawn="1"/>
          </p:nvSpPr>
          <p:spPr>
            <a:xfrm>
              <a:off x="1841156"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3" name="椭圆 572"/>
            <p:cNvSpPr/>
            <p:nvPr userDrawn="1"/>
          </p:nvSpPr>
          <p:spPr>
            <a:xfrm>
              <a:off x="2211858"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4" name="椭圆 573"/>
            <p:cNvSpPr/>
            <p:nvPr userDrawn="1"/>
          </p:nvSpPr>
          <p:spPr>
            <a:xfrm>
              <a:off x="2582560"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5" name="椭圆 574"/>
            <p:cNvSpPr/>
            <p:nvPr userDrawn="1"/>
          </p:nvSpPr>
          <p:spPr>
            <a:xfrm>
              <a:off x="2953262"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6" name="椭圆 575"/>
            <p:cNvSpPr/>
            <p:nvPr userDrawn="1"/>
          </p:nvSpPr>
          <p:spPr>
            <a:xfrm>
              <a:off x="3323964"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7" name="椭圆 576"/>
            <p:cNvSpPr/>
            <p:nvPr userDrawn="1"/>
          </p:nvSpPr>
          <p:spPr>
            <a:xfrm>
              <a:off x="3694666"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8" name="椭圆 577"/>
            <p:cNvSpPr/>
            <p:nvPr userDrawn="1"/>
          </p:nvSpPr>
          <p:spPr>
            <a:xfrm>
              <a:off x="4065368"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9" name="椭圆 578"/>
            <p:cNvSpPr/>
            <p:nvPr userDrawn="1"/>
          </p:nvSpPr>
          <p:spPr>
            <a:xfrm>
              <a:off x="4436070"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0" name="椭圆 579"/>
            <p:cNvSpPr/>
            <p:nvPr userDrawn="1"/>
          </p:nvSpPr>
          <p:spPr>
            <a:xfrm>
              <a:off x="4806772"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1" name="椭圆 580"/>
            <p:cNvSpPr/>
            <p:nvPr userDrawn="1"/>
          </p:nvSpPr>
          <p:spPr>
            <a:xfrm>
              <a:off x="1470454"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2" name="椭圆 581"/>
            <p:cNvSpPr/>
            <p:nvPr userDrawn="1"/>
          </p:nvSpPr>
          <p:spPr>
            <a:xfrm>
              <a:off x="1841156"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3" name="椭圆 582"/>
            <p:cNvSpPr/>
            <p:nvPr userDrawn="1"/>
          </p:nvSpPr>
          <p:spPr>
            <a:xfrm>
              <a:off x="2211858"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4" name="椭圆 583"/>
            <p:cNvSpPr/>
            <p:nvPr userDrawn="1"/>
          </p:nvSpPr>
          <p:spPr>
            <a:xfrm>
              <a:off x="2582560"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5" name="椭圆 584"/>
            <p:cNvSpPr/>
            <p:nvPr userDrawn="1"/>
          </p:nvSpPr>
          <p:spPr>
            <a:xfrm>
              <a:off x="2953262"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6" name="椭圆 585"/>
            <p:cNvSpPr/>
            <p:nvPr userDrawn="1"/>
          </p:nvSpPr>
          <p:spPr>
            <a:xfrm>
              <a:off x="3323964"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7" name="椭圆 586"/>
            <p:cNvSpPr/>
            <p:nvPr userDrawn="1"/>
          </p:nvSpPr>
          <p:spPr>
            <a:xfrm>
              <a:off x="3694666"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8" name="椭圆 587"/>
            <p:cNvSpPr/>
            <p:nvPr userDrawn="1"/>
          </p:nvSpPr>
          <p:spPr>
            <a:xfrm>
              <a:off x="4065368"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9" name="椭圆 588"/>
            <p:cNvSpPr/>
            <p:nvPr userDrawn="1"/>
          </p:nvSpPr>
          <p:spPr>
            <a:xfrm>
              <a:off x="4436070"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0" name="椭圆 589"/>
            <p:cNvSpPr/>
            <p:nvPr userDrawn="1"/>
          </p:nvSpPr>
          <p:spPr>
            <a:xfrm>
              <a:off x="4806772"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1" name="椭圆 590"/>
            <p:cNvSpPr/>
            <p:nvPr userDrawn="1"/>
          </p:nvSpPr>
          <p:spPr>
            <a:xfrm>
              <a:off x="1470454"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2" name="椭圆 591"/>
            <p:cNvSpPr/>
            <p:nvPr userDrawn="1"/>
          </p:nvSpPr>
          <p:spPr>
            <a:xfrm>
              <a:off x="1841156"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3" name="椭圆 592"/>
            <p:cNvSpPr/>
            <p:nvPr userDrawn="1"/>
          </p:nvSpPr>
          <p:spPr>
            <a:xfrm>
              <a:off x="2211858"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4" name="椭圆 593"/>
            <p:cNvSpPr/>
            <p:nvPr userDrawn="1"/>
          </p:nvSpPr>
          <p:spPr>
            <a:xfrm>
              <a:off x="2582560"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5" name="椭圆 594"/>
            <p:cNvSpPr/>
            <p:nvPr userDrawn="1"/>
          </p:nvSpPr>
          <p:spPr>
            <a:xfrm>
              <a:off x="2953262"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6" name="椭圆 595"/>
            <p:cNvSpPr/>
            <p:nvPr userDrawn="1"/>
          </p:nvSpPr>
          <p:spPr>
            <a:xfrm>
              <a:off x="3323964"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7" name="椭圆 596"/>
            <p:cNvSpPr/>
            <p:nvPr userDrawn="1"/>
          </p:nvSpPr>
          <p:spPr>
            <a:xfrm>
              <a:off x="3694666"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8" name="椭圆 597"/>
            <p:cNvSpPr/>
            <p:nvPr userDrawn="1"/>
          </p:nvSpPr>
          <p:spPr>
            <a:xfrm>
              <a:off x="4065368"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9" name="椭圆 598"/>
            <p:cNvSpPr/>
            <p:nvPr userDrawn="1"/>
          </p:nvSpPr>
          <p:spPr>
            <a:xfrm>
              <a:off x="4436070"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0" name="椭圆 599"/>
            <p:cNvSpPr/>
            <p:nvPr userDrawn="1"/>
          </p:nvSpPr>
          <p:spPr>
            <a:xfrm>
              <a:off x="4806772"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1" name="椭圆 600"/>
            <p:cNvSpPr/>
            <p:nvPr userDrawn="1"/>
          </p:nvSpPr>
          <p:spPr>
            <a:xfrm>
              <a:off x="1470454"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2" name="椭圆 601"/>
            <p:cNvSpPr/>
            <p:nvPr userDrawn="1"/>
          </p:nvSpPr>
          <p:spPr>
            <a:xfrm>
              <a:off x="1841156"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3" name="椭圆 602"/>
            <p:cNvSpPr/>
            <p:nvPr userDrawn="1"/>
          </p:nvSpPr>
          <p:spPr>
            <a:xfrm>
              <a:off x="2211858"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4" name="椭圆 603"/>
            <p:cNvSpPr/>
            <p:nvPr userDrawn="1"/>
          </p:nvSpPr>
          <p:spPr>
            <a:xfrm>
              <a:off x="2582560"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5" name="椭圆 604"/>
            <p:cNvSpPr/>
            <p:nvPr userDrawn="1"/>
          </p:nvSpPr>
          <p:spPr>
            <a:xfrm>
              <a:off x="2953262"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6" name="椭圆 605"/>
            <p:cNvSpPr/>
            <p:nvPr userDrawn="1"/>
          </p:nvSpPr>
          <p:spPr>
            <a:xfrm>
              <a:off x="3323964"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7" name="椭圆 606"/>
            <p:cNvSpPr/>
            <p:nvPr userDrawn="1"/>
          </p:nvSpPr>
          <p:spPr>
            <a:xfrm>
              <a:off x="3694666"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8" name="椭圆 607"/>
            <p:cNvSpPr/>
            <p:nvPr userDrawn="1"/>
          </p:nvSpPr>
          <p:spPr>
            <a:xfrm>
              <a:off x="4065368"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9" name="椭圆 608"/>
            <p:cNvSpPr/>
            <p:nvPr userDrawn="1"/>
          </p:nvSpPr>
          <p:spPr>
            <a:xfrm>
              <a:off x="4436070"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0" name="椭圆 609"/>
            <p:cNvSpPr/>
            <p:nvPr userDrawn="1"/>
          </p:nvSpPr>
          <p:spPr>
            <a:xfrm>
              <a:off x="4806772"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1" name="椭圆 610"/>
            <p:cNvSpPr/>
            <p:nvPr userDrawn="1"/>
          </p:nvSpPr>
          <p:spPr>
            <a:xfrm>
              <a:off x="1470454"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2" name="椭圆 611"/>
            <p:cNvSpPr/>
            <p:nvPr userDrawn="1"/>
          </p:nvSpPr>
          <p:spPr>
            <a:xfrm>
              <a:off x="1841156"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3" name="椭圆 612"/>
            <p:cNvSpPr/>
            <p:nvPr userDrawn="1"/>
          </p:nvSpPr>
          <p:spPr>
            <a:xfrm>
              <a:off x="2211858"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4" name="椭圆 613"/>
            <p:cNvSpPr/>
            <p:nvPr userDrawn="1"/>
          </p:nvSpPr>
          <p:spPr>
            <a:xfrm>
              <a:off x="2582560"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5" name="椭圆 614"/>
            <p:cNvSpPr/>
            <p:nvPr userDrawn="1"/>
          </p:nvSpPr>
          <p:spPr>
            <a:xfrm>
              <a:off x="2953262"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6" name="椭圆 615"/>
            <p:cNvSpPr/>
            <p:nvPr userDrawn="1"/>
          </p:nvSpPr>
          <p:spPr>
            <a:xfrm>
              <a:off x="3323964"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7" name="椭圆 616"/>
            <p:cNvSpPr/>
            <p:nvPr userDrawn="1"/>
          </p:nvSpPr>
          <p:spPr>
            <a:xfrm>
              <a:off x="3694666"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8" name="椭圆 617"/>
            <p:cNvSpPr/>
            <p:nvPr userDrawn="1"/>
          </p:nvSpPr>
          <p:spPr>
            <a:xfrm>
              <a:off x="4065368"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9" name="椭圆 618"/>
            <p:cNvSpPr/>
            <p:nvPr userDrawn="1"/>
          </p:nvSpPr>
          <p:spPr>
            <a:xfrm>
              <a:off x="4436070"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0" name="椭圆 619"/>
            <p:cNvSpPr/>
            <p:nvPr userDrawn="1"/>
          </p:nvSpPr>
          <p:spPr>
            <a:xfrm>
              <a:off x="4806772"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1" name="椭圆 620"/>
            <p:cNvSpPr/>
            <p:nvPr userDrawn="1"/>
          </p:nvSpPr>
          <p:spPr>
            <a:xfrm>
              <a:off x="1470454"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2" name="椭圆 621"/>
            <p:cNvSpPr/>
            <p:nvPr userDrawn="1"/>
          </p:nvSpPr>
          <p:spPr>
            <a:xfrm>
              <a:off x="1841156"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3" name="椭圆 622"/>
            <p:cNvSpPr/>
            <p:nvPr userDrawn="1"/>
          </p:nvSpPr>
          <p:spPr>
            <a:xfrm>
              <a:off x="2211858"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4" name="椭圆 623"/>
            <p:cNvSpPr/>
            <p:nvPr userDrawn="1"/>
          </p:nvSpPr>
          <p:spPr>
            <a:xfrm>
              <a:off x="2582560"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5" name="椭圆 624"/>
            <p:cNvSpPr/>
            <p:nvPr userDrawn="1"/>
          </p:nvSpPr>
          <p:spPr>
            <a:xfrm>
              <a:off x="2953262"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6" name="椭圆 625"/>
            <p:cNvSpPr/>
            <p:nvPr userDrawn="1"/>
          </p:nvSpPr>
          <p:spPr>
            <a:xfrm>
              <a:off x="3323964"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7" name="椭圆 626"/>
            <p:cNvSpPr/>
            <p:nvPr userDrawn="1"/>
          </p:nvSpPr>
          <p:spPr>
            <a:xfrm>
              <a:off x="3694666"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8" name="椭圆 627"/>
            <p:cNvSpPr/>
            <p:nvPr userDrawn="1"/>
          </p:nvSpPr>
          <p:spPr>
            <a:xfrm>
              <a:off x="4065368"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9" name="椭圆 628"/>
            <p:cNvSpPr/>
            <p:nvPr userDrawn="1"/>
          </p:nvSpPr>
          <p:spPr>
            <a:xfrm>
              <a:off x="4436070"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0" name="椭圆 629"/>
            <p:cNvSpPr/>
            <p:nvPr userDrawn="1"/>
          </p:nvSpPr>
          <p:spPr>
            <a:xfrm>
              <a:off x="4806772"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1" name="椭圆 630"/>
            <p:cNvSpPr/>
            <p:nvPr userDrawn="1"/>
          </p:nvSpPr>
          <p:spPr>
            <a:xfrm>
              <a:off x="1470454"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2" name="椭圆 631"/>
            <p:cNvSpPr/>
            <p:nvPr userDrawn="1"/>
          </p:nvSpPr>
          <p:spPr>
            <a:xfrm>
              <a:off x="1841156"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3" name="椭圆 632"/>
            <p:cNvSpPr/>
            <p:nvPr userDrawn="1"/>
          </p:nvSpPr>
          <p:spPr>
            <a:xfrm>
              <a:off x="2211858"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4" name="椭圆 633"/>
            <p:cNvSpPr/>
            <p:nvPr userDrawn="1"/>
          </p:nvSpPr>
          <p:spPr>
            <a:xfrm>
              <a:off x="2582560"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5" name="椭圆 634"/>
            <p:cNvSpPr/>
            <p:nvPr userDrawn="1"/>
          </p:nvSpPr>
          <p:spPr>
            <a:xfrm>
              <a:off x="2953262"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6" name="椭圆 635"/>
            <p:cNvSpPr/>
            <p:nvPr userDrawn="1"/>
          </p:nvSpPr>
          <p:spPr>
            <a:xfrm>
              <a:off x="3323964"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7" name="椭圆 636"/>
            <p:cNvSpPr/>
            <p:nvPr userDrawn="1"/>
          </p:nvSpPr>
          <p:spPr>
            <a:xfrm>
              <a:off x="3694666"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8" name="椭圆 637"/>
            <p:cNvSpPr/>
            <p:nvPr userDrawn="1"/>
          </p:nvSpPr>
          <p:spPr>
            <a:xfrm>
              <a:off x="4065368"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9" name="椭圆 638"/>
            <p:cNvSpPr/>
            <p:nvPr userDrawn="1"/>
          </p:nvSpPr>
          <p:spPr>
            <a:xfrm>
              <a:off x="4436070"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0" name="椭圆 639"/>
            <p:cNvSpPr/>
            <p:nvPr userDrawn="1"/>
          </p:nvSpPr>
          <p:spPr>
            <a:xfrm>
              <a:off x="4806772"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4E99E4"/>
        </a:solidFill>
        <a:effectLst/>
      </p:bgPr>
    </p:bg>
    <p:spTree>
      <p:nvGrpSpPr>
        <p:cNvPr id="1" name=""/>
        <p:cNvGrpSpPr/>
        <p:nvPr/>
      </p:nvGrpSpPr>
      <p:grpSpPr>
        <a:xfrm>
          <a:off x="0" y="0"/>
          <a:ext cx="0" cy="0"/>
          <a:chOff x="0" y="0"/>
          <a:chExt cx="0" cy="0"/>
        </a:xfrm>
      </p:grpSpPr>
      <p:sp>
        <p:nvSpPr>
          <p:cNvPr id="4" name="矩形 3"/>
          <p:cNvSpPr/>
          <p:nvPr userDrawn="1"/>
        </p:nvSpPr>
        <p:spPr>
          <a:xfrm>
            <a:off x="0" y="0"/>
            <a:ext cx="6096000" cy="3429000"/>
          </a:xfrm>
          <a:prstGeom prst="rect">
            <a:avLst/>
          </a:prstGeom>
          <a:solidFill>
            <a:srgbClr val="46EF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userDrawn="1"/>
        </p:nvSpPr>
        <p:spPr>
          <a:xfrm>
            <a:off x="6096000" y="0"/>
            <a:ext cx="6096000" cy="4233949"/>
          </a:xfrm>
          <a:prstGeom prst="rect">
            <a:avLst/>
          </a:prstGeom>
          <a:pattFill prst="pct5">
            <a:fgClr>
              <a:schemeClr val="accent2">
                <a:lumMod val="60000"/>
                <a:lumOff val="40000"/>
              </a:schemeClr>
            </a:fgClr>
            <a:bgClr>
              <a:srgbClr val="FFC468"/>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
        <p:nvSpPr>
          <p:cNvPr id="6" name="矩形 5"/>
          <p:cNvSpPr/>
          <p:nvPr userDrawn="1"/>
        </p:nvSpPr>
        <p:spPr>
          <a:xfrm>
            <a:off x="0" y="3429000"/>
            <a:ext cx="6096000" cy="3429000"/>
          </a:xfrm>
          <a:prstGeom prst="rect">
            <a:avLst/>
          </a:prstGeom>
          <a:pattFill prst="wdUpDiag">
            <a:fgClr>
              <a:schemeClr val="accent3">
                <a:lumMod val="75000"/>
              </a:schemeClr>
            </a:fgClr>
            <a:bgClr>
              <a:schemeClr val="accent3"/>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
        <p:nvSpPr>
          <p:cNvPr id="7" name="矩形 6"/>
          <p:cNvSpPr/>
          <p:nvPr userDrawn="1"/>
        </p:nvSpPr>
        <p:spPr>
          <a:xfrm>
            <a:off x="6096000" y="4222865"/>
            <a:ext cx="6096000" cy="2635135"/>
          </a:xfrm>
          <a:prstGeom prst="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userDrawn="1"/>
        </p:nvGrpSpPr>
        <p:grpSpPr>
          <a:xfrm>
            <a:off x="484643" y="624153"/>
            <a:ext cx="11154465" cy="5609693"/>
            <a:chOff x="203993" y="410345"/>
            <a:chExt cx="8736014" cy="4393430"/>
          </a:xfrm>
        </p:grpSpPr>
        <p:sp>
          <p:nvSpPr>
            <p:cNvPr id="9" name="矩形: 圆角 8"/>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圆角 9"/>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圆角 10"/>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4E99E4"/>
        </a:solidFill>
        <a:effectLst/>
      </p:bgPr>
    </p:bg>
    <p:spTree>
      <p:nvGrpSpPr>
        <p:cNvPr id="1" name=""/>
        <p:cNvGrpSpPr/>
        <p:nvPr/>
      </p:nvGrpSpPr>
      <p:grpSpPr>
        <a:xfrm>
          <a:off x="0" y="0"/>
          <a:ext cx="0" cy="0"/>
          <a:chOff x="0" y="0"/>
          <a:chExt cx="0" cy="0"/>
        </a:xfrm>
      </p:grpSpPr>
      <p:sp>
        <p:nvSpPr>
          <p:cNvPr id="4" name="矩形 3"/>
          <p:cNvSpPr/>
          <p:nvPr userDrawn="1"/>
        </p:nvSpPr>
        <p:spPr>
          <a:xfrm>
            <a:off x="0" y="0"/>
            <a:ext cx="6096000" cy="3429000"/>
          </a:xfrm>
          <a:prstGeom prst="rect">
            <a:avLst/>
          </a:prstGeom>
          <a:solidFill>
            <a:srgbClr val="46EF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userDrawn="1"/>
        </p:nvSpPr>
        <p:spPr>
          <a:xfrm>
            <a:off x="6096000" y="0"/>
            <a:ext cx="6096000" cy="4233949"/>
          </a:xfrm>
          <a:prstGeom prst="rect">
            <a:avLst/>
          </a:prstGeom>
          <a:pattFill prst="pct5">
            <a:fgClr>
              <a:schemeClr val="accent2">
                <a:lumMod val="60000"/>
                <a:lumOff val="40000"/>
              </a:schemeClr>
            </a:fgClr>
            <a:bgClr>
              <a:srgbClr val="FFC468"/>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
        <p:nvSpPr>
          <p:cNvPr id="6" name="矩形 5"/>
          <p:cNvSpPr/>
          <p:nvPr userDrawn="1"/>
        </p:nvSpPr>
        <p:spPr>
          <a:xfrm>
            <a:off x="0" y="3429000"/>
            <a:ext cx="6096000" cy="3429000"/>
          </a:xfrm>
          <a:prstGeom prst="rect">
            <a:avLst/>
          </a:prstGeom>
          <a:pattFill prst="wdUpDiag">
            <a:fgClr>
              <a:schemeClr val="accent3">
                <a:lumMod val="75000"/>
              </a:schemeClr>
            </a:fgClr>
            <a:bgClr>
              <a:schemeClr val="accent3"/>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
        <p:nvSpPr>
          <p:cNvPr id="7" name="矩形 6"/>
          <p:cNvSpPr/>
          <p:nvPr userDrawn="1"/>
        </p:nvSpPr>
        <p:spPr>
          <a:xfrm>
            <a:off x="6096000" y="4222865"/>
            <a:ext cx="6096000" cy="2635135"/>
          </a:xfrm>
          <a:prstGeom prst="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6096000" cy="3429000"/>
          </a:xfrm>
          <a:prstGeom prst="rect">
            <a:avLst/>
          </a:prstGeom>
          <a:solidFill>
            <a:srgbClr val="46EF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8"/>
          <p:cNvSpPr/>
          <p:nvPr userDrawn="1"/>
        </p:nvSpPr>
        <p:spPr>
          <a:xfrm>
            <a:off x="6096000" y="0"/>
            <a:ext cx="6096000" cy="3429000"/>
          </a:xfrm>
          <a:prstGeom prst="rect">
            <a:avLst/>
          </a:prstGeom>
          <a:pattFill prst="wdUpDiag">
            <a:fgClr>
              <a:schemeClr val="accent3">
                <a:lumMod val="75000"/>
              </a:schemeClr>
            </a:fgClr>
            <a:bgClr>
              <a:schemeClr val="accent3"/>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
        <p:nvSpPr>
          <p:cNvPr id="540" name="矩形 539"/>
          <p:cNvSpPr/>
          <p:nvPr userDrawn="1"/>
        </p:nvSpPr>
        <p:spPr>
          <a:xfrm>
            <a:off x="0" y="3429000"/>
            <a:ext cx="12192000" cy="3429000"/>
          </a:xfrm>
          <a:prstGeom prst="rect">
            <a:avLst/>
          </a:prstGeom>
          <a:pattFill prst="pct5">
            <a:fgClr>
              <a:schemeClr val="accent2">
                <a:lumMod val="60000"/>
                <a:lumOff val="40000"/>
              </a:schemeClr>
            </a:fgClr>
            <a:bgClr>
              <a:srgbClr val="FFC468"/>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grpSp>
        <p:nvGrpSpPr>
          <p:cNvPr id="641" name="组合 640"/>
          <p:cNvGrpSpPr/>
          <p:nvPr userDrawn="1"/>
        </p:nvGrpSpPr>
        <p:grpSpPr>
          <a:xfrm rot="18900000">
            <a:off x="2202909" y="-341483"/>
            <a:ext cx="3123571" cy="3123571"/>
            <a:chOff x="1470454" y="3274541"/>
            <a:chExt cx="3521669" cy="3521669"/>
          </a:xfrm>
          <a:gradFill>
            <a:gsLst>
              <a:gs pos="0">
                <a:schemeClr val="bg1">
                  <a:alpha val="0"/>
                </a:schemeClr>
              </a:gs>
              <a:gs pos="100000">
                <a:schemeClr val="bg1"/>
              </a:gs>
            </a:gsLst>
            <a:lin ang="5400000" scaled="1"/>
          </a:gradFill>
        </p:grpSpPr>
        <p:sp>
          <p:nvSpPr>
            <p:cNvPr id="541" name="椭圆 540"/>
            <p:cNvSpPr/>
            <p:nvPr userDrawn="1"/>
          </p:nvSpPr>
          <p:spPr>
            <a:xfrm>
              <a:off x="1470454"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2" name="椭圆 541"/>
            <p:cNvSpPr/>
            <p:nvPr userDrawn="1"/>
          </p:nvSpPr>
          <p:spPr>
            <a:xfrm>
              <a:off x="1841156"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3" name="椭圆 542"/>
            <p:cNvSpPr/>
            <p:nvPr userDrawn="1"/>
          </p:nvSpPr>
          <p:spPr>
            <a:xfrm>
              <a:off x="2211858"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4" name="椭圆 543"/>
            <p:cNvSpPr/>
            <p:nvPr userDrawn="1"/>
          </p:nvSpPr>
          <p:spPr>
            <a:xfrm>
              <a:off x="2582560"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5" name="椭圆 544"/>
            <p:cNvSpPr/>
            <p:nvPr userDrawn="1"/>
          </p:nvSpPr>
          <p:spPr>
            <a:xfrm>
              <a:off x="2953262"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6" name="椭圆 545"/>
            <p:cNvSpPr/>
            <p:nvPr userDrawn="1"/>
          </p:nvSpPr>
          <p:spPr>
            <a:xfrm>
              <a:off x="3323964"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7" name="椭圆 546"/>
            <p:cNvSpPr/>
            <p:nvPr userDrawn="1"/>
          </p:nvSpPr>
          <p:spPr>
            <a:xfrm>
              <a:off x="3694666"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8" name="椭圆 547"/>
            <p:cNvSpPr/>
            <p:nvPr userDrawn="1"/>
          </p:nvSpPr>
          <p:spPr>
            <a:xfrm>
              <a:off x="4065368"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9" name="椭圆 548"/>
            <p:cNvSpPr/>
            <p:nvPr userDrawn="1"/>
          </p:nvSpPr>
          <p:spPr>
            <a:xfrm>
              <a:off x="4436070"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0" name="椭圆 549"/>
            <p:cNvSpPr/>
            <p:nvPr userDrawn="1"/>
          </p:nvSpPr>
          <p:spPr>
            <a:xfrm>
              <a:off x="4806772" y="327454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1" name="椭圆 550"/>
            <p:cNvSpPr/>
            <p:nvPr userDrawn="1"/>
          </p:nvSpPr>
          <p:spPr>
            <a:xfrm>
              <a:off x="1470454"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2" name="椭圆 551"/>
            <p:cNvSpPr/>
            <p:nvPr userDrawn="1"/>
          </p:nvSpPr>
          <p:spPr>
            <a:xfrm>
              <a:off x="1841156"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3" name="椭圆 552"/>
            <p:cNvSpPr/>
            <p:nvPr userDrawn="1"/>
          </p:nvSpPr>
          <p:spPr>
            <a:xfrm>
              <a:off x="2211858"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4" name="椭圆 553"/>
            <p:cNvSpPr/>
            <p:nvPr userDrawn="1"/>
          </p:nvSpPr>
          <p:spPr>
            <a:xfrm>
              <a:off x="2582560"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5" name="椭圆 554"/>
            <p:cNvSpPr/>
            <p:nvPr userDrawn="1"/>
          </p:nvSpPr>
          <p:spPr>
            <a:xfrm>
              <a:off x="2953262"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6" name="椭圆 555"/>
            <p:cNvSpPr/>
            <p:nvPr userDrawn="1"/>
          </p:nvSpPr>
          <p:spPr>
            <a:xfrm>
              <a:off x="3323964"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7" name="椭圆 556"/>
            <p:cNvSpPr/>
            <p:nvPr userDrawn="1"/>
          </p:nvSpPr>
          <p:spPr>
            <a:xfrm>
              <a:off x="3694666"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8" name="椭圆 557"/>
            <p:cNvSpPr/>
            <p:nvPr userDrawn="1"/>
          </p:nvSpPr>
          <p:spPr>
            <a:xfrm>
              <a:off x="4065368"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9" name="椭圆 558"/>
            <p:cNvSpPr/>
            <p:nvPr userDrawn="1"/>
          </p:nvSpPr>
          <p:spPr>
            <a:xfrm>
              <a:off x="4436070"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0" name="椭圆 559"/>
            <p:cNvSpPr/>
            <p:nvPr userDrawn="1"/>
          </p:nvSpPr>
          <p:spPr>
            <a:xfrm>
              <a:off x="4806772" y="364524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1" name="椭圆 560"/>
            <p:cNvSpPr/>
            <p:nvPr userDrawn="1"/>
          </p:nvSpPr>
          <p:spPr>
            <a:xfrm>
              <a:off x="1470454"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2" name="椭圆 561"/>
            <p:cNvSpPr/>
            <p:nvPr userDrawn="1"/>
          </p:nvSpPr>
          <p:spPr>
            <a:xfrm>
              <a:off x="1841156"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3" name="椭圆 562"/>
            <p:cNvSpPr/>
            <p:nvPr userDrawn="1"/>
          </p:nvSpPr>
          <p:spPr>
            <a:xfrm>
              <a:off x="2211858"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4" name="椭圆 563"/>
            <p:cNvSpPr/>
            <p:nvPr userDrawn="1"/>
          </p:nvSpPr>
          <p:spPr>
            <a:xfrm>
              <a:off x="2582560"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5" name="椭圆 564"/>
            <p:cNvSpPr/>
            <p:nvPr userDrawn="1"/>
          </p:nvSpPr>
          <p:spPr>
            <a:xfrm>
              <a:off x="2953262"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6" name="椭圆 565"/>
            <p:cNvSpPr/>
            <p:nvPr userDrawn="1"/>
          </p:nvSpPr>
          <p:spPr>
            <a:xfrm>
              <a:off x="3323964"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7" name="椭圆 566"/>
            <p:cNvSpPr/>
            <p:nvPr userDrawn="1"/>
          </p:nvSpPr>
          <p:spPr>
            <a:xfrm>
              <a:off x="3694666"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8" name="椭圆 567"/>
            <p:cNvSpPr/>
            <p:nvPr userDrawn="1"/>
          </p:nvSpPr>
          <p:spPr>
            <a:xfrm>
              <a:off x="4065368"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9" name="椭圆 568"/>
            <p:cNvSpPr/>
            <p:nvPr userDrawn="1"/>
          </p:nvSpPr>
          <p:spPr>
            <a:xfrm>
              <a:off x="4436070"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0" name="椭圆 569"/>
            <p:cNvSpPr/>
            <p:nvPr userDrawn="1"/>
          </p:nvSpPr>
          <p:spPr>
            <a:xfrm>
              <a:off x="4806772" y="401594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1" name="椭圆 570"/>
            <p:cNvSpPr/>
            <p:nvPr userDrawn="1"/>
          </p:nvSpPr>
          <p:spPr>
            <a:xfrm>
              <a:off x="1470454"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2" name="椭圆 571"/>
            <p:cNvSpPr/>
            <p:nvPr userDrawn="1"/>
          </p:nvSpPr>
          <p:spPr>
            <a:xfrm>
              <a:off x="1841156"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3" name="椭圆 572"/>
            <p:cNvSpPr/>
            <p:nvPr userDrawn="1"/>
          </p:nvSpPr>
          <p:spPr>
            <a:xfrm>
              <a:off x="2211858"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4" name="椭圆 573"/>
            <p:cNvSpPr/>
            <p:nvPr userDrawn="1"/>
          </p:nvSpPr>
          <p:spPr>
            <a:xfrm>
              <a:off x="2582560"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5" name="椭圆 574"/>
            <p:cNvSpPr/>
            <p:nvPr userDrawn="1"/>
          </p:nvSpPr>
          <p:spPr>
            <a:xfrm>
              <a:off x="2953262"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6" name="椭圆 575"/>
            <p:cNvSpPr/>
            <p:nvPr userDrawn="1"/>
          </p:nvSpPr>
          <p:spPr>
            <a:xfrm>
              <a:off x="3323964"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7" name="椭圆 576"/>
            <p:cNvSpPr/>
            <p:nvPr userDrawn="1"/>
          </p:nvSpPr>
          <p:spPr>
            <a:xfrm>
              <a:off x="3694666"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8" name="椭圆 577"/>
            <p:cNvSpPr/>
            <p:nvPr userDrawn="1"/>
          </p:nvSpPr>
          <p:spPr>
            <a:xfrm>
              <a:off x="4065368"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9" name="椭圆 578"/>
            <p:cNvSpPr/>
            <p:nvPr userDrawn="1"/>
          </p:nvSpPr>
          <p:spPr>
            <a:xfrm>
              <a:off x="4436070"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0" name="椭圆 579"/>
            <p:cNvSpPr/>
            <p:nvPr userDrawn="1"/>
          </p:nvSpPr>
          <p:spPr>
            <a:xfrm>
              <a:off x="4806772" y="438664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1" name="椭圆 580"/>
            <p:cNvSpPr/>
            <p:nvPr userDrawn="1"/>
          </p:nvSpPr>
          <p:spPr>
            <a:xfrm>
              <a:off x="1470454"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2" name="椭圆 581"/>
            <p:cNvSpPr/>
            <p:nvPr userDrawn="1"/>
          </p:nvSpPr>
          <p:spPr>
            <a:xfrm>
              <a:off x="1841156"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3" name="椭圆 582"/>
            <p:cNvSpPr/>
            <p:nvPr userDrawn="1"/>
          </p:nvSpPr>
          <p:spPr>
            <a:xfrm>
              <a:off x="2211858"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4" name="椭圆 583"/>
            <p:cNvSpPr/>
            <p:nvPr userDrawn="1"/>
          </p:nvSpPr>
          <p:spPr>
            <a:xfrm>
              <a:off x="2582560"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5" name="椭圆 584"/>
            <p:cNvSpPr/>
            <p:nvPr userDrawn="1"/>
          </p:nvSpPr>
          <p:spPr>
            <a:xfrm>
              <a:off x="2953262"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6" name="椭圆 585"/>
            <p:cNvSpPr/>
            <p:nvPr userDrawn="1"/>
          </p:nvSpPr>
          <p:spPr>
            <a:xfrm>
              <a:off x="3323964"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7" name="椭圆 586"/>
            <p:cNvSpPr/>
            <p:nvPr userDrawn="1"/>
          </p:nvSpPr>
          <p:spPr>
            <a:xfrm>
              <a:off x="3694666"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8" name="椭圆 587"/>
            <p:cNvSpPr/>
            <p:nvPr userDrawn="1"/>
          </p:nvSpPr>
          <p:spPr>
            <a:xfrm>
              <a:off x="4065368"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9" name="椭圆 588"/>
            <p:cNvSpPr/>
            <p:nvPr userDrawn="1"/>
          </p:nvSpPr>
          <p:spPr>
            <a:xfrm>
              <a:off x="4436070"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0" name="椭圆 589"/>
            <p:cNvSpPr/>
            <p:nvPr userDrawn="1"/>
          </p:nvSpPr>
          <p:spPr>
            <a:xfrm>
              <a:off x="4806772" y="475734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1" name="椭圆 590"/>
            <p:cNvSpPr/>
            <p:nvPr userDrawn="1"/>
          </p:nvSpPr>
          <p:spPr>
            <a:xfrm>
              <a:off x="1470454"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2" name="椭圆 591"/>
            <p:cNvSpPr/>
            <p:nvPr userDrawn="1"/>
          </p:nvSpPr>
          <p:spPr>
            <a:xfrm>
              <a:off x="1841156"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3" name="椭圆 592"/>
            <p:cNvSpPr/>
            <p:nvPr userDrawn="1"/>
          </p:nvSpPr>
          <p:spPr>
            <a:xfrm>
              <a:off x="2211858"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4" name="椭圆 593"/>
            <p:cNvSpPr/>
            <p:nvPr userDrawn="1"/>
          </p:nvSpPr>
          <p:spPr>
            <a:xfrm>
              <a:off x="2582560"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5" name="椭圆 594"/>
            <p:cNvSpPr/>
            <p:nvPr userDrawn="1"/>
          </p:nvSpPr>
          <p:spPr>
            <a:xfrm>
              <a:off x="2953262"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6" name="椭圆 595"/>
            <p:cNvSpPr/>
            <p:nvPr userDrawn="1"/>
          </p:nvSpPr>
          <p:spPr>
            <a:xfrm>
              <a:off x="3323964"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7" name="椭圆 596"/>
            <p:cNvSpPr/>
            <p:nvPr userDrawn="1"/>
          </p:nvSpPr>
          <p:spPr>
            <a:xfrm>
              <a:off x="3694666"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8" name="椭圆 597"/>
            <p:cNvSpPr/>
            <p:nvPr userDrawn="1"/>
          </p:nvSpPr>
          <p:spPr>
            <a:xfrm>
              <a:off x="4065368"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9" name="椭圆 598"/>
            <p:cNvSpPr/>
            <p:nvPr userDrawn="1"/>
          </p:nvSpPr>
          <p:spPr>
            <a:xfrm>
              <a:off x="4436070"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0" name="椭圆 599"/>
            <p:cNvSpPr/>
            <p:nvPr userDrawn="1"/>
          </p:nvSpPr>
          <p:spPr>
            <a:xfrm>
              <a:off x="4806772" y="5128051"/>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1" name="椭圆 600"/>
            <p:cNvSpPr/>
            <p:nvPr userDrawn="1"/>
          </p:nvSpPr>
          <p:spPr>
            <a:xfrm>
              <a:off x="1470454"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2" name="椭圆 601"/>
            <p:cNvSpPr/>
            <p:nvPr userDrawn="1"/>
          </p:nvSpPr>
          <p:spPr>
            <a:xfrm>
              <a:off x="1841156"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3" name="椭圆 602"/>
            <p:cNvSpPr/>
            <p:nvPr userDrawn="1"/>
          </p:nvSpPr>
          <p:spPr>
            <a:xfrm>
              <a:off x="2211858"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4" name="椭圆 603"/>
            <p:cNvSpPr/>
            <p:nvPr userDrawn="1"/>
          </p:nvSpPr>
          <p:spPr>
            <a:xfrm>
              <a:off x="2582560"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5" name="椭圆 604"/>
            <p:cNvSpPr/>
            <p:nvPr userDrawn="1"/>
          </p:nvSpPr>
          <p:spPr>
            <a:xfrm>
              <a:off x="2953262"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6" name="椭圆 605"/>
            <p:cNvSpPr/>
            <p:nvPr userDrawn="1"/>
          </p:nvSpPr>
          <p:spPr>
            <a:xfrm>
              <a:off x="3323964"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7" name="椭圆 606"/>
            <p:cNvSpPr/>
            <p:nvPr userDrawn="1"/>
          </p:nvSpPr>
          <p:spPr>
            <a:xfrm>
              <a:off x="3694666"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8" name="椭圆 607"/>
            <p:cNvSpPr/>
            <p:nvPr userDrawn="1"/>
          </p:nvSpPr>
          <p:spPr>
            <a:xfrm>
              <a:off x="4065368"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9" name="椭圆 608"/>
            <p:cNvSpPr/>
            <p:nvPr userDrawn="1"/>
          </p:nvSpPr>
          <p:spPr>
            <a:xfrm>
              <a:off x="4436070"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0" name="椭圆 609"/>
            <p:cNvSpPr/>
            <p:nvPr userDrawn="1"/>
          </p:nvSpPr>
          <p:spPr>
            <a:xfrm>
              <a:off x="4806772" y="5498753"/>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1" name="椭圆 610"/>
            <p:cNvSpPr/>
            <p:nvPr userDrawn="1"/>
          </p:nvSpPr>
          <p:spPr>
            <a:xfrm>
              <a:off x="1470454"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2" name="椭圆 611"/>
            <p:cNvSpPr/>
            <p:nvPr userDrawn="1"/>
          </p:nvSpPr>
          <p:spPr>
            <a:xfrm>
              <a:off x="1841156"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3" name="椭圆 612"/>
            <p:cNvSpPr/>
            <p:nvPr userDrawn="1"/>
          </p:nvSpPr>
          <p:spPr>
            <a:xfrm>
              <a:off x="2211858"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4" name="椭圆 613"/>
            <p:cNvSpPr/>
            <p:nvPr userDrawn="1"/>
          </p:nvSpPr>
          <p:spPr>
            <a:xfrm>
              <a:off x="2582560"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5" name="椭圆 614"/>
            <p:cNvSpPr/>
            <p:nvPr userDrawn="1"/>
          </p:nvSpPr>
          <p:spPr>
            <a:xfrm>
              <a:off x="2953262"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6" name="椭圆 615"/>
            <p:cNvSpPr/>
            <p:nvPr userDrawn="1"/>
          </p:nvSpPr>
          <p:spPr>
            <a:xfrm>
              <a:off x="3323964"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7" name="椭圆 616"/>
            <p:cNvSpPr/>
            <p:nvPr userDrawn="1"/>
          </p:nvSpPr>
          <p:spPr>
            <a:xfrm>
              <a:off x="3694666"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8" name="椭圆 617"/>
            <p:cNvSpPr/>
            <p:nvPr userDrawn="1"/>
          </p:nvSpPr>
          <p:spPr>
            <a:xfrm>
              <a:off x="4065368"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9" name="椭圆 618"/>
            <p:cNvSpPr/>
            <p:nvPr userDrawn="1"/>
          </p:nvSpPr>
          <p:spPr>
            <a:xfrm>
              <a:off x="4436070"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0" name="椭圆 619"/>
            <p:cNvSpPr/>
            <p:nvPr userDrawn="1"/>
          </p:nvSpPr>
          <p:spPr>
            <a:xfrm>
              <a:off x="4806772" y="5869455"/>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1" name="椭圆 620"/>
            <p:cNvSpPr/>
            <p:nvPr userDrawn="1"/>
          </p:nvSpPr>
          <p:spPr>
            <a:xfrm>
              <a:off x="1470454"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2" name="椭圆 621"/>
            <p:cNvSpPr/>
            <p:nvPr userDrawn="1"/>
          </p:nvSpPr>
          <p:spPr>
            <a:xfrm>
              <a:off x="1841156"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3" name="椭圆 622"/>
            <p:cNvSpPr/>
            <p:nvPr userDrawn="1"/>
          </p:nvSpPr>
          <p:spPr>
            <a:xfrm>
              <a:off x="2211858"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4" name="椭圆 623"/>
            <p:cNvSpPr/>
            <p:nvPr userDrawn="1"/>
          </p:nvSpPr>
          <p:spPr>
            <a:xfrm>
              <a:off x="2582560"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5" name="椭圆 624"/>
            <p:cNvSpPr/>
            <p:nvPr userDrawn="1"/>
          </p:nvSpPr>
          <p:spPr>
            <a:xfrm>
              <a:off x="2953262"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6" name="椭圆 625"/>
            <p:cNvSpPr/>
            <p:nvPr userDrawn="1"/>
          </p:nvSpPr>
          <p:spPr>
            <a:xfrm>
              <a:off x="3323964"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7" name="椭圆 626"/>
            <p:cNvSpPr/>
            <p:nvPr userDrawn="1"/>
          </p:nvSpPr>
          <p:spPr>
            <a:xfrm>
              <a:off x="3694666"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8" name="椭圆 627"/>
            <p:cNvSpPr/>
            <p:nvPr userDrawn="1"/>
          </p:nvSpPr>
          <p:spPr>
            <a:xfrm>
              <a:off x="4065368"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9" name="椭圆 628"/>
            <p:cNvSpPr/>
            <p:nvPr userDrawn="1"/>
          </p:nvSpPr>
          <p:spPr>
            <a:xfrm>
              <a:off x="4436070"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0" name="椭圆 629"/>
            <p:cNvSpPr/>
            <p:nvPr userDrawn="1"/>
          </p:nvSpPr>
          <p:spPr>
            <a:xfrm>
              <a:off x="4806772" y="6240157"/>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1" name="椭圆 630"/>
            <p:cNvSpPr/>
            <p:nvPr userDrawn="1"/>
          </p:nvSpPr>
          <p:spPr>
            <a:xfrm>
              <a:off x="1470454"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2" name="椭圆 631"/>
            <p:cNvSpPr/>
            <p:nvPr userDrawn="1"/>
          </p:nvSpPr>
          <p:spPr>
            <a:xfrm>
              <a:off x="1841156"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3" name="椭圆 632"/>
            <p:cNvSpPr/>
            <p:nvPr userDrawn="1"/>
          </p:nvSpPr>
          <p:spPr>
            <a:xfrm>
              <a:off x="2211858"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4" name="椭圆 633"/>
            <p:cNvSpPr/>
            <p:nvPr userDrawn="1"/>
          </p:nvSpPr>
          <p:spPr>
            <a:xfrm>
              <a:off x="2582560"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5" name="椭圆 634"/>
            <p:cNvSpPr/>
            <p:nvPr userDrawn="1"/>
          </p:nvSpPr>
          <p:spPr>
            <a:xfrm>
              <a:off x="2953262"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6" name="椭圆 635"/>
            <p:cNvSpPr/>
            <p:nvPr userDrawn="1"/>
          </p:nvSpPr>
          <p:spPr>
            <a:xfrm>
              <a:off x="3323964"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7" name="椭圆 636"/>
            <p:cNvSpPr/>
            <p:nvPr userDrawn="1"/>
          </p:nvSpPr>
          <p:spPr>
            <a:xfrm>
              <a:off x="3694666"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8" name="椭圆 637"/>
            <p:cNvSpPr/>
            <p:nvPr userDrawn="1"/>
          </p:nvSpPr>
          <p:spPr>
            <a:xfrm>
              <a:off x="4065368"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9" name="椭圆 638"/>
            <p:cNvSpPr/>
            <p:nvPr userDrawn="1"/>
          </p:nvSpPr>
          <p:spPr>
            <a:xfrm>
              <a:off x="4436070"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0" name="椭圆 639"/>
            <p:cNvSpPr/>
            <p:nvPr userDrawn="1"/>
          </p:nvSpPr>
          <p:spPr>
            <a:xfrm>
              <a:off x="4806772" y="6610859"/>
              <a:ext cx="185351" cy="1853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CE7D09B-D39A-4616-8388-15C7F50B95BB}" type="datetimeFigureOut">
              <a:rPr lang="zh-CN" altLang="en-US" smtClean="0"/>
              <a:t>2022-02-10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5B4C772-48CC-4874-8327-555D02B4446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ea typeface="微软雅黑" panose="020B0503020204020204" charset="-122"/>
              </a:defRPr>
            </a:lvl1pPr>
          </a:lstStyle>
          <a:p>
            <a:fld id="{8CE7D09B-D39A-4616-8388-15C7F50B95BB}" type="datetimeFigureOut">
              <a:rPr lang="zh-CN" altLang="en-US" smtClean="0"/>
              <a:t>2022-02-10</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ea typeface="微软雅黑" panose="020B0503020204020204" charset="-122"/>
              </a:defRPr>
            </a:lvl1pPr>
          </a:lstStyle>
          <a:p>
            <a:fld id="{E5B4C772-48CC-4874-8327-555D02B444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hart" Target="../charts/chart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4.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emf"/><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chart" Target="../charts/chart18.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chart" Target="../charts/chart2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chart" Target="../charts/chart2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chart" Target="../charts/chart31.xml"/><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6.xml"/><Relationship Id="rId7"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s/_rels/slide2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7.emf"/><Relationship Id="rId5" Type="http://schemas.openxmlformats.org/officeDocument/2006/relationships/chart" Target="../charts/chart35.xml"/><Relationship Id="rId4" Type="http://schemas.openxmlformats.org/officeDocument/2006/relationships/chart" Target="../charts/chart34.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41.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chart" Target="../charts/chart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chart" Target="../charts/chart44.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chart" Target="../charts/chart46.xml"/><Relationship Id="rId4" Type="http://schemas.openxmlformats.org/officeDocument/2006/relationships/chart" Target="../charts/char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4.png"/><Relationship Id="rId5" Type="http://schemas.openxmlformats.org/officeDocument/2006/relationships/slideLayout" Target="../slideLayouts/slideLayout3.xml"/><Relationship Id="rId4" Type="http://schemas.openxmlformats.org/officeDocument/2006/relationships/tags" Target="../tags/tag5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剪去对角 30"/>
          <p:cNvSpPr/>
          <p:nvPr/>
        </p:nvSpPr>
        <p:spPr>
          <a:xfrm>
            <a:off x="6009357" y="2094923"/>
            <a:ext cx="4270243" cy="3721764"/>
          </a:xfrm>
          <a:prstGeom prst="snip2DiagRect">
            <a:avLst>
              <a:gd name="adj1" fmla="val 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0" name="矩形: 剪去对角 29"/>
          <p:cNvSpPr/>
          <p:nvPr/>
        </p:nvSpPr>
        <p:spPr>
          <a:xfrm>
            <a:off x="5882451" y="1946992"/>
            <a:ext cx="4270243" cy="3721764"/>
          </a:xfrm>
          <a:prstGeom prst="snip2DiagRect">
            <a:avLst>
              <a:gd name="adj1" fmla="val 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8" name="矩形: 剪去对角 27"/>
          <p:cNvSpPr/>
          <p:nvPr/>
        </p:nvSpPr>
        <p:spPr>
          <a:xfrm>
            <a:off x="5755545" y="1799060"/>
            <a:ext cx="4270243" cy="3721764"/>
          </a:xfrm>
          <a:prstGeom prst="snip2DiagRect">
            <a:avLst>
              <a:gd name="adj1" fmla="val 0"/>
              <a:gd name="adj2" fmla="val 0"/>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7" name="矩形: 剪去对角 106"/>
          <p:cNvSpPr/>
          <p:nvPr/>
        </p:nvSpPr>
        <p:spPr>
          <a:xfrm>
            <a:off x="5628640" y="1651128"/>
            <a:ext cx="4270243" cy="3721764"/>
          </a:xfrm>
          <a:prstGeom prst="snip2DiagRect">
            <a:avLst>
              <a:gd name="adj1" fmla="val 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nvGrpSpPr>
          <p:cNvPr id="2" name="组合 1"/>
          <p:cNvGrpSpPr/>
          <p:nvPr/>
        </p:nvGrpSpPr>
        <p:grpSpPr>
          <a:xfrm>
            <a:off x="2401572" y="1648919"/>
            <a:ext cx="7388856" cy="3555965"/>
            <a:chOff x="1680442" y="1236689"/>
            <a:chExt cx="5541642" cy="2666974"/>
          </a:xfrm>
        </p:grpSpPr>
        <p:sp>
          <p:nvSpPr>
            <p:cNvPr id="10" name="矩形: 剪去对角 9"/>
            <p:cNvSpPr/>
            <p:nvPr/>
          </p:nvSpPr>
          <p:spPr>
            <a:xfrm>
              <a:off x="1737360" y="1297815"/>
              <a:ext cx="5476697" cy="2605848"/>
            </a:xfrm>
            <a:prstGeom prst="snip2DiagRect">
              <a:avLst>
                <a:gd name="adj1" fmla="val 0"/>
                <a:gd name="adj2" fmla="val 26034"/>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7" name="矩形: 剪去对角 26"/>
            <p:cNvSpPr/>
            <p:nvPr/>
          </p:nvSpPr>
          <p:spPr>
            <a:xfrm>
              <a:off x="1680442" y="1236689"/>
              <a:ext cx="5541642" cy="2605848"/>
            </a:xfrm>
            <a:prstGeom prst="snip2DiagRect">
              <a:avLst>
                <a:gd name="adj1" fmla="val 0"/>
                <a:gd name="adj2" fmla="val 2603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5" name="组合 4"/>
          <p:cNvGrpSpPr/>
          <p:nvPr/>
        </p:nvGrpSpPr>
        <p:grpSpPr>
          <a:xfrm>
            <a:off x="2671339" y="1986337"/>
            <a:ext cx="6849323" cy="2997834"/>
            <a:chOff x="1442013" y="1500021"/>
            <a:chExt cx="5285632" cy="2313433"/>
          </a:xfrm>
        </p:grpSpPr>
        <p:sp>
          <p:nvSpPr>
            <p:cNvPr id="16" name="文本框 15"/>
            <p:cNvSpPr txBox="1"/>
            <p:nvPr/>
          </p:nvSpPr>
          <p:spPr>
            <a:xfrm>
              <a:off x="1442013" y="1500021"/>
              <a:ext cx="5285632" cy="1590639"/>
            </a:xfrm>
            <a:prstGeom prst="rect">
              <a:avLst/>
            </a:prstGeom>
            <a:noFill/>
          </p:spPr>
          <p:txBody>
            <a:bodyPr wrap="square" rtlCol="0">
              <a:spAutoFit/>
            </a:bodyPr>
            <a:lstStyle/>
            <a:p>
              <a:pPr algn="ctr"/>
              <a:r>
                <a:rPr lang="zh-CN" sz="6400" dirty="0">
                  <a:solidFill>
                    <a:schemeClr val="bg1"/>
                  </a:solidFill>
                  <a:latin typeface="汉仪雅酷黑简" panose="00020600040101010101" charset="-122"/>
                  <a:ea typeface="汉仪雅酷黑简" panose="00020600040101010101" charset="-122"/>
                  <a:cs typeface="Segoe UI" panose="020B0502040204020203" pitchFamily="34" charset="0"/>
                  <a:sym typeface="+mn-ea"/>
                </a:rPr>
                <a:t>武汉市软件行业《</a:t>
              </a:r>
              <a:r>
                <a:rPr sz="6400" dirty="0">
                  <a:solidFill>
                    <a:schemeClr val="bg1"/>
                  </a:solidFill>
                  <a:latin typeface="汉仪雅酷黑简" panose="00020600040101010101" charset="-122"/>
                  <a:ea typeface="汉仪雅酷黑简" panose="00020600040101010101" charset="-122"/>
                  <a:cs typeface="Segoe UI" panose="020B0502040204020203" pitchFamily="34" charset="0"/>
                  <a:sym typeface="+mn-ea"/>
                </a:rPr>
                <a:t>薪酬调研</a:t>
              </a:r>
              <a:r>
                <a:rPr lang="zh-CN" sz="6400" dirty="0">
                  <a:solidFill>
                    <a:schemeClr val="bg1"/>
                  </a:solidFill>
                  <a:latin typeface="汉仪雅酷黑简" panose="00020600040101010101" charset="-122"/>
                  <a:ea typeface="汉仪雅酷黑简" panose="00020600040101010101" charset="-122"/>
                  <a:cs typeface="Segoe UI" panose="020B0502040204020203" pitchFamily="34" charset="0"/>
                  <a:sym typeface="+mn-ea"/>
                </a:rPr>
                <a:t>白皮书》</a:t>
              </a:r>
              <a:endParaRPr lang="zh-CN" altLang="en-US" sz="6400" b="1" dirty="0">
                <a:solidFill>
                  <a:schemeClr val="bg1"/>
                </a:solidFill>
                <a:latin typeface="汉仪雅酷黑简" panose="00020600040101010101" charset="-122"/>
                <a:ea typeface="汉仪雅酷黑简" panose="00020600040101010101" charset="-122"/>
                <a:cs typeface="Segoe UI" panose="020B0502040204020203" pitchFamily="34" charset="0"/>
                <a:sym typeface="+mn-ea"/>
              </a:endParaRPr>
            </a:p>
          </p:txBody>
        </p:sp>
        <p:sp>
          <p:nvSpPr>
            <p:cNvPr id="29" name="矩形 28"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1500327" y="2964228"/>
              <a:ext cx="5227154" cy="426817"/>
            </a:xfrm>
            <a:prstGeom prst="rect">
              <a:avLst/>
            </a:prstGeom>
          </p:spPr>
          <p:txBody>
            <a:bodyPr wrap="square">
              <a:spAutoFit/>
            </a:bodyPr>
            <a:lstStyle/>
            <a:p>
              <a:pPr algn="ctr" fontAlgn="base">
                <a:lnSpc>
                  <a:spcPct val="125000"/>
                </a:lnSpc>
                <a:spcBef>
                  <a:spcPct val="0"/>
                </a:spcBef>
                <a:spcAft>
                  <a:spcPct val="0"/>
                </a:spcAft>
                <a:defRPr/>
              </a:pPr>
              <a:r>
                <a:rPr kumimoji="0" lang="en-US" altLang="zh-CN"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The purpose of this research is to improve the service quality of the association and strengthen the management and communication of human resources in enterprises.</a:t>
              </a:r>
            </a:p>
          </p:txBody>
        </p:sp>
        <p:sp>
          <p:nvSpPr>
            <p:cNvPr id="4" name="矩形: 圆角 3"/>
            <p:cNvSpPr/>
            <p:nvPr/>
          </p:nvSpPr>
          <p:spPr>
            <a:xfrm>
              <a:off x="3566377" y="3499835"/>
              <a:ext cx="1036904" cy="313619"/>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2021</a:t>
              </a:r>
              <a:r>
                <a:rPr lang="zh-CN" altLang="en-US" sz="1600" b="1">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年</a:t>
              </a:r>
            </a:p>
          </p:txBody>
        </p:sp>
      </p:grpSp>
      <p:grpSp>
        <p:nvGrpSpPr>
          <p:cNvPr id="595" name="组合 594"/>
          <p:cNvGrpSpPr/>
          <p:nvPr/>
        </p:nvGrpSpPr>
        <p:grpSpPr>
          <a:xfrm>
            <a:off x="1944513" y="943093"/>
            <a:ext cx="3965560" cy="1234135"/>
            <a:chOff x="1319052" y="564242"/>
            <a:chExt cx="2310255" cy="718982"/>
          </a:xfrm>
        </p:grpSpPr>
        <p:sp>
          <p:nvSpPr>
            <p:cNvPr id="12" name="矩形 11"/>
            <p:cNvSpPr/>
            <p:nvPr/>
          </p:nvSpPr>
          <p:spPr>
            <a:xfrm>
              <a:off x="1319052" y="564242"/>
              <a:ext cx="1822537" cy="46276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2" name="直角三角形 31"/>
            <p:cNvSpPr/>
            <p:nvPr/>
          </p:nvSpPr>
          <p:spPr>
            <a:xfrm rot="16200000" flipV="1">
              <a:off x="3148661" y="575761"/>
              <a:ext cx="480646" cy="480646"/>
            </a:xfrm>
            <a:prstGeom prst="r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0" name="直角三角形 589"/>
            <p:cNvSpPr/>
            <p:nvPr/>
          </p:nvSpPr>
          <p:spPr>
            <a:xfrm rot="10800000">
              <a:off x="1338040" y="1045230"/>
              <a:ext cx="237994" cy="237994"/>
            </a:xfrm>
            <a:prstGeom prst="r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nvGrpSpPr>
          <p:cNvPr id="626" name="组合 625"/>
          <p:cNvGrpSpPr/>
          <p:nvPr/>
        </p:nvGrpSpPr>
        <p:grpSpPr>
          <a:xfrm>
            <a:off x="8898805" y="3504644"/>
            <a:ext cx="2478279" cy="3353356"/>
            <a:chOff x="7787095" y="3080690"/>
            <a:chExt cx="1485670" cy="2010258"/>
          </a:xfrm>
        </p:grpSpPr>
        <p:sp>
          <p:nvSpPr>
            <p:cNvPr id="601" name="Freeform 5"/>
            <p:cNvSpPr/>
            <p:nvPr/>
          </p:nvSpPr>
          <p:spPr bwMode="auto">
            <a:xfrm>
              <a:off x="8146115" y="3420181"/>
              <a:ext cx="273703" cy="360593"/>
            </a:xfrm>
            <a:custGeom>
              <a:avLst/>
              <a:gdLst>
                <a:gd name="T0" fmla="*/ 0 w 527"/>
                <a:gd name="T1" fmla="*/ 250 h 696"/>
                <a:gd name="T2" fmla="*/ 223 w 527"/>
                <a:gd name="T3" fmla="*/ 30 h 696"/>
                <a:gd name="T4" fmla="*/ 452 w 527"/>
                <a:gd name="T5" fmla="*/ 89 h 696"/>
                <a:gd name="T6" fmla="*/ 342 w 527"/>
                <a:gd name="T7" fmla="*/ 113 h 696"/>
                <a:gd name="T8" fmla="*/ 276 w 527"/>
                <a:gd name="T9" fmla="*/ 142 h 696"/>
                <a:gd name="T10" fmla="*/ 433 w 527"/>
                <a:gd name="T11" fmla="*/ 161 h 696"/>
                <a:gd name="T12" fmla="*/ 274 w 527"/>
                <a:gd name="T13" fmla="*/ 248 h 696"/>
                <a:gd name="T14" fmla="*/ 430 w 527"/>
                <a:gd name="T15" fmla="*/ 264 h 696"/>
                <a:gd name="T16" fmla="*/ 275 w 527"/>
                <a:gd name="T17" fmla="*/ 338 h 696"/>
                <a:gd name="T18" fmla="*/ 489 w 527"/>
                <a:gd name="T19" fmla="*/ 389 h 696"/>
                <a:gd name="T20" fmla="*/ 265 w 527"/>
                <a:gd name="T21" fmla="*/ 446 h 696"/>
                <a:gd name="T22" fmla="*/ 93 w 527"/>
                <a:gd name="T23" fmla="*/ 671 h 696"/>
                <a:gd name="T24" fmla="*/ 0 w 527"/>
                <a:gd name="T25" fmla="*/ 25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96">
                  <a:moveTo>
                    <a:pt x="0" y="250"/>
                  </a:moveTo>
                  <a:cubicBezTo>
                    <a:pt x="0" y="250"/>
                    <a:pt x="101" y="60"/>
                    <a:pt x="223" y="30"/>
                  </a:cubicBezTo>
                  <a:cubicBezTo>
                    <a:pt x="345" y="0"/>
                    <a:pt x="526" y="57"/>
                    <a:pt x="452" y="89"/>
                  </a:cubicBezTo>
                  <a:cubicBezTo>
                    <a:pt x="415" y="105"/>
                    <a:pt x="375" y="104"/>
                    <a:pt x="342" y="113"/>
                  </a:cubicBezTo>
                  <a:cubicBezTo>
                    <a:pt x="302" y="124"/>
                    <a:pt x="276" y="142"/>
                    <a:pt x="276" y="142"/>
                  </a:cubicBezTo>
                  <a:cubicBezTo>
                    <a:pt x="276" y="142"/>
                    <a:pt x="428" y="117"/>
                    <a:pt x="433" y="161"/>
                  </a:cubicBezTo>
                  <a:cubicBezTo>
                    <a:pt x="438" y="198"/>
                    <a:pt x="274" y="248"/>
                    <a:pt x="274" y="248"/>
                  </a:cubicBezTo>
                  <a:cubicBezTo>
                    <a:pt x="274" y="248"/>
                    <a:pt x="461" y="216"/>
                    <a:pt x="430" y="264"/>
                  </a:cubicBezTo>
                  <a:cubicBezTo>
                    <a:pt x="398" y="311"/>
                    <a:pt x="275" y="338"/>
                    <a:pt x="275" y="338"/>
                  </a:cubicBezTo>
                  <a:cubicBezTo>
                    <a:pt x="275" y="338"/>
                    <a:pt x="527" y="334"/>
                    <a:pt x="489" y="389"/>
                  </a:cubicBezTo>
                  <a:cubicBezTo>
                    <a:pt x="451" y="443"/>
                    <a:pt x="281" y="390"/>
                    <a:pt x="265" y="446"/>
                  </a:cubicBezTo>
                  <a:cubicBezTo>
                    <a:pt x="250" y="501"/>
                    <a:pt x="253" y="696"/>
                    <a:pt x="93" y="671"/>
                  </a:cubicBezTo>
                  <a:lnTo>
                    <a:pt x="0" y="250"/>
                  </a:lnTo>
                  <a:close/>
                </a:path>
              </a:pathLst>
            </a:custGeom>
            <a:solidFill>
              <a:srgbClr val="F18C7E"/>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2" name="Freeform 6"/>
            <p:cNvSpPr/>
            <p:nvPr/>
          </p:nvSpPr>
          <p:spPr bwMode="auto">
            <a:xfrm>
              <a:off x="8069155" y="4667050"/>
              <a:ext cx="479135" cy="423898"/>
            </a:xfrm>
            <a:custGeom>
              <a:avLst/>
              <a:gdLst>
                <a:gd name="T0" fmla="*/ 924 w 924"/>
                <a:gd name="T1" fmla="*/ 818 h 818"/>
                <a:gd name="T2" fmla="*/ 52 w 924"/>
                <a:gd name="T3" fmla="*/ 818 h 818"/>
                <a:gd name="T4" fmla="*/ 2 w 924"/>
                <a:gd name="T5" fmla="*/ 239 h 818"/>
                <a:gd name="T6" fmla="*/ 1 w 924"/>
                <a:gd name="T7" fmla="*/ 234 h 818"/>
                <a:gd name="T8" fmla="*/ 3 w 924"/>
                <a:gd name="T9" fmla="*/ 187 h 818"/>
                <a:gd name="T10" fmla="*/ 5 w 924"/>
                <a:gd name="T11" fmla="*/ 178 h 818"/>
                <a:gd name="T12" fmla="*/ 67 w 924"/>
                <a:gd name="T13" fmla="*/ 83 h 818"/>
                <a:gd name="T14" fmla="*/ 659 w 924"/>
                <a:gd name="T15" fmla="*/ 133 h 818"/>
                <a:gd name="T16" fmla="*/ 813 w 924"/>
                <a:gd name="T17" fmla="*/ 189 h 818"/>
                <a:gd name="T18" fmla="*/ 905 w 924"/>
                <a:gd name="T19" fmla="*/ 227 h 818"/>
                <a:gd name="T20" fmla="*/ 905 w 924"/>
                <a:gd name="T21" fmla="*/ 227 h 818"/>
                <a:gd name="T22" fmla="*/ 905 w 924"/>
                <a:gd name="T23" fmla="*/ 228 h 818"/>
                <a:gd name="T24" fmla="*/ 916 w 924"/>
                <a:gd name="T25" fmla="*/ 642 h 818"/>
                <a:gd name="T26" fmla="*/ 924 w 924"/>
                <a:gd name="T27" fmla="*/ 81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818">
                  <a:moveTo>
                    <a:pt x="924" y="818"/>
                  </a:moveTo>
                  <a:cubicBezTo>
                    <a:pt x="52" y="818"/>
                    <a:pt x="52" y="818"/>
                    <a:pt x="52" y="818"/>
                  </a:cubicBezTo>
                  <a:cubicBezTo>
                    <a:pt x="28" y="595"/>
                    <a:pt x="12" y="402"/>
                    <a:pt x="2" y="239"/>
                  </a:cubicBezTo>
                  <a:cubicBezTo>
                    <a:pt x="1" y="234"/>
                    <a:pt x="1" y="234"/>
                    <a:pt x="1" y="234"/>
                  </a:cubicBezTo>
                  <a:cubicBezTo>
                    <a:pt x="0" y="217"/>
                    <a:pt x="1" y="201"/>
                    <a:pt x="3" y="187"/>
                  </a:cubicBezTo>
                  <a:cubicBezTo>
                    <a:pt x="4" y="184"/>
                    <a:pt x="4" y="181"/>
                    <a:pt x="5" y="178"/>
                  </a:cubicBezTo>
                  <a:cubicBezTo>
                    <a:pt x="13" y="135"/>
                    <a:pt x="35" y="104"/>
                    <a:pt x="67" y="83"/>
                  </a:cubicBezTo>
                  <a:cubicBezTo>
                    <a:pt x="189" y="0"/>
                    <a:pt x="459" y="65"/>
                    <a:pt x="659" y="133"/>
                  </a:cubicBezTo>
                  <a:cubicBezTo>
                    <a:pt x="718" y="152"/>
                    <a:pt x="771" y="172"/>
                    <a:pt x="813" y="189"/>
                  </a:cubicBezTo>
                  <a:cubicBezTo>
                    <a:pt x="868" y="211"/>
                    <a:pt x="903" y="227"/>
                    <a:pt x="905" y="227"/>
                  </a:cubicBezTo>
                  <a:cubicBezTo>
                    <a:pt x="905" y="227"/>
                    <a:pt x="905" y="227"/>
                    <a:pt x="905" y="227"/>
                  </a:cubicBezTo>
                  <a:cubicBezTo>
                    <a:pt x="905" y="228"/>
                    <a:pt x="905" y="228"/>
                    <a:pt x="905" y="228"/>
                  </a:cubicBezTo>
                  <a:cubicBezTo>
                    <a:pt x="916" y="642"/>
                    <a:pt x="916" y="642"/>
                    <a:pt x="916" y="642"/>
                  </a:cubicBezTo>
                  <a:lnTo>
                    <a:pt x="924" y="818"/>
                  </a:lnTo>
                  <a:close/>
                </a:path>
              </a:pathLst>
            </a:custGeom>
            <a:solidFill>
              <a:srgbClr val="F36932"/>
            </a:solidFill>
            <a:ln w="9525">
              <a:solidFill>
                <a:schemeClr val="tx1"/>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3" name="Freeform 7"/>
            <p:cNvSpPr/>
            <p:nvPr/>
          </p:nvSpPr>
          <p:spPr bwMode="auto">
            <a:xfrm>
              <a:off x="8481881" y="4463480"/>
              <a:ext cx="488445" cy="627468"/>
            </a:xfrm>
            <a:custGeom>
              <a:avLst/>
              <a:gdLst>
                <a:gd name="T0" fmla="*/ 942 w 942"/>
                <a:gd name="T1" fmla="*/ 1211 h 1211"/>
                <a:gd name="T2" fmla="*/ 69 w 942"/>
                <a:gd name="T3" fmla="*/ 1211 h 1211"/>
                <a:gd name="T4" fmla="*/ 19 w 942"/>
                <a:gd name="T5" fmla="*/ 619 h 1211"/>
                <a:gd name="T6" fmla="*/ 17 w 942"/>
                <a:gd name="T7" fmla="*/ 582 h 1211"/>
                <a:gd name="T8" fmla="*/ 14 w 942"/>
                <a:gd name="T9" fmla="*/ 527 h 1211"/>
                <a:gd name="T10" fmla="*/ 6 w 942"/>
                <a:gd name="T11" fmla="*/ 318 h 1211"/>
                <a:gd name="T12" fmla="*/ 7 w 942"/>
                <a:gd name="T13" fmla="*/ 0 h 1211"/>
                <a:gd name="T14" fmla="*/ 737 w 942"/>
                <a:gd name="T15" fmla="*/ 161 h 1211"/>
                <a:gd name="T16" fmla="*/ 913 w 942"/>
                <a:gd name="T17" fmla="*/ 200 h 1211"/>
                <a:gd name="T18" fmla="*/ 914 w 942"/>
                <a:gd name="T19" fmla="*/ 262 h 1211"/>
                <a:gd name="T20" fmla="*/ 922 w 942"/>
                <a:gd name="T21" fmla="*/ 540 h 1211"/>
                <a:gd name="T22" fmla="*/ 924 w 942"/>
                <a:gd name="T23" fmla="*/ 630 h 1211"/>
                <a:gd name="T24" fmla="*/ 926 w 942"/>
                <a:gd name="T25" fmla="*/ 702 h 1211"/>
                <a:gd name="T26" fmla="*/ 926 w 942"/>
                <a:gd name="T27" fmla="*/ 702 h 1211"/>
                <a:gd name="T28" fmla="*/ 935 w 942"/>
                <a:gd name="T29" fmla="*/ 1057 h 1211"/>
                <a:gd name="T30" fmla="*/ 942 w 942"/>
                <a:gd name="T31"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2" h="1211">
                  <a:moveTo>
                    <a:pt x="942" y="1211"/>
                  </a:moveTo>
                  <a:cubicBezTo>
                    <a:pt x="69" y="1211"/>
                    <a:pt x="69" y="1211"/>
                    <a:pt x="69" y="1211"/>
                  </a:cubicBezTo>
                  <a:cubicBezTo>
                    <a:pt x="45" y="981"/>
                    <a:pt x="29" y="784"/>
                    <a:pt x="19" y="619"/>
                  </a:cubicBezTo>
                  <a:cubicBezTo>
                    <a:pt x="18" y="606"/>
                    <a:pt x="18" y="594"/>
                    <a:pt x="17" y="582"/>
                  </a:cubicBezTo>
                  <a:cubicBezTo>
                    <a:pt x="16" y="563"/>
                    <a:pt x="15" y="545"/>
                    <a:pt x="14" y="527"/>
                  </a:cubicBezTo>
                  <a:cubicBezTo>
                    <a:pt x="10" y="449"/>
                    <a:pt x="7" y="379"/>
                    <a:pt x="6" y="318"/>
                  </a:cubicBezTo>
                  <a:cubicBezTo>
                    <a:pt x="0" y="107"/>
                    <a:pt x="7" y="0"/>
                    <a:pt x="7" y="0"/>
                  </a:cubicBezTo>
                  <a:cubicBezTo>
                    <a:pt x="737" y="161"/>
                    <a:pt x="737" y="161"/>
                    <a:pt x="737" y="161"/>
                  </a:cubicBezTo>
                  <a:cubicBezTo>
                    <a:pt x="913" y="200"/>
                    <a:pt x="913" y="200"/>
                    <a:pt x="913" y="200"/>
                  </a:cubicBezTo>
                  <a:cubicBezTo>
                    <a:pt x="914" y="262"/>
                    <a:pt x="914" y="262"/>
                    <a:pt x="914" y="262"/>
                  </a:cubicBezTo>
                  <a:cubicBezTo>
                    <a:pt x="922" y="540"/>
                    <a:pt x="922" y="540"/>
                    <a:pt x="922" y="540"/>
                  </a:cubicBezTo>
                  <a:cubicBezTo>
                    <a:pt x="924" y="630"/>
                    <a:pt x="924" y="630"/>
                    <a:pt x="924" y="630"/>
                  </a:cubicBezTo>
                  <a:cubicBezTo>
                    <a:pt x="926" y="702"/>
                    <a:pt x="926" y="702"/>
                    <a:pt x="926" y="702"/>
                  </a:cubicBezTo>
                  <a:cubicBezTo>
                    <a:pt x="926" y="702"/>
                    <a:pt x="926" y="702"/>
                    <a:pt x="926" y="702"/>
                  </a:cubicBezTo>
                  <a:cubicBezTo>
                    <a:pt x="935" y="1057"/>
                    <a:pt x="935" y="1057"/>
                    <a:pt x="935" y="1057"/>
                  </a:cubicBezTo>
                  <a:lnTo>
                    <a:pt x="942" y="1211"/>
                  </a:lnTo>
                  <a:close/>
                </a:path>
              </a:pathLst>
            </a:custGeom>
            <a:solidFill>
              <a:srgbClr val="F36932"/>
            </a:solidFill>
            <a:ln w="9525">
              <a:solidFill>
                <a:schemeClr val="tx1"/>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4" name="Freeform 8"/>
            <p:cNvSpPr/>
            <p:nvPr/>
          </p:nvSpPr>
          <p:spPr bwMode="auto">
            <a:xfrm>
              <a:off x="8628353" y="4951304"/>
              <a:ext cx="133438" cy="139644"/>
            </a:xfrm>
            <a:custGeom>
              <a:avLst/>
              <a:gdLst>
                <a:gd name="T0" fmla="*/ 258 w 258"/>
                <a:gd name="T1" fmla="*/ 9 h 270"/>
                <a:gd name="T2" fmla="*/ 12 w 258"/>
                <a:gd name="T3" fmla="*/ 270 h 270"/>
                <a:gd name="T4" fmla="*/ 0 w 258"/>
                <a:gd name="T5" fmla="*/ 270 h 270"/>
                <a:gd name="T6" fmla="*/ 251 w 258"/>
                <a:gd name="T7" fmla="*/ 0 h 270"/>
                <a:gd name="T8" fmla="*/ 258 w 258"/>
                <a:gd name="T9" fmla="*/ 9 h 270"/>
              </a:gdLst>
              <a:ahLst/>
              <a:cxnLst>
                <a:cxn ang="0">
                  <a:pos x="T0" y="T1"/>
                </a:cxn>
                <a:cxn ang="0">
                  <a:pos x="T2" y="T3"/>
                </a:cxn>
                <a:cxn ang="0">
                  <a:pos x="T4" y="T5"/>
                </a:cxn>
                <a:cxn ang="0">
                  <a:pos x="T6" y="T7"/>
                </a:cxn>
                <a:cxn ang="0">
                  <a:pos x="T8" y="T9"/>
                </a:cxn>
              </a:cxnLst>
              <a:rect l="0" t="0" r="r" b="b"/>
              <a:pathLst>
                <a:path w="258" h="270">
                  <a:moveTo>
                    <a:pt x="258" y="9"/>
                  </a:moveTo>
                  <a:cubicBezTo>
                    <a:pt x="256" y="10"/>
                    <a:pt x="82" y="126"/>
                    <a:pt x="12" y="270"/>
                  </a:cubicBezTo>
                  <a:cubicBezTo>
                    <a:pt x="0" y="270"/>
                    <a:pt x="0" y="270"/>
                    <a:pt x="0" y="270"/>
                  </a:cubicBezTo>
                  <a:cubicBezTo>
                    <a:pt x="70" y="121"/>
                    <a:pt x="249" y="1"/>
                    <a:pt x="251" y="0"/>
                  </a:cubicBezTo>
                  <a:lnTo>
                    <a:pt x="258" y="9"/>
                  </a:ln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5" name="Freeform 9"/>
            <p:cNvSpPr/>
            <p:nvPr/>
          </p:nvSpPr>
          <p:spPr bwMode="auto">
            <a:xfrm>
              <a:off x="8391268" y="3281158"/>
              <a:ext cx="250739" cy="402796"/>
            </a:xfrm>
            <a:custGeom>
              <a:avLst/>
              <a:gdLst>
                <a:gd name="T0" fmla="*/ 342 w 484"/>
                <a:gd name="T1" fmla="*/ 515 h 777"/>
                <a:gd name="T2" fmla="*/ 284 w 484"/>
                <a:gd name="T3" fmla="*/ 343 h 777"/>
                <a:gd name="T4" fmla="*/ 268 w 484"/>
                <a:gd name="T5" fmla="*/ 294 h 777"/>
                <a:gd name="T6" fmla="*/ 170 w 484"/>
                <a:gd name="T7" fmla="*/ 0 h 777"/>
                <a:gd name="T8" fmla="*/ 157 w 484"/>
                <a:gd name="T9" fmla="*/ 292 h 777"/>
                <a:gd name="T10" fmla="*/ 149 w 484"/>
                <a:gd name="T11" fmla="*/ 467 h 777"/>
                <a:gd name="T12" fmla="*/ 147 w 484"/>
                <a:gd name="T13" fmla="*/ 523 h 777"/>
                <a:gd name="T14" fmla="*/ 90 w 484"/>
                <a:gd name="T15" fmla="*/ 601 h 777"/>
                <a:gd name="T16" fmla="*/ 88 w 484"/>
                <a:gd name="T17" fmla="*/ 732 h 777"/>
                <a:gd name="T18" fmla="*/ 484 w 484"/>
                <a:gd name="T19" fmla="*/ 618 h 777"/>
                <a:gd name="T20" fmla="*/ 342 w 484"/>
                <a:gd name="T21" fmla="*/ 51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777">
                  <a:moveTo>
                    <a:pt x="342" y="515"/>
                  </a:moveTo>
                  <a:cubicBezTo>
                    <a:pt x="284" y="343"/>
                    <a:pt x="284" y="343"/>
                    <a:pt x="284" y="343"/>
                  </a:cubicBezTo>
                  <a:cubicBezTo>
                    <a:pt x="268" y="294"/>
                    <a:pt x="268" y="294"/>
                    <a:pt x="268" y="294"/>
                  </a:cubicBezTo>
                  <a:cubicBezTo>
                    <a:pt x="170" y="0"/>
                    <a:pt x="170" y="0"/>
                    <a:pt x="170" y="0"/>
                  </a:cubicBezTo>
                  <a:cubicBezTo>
                    <a:pt x="157" y="292"/>
                    <a:pt x="157" y="292"/>
                    <a:pt x="157" y="292"/>
                  </a:cubicBezTo>
                  <a:cubicBezTo>
                    <a:pt x="149" y="467"/>
                    <a:pt x="149" y="467"/>
                    <a:pt x="149" y="467"/>
                  </a:cubicBezTo>
                  <a:cubicBezTo>
                    <a:pt x="147" y="523"/>
                    <a:pt x="147" y="523"/>
                    <a:pt x="147" y="523"/>
                  </a:cubicBezTo>
                  <a:cubicBezTo>
                    <a:pt x="145" y="561"/>
                    <a:pt x="120" y="569"/>
                    <a:pt x="90" y="601"/>
                  </a:cubicBezTo>
                  <a:cubicBezTo>
                    <a:pt x="78" y="615"/>
                    <a:pt x="0" y="695"/>
                    <a:pt x="88" y="732"/>
                  </a:cubicBezTo>
                  <a:cubicBezTo>
                    <a:pt x="199" y="777"/>
                    <a:pt x="405" y="708"/>
                    <a:pt x="484" y="618"/>
                  </a:cubicBezTo>
                  <a:cubicBezTo>
                    <a:pt x="483" y="618"/>
                    <a:pt x="360" y="571"/>
                    <a:pt x="342" y="515"/>
                  </a:cubicBezTo>
                  <a:close/>
                </a:path>
              </a:pathLst>
            </a:custGeom>
            <a:solidFill>
              <a:srgbClr val="FDAD9B"/>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6" name="Freeform 10"/>
            <p:cNvSpPr/>
            <p:nvPr/>
          </p:nvSpPr>
          <p:spPr bwMode="auto">
            <a:xfrm>
              <a:off x="8329204" y="3166339"/>
              <a:ext cx="315286" cy="343215"/>
            </a:xfrm>
            <a:custGeom>
              <a:avLst/>
              <a:gdLst>
                <a:gd name="T0" fmla="*/ 25 w 607"/>
                <a:gd name="T1" fmla="*/ 297 h 662"/>
                <a:gd name="T2" fmla="*/ 348 w 607"/>
                <a:gd name="T3" fmla="*/ 19 h 662"/>
                <a:gd name="T4" fmla="*/ 583 w 607"/>
                <a:gd name="T5" fmla="*/ 365 h 662"/>
                <a:gd name="T6" fmla="*/ 259 w 607"/>
                <a:gd name="T7" fmla="*/ 644 h 662"/>
                <a:gd name="T8" fmla="*/ 25 w 607"/>
                <a:gd name="T9" fmla="*/ 297 h 662"/>
              </a:gdLst>
              <a:ahLst/>
              <a:cxnLst>
                <a:cxn ang="0">
                  <a:pos x="T0" y="T1"/>
                </a:cxn>
                <a:cxn ang="0">
                  <a:pos x="T2" y="T3"/>
                </a:cxn>
                <a:cxn ang="0">
                  <a:pos x="T4" y="T5"/>
                </a:cxn>
                <a:cxn ang="0">
                  <a:pos x="T6" y="T7"/>
                </a:cxn>
                <a:cxn ang="0">
                  <a:pos x="T8" y="T9"/>
                </a:cxn>
              </a:cxnLst>
              <a:rect l="0" t="0" r="r" b="b"/>
              <a:pathLst>
                <a:path w="607" h="662">
                  <a:moveTo>
                    <a:pt x="25" y="297"/>
                  </a:moveTo>
                  <a:cubicBezTo>
                    <a:pt x="49" y="125"/>
                    <a:pt x="194" y="0"/>
                    <a:pt x="348" y="19"/>
                  </a:cubicBezTo>
                  <a:cubicBezTo>
                    <a:pt x="502" y="38"/>
                    <a:pt x="607" y="193"/>
                    <a:pt x="583" y="365"/>
                  </a:cubicBezTo>
                  <a:cubicBezTo>
                    <a:pt x="558" y="538"/>
                    <a:pt x="414" y="662"/>
                    <a:pt x="259" y="644"/>
                  </a:cubicBezTo>
                  <a:cubicBezTo>
                    <a:pt x="105" y="625"/>
                    <a:pt x="0" y="470"/>
                    <a:pt x="25" y="297"/>
                  </a:cubicBezTo>
                  <a:close/>
                </a:path>
              </a:pathLst>
            </a:custGeom>
            <a:solidFill>
              <a:srgbClr val="FDAD9B"/>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5" name="任意多边形: 形状 624"/>
            <p:cNvSpPr/>
            <p:nvPr/>
          </p:nvSpPr>
          <p:spPr bwMode="auto">
            <a:xfrm>
              <a:off x="8280439" y="3082644"/>
              <a:ext cx="421183" cy="421404"/>
            </a:xfrm>
            <a:custGeom>
              <a:avLst/>
              <a:gdLst>
                <a:gd name="connsiteX0" fmla="*/ 140615 w 421183"/>
                <a:gd name="connsiteY0" fmla="*/ 1164 h 421404"/>
                <a:gd name="connsiteX1" fmla="*/ 291555 w 421183"/>
                <a:gd name="connsiteY1" fmla="*/ 43639 h 421404"/>
                <a:gd name="connsiteX2" fmla="*/ 397368 w 421183"/>
                <a:gd name="connsiteY2" fmla="*/ 264302 h 421404"/>
                <a:gd name="connsiteX3" fmla="*/ 397163 w 421183"/>
                <a:gd name="connsiteY3" fmla="*/ 264235 h 421404"/>
                <a:gd name="connsiteX4" fmla="*/ 396877 w 421183"/>
                <a:gd name="connsiteY4" fmla="*/ 267594 h 421404"/>
                <a:gd name="connsiteX5" fmla="*/ 246086 w 421183"/>
                <a:gd name="connsiteY5" fmla="*/ 421313 h 421404"/>
                <a:gd name="connsiteX6" fmla="*/ 170870 w 421183"/>
                <a:gd name="connsiteY6" fmla="*/ 355911 h 421404"/>
                <a:gd name="connsiteX7" fmla="*/ 127297 w 421183"/>
                <a:gd name="connsiteY7" fmla="*/ 269227 h 421404"/>
                <a:gd name="connsiteX8" fmla="*/ 120254 w 421183"/>
                <a:gd name="connsiteY8" fmla="*/ 230930 h 421404"/>
                <a:gd name="connsiteX9" fmla="*/ 96583 w 421183"/>
                <a:gd name="connsiteY9" fmla="*/ 195390 h 421404"/>
                <a:gd name="connsiteX10" fmla="*/ 69927 w 421183"/>
                <a:gd name="connsiteY10" fmla="*/ 192407 h 421404"/>
                <a:gd name="connsiteX11" fmla="*/ 49 w 421183"/>
                <a:gd name="connsiteY11" fmla="*/ 115121 h 421404"/>
                <a:gd name="connsiteX12" fmla="*/ 76297 w 421183"/>
                <a:gd name="connsiteY12" fmla="*/ 34833 h 421404"/>
                <a:gd name="connsiteX13" fmla="*/ 140615 w 421183"/>
                <a:gd name="connsiteY13" fmla="*/ 1164 h 42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1183" h="421404">
                  <a:moveTo>
                    <a:pt x="140615" y="1164"/>
                  </a:moveTo>
                  <a:cubicBezTo>
                    <a:pt x="215826" y="-8160"/>
                    <a:pt x="230349" y="41567"/>
                    <a:pt x="291555" y="43639"/>
                  </a:cubicBezTo>
                  <a:cubicBezTo>
                    <a:pt x="372990" y="46747"/>
                    <a:pt x="465836" y="172618"/>
                    <a:pt x="397368" y="264302"/>
                  </a:cubicBezTo>
                  <a:lnTo>
                    <a:pt x="397163" y="264235"/>
                  </a:lnTo>
                  <a:lnTo>
                    <a:pt x="396877" y="267594"/>
                  </a:lnTo>
                  <a:cubicBezTo>
                    <a:pt x="379643" y="365959"/>
                    <a:pt x="306907" y="424038"/>
                    <a:pt x="246086" y="421313"/>
                  </a:cubicBezTo>
                  <a:cubicBezTo>
                    <a:pt x="176576" y="418717"/>
                    <a:pt x="222743" y="379788"/>
                    <a:pt x="170870" y="355911"/>
                  </a:cubicBezTo>
                  <a:cubicBezTo>
                    <a:pt x="118478" y="332034"/>
                    <a:pt x="115885" y="314386"/>
                    <a:pt x="127297" y="269227"/>
                  </a:cubicBezTo>
                  <a:cubicBezTo>
                    <a:pt x="130280" y="258067"/>
                    <a:pt x="126940" y="244701"/>
                    <a:pt x="120254" y="230930"/>
                  </a:cubicBezTo>
                  <a:lnTo>
                    <a:pt x="96583" y="195390"/>
                  </a:lnTo>
                  <a:lnTo>
                    <a:pt x="69927" y="192407"/>
                  </a:lnTo>
                  <a:cubicBezTo>
                    <a:pt x="23293" y="179028"/>
                    <a:pt x="439" y="146201"/>
                    <a:pt x="49" y="115121"/>
                  </a:cubicBezTo>
                  <a:cubicBezTo>
                    <a:pt x="-1507" y="62287"/>
                    <a:pt x="34802" y="15150"/>
                    <a:pt x="76297" y="34833"/>
                  </a:cubicBezTo>
                  <a:cubicBezTo>
                    <a:pt x="118311" y="54517"/>
                    <a:pt x="100157" y="6344"/>
                    <a:pt x="140615" y="1164"/>
                  </a:cubicBezTo>
                  <a:close/>
                </a:path>
              </a:pathLst>
            </a:custGeom>
            <a:solidFill>
              <a:srgbClr val="66192D"/>
            </a:solidFill>
            <a:ln w="9525">
              <a:solidFill>
                <a:schemeClr val="tx1"/>
              </a:solidFill>
              <a:round/>
            </a:ln>
          </p:spPr>
          <p:txBody>
            <a:bodyPr vert="horz" wrap="square" lIns="121920" tIns="60960" rIns="121920" bIns="60960" numCol="1" anchor="t" anchorCtr="0" compatLnSpc="1">
              <a:noAutofit/>
            </a:bodyPr>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9" name="Freeform 13"/>
            <p:cNvSpPr/>
            <p:nvPr/>
          </p:nvSpPr>
          <p:spPr bwMode="auto">
            <a:xfrm>
              <a:off x="8352788" y="3332671"/>
              <a:ext cx="66409" cy="65167"/>
            </a:xfrm>
            <a:custGeom>
              <a:avLst/>
              <a:gdLst>
                <a:gd name="T0" fmla="*/ 19 w 128"/>
                <a:gd name="T1" fmla="*/ 34 h 126"/>
                <a:gd name="T2" fmla="*/ 99 w 128"/>
                <a:gd name="T3" fmla="*/ 16 h 126"/>
                <a:gd name="T4" fmla="*/ 109 w 128"/>
                <a:gd name="T5" fmla="*/ 92 h 126"/>
                <a:gd name="T6" fmla="*/ 29 w 128"/>
                <a:gd name="T7" fmla="*/ 109 h 126"/>
                <a:gd name="T8" fmla="*/ 19 w 128"/>
                <a:gd name="T9" fmla="*/ 34 h 126"/>
              </a:gdLst>
              <a:ahLst/>
              <a:cxnLst>
                <a:cxn ang="0">
                  <a:pos x="T0" y="T1"/>
                </a:cxn>
                <a:cxn ang="0">
                  <a:pos x="T2" y="T3"/>
                </a:cxn>
                <a:cxn ang="0">
                  <a:pos x="T4" y="T5"/>
                </a:cxn>
                <a:cxn ang="0">
                  <a:pos x="T6" y="T7"/>
                </a:cxn>
                <a:cxn ang="0">
                  <a:pos x="T8" y="T9"/>
                </a:cxn>
              </a:cxnLst>
              <a:rect l="0" t="0" r="r" b="b"/>
              <a:pathLst>
                <a:path w="128" h="126">
                  <a:moveTo>
                    <a:pt x="19" y="34"/>
                  </a:moveTo>
                  <a:cubicBezTo>
                    <a:pt x="39" y="8"/>
                    <a:pt x="75" y="0"/>
                    <a:pt x="99" y="16"/>
                  </a:cubicBezTo>
                  <a:cubicBezTo>
                    <a:pt x="124" y="33"/>
                    <a:pt x="128" y="67"/>
                    <a:pt x="109" y="92"/>
                  </a:cubicBezTo>
                  <a:cubicBezTo>
                    <a:pt x="89" y="118"/>
                    <a:pt x="54" y="126"/>
                    <a:pt x="29" y="109"/>
                  </a:cubicBezTo>
                  <a:cubicBezTo>
                    <a:pt x="4" y="93"/>
                    <a:pt x="0" y="59"/>
                    <a:pt x="19" y="34"/>
                  </a:cubicBezTo>
                  <a:close/>
                </a:path>
              </a:pathLst>
            </a:custGeom>
            <a:solidFill>
              <a:srgbClr val="FDAD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0" name="Freeform 14"/>
            <p:cNvSpPr/>
            <p:nvPr/>
          </p:nvSpPr>
          <p:spPr bwMode="auto">
            <a:xfrm>
              <a:off x="8686072" y="3349428"/>
              <a:ext cx="27308" cy="31653"/>
            </a:xfrm>
            <a:custGeom>
              <a:avLst/>
              <a:gdLst>
                <a:gd name="T0" fmla="*/ 48 w 52"/>
                <a:gd name="T1" fmla="*/ 62 h 62"/>
                <a:gd name="T2" fmla="*/ 44 w 52"/>
                <a:gd name="T3" fmla="*/ 59 h 62"/>
                <a:gd name="T4" fmla="*/ 2 w 52"/>
                <a:gd name="T5" fmla="*/ 8 h 62"/>
                <a:gd name="T6" fmla="*/ 1 w 52"/>
                <a:gd name="T7" fmla="*/ 3 h 62"/>
                <a:gd name="T8" fmla="*/ 6 w 52"/>
                <a:gd name="T9" fmla="*/ 1 h 62"/>
                <a:gd name="T10" fmla="*/ 52 w 52"/>
                <a:gd name="T11" fmla="*/ 57 h 62"/>
                <a:gd name="T12" fmla="*/ 49 w 52"/>
                <a:gd name="T13" fmla="*/ 62 h 62"/>
                <a:gd name="T14" fmla="*/ 48 w 52"/>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2">
                  <a:moveTo>
                    <a:pt x="48" y="62"/>
                  </a:moveTo>
                  <a:cubicBezTo>
                    <a:pt x="46" y="62"/>
                    <a:pt x="44" y="61"/>
                    <a:pt x="44" y="59"/>
                  </a:cubicBezTo>
                  <a:cubicBezTo>
                    <a:pt x="36" y="27"/>
                    <a:pt x="3" y="8"/>
                    <a:pt x="2" y="8"/>
                  </a:cubicBezTo>
                  <a:cubicBezTo>
                    <a:pt x="0" y="7"/>
                    <a:pt x="0" y="4"/>
                    <a:pt x="1" y="3"/>
                  </a:cubicBezTo>
                  <a:cubicBezTo>
                    <a:pt x="2" y="1"/>
                    <a:pt x="4" y="0"/>
                    <a:pt x="6" y="1"/>
                  </a:cubicBezTo>
                  <a:cubicBezTo>
                    <a:pt x="8" y="2"/>
                    <a:pt x="43" y="21"/>
                    <a:pt x="52" y="57"/>
                  </a:cubicBezTo>
                  <a:cubicBezTo>
                    <a:pt x="52" y="60"/>
                    <a:pt x="51" y="62"/>
                    <a:pt x="49" y="62"/>
                  </a:cubicBezTo>
                  <a:cubicBezTo>
                    <a:pt x="48" y="62"/>
                    <a:pt x="48" y="62"/>
                    <a:pt x="48" y="62"/>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1" name="Freeform 15"/>
            <p:cNvSpPr/>
            <p:nvPr/>
          </p:nvSpPr>
          <p:spPr bwMode="auto">
            <a:xfrm>
              <a:off x="8686072" y="3320258"/>
              <a:ext cx="32894" cy="23584"/>
            </a:xfrm>
            <a:custGeom>
              <a:avLst/>
              <a:gdLst>
                <a:gd name="T0" fmla="*/ 4 w 63"/>
                <a:gd name="T1" fmla="*/ 46 h 46"/>
                <a:gd name="T2" fmla="*/ 0 w 63"/>
                <a:gd name="T3" fmla="*/ 42 h 46"/>
                <a:gd name="T4" fmla="*/ 4 w 63"/>
                <a:gd name="T5" fmla="*/ 38 h 46"/>
                <a:gd name="T6" fmla="*/ 54 w 63"/>
                <a:gd name="T7" fmla="*/ 4 h 46"/>
                <a:gd name="T8" fmla="*/ 59 w 63"/>
                <a:gd name="T9" fmla="*/ 0 h 46"/>
                <a:gd name="T10" fmla="*/ 62 w 63"/>
                <a:gd name="T11" fmla="*/ 5 h 46"/>
                <a:gd name="T12" fmla="*/ 5 w 63"/>
                <a:gd name="T13" fmla="*/ 46 h 46"/>
                <a:gd name="T14" fmla="*/ 4 w 63"/>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6">
                  <a:moveTo>
                    <a:pt x="4" y="46"/>
                  </a:moveTo>
                  <a:cubicBezTo>
                    <a:pt x="2" y="46"/>
                    <a:pt x="0" y="44"/>
                    <a:pt x="0" y="42"/>
                  </a:cubicBezTo>
                  <a:cubicBezTo>
                    <a:pt x="0" y="40"/>
                    <a:pt x="2" y="38"/>
                    <a:pt x="4" y="38"/>
                  </a:cubicBezTo>
                  <a:cubicBezTo>
                    <a:pt x="5" y="38"/>
                    <a:pt x="48" y="35"/>
                    <a:pt x="54" y="4"/>
                  </a:cubicBezTo>
                  <a:cubicBezTo>
                    <a:pt x="55" y="1"/>
                    <a:pt x="57" y="0"/>
                    <a:pt x="59" y="0"/>
                  </a:cubicBezTo>
                  <a:cubicBezTo>
                    <a:pt x="61" y="1"/>
                    <a:pt x="63" y="3"/>
                    <a:pt x="62" y="5"/>
                  </a:cubicBezTo>
                  <a:cubicBezTo>
                    <a:pt x="55" y="42"/>
                    <a:pt x="7" y="46"/>
                    <a:pt x="5" y="46"/>
                  </a:cubicBezTo>
                  <a:cubicBezTo>
                    <a:pt x="4" y="46"/>
                    <a:pt x="4" y="46"/>
                    <a:pt x="4" y="46"/>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2" name="Freeform 16"/>
            <p:cNvSpPr/>
            <p:nvPr/>
          </p:nvSpPr>
          <p:spPr bwMode="auto">
            <a:xfrm>
              <a:off x="8309964" y="3080690"/>
              <a:ext cx="80683" cy="33515"/>
            </a:xfrm>
            <a:custGeom>
              <a:avLst/>
              <a:gdLst>
                <a:gd name="T0" fmla="*/ 115 w 156"/>
                <a:gd name="T1" fmla="*/ 65 h 65"/>
                <a:gd name="T2" fmla="*/ 106 w 156"/>
                <a:gd name="T3" fmla="*/ 64 h 65"/>
                <a:gd name="T4" fmla="*/ 73 w 156"/>
                <a:gd name="T5" fmla="*/ 48 h 65"/>
                <a:gd name="T6" fmla="*/ 6 w 156"/>
                <a:gd name="T7" fmla="*/ 36 h 65"/>
                <a:gd name="T8" fmla="*/ 1 w 156"/>
                <a:gd name="T9" fmla="*/ 34 h 65"/>
                <a:gd name="T10" fmla="*/ 4 w 156"/>
                <a:gd name="T11" fmla="*/ 29 h 65"/>
                <a:gd name="T12" fmla="*/ 77 w 156"/>
                <a:gd name="T13" fmla="*/ 41 h 65"/>
                <a:gd name="T14" fmla="*/ 108 w 156"/>
                <a:gd name="T15" fmla="*/ 56 h 65"/>
                <a:gd name="T16" fmla="*/ 126 w 156"/>
                <a:gd name="T17" fmla="*/ 54 h 65"/>
                <a:gd name="T18" fmla="*/ 147 w 156"/>
                <a:gd name="T19" fmla="*/ 3 h 65"/>
                <a:gd name="T20" fmla="*/ 152 w 156"/>
                <a:gd name="T21" fmla="*/ 0 h 65"/>
                <a:gd name="T22" fmla="*/ 155 w 156"/>
                <a:gd name="T23" fmla="*/ 4 h 65"/>
                <a:gd name="T24" fmla="*/ 130 w 156"/>
                <a:gd name="T25" fmla="*/ 60 h 65"/>
                <a:gd name="T26" fmla="*/ 115 w 156"/>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65">
                  <a:moveTo>
                    <a:pt x="115" y="65"/>
                  </a:moveTo>
                  <a:cubicBezTo>
                    <a:pt x="112" y="65"/>
                    <a:pt x="109" y="65"/>
                    <a:pt x="106" y="64"/>
                  </a:cubicBezTo>
                  <a:cubicBezTo>
                    <a:pt x="93" y="60"/>
                    <a:pt x="83" y="54"/>
                    <a:pt x="73" y="48"/>
                  </a:cubicBezTo>
                  <a:cubicBezTo>
                    <a:pt x="55" y="36"/>
                    <a:pt x="40" y="26"/>
                    <a:pt x="6" y="36"/>
                  </a:cubicBezTo>
                  <a:cubicBezTo>
                    <a:pt x="4" y="37"/>
                    <a:pt x="2" y="36"/>
                    <a:pt x="1" y="34"/>
                  </a:cubicBezTo>
                  <a:cubicBezTo>
                    <a:pt x="0" y="32"/>
                    <a:pt x="2" y="29"/>
                    <a:pt x="4" y="29"/>
                  </a:cubicBezTo>
                  <a:cubicBezTo>
                    <a:pt x="41" y="18"/>
                    <a:pt x="60" y="30"/>
                    <a:pt x="77" y="41"/>
                  </a:cubicBezTo>
                  <a:cubicBezTo>
                    <a:pt x="87" y="47"/>
                    <a:pt x="96" y="53"/>
                    <a:pt x="108" y="56"/>
                  </a:cubicBezTo>
                  <a:cubicBezTo>
                    <a:pt x="115" y="58"/>
                    <a:pt x="120" y="57"/>
                    <a:pt x="126" y="54"/>
                  </a:cubicBezTo>
                  <a:cubicBezTo>
                    <a:pt x="143" y="42"/>
                    <a:pt x="147" y="4"/>
                    <a:pt x="147" y="3"/>
                  </a:cubicBezTo>
                  <a:cubicBezTo>
                    <a:pt x="148" y="1"/>
                    <a:pt x="150" y="0"/>
                    <a:pt x="152" y="0"/>
                  </a:cubicBezTo>
                  <a:cubicBezTo>
                    <a:pt x="154" y="0"/>
                    <a:pt x="156" y="2"/>
                    <a:pt x="155" y="4"/>
                  </a:cubicBezTo>
                  <a:cubicBezTo>
                    <a:pt x="155" y="6"/>
                    <a:pt x="151" y="46"/>
                    <a:pt x="130" y="60"/>
                  </a:cubicBezTo>
                  <a:cubicBezTo>
                    <a:pt x="125" y="64"/>
                    <a:pt x="120" y="65"/>
                    <a:pt x="115" y="65"/>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3" name="Freeform 17"/>
            <p:cNvSpPr/>
            <p:nvPr/>
          </p:nvSpPr>
          <p:spPr bwMode="auto">
            <a:xfrm>
              <a:off x="8511052" y="3094965"/>
              <a:ext cx="65788" cy="25446"/>
            </a:xfrm>
            <a:custGeom>
              <a:avLst/>
              <a:gdLst>
                <a:gd name="T0" fmla="*/ 105 w 127"/>
                <a:gd name="T1" fmla="*/ 48 h 48"/>
                <a:gd name="T2" fmla="*/ 2 w 127"/>
                <a:gd name="T3" fmla="*/ 8 h 48"/>
                <a:gd name="T4" fmla="*/ 2 w 127"/>
                <a:gd name="T5" fmla="*/ 2 h 48"/>
                <a:gd name="T6" fmla="*/ 7 w 127"/>
                <a:gd name="T7" fmla="*/ 2 h 48"/>
                <a:gd name="T8" fmla="*/ 122 w 127"/>
                <a:gd name="T9" fmla="*/ 38 h 48"/>
                <a:gd name="T10" fmla="*/ 127 w 127"/>
                <a:gd name="T11" fmla="*/ 42 h 48"/>
                <a:gd name="T12" fmla="*/ 123 w 127"/>
                <a:gd name="T13" fmla="*/ 46 h 48"/>
                <a:gd name="T14" fmla="*/ 105 w 127"/>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8">
                  <a:moveTo>
                    <a:pt x="105" y="48"/>
                  </a:moveTo>
                  <a:cubicBezTo>
                    <a:pt x="48" y="48"/>
                    <a:pt x="4" y="9"/>
                    <a:pt x="2" y="8"/>
                  </a:cubicBezTo>
                  <a:cubicBezTo>
                    <a:pt x="0" y="6"/>
                    <a:pt x="0" y="4"/>
                    <a:pt x="2" y="2"/>
                  </a:cubicBezTo>
                  <a:cubicBezTo>
                    <a:pt x="3" y="0"/>
                    <a:pt x="6" y="0"/>
                    <a:pt x="7" y="2"/>
                  </a:cubicBezTo>
                  <a:cubicBezTo>
                    <a:pt x="8" y="2"/>
                    <a:pt x="61" y="48"/>
                    <a:pt x="122" y="38"/>
                  </a:cubicBezTo>
                  <a:cubicBezTo>
                    <a:pt x="124" y="38"/>
                    <a:pt x="126" y="40"/>
                    <a:pt x="127" y="42"/>
                  </a:cubicBezTo>
                  <a:cubicBezTo>
                    <a:pt x="127" y="44"/>
                    <a:pt x="125" y="46"/>
                    <a:pt x="123" y="46"/>
                  </a:cubicBezTo>
                  <a:cubicBezTo>
                    <a:pt x="117" y="47"/>
                    <a:pt x="111" y="48"/>
                    <a:pt x="105" y="48"/>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4" name="Freeform 18"/>
            <p:cNvSpPr/>
            <p:nvPr/>
          </p:nvSpPr>
          <p:spPr bwMode="auto">
            <a:xfrm>
              <a:off x="8378855" y="3373633"/>
              <a:ext cx="34756" cy="24205"/>
            </a:xfrm>
            <a:custGeom>
              <a:avLst/>
              <a:gdLst>
                <a:gd name="T0" fmla="*/ 12 w 67"/>
                <a:gd name="T1" fmla="*/ 42 h 47"/>
                <a:gd name="T2" fmla="*/ 1 w 67"/>
                <a:gd name="T3" fmla="*/ 40 h 47"/>
                <a:gd name="T4" fmla="*/ 0 w 67"/>
                <a:gd name="T5" fmla="*/ 38 h 47"/>
                <a:gd name="T6" fmla="*/ 3 w 67"/>
                <a:gd name="T7" fmla="*/ 37 h 47"/>
                <a:gd name="T8" fmla="*/ 64 w 67"/>
                <a:gd name="T9" fmla="*/ 2 h 47"/>
                <a:gd name="T10" fmla="*/ 66 w 67"/>
                <a:gd name="T11" fmla="*/ 1 h 47"/>
                <a:gd name="T12" fmla="*/ 67 w 67"/>
                <a:gd name="T13" fmla="*/ 4 h 47"/>
                <a:gd name="T14" fmla="*/ 12 w 67"/>
                <a:gd name="T15" fmla="*/ 4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7">
                  <a:moveTo>
                    <a:pt x="12" y="42"/>
                  </a:moveTo>
                  <a:cubicBezTo>
                    <a:pt x="6" y="42"/>
                    <a:pt x="2" y="40"/>
                    <a:pt x="1" y="40"/>
                  </a:cubicBezTo>
                  <a:cubicBezTo>
                    <a:pt x="0" y="40"/>
                    <a:pt x="0" y="39"/>
                    <a:pt x="0" y="38"/>
                  </a:cubicBezTo>
                  <a:cubicBezTo>
                    <a:pt x="0" y="37"/>
                    <a:pt x="2" y="36"/>
                    <a:pt x="3" y="37"/>
                  </a:cubicBezTo>
                  <a:cubicBezTo>
                    <a:pt x="4" y="37"/>
                    <a:pt x="39" y="47"/>
                    <a:pt x="64" y="2"/>
                  </a:cubicBezTo>
                  <a:cubicBezTo>
                    <a:pt x="64" y="1"/>
                    <a:pt x="65" y="0"/>
                    <a:pt x="66" y="1"/>
                  </a:cubicBezTo>
                  <a:cubicBezTo>
                    <a:pt x="67" y="1"/>
                    <a:pt x="67" y="3"/>
                    <a:pt x="67" y="4"/>
                  </a:cubicBezTo>
                  <a:cubicBezTo>
                    <a:pt x="49" y="36"/>
                    <a:pt x="26" y="42"/>
                    <a:pt x="12" y="42"/>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5" name="Freeform 19"/>
            <p:cNvSpPr/>
            <p:nvPr/>
          </p:nvSpPr>
          <p:spPr bwMode="auto">
            <a:xfrm>
              <a:off x="8068534" y="4626088"/>
              <a:ext cx="898068" cy="201088"/>
            </a:xfrm>
            <a:custGeom>
              <a:avLst/>
              <a:gdLst>
                <a:gd name="T0" fmla="*/ 3 w 1731"/>
                <a:gd name="T1" fmla="*/ 318 h 388"/>
                <a:gd name="T2" fmla="*/ 1723 w 1731"/>
                <a:gd name="T3" fmla="*/ 388 h 388"/>
                <a:gd name="T4" fmla="*/ 1731 w 1731"/>
                <a:gd name="T5" fmla="*/ 230 h 388"/>
                <a:gd name="T6" fmla="*/ 955 w 1731"/>
                <a:gd name="T7" fmla="*/ 0 h 388"/>
                <a:gd name="T8" fmla="*/ 328 w 1731"/>
                <a:gd name="T9" fmla="*/ 16 h 388"/>
                <a:gd name="T10" fmla="*/ 135 w 1731"/>
                <a:gd name="T11" fmla="*/ 57 h 388"/>
                <a:gd name="T12" fmla="*/ 0 w 1731"/>
                <a:gd name="T13" fmla="*/ 267 h 388"/>
                <a:gd name="T14" fmla="*/ 3 w 1731"/>
                <a:gd name="T15" fmla="*/ 31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1" h="388">
                  <a:moveTo>
                    <a:pt x="3" y="318"/>
                  </a:moveTo>
                  <a:cubicBezTo>
                    <a:pt x="3" y="318"/>
                    <a:pt x="1169" y="255"/>
                    <a:pt x="1723" y="388"/>
                  </a:cubicBezTo>
                  <a:cubicBezTo>
                    <a:pt x="1731" y="230"/>
                    <a:pt x="1731" y="230"/>
                    <a:pt x="1731" y="230"/>
                  </a:cubicBezTo>
                  <a:cubicBezTo>
                    <a:pt x="955" y="0"/>
                    <a:pt x="955" y="0"/>
                    <a:pt x="955" y="0"/>
                  </a:cubicBezTo>
                  <a:cubicBezTo>
                    <a:pt x="328" y="16"/>
                    <a:pt x="328" y="16"/>
                    <a:pt x="328" y="16"/>
                  </a:cubicBezTo>
                  <a:cubicBezTo>
                    <a:pt x="135" y="57"/>
                    <a:pt x="135" y="57"/>
                    <a:pt x="135" y="57"/>
                  </a:cubicBezTo>
                  <a:cubicBezTo>
                    <a:pt x="0" y="267"/>
                    <a:pt x="0" y="267"/>
                    <a:pt x="0" y="267"/>
                  </a:cubicBezTo>
                  <a:lnTo>
                    <a:pt x="3" y="318"/>
                  </a:ln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4" name="任意多边形: 形状 623"/>
            <p:cNvSpPr/>
            <p:nvPr/>
          </p:nvSpPr>
          <p:spPr bwMode="auto">
            <a:xfrm>
              <a:off x="7787095" y="3523208"/>
              <a:ext cx="1485670" cy="1267349"/>
            </a:xfrm>
            <a:custGeom>
              <a:avLst/>
              <a:gdLst>
                <a:gd name="connsiteX0" fmla="*/ 376110 w 1485670"/>
                <a:gd name="connsiteY0" fmla="*/ 0 h 1267349"/>
                <a:gd name="connsiteX1" fmla="*/ 489809 w 1485670"/>
                <a:gd name="connsiteY1" fmla="*/ 89445 h 1267349"/>
                <a:gd name="connsiteX2" fmla="*/ 568861 w 1485670"/>
                <a:gd name="connsiteY2" fmla="*/ 59508 h 1267349"/>
                <a:gd name="connsiteX3" fmla="*/ 676787 w 1485670"/>
                <a:gd name="connsiteY3" fmla="*/ 42203 h 1267349"/>
                <a:gd name="connsiteX4" fmla="*/ 675155 w 1485670"/>
                <a:gd name="connsiteY4" fmla="*/ 45872 h 1267349"/>
                <a:gd name="connsiteX5" fmla="*/ 742065 w 1485670"/>
                <a:gd name="connsiteY5" fmla="*/ 42203 h 1267349"/>
                <a:gd name="connsiteX6" fmla="*/ 938924 w 1485670"/>
                <a:gd name="connsiteY6" fmla="*/ 78010 h 1267349"/>
                <a:gd name="connsiteX7" fmla="*/ 980986 w 1485670"/>
                <a:gd name="connsiteY7" fmla="*/ 101241 h 1267349"/>
                <a:gd name="connsiteX8" fmla="*/ 981361 w 1485670"/>
                <a:gd name="connsiteY8" fmla="*/ 99302 h 1267349"/>
                <a:gd name="connsiteX9" fmla="*/ 1483861 w 1485670"/>
                <a:gd name="connsiteY9" fmla="*/ 715496 h 1267349"/>
                <a:gd name="connsiteX10" fmla="*/ 1226582 w 1485670"/>
                <a:gd name="connsiteY10" fmla="*/ 1045926 h 1267349"/>
                <a:gd name="connsiteX11" fmla="*/ 1192799 w 1485670"/>
                <a:gd name="connsiteY11" fmla="*/ 1063350 h 1267349"/>
                <a:gd name="connsiteX12" fmla="*/ 1189938 w 1485670"/>
                <a:gd name="connsiteY12" fmla="*/ 1123589 h 1267349"/>
                <a:gd name="connsiteX13" fmla="*/ 1177193 w 1485670"/>
                <a:gd name="connsiteY13" fmla="*/ 1267349 h 1267349"/>
                <a:gd name="connsiteX14" fmla="*/ 281525 w 1485670"/>
                <a:gd name="connsiteY14" fmla="*/ 1241426 h 1267349"/>
                <a:gd name="connsiteX15" fmla="*/ 293082 w 1485670"/>
                <a:gd name="connsiteY15" fmla="*/ 978519 h 1267349"/>
                <a:gd name="connsiteX16" fmla="*/ 295198 w 1485670"/>
                <a:gd name="connsiteY16" fmla="*/ 795244 h 1267349"/>
                <a:gd name="connsiteX17" fmla="*/ 234073 w 1485670"/>
                <a:gd name="connsiteY17" fmla="*/ 819736 h 1267349"/>
                <a:gd name="connsiteX18" fmla="*/ 157707 w 1485670"/>
                <a:gd name="connsiteY18" fmla="*/ 830308 h 1267349"/>
                <a:gd name="connsiteX19" fmla="*/ 1414 w 1485670"/>
                <a:gd name="connsiteY19" fmla="*/ 624423 h 1267349"/>
                <a:gd name="connsiteX20" fmla="*/ 10886 w 1485670"/>
                <a:gd name="connsiteY20" fmla="*/ 584623 h 1267349"/>
                <a:gd name="connsiteX21" fmla="*/ 12614 w 1485670"/>
                <a:gd name="connsiteY21" fmla="*/ 573518 h 1267349"/>
                <a:gd name="connsiteX22" fmla="*/ 376110 w 1485670"/>
                <a:gd name="connsiteY22" fmla="*/ 0 h 126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5670" h="1267349">
                  <a:moveTo>
                    <a:pt x="376110" y="0"/>
                  </a:moveTo>
                  <a:lnTo>
                    <a:pt x="489809" y="89445"/>
                  </a:lnTo>
                  <a:lnTo>
                    <a:pt x="568861" y="59508"/>
                  </a:lnTo>
                  <a:cubicBezTo>
                    <a:pt x="631283" y="42851"/>
                    <a:pt x="676787" y="42203"/>
                    <a:pt x="676787" y="42203"/>
                  </a:cubicBezTo>
                  <a:lnTo>
                    <a:pt x="675155" y="45872"/>
                  </a:lnTo>
                  <a:lnTo>
                    <a:pt x="742065" y="42203"/>
                  </a:lnTo>
                  <a:cubicBezTo>
                    <a:pt x="823619" y="42203"/>
                    <a:pt x="888091" y="56526"/>
                    <a:pt x="938924" y="78010"/>
                  </a:cubicBezTo>
                  <a:lnTo>
                    <a:pt x="980986" y="101241"/>
                  </a:lnTo>
                  <a:lnTo>
                    <a:pt x="981361" y="99302"/>
                  </a:lnTo>
                  <a:cubicBezTo>
                    <a:pt x="981361" y="99302"/>
                    <a:pt x="1430447" y="321629"/>
                    <a:pt x="1483861" y="715496"/>
                  </a:cubicBezTo>
                  <a:cubicBezTo>
                    <a:pt x="1503696" y="845316"/>
                    <a:pt x="1356680" y="971930"/>
                    <a:pt x="1226582" y="1045926"/>
                  </a:cubicBezTo>
                  <a:lnTo>
                    <a:pt x="1192799" y="1063350"/>
                  </a:lnTo>
                  <a:lnTo>
                    <a:pt x="1189938" y="1123589"/>
                  </a:lnTo>
                  <a:cubicBezTo>
                    <a:pt x="1184413" y="1211354"/>
                    <a:pt x="1177193" y="1267349"/>
                    <a:pt x="1177193" y="1267349"/>
                  </a:cubicBezTo>
                  <a:cubicBezTo>
                    <a:pt x="647157" y="1162100"/>
                    <a:pt x="281525" y="1241426"/>
                    <a:pt x="281525" y="1241426"/>
                  </a:cubicBezTo>
                  <a:cubicBezTo>
                    <a:pt x="288073" y="1149397"/>
                    <a:pt x="291314" y="1061638"/>
                    <a:pt x="293082" y="978519"/>
                  </a:cubicBezTo>
                  <a:lnTo>
                    <a:pt x="295198" y="795244"/>
                  </a:lnTo>
                  <a:lnTo>
                    <a:pt x="234073" y="819736"/>
                  </a:lnTo>
                  <a:cubicBezTo>
                    <a:pt x="210179" y="826614"/>
                    <a:pt x="184284" y="830956"/>
                    <a:pt x="157707" y="830308"/>
                  </a:cubicBezTo>
                  <a:cubicBezTo>
                    <a:pt x="64236" y="828039"/>
                    <a:pt x="-11369" y="732086"/>
                    <a:pt x="1414" y="624423"/>
                  </a:cubicBezTo>
                  <a:lnTo>
                    <a:pt x="10886" y="584623"/>
                  </a:lnTo>
                  <a:lnTo>
                    <a:pt x="12614" y="573518"/>
                  </a:lnTo>
                  <a:cubicBezTo>
                    <a:pt x="64778" y="346189"/>
                    <a:pt x="376110" y="0"/>
                    <a:pt x="376110" y="0"/>
                  </a:cubicBezTo>
                  <a:close/>
                </a:path>
              </a:pathLst>
            </a:custGeom>
            <a:solidFill>
              <a:srgbClr val="786AB5"/>
            </a:solidFill>
            <a:ln w="9525">
              <a:solidFill>
                <a:srgbClr val="000000"/>
              </a:solidFill>
              <a:round/>
            </a:ln>
          </p:spPr>
          <p:txBody>
            <a:bodyPr vert="horz" wrap="square" lIns="121920" tIns="60960" rIns="121920" bIns="60960" numCol="1" anchor="t" anchorCtr="0" compatLnSpc="1">
              <a:noAutofit/>
            </a:bodyPr>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0" name="Freeform 24"/>
            <p:cNvSpPr/>
            <p:nvPr/>
          </p:nvSpPr>
          <p:spPr bwMode="auto">
            <a:xfrm>
              <a:off x="7897719" y="3607615"/>
              <a:ext cx="381694" cy="464860"/>
            </a:xfrm>
            <a:custGeom>
              <a:avLst/>
              <a:gdLst>
                <a:gd name="T0" fmla="*/ 7 w 735"/>
                <a:gd name="T1" fmla="*/ 897 h 897"/>
                <a:gd name="T2" fmla="*/ 0 w 735"/>
                <a:gd name="T3" fmla="*/ 893 h 897"/>
                <a:gd name="T4" fmla="*/ 732 w 735"/>
                <a:gd name="T5" fmla="*/ 0 h 897"/>
                <a:gd name="T6" fmla="*/ 735 w 735"/>
                <a:gd name="T7" fmla="*/ 7 h 897"/>
                <a:gd name="T8" fmla="*/ 7 w 735"/>
                <a:gd name="T9" fmla="*/ 897 h 897"/>
              </a:gdLst>
              <a:ahLst/>
              <a:cxnLst>
                <a:cxn ang="0">
                  <a:pos x="T0" y="T1"/>
                </a:cxn>
                <a:cxn ang="0">
                  <a:pos x="T2" y="T3"/>
                </a:cxn>
                <a:cxn ang="0">
                  <a:pos x="T4" y="T5"/>
                </a:cxn>
                <a:cxn ang="0">
                  <a:pos x="T6" y="T7"/>
                </a:cxn>
                <a:cxn ang="0">
                  <a:pos x="T8" y="T9"/>
                </a:cxn>
              </a:cxnLst>
              <a:rect l="0" t="0" r="r" b="b"/>
              <a:pathLst>
                <a:path w="735" h="897">
                  <a:moveTo>
                    <a:pt x="7" y="897"/>
                  </a:moveTo>
                  <a:cubicBezTo>
                    <a:pt x="0" y="893"/>
                    <a:pt x="0" y="893"/>
                    <a:pt x="0" y="893"/>
                  </a:cubicBezTo>
                  <a:cubicBezTo>
                    <a:pt x="4" y="886"/>
                    <a:pt x="373" y="165"/>
                    <a:pt x="732" y="0"/>
                  </a:cubicBezTo>
                  <a:cubicBezTo>
                    <a:pt x="735" y="7"/>
                    <a:pt x="735" y="7"/>
                    <a:pt x="735" y="7"/>
                  </a:cubicBezTo>
                  <a:cubicBezTo>
                    <a:pt x="379" y="171"/>
                    <a:pt x="11" y="889"/>
                    <a:pt x="7" y="897"/>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1" name="Freeform 25"/>
            <p:cNvSpPr/>
            <p:nvPr/>
          </p:nvSpPr>
          <p:spPr bwMode="auto">
            <a:xfrm>
              <a:off x="8941156" y="4023445"/>
              <a:ext cx="55858" cy="587747"/>
            </a:xfrm>
            <a:custGeom>
              <a:avLst/>
              <a:gdLst>
                <a:gd name="T0" fmla="*/ 77 w 108"/>
                <a:gd name="T1" fmla="*/ 1134 h 1134"/>
                <a:gd name="T2" fmla="*/ 69 w 108"/>
                <a:gd name="T3" fmla="*/ 1134 h 1134"/>
                <a:gd name="T4" fmla="*/ 0 w 108"/>
                <a:gd name="T5" fmla="*/ 1 h 1134"/>
                <a:gd name="T6" fmla="*/ 8 w 108"/>
                <a:gd name="T7" fmla="*/ 0 h 1134"/>
                <a:gd name="T8" fmla="*/ 77 w 108"/>
                <a:gd name="T9" fmla="*/ 1134 h 1134"/>
              </a:gdLst>
              <a:ahLst/>
              <a:cxnLst>
                <a:cxn ang="0">
                  <a:pos x="T0" y="T1"/>
                </a:cxn>
                <a:cxn ang="0">
                  <a:pos x="T2" y="T3"/>
                </a:cxn>
                <a:cxn ang="0">
                  <a:pos x="T4" y="T5"/>
                </a:cxn>
                <a:cxn ang="0">
                  <a:pos x="T6" y="T7"/>
                </a:cxn>
                <a:cxn ang="0">
                  <a:pos x="T8" y="T9"/>
                </a:cxn>
              </a:cxnLst>
              <a:rect l="0" t="0" r="r" b="b"/>
              <a:pathLst>
                <a:path w="108" h="1134">
                  <a:moveTo>
                    <a:pt x="77" y="1134"/>
                  </a:moveTo>
                  <a:cubicBezTo>
                    <a:pt x="69" y="1134"/>
                    <a:pt x="69" y="1134"/>
                    <a:pt x="69" y="1134"/>
                  </a:cubicBezTo>
                  <a:cubicBezTo>
                    <a:pt x="100" y="577"/>
                    <a:pt x="1" y="7"/>
                    <a:pt x="0" y="1"/>
                  </a:cubicBezTo>
                  <a:cubicBezTo>
                    <a:pt x="8" y="0"/>
                    <a:pt x="8" y="0"/>
                    <a:pt x="8" y="0"/>
                  </a:cubicBezTo>
                  <a:cubicBezTo>
                    <a:pt x="9" y="5"/>
                    <a:pt x="108" y="576"/>
                    <a:pt x="77" y="1134"/>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2" name="Freeform 26"/>
            <p:cNvSpPr/>
            <p:nvPr/>
          </p:nvSpPr>
          <p:spPr bwMode="auto">
            <a:xfrm>
              <a:off x="8080947" y="4086130"/>
              <a:ext cx="251360" cy="233982"/>
            </a:xfrm>
            <a:custGeom>
              <a:avLst/>
              <a:gdLst>
                <a:gd name="T0" fmla="*/ 4 w 484"/>
                <a:gd name="T1" fmla="*/ 452 h 452"/>
                <a:gd name="T2" fmla="*/ 0 w 484"/>
                <a:gd name="T3" fmla="*/ 446 h 452"/>
                <a:gd name="T4" fmla="*/ 478 w 484"/>
                <a:gd name="T5" fmla="*/ 0 h 452"/>
                <a:gd name="T6" fmla="*/ 484 w 484"/>
                <a:gd name="T7" fmla="*/ 5 h 452"/>
                <a:gd name="T8" fmla="*/ 4 w 484"/>
                <a:gd name="T9" fmla="*/ 452 h 452"/>
              </a:gdLst>
              <a:ahLst/>
              <a:cxnLst>
                <a:cxn ang="0">
                  <a:pos x="T0" y="T1"/>
                </a:cxn>
                <a:cxn ang="0">
                  <a:pos x="T2" y="T3"/>
                </a:cxn>
                <a:cxn ang="0">
                  <a:pos x="T4" y="T5"/>
                </a:cxn>
                <a:cxn ang="0">
                  <a:pos x="T6" y="T7"/>
                </a:cxn>
                <a:cxn ang="0">
                  <a:pos x="T8" y="T9"/>
                </a:cxn>
              </a:cxnLst>
              <a:rect l="0" t="0" r="r" b="b"/>
              <a:pathLst>
                <a:path w="484" h="452">
                  <a:moveTo>
                    <a:pt x="4" y="452"/>
                  </a:moveTo>
                  <a:cubicBezTo>
                    <a:pt x="0" y="446"/>
                    <a:pt x="0" y="446"/>
                    <a:pt x="0" y="446"/>
                  </a:cubicBezTo>
                  <a:cubicBezTo>
                    <a:pt x="207" y="324"/>
                    <a:pt x="475" y="3"/>
                    <a:pt x="478" y="0"/>
                  </a:cubicBezTo>
                  <a:cubicBezTo>
                    <a:pt x="484" y="5"/>
                    <a:pt x="484" y="5"/>
                    <a:pt x="484" y="5"/>
                  </a:cubicBezTo>
                  <a:cubicBezTo>
                    <a:pt x="481" y="8"/>
                    <a:pt x="212" y="330"/>
                    <a:pt x="4" y="452"/>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629" name="Group 29"/>
          <p:cNvGrpSpPr>
            <a:grpSpLocks noChangeAspect="1"/>
          </p:cNvGrpSpPr>
          <p:nvPr/>
        </p:nvGrpSpPr>
        <p:grpSpPr bwMode="auto">
          <a:xfrm rot="20259369">
            <a:off x="1332152" y="4955889"/>
            <a:ext cx="1100844" cy="1121639"/>
            <a:chOff x="2032" y="758"/>
            <a:chExt cx="1694" cy="1726"/>
          </a:xfrm>
        </p:grpSpPr>
        <p:sp>
          <p:nvSpPr>
            <p:cNvPr id="631" name="Freeform 30"/>
            <p:cNvSpPr/>
            <p:nvPr/>
          </p:nvSpPr>
          <p:spPr bwMode="auto">
            <a:xfrm>
              <a:off x="2032" y="1234"/>
              <a:ext cx="1694" cy="1250"/>
            </a:xfrm>
            <a:custGeom>
              <a:avLst/>
              <a:gdLst>
                <a:gd name="T0" fmla="*/ 706 w 712"/>
                <a:gd name="T1" fmla="*/ 525 h 525"/>
                <a:gd name="T2" fmla="*/ 6 w 712"/>
                <a:gd name="T3" fmla="*/ 525 h 525"/>
                <a:gd name="T4" fmla="*/ 0 w 712"/>
                <a:gd name="T5" fmla="*/ 519 h 525"/>
                <a:gd name="T6" fmla="*/ 0 w 712"/>
                <a:gd name="T7" fmla="*/ 6 h 525"/>
                <a:gd name="T8" fmla="*/ 6 w 712"/>
                <a:gd name="T9" fmla="*/ 0 h 525"/>
                <a:gd name="T10" fmla="*/ 12 w 712"/>
                <a:gd name="T11" fmla="*/ 6 h 525"/>
                <a:gd name="T12" fmla="*/ 12 w 712"/>
                <a:gd name="T13" fmla="*/ 512 h 525"/>
                <a:gd name="T14" fmla="*/ 706 w 712"/>
                <a:gd name="T15" fmla="*/ 512 h 525"/>
                <a:gd name="T16" fmla="*/ 712 w 712"/>
                <a:gd name="T17" fmla="*/ 519 h 525"/>
                <a:gd name="T18" fmla="*/ 706 w 712"/>
                <a:gd name="T19"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2" h="525">
                  <a:moveTo>
                    <a:pt x="706" y="525"/>
                  </a:moveTo>
                  <a:cubicBezTo>
                    <a:pt x="6" y="525"/>
                    <a:pt x="6" y="525"/>
                    <a:pt x="6" y="525"/>
                  </a:cubicBezTo>
                  <a:cubicBezTo>
                    <a:pt x="3" y="525"/>
                    <a:pt x="0" y="522"/>
                    <a:pt x="0" y="519"/>
                  </a:cubicBezTo>
                  <a:cubicBezTo>
                    <a:pt x="0" y="6"/>
                    <a:pt x="0" y="6"/>
                    <a:pt x="0" y="6"/>
                  </a:cubicBezTo>
                  <a:cubicBezTo>
                    <a:pt x="0" y="3"/>
                    <a:pt x="3" y="0"/>
                    <a:pt x="6" y="0"/>
                  </a:cubicBezTo>
                  <a:cubicBezTo>
                    <a:pt x="10" y="0"/>
                    <a:pt x="12" y="3"/>
                    <a:pt x="12" y="6"/>
                  </a:cubicBezTo>
                  <a:cubicBezTo>
                    <a:pt x="12" y="512"/>
                    <a:pt x="12" y="512"/>
                    <a:pt x="12" y="512"/>
                  </a:cubicBezTo>
                  <a:cubicBezTo>
                    <a:pt x="706" y="512"/>
                    <a:pt x="706" y="512"/>
                    <a:pt x="706" y="512"/>
                  </a:cubicBezTo>
                  <a:cubicBezTo>
                    <a:pt x="710" y="512"/>
                    <a:pt x="712" y="515"/>
                    <a:pt x="712" y="519"/>
                  </a:cubicBezTo>
                  <a:cubicBezTo>
                    <a:pt x="712" y="522"/>
                    <a:pt x="710" y="525"/>
                    <a:pt x="706"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2" name="Freeform 31"/>
            <p:cNvSpPr/>
            <p:nvPr/>
          </p:nvSpPr>
          <p:spPr bwMode="auto">
            <a:xfrm>
              <a:off x="2224" y="1875"/>
              <a:ext cx="298" cy="595"/>
            </a:xfrm>
            <a:custGeom>
              <a:avLst/>
              <a:gdLst>
                <a:gd name="T0" fmla="*/ 125 w 125"/>
                <a:gd name="T1" fmla="*/ 250 h 250"/>
                <a:gd name="T2" fmla="*/ 0 w 125"/>
                <a:gd name="T3" fmla="*/ 250 h 250"/>
                <a:gd name="T4" fmla="*/ 0 w 125"/>
                <a:gd name="T5" fmla="*/ 12 h 250"/>
                <a:gd name="T6" fmla="*/ 13 w 125"/>
                <a:gd name="T7" fmla="*/ 0 h 250"/>
                <a:gd name="T8" fmla="*/ 113 w 125"/>
                <a:gd name="T9" fmla="*/ 0 h 250"/>
                <a:gd name="T10" fmla="*/ 125 w 125"/>
                <a:gd name="T11" fmla="*/ 12 h 250"/>
                <a:gd name="T12" fmla="*/ 125 w 125"/>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50"/>
                  </a:moveTo>
                  <a:cubicBezTo>
                    <a:pt x="0" y="250"/>
                    <a:pt x="0" y="250"/>
                    <a:pt x="0" y="250"/>
                  </a:cubicBezTo>
                  <a:cubicBezTo>
                    <a:pt x="0" y="12"/>
                    <a:pt x="0" y="12"/>
                    <a:pt x="0" y="12"/>
                  </a:cubicBezTo>
                  <a:cubicBezTo>
                    <a:pt x="0" y="5"/>
                    <a:pt x="6" y="0"/>
                    <a:pt x="13" y="0"/>
                  </a:cubicBezTo>
                  <a:cubicBezTo>
                    <a:pt x="113" y="0"/>
                    <a:pt x="113" y="0"/>
                    <a:pt x="113" y="0"/>
                  </a:cubicBezTo>
                  <a:cubicBezTo>
                    <a:pt x="120" y="0"/>
                    <a:pt x="125" y="5"/>
                    <a:pt x="125" y="12"/>
                  </a:cubicBezTo>
                  <a:lnTo>
                    <a:pt x="125" y="250"/>
                  </a:ln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3" name="Freeform 32"/>
            <p:cNvSpPr>
              <a:spLocks noEditPoints="1"/>
            </p:cNvSpPr>
            <p:nvPr/>
          </p:nvSpPr>
          <p:spPr bwMode="auto">
            <a:xfrm>
              <a:off x="2210" y="1858"/>
              <a:ext cx="326" cy="626"/>
            </a:xfrm>
            <a:custGeom>
              <a:avLst/>
              <a:gdLst>
                <a:gd name="T0" fmla="*/ 131 w 137"/>
                <a:gd name="T1" fmla="*/ 263 h 263"/>
                <a:gd name="T2" fmla="*/ 6 w 137"/>
                <a:gd name="T3" fmla="*/ 263 h 263"/>
                <a:gd name="T4" fmla="*/ 0 w 137"/>
                <a:gd name="T5" fmla="*/ 257 h 263"/>
                <a:gd name="T6" fmla="*/ 0 w 137"/>
                <a:gd name="T7" fmla="*/ 19 h 263"/>
                <a:gd name="T8" fmla="*/ 19 w 137"/>
                <a:gd name="T9" fmla="*/ 0 h 263"/>
                <a:gd name="T10" fmla="*/ 119 w 137"/>
                <a:gd name="T11" fmla="*/ 0 h 263"/>
                <a:gd name="T12" fmla="*/ 137 w 137"/>
                <a:gd name="T13" fmla="*/ 19 h 263"/>
                <a:gd name="T14" fmla="*/ 137 w 137"/>
                <a:gd name="T15" fmla="*/ 257 h 263"/>
                <a:gd name="T16" fmla="*/ 131 w 137"/>
                <a:gd name="T17" fmla="*/ 263 h 263"/>
                <a:gd name="T18" fmla="*/ 12 w 137"/>
                <a:gd name="T19" fmla="*/ 250 h 263"/>
                <a:gd name="T20" fmla="*/ 125 w 137"/>
                <a:gd name="T21" fmla="*/ 250 h 263"/>
                <a:gd name="T22" fmla="*/ 125 w 137"/>
                <a:gd name="T23" fmla="*/ 19 h 263"/>
                <a:gd name="T24" fmla="*/ 119 w 137"/>
                <a:gd name="T25" fmla="*/ 13 h 263"/>
                <a:gd name="T26" fmla="*/ 19 w 137"/>
                <a:gd name="T27" fmla="*/ 13 h 263"/>
                <a:gd name="T28" fmla="*/ 12 w 137"/>
                <a:gd name="T29" fmla="*/ 19 h 263"/>
                <a:gd name="T30" fmla="*/ 12 w 137"/>
                <a:gd name="T31" fmla="*/ 25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63">
                  <a:moveTo>
                    <a:pt x="131" y="263"/>
                  </a:moveTo>
                  <a:cubicBezTo>
                    <a:pt x="6" y="263"/>
                    <a:pt x="6" y="263"/>
                    <a:pt x="6" y="263"/>
                  </a:cubicBezTo>
                  <a:cubicBezTo>
                    <a:pt x="3" y="263"/>
                    <a:pt x="0" y="260"/>
                    <a:pt x="0" y="257"/>
                  </a:cubicBezTo>
                  <a:cubicBezTo>
                    <a:pt x="0" y="19"/>
                    <a:pt x="0" y="19"/>
                    <a:pt x="0" y="19"/>
                  </a:cubicBezTo>
                  <a:cubicBezTo>
                    <a:pt x="0" y="9"/>
                    <a:pt x="8" y="0"/>
                    <a:pt x="19" y="0"/>
                  </a:cubicBezTo>
                  <a:cubicBezTo>
                    <a:pt x="119" y="0"/>
                    <a:pt x="119" y="0"/>
                    <a:pt x="119" y="0"/>
                  </a:cubicBezTo>
                  <a:cubicBezTo>
                    <a:pt x="129" y="0"/>
                    <a:pt x="137" y="9"/>
                    <a:pt x="137" y="19"/>
                  </a:cubicBezTo>
                  <a:cubicBezTo>
                    <a:pt x="137" y="257"/>
                    <a:pt x="137" y="257"/>
                    <a:pt x="137" y="257"/>
                  </a:cubicBezTo>
                  <a:cubicBezTo>
                    <a:pt x="137" y="260"/>
                    <a:pt x="135" y="263"/>
                    <a:pt x="131" y="263"/>
                  </a:cubicBezTo>
                  <a:close/>
                  <a:moveTo>
                    <a:pt x="12" y="250"/>
                  </a:moveTo>
                  <a:cubicBezTo>
                    <a:pt x="125" y="250"/>
                    <a:pt x="125" y="250"/>
                    <a:pt x="125" y="250"/>
                  </a:cubicBezTo>
                  <a:cubicBezTo>
                    <a:pt x="125" y="19"/>
                    <a:pt x="125" y="19"/>
                    <a:pt x="125" y="19"/>
                  </a:cubicBezTo>
                  <a:cubicBezTo>
                    <a:pt x="125" y="16"/>
                    <a:pt x="122" y="13"/>
                    <a:pt x="119" y="13"/>
                  </a:cubicBezTo>
                  <a:cubicBezTo>
                    <a:pt x="19" y="13"/>
                    <a:pt x="19" y="13"/>
                    <a:pt x="19" y="13"/>
                  </a:cubicBezTo>
                  <a:cubicBezTo>
                    <a:pt x="15" y="13"/>
                    <a:pt x="12" y="16"/>
                    <a:pt x="12" y="19"/>
                  </a:cubicBezTo>
                  <a:lnTo>
                    <a:pt x="1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4" name="Freeform 33"/>
            <p:cNvSpPr/>
            <p:nvPr/>
          </p:nvSpPr>
          <p:spPr bwMode="auto">
            <a:xfrm>
              <a:off x="2715" y="1620"/>
              <a:ext cx="297" cy="850"/>
            </a:xfrm>
            <a:custGeom>
              <a:avLst/>
              <a:gdLst>
                <a:gd name="T0" fmla="*/ 125 w 125"/>
                <a:gd name="T1" fmla="*/ 357 h 357"/>
                <a:gd name="T2" fmla="*/ 0 w 125"/>
                <a:gd name="T3" fmla="*/ 357 h 357"/>
                <a:gd name="T4" fmla="*/ 0 w 125"/>
                <a:gd name="T5" fmla="*/ 13 h 357"/>
                <a:gd name="T6" fmla="*/ 13 w 125"/>
                <a:gd name="T7" fmla="*/ 0 h 357"/>
                <a:gd name="T8" fmla="*/ 113 w 125"/>
                <a:gd name="T9" fmla="*/ 0 h 357"/>
                <a:gd name="T10" fmla="*/ 125 w 125"/>
                <a:gd name="T11" fmla="*/ 13 h 357"/>
                <a:gd name="T12" fmla="*/ 125 w 125"/>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125" h="357">
                  <a:moveTo>
                    <a:pt x="125" y="357"/>
                  </a:moveTo>
                  <a:cubicBezTo>
                    <a:pt x="0" y="357"/>
                    <a:pt x="0" y="357"/>
                    <a:pt x="0" y="357"/>
                  </a:cubicBezTo>
                  <a:cubicBezTo>
                    <a:pt x="0" y="13"/>
                    <a:pt x="0" y="13"/>
                    <a:pt x="0" y="13"/>
                  </a:cubicBezTo>
                  <a:cubicBezTo>
                    <a:pt x="0" y="6"/>
                    <a:pt x="6" y="0"/>
                    <a:pt x="13" y="0"/>
                  </a:cubicBezTo>
                  <a:cubicBezTo>
                    <a:pt x="113" y="0"/>
                    <a:pt x="113" y="0"/>
                    <a:pt x="113" y="0"/>
                  </a:cubicBezTo>
                  <a:cubicBezTo>
                    <a:pt x="120" y="0"/>
                    <a:pt x="125" y="6"/>
                    <a:pt x="125" y="13"/>
                  </a:cubicBezTo>
                  <a:lnTo>
                    <a:pt x="125" y="357"/>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5" name="Freeform 34"/>
            <p:cNvSpPr>
              <a:spLocks noEditPoints="1"/>
            </p:cNvSpPr>
            <p:nvPr/>
          </p:nvSpPr>
          <p:spPr bwMode="auto">
            <a:xfrm>
              <a:off x="2700" y="1606"/>
              <a:ext cx="329" cy="878"/>
            </a:xfrm>
            <a:custGeom>
              <a:avLst/>
              <a:gdLst>
                <a:gd name="T0" fmla="*/ 131 w 138"/>
                <a:gd name="T1" fmla="*/ 369 h 369"/>
                <a:gd name="T2" fmla="*/ 6 w 138"/>
                <a:gd name="T3" fmla="*/ 369 h 369"/>
                <a:gd name="T4" fmla="*/ 0 w 138"/>
                <a:gd name="T5" fmla="*/ 363 h 369"/>
                <a:gd name="T6" fmla="*/ 0 w 138"/>
                <a:gd name="T7" fmla="*/ 19 h 369"/>
                <a:gd name="T8" fmla="*/ 19 w 138"/>
                <a:gd name="T9" fmla="*/ 0 h 369"/>
                <a:gd name="T10" fmla="*/ 119 w 138"/>
                <a:gd name="T11" fmla="*/ 0 h 369"/>
                <a:gd name="T12" fmla="*/ 138 w 138"/>
                <a:gd name="T13" fmla="*/ 19 h 369"/>
                <a:gd name="T14" fmla="*/ 138 w 138"/>
                <a:gd name="T15" fmla="*/ 363 h 369"/>
                <a:gd name="T16" fmla="*/ 131 w 138"/>
                <a:gd name="T17" fmla="*/ 369 h 369"/>
                <a:gd name="T18" fmla="*/ 13 w 138"/>
                <a:gd name="T19" fmla="*/ 356 h 369"/>
                <a:gd name="T20" fmla="*/ 125 w 138"/>
                <a:gd name="T21" fmla="*/ 356 h 369"/>
                <a:gd name="T22" fmla="*/ 125 w 138"/>
                <a:gd name="T23" fmla="*/ 19 h 369"/>
                <a:gd name="T24" fmla="*/ 119 w 138"/>
                <a:gd name="T25" fmla="*/ 13 h 369"/>
                <a:gd name="T26" fmla="*/ 19 w 138"/>
                <a:gd name="T27" fmla="*/ 13 h 369"/>
                <a:gd name="T28" fmla="*/ 13 w 138"/>
                <a:gd name="T29" fmla="*/ 19 h 369"/>
                <a:gd name="T30" fmla="*/ 13 w 138"/>
                <a:gd name="T31"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369">
                  <a:moveTo>
                    <a:pt x="131" y="369"/>
                  </a:moveTo>
                  <a:cubicBezTo>
                    <a:pt x="6" y="369"/>
                    <a:pt x="6" y="369"/>
                    <a:pt x="6" y="369"/>
                  </a:cubicBezTo>
                  <a:cubicBezTo>
                    <a:pt x="3" y="369"/>
                    <a:pt x="0" y="366"/>
                    <a:pt x="0" y="363"/>
                  </a:cubicBezTo>
                  <a:cubicBezTo>
                    <a:pt x="0" y="19"/>
                    <a:pt x="0" y="19"/>
                    <a:pt x="0" y="19"/>
                  </a:cubicBezTo>
                  <a:cubicBezTo>
                    <a:pt x="0" y="9"/>
                    <a:pt x="9" y="0"/>
                    <a:pt x="19" y="0"/>
                  </a:cubicBezTo>
                  <a:cubicBezTo>
                    <a:pt x="119" y="0"/>
                    <a:pt x="119" y="0"/>
                    <a:pt x="119" y="0"/>
                  </a:cubicBezTo>
                  <a:cubicBezTo>
                    <a:pt x="129" y="0"/>
                    <a:pt x="138" y="9"/>
                    <a:pt x="138" y="19"/>
                  </a:cubicBezTo>
                  <a:cubicBezTo>
                    <a:pt x="138" y="363"/>
                    <a:pt x="138" y="363"/>
                    <a:pt x="138" y="363"/>
                  </a:cubicBezTo>
                  <a:cubicBezTo>
                    <a:pt x="138" y="366"/>
                    <a:pt x="135" y="369"/>
                    <a:pt x="131" y="369"/>
                  </a:cubicBezTo>
                  <a:close/>
                  <a:moveTo>
                    <a:pt x="13" y="356"/>
                  </a:moveTo>
                  <a:cubicBezTo>
                    <a:pt x="125" y="356"/>
                    <a:pt x="125" y="356"/>
                    <a:pt x="125" y="356"/>
                  </a:cubicBezTo>
                  <a:cubicBezTo>
                    <a:pt x="125" y="19"/>
                    <a:pt x="125" y="19"/>
                    <a:pt x="125" y="19"/>
                  </a:cubicBezTo>
                  <a:cubicBezTo>
                    <a:pt x="125" y="16"/>
                    <a:pt x="122" y="13"/>
                    <a:pt x="119" y="13"/>
                  </a:cubicBezTo>
                  <a:cubicBezTo>
                    <a:pt x="19" y="13"/>
                    <a:pt x="19" y="13"/>
                    <a:pt x="19" y="13"/>
                  </a:cubicBezTo>
                  <a:cubicBezTo>
                    <a:pt x="15" y="13"/>
                    <a:pt x="13" y="16"/>
                    <a:pt x="13" y="19"/>
                  </a:cubicBezTo>
                  <a:lnTo>
                    <a:pt x="13" y="3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6" name="Freeform 35"/>
            <p:cNvSpPr/>
            <p:nvPr/>
          </p:nvSpPr>
          <p:spPr bwMode="auto">
            <a:xfrm>
              <a:off x="3207" y="1353"/>
              <a:ext cx="298" cy="1117"/>
            </a:xfrm>
            <a:custGeom>
              <a:avLst/>
              <a:gdLst>
                <a:gd name="T0" fmla="*/ 125 w 125"/>
                <a:gd name="T1" fmla="*/ 469 h 469"/>
                <a:gd name="T2" fmla="*/ 0 w 125"/>
                <a:gd name="T3" fmla="*/ 469 h 469"/>
                <a:gd name="T4" fmla="*/ 0 w 125"/>
                <a:gd name="T5" fmla="*/ 12 h 469"/>
                <a:gd name="T6" fmla="*/ 12 w 125"/>
                <a:gd name="T7" fmla="*/ 0 h 469"/>
                <a:gd name="T8" fmla="*/ 112 w 125"/>
                <a:gd name="T9" fmla="*/ 0 h 469"/>
                <a:gd name="T10" fmla="*/ 125 w 125"/>
                <a:gd name="T11" fmla="*/ 12 h 469"/>
                <a:gd name="T12" fmla="*/ 125 w 125"/>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125" h="469">
                  <a:moveTo>
                    <a:pt x="125" y="469"/>
                  </a:moveTo>
                  <a:cubicBezTo>
                    <a:pt x="0" y="469"/>
                    <a:pt x="0" y="469"/>
                    <a:pt x="0" y="469"/>
                  </a:cubicBezTo>
                  <a:cubicBezTo>
                    <a:pt x="0" y="12"/>
                    <a:pt x="0" y="12"/>
                    <a:pt x="0" y="12"/>
                  </a:cubicBezTo>
                  <a:cubicBezTo>
                    <a:pt x="0" y="6"/>
                    <a:pt x="5" y="0"/>
                    <a:pt x="12" y="0"/>
                  </a:cubicBezTo>
                  <a:cubicBezTo>
                    <a:pt x="112" y="0"/>
                    <a:pt x="112" y="0"/>
                    <a:pt x="112" y="0"/>
                  </a:cubicBezTo>
                  <a:cubicBezTo>
                    <a:pt x="119" y="0"/>
                    <a:pt x="125" y="6"/>
                    <a:pt x="125" y="12"/>
                  </a:cubicBezTo>
                  <a:lnTo>
                    <a:pt x="125" y="469"/>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7" name="Freeform 36"/>
            <p:cNvSpPr>
              <a:spLocks noEditPoints="1"/>
            </p:cNvSpPr>
            <p:nvPr/>
          </p:nvSpPr>
          <p:spPr bwMode="auto">
            <a:xfrm>
              <a:off x="2420" y="818"/>
              <a:ext cx="1099" cy="1666"/>
            </a:xfrm>
            <a:custGeom>
              <a:avLst/>
              <a:gdLst>
                <a:gd name="T0" fmla="*/ 456 w 462"/>
                <a:gd name="T1" fmla="*/ 700 h 700"/>
                <a:gd name="T2" fmla="*/ 331 w 462"/>
                <a:gd name="T3" fmla="*/ 700 h 700"/>
                <a:gd name="T4" fmla="*/ 324 w 462"/>
                <a:gd name="T5" fmla="*/ 694 h 700"/>
                <a:gd name="T6" fmla="*/ 324 w 462"/>
                <a:gd name="T7" fmla="*/ 237 h 700"/>
                <a:gd name="T8" fmla="*/ 343 w 462"/>
                <a:gd name="T9" fmla="*/ 219 h 700"/>
                <a:gd name="T10" fmla="*/ 443 w 462"/>
                <a:gd name="T11" fmla="*/ 219 h 700"/>
                <a:gd name="T12" fmla="*/ 462 w 462"/>
                <a:gd name="T13" fmla="*/ 237 h 700"/>
                <a:gd name="T14" fmla="*/ 462 w 462"/>
                <a:gd name="T15" fmla="*/ 694 h 700"/>
                <a:gd name="T16" fmla="*/ 456 w 462"/>
                <a:gd name="T17" fmla="*/ 700 h 700"/>
                <a:gd name="T18" fmla="*/ 337 w 462"/>
                <a:gd name="T19" fmla="*/ 687 h 700"/>
                <a:gd name="T20" fmla="*/ 449 w 462"/>
                <a:gd name="T21" fmla="*/ 687 h 700"/>
                <a:gd name="T22" fmla="*/ 449 w 462"/>
                <a:gd name="T23" fmla="*/ 237 h 700"/>
                <a:gd name="T24" fmla="*/ 443 w 462"/>
                <a:gd name="T25" fmla="*/ 231 h 700"/>
                <a:gd name="T26" fmla="*/ 343 w 462"/>
                <a:gd name="T27" fmla="*/ 231 h 700"/>
                <a:gd name="T28" fmla="*/ 337 w 462"/>
                <a:gd name="T29" fmla="*/ 237 h 700"/>
                <a:gd name="T30" fmla="*/ 337 w 462"/>
                <a:gd name="T31" fmla="*/ 687 h 700"/>
                <a:gd name="T32" fmla="*/ 56 w 462"/>
                <a:gd name="T33" fmla="*/ 12 h 700"/>
                <a:gd name="T34" fmla="*/ 6 w 462"/>
                <a:gd name="T35" fmla="*/ 12 h 700"/>
                <a:gd name="T36" fmla="*/ 0 w 462"/>
                <a:gd name="T37" fmla="*/ 6 h 700"/>
                <a:gd name="T38" fmla="*/ 6 w 462"/>
                <a:gd name="T39" fmla="*/ 0 h 700"/>
                <a:gd name="T40" fmla="*/ 56 w 462"/>
                <a:gd name="T41" fmla="*/ 0 h 700"/>
                <a:gd name="T42" fmla="*/ 62 w 462"/>
                <a:gd name="T43" fmla="*/ 6 h 700"/>
                <a:gd name="T44" fmla="*/ 56 w 462"/>
                <a:gd name="T45" fmla="*/ 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700">
                  <a:moveTo>
                    <a:pt x="456" y="700"/>
                  </a:moveTo>
                  <a:cubicBezTo>
                    <a:pt x="331" y="700"/>
                    <a:pt x="331" y="700"/>
                    <a:pt x="331" y="700"/>
                  </a:cubicBezTo>
                  <a:cubicBezTo>
                    <a:pt x="327" y="700"/>
                    <a:pt x="324" y="697"/>
                    <a:pt x="324" y="694"/>
                  </a:cubicBezTo>
                  <a:cubicBezTo>
                    <a:pt x="324" y="237"/>
                    <a:pt x="324" y="237"/>
                    <a:pt x="324" y="237"/>
                  </a:cubicBezTo>
                  <a:cubicBezTo>
                    <a:pt x="324" y="227"/>
                    <a:pt x="333" y="219"/>
                    <a:pt x="343" y="219"/>
                  </a:cubicBezTo>
                  <a:cubicBezTo>
                    <a:pt x="443" y="219"/>
                    <a:pt x="443" y="219"/>
                    <a:pt x="443" y="219"/>
                  </a:cubicBezTo>
                  <a:cubicBezTo>
                    <a:pt x="453" y="219"/>
                    <a:pt x="462" y="227"/>
                    <a:pt x="462" y="237"/>
                  </a:cubicBezTo>
                  <a:cubicBezTo>
                    <a:pt x="462" y="694"/>
                    <a:pt x="462" y="694"/>
                    <a:pt x="462" y="694"/>
                  </a:cubicBezTo>
                  <a:cubicBezTo>
                    <a:pt x="462" y="697"/>
                    <a:pt x="459" y="700"/>
                    <a:pt x="456" y="700"/>
                  </a:cubicBezTo>
                  <a:close/>
                  <a:moveTo>
                    <a:pt x="337" y="687"/>
                  </a:moveTo>
                  <a:cubicBezTo>
                    <a:pt x="449" y="687"/>
                    <a:pt x="449" y="687"/>
                    <a:pt x="449" y="687"/>
                  </a:cubicBezTo>
                  <a:cubicBezTo>
                    <a:pt x="449" y="237"/>
                    <a:pt x="449" y="237"/>
                    <a:pt x="449" y="237"/>
                  </a:cubicBezTo>
                  <a:cubicBezTo>
                    <a:pt x="449" y="234"/>
                    <a:pt x="447" y="231"/>
                    <a:pt x="443" y="231"/>
                  </a:cubicBezTo>
                  <a:cubicBezTo>
                    <a:pt x="343" y="231"/>
                    <a:pt x="343" y="231"/>
                    <a:pt x="343" y="231"/>
                  </a:cubicBezTo>
                  <a:cubicBezTo>
                    <a:pt x="340" y="231"/>
                    <a:pt x="337" y="234"/>
                    <a:pt x="337" y="237"/>
                  </a:cubicBezTo>
                  <a:lnTo>
                    <a:pt x="337" y="687"/>
                  </a:lnTo>
                  <a:close/>
                  <a:moveTo>
                    <a:pt x="56" y="12"/>
                  </a:moveTo>
                  <a:cubicBezTo>
                    <a:pt x="6" y="12"/>
                    <a:pt x="6" y="12"/>
                    <a:pt x="6" y="12"/>
                  </a:cubicBezTo>
                  <a:cubicBezTo>
                    <a:pt x="3" y="12"/>
                    <a:pt x="0" y="10"/>
                    <a:pt x="0" y="6"/>
                  </a:cubicBezTo>
                  <a:cubicBezTo>
                    <a:pt x="0" y="3"/>
                    <a:pt x="3" y="0"/>
                    <a:pt x="6" y="0"/>
                  </a:cubicBezTo>
                  <a:cubicBezTo>
                    <a:pt x="56" y="0"/>
                    <a:pt x="56" y="0"/>
                    <a:pt x="56" y="0"/>
                  </a:cubicBezTo>
                  <a:cubicBezTo>
                    <a:pt x="59" y="0"/>
                    <a:pt x="62" y="3"/>
                    <a:pt x="62" y="6"/>
                  </a:cubicBezTo>
                  <a:cubicBezTo>
                    <a:pt x="62" y="10"/>
                    <a:pt x="59" y="12"/>
                    <a:pt x="56"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8" name="Freeform 37"/>
            <p:cNvSpPr>
              <a:spLocks noEditPoints="1"/>
            </p:cNvSpPr>
            <p:nvPr/>
          </p:nvSpPr>
          <p:spPr bwMode="auto">
            <a:xfrm>
              <a:off x="2210" y="758"/>
              <a:ext cx="298" cy="284"/>
            </a:xfrm>
            <a:custGeom>
              <a:avLst/>
              <a:gdLst>
                <a:gd name="T0" fmla="*/ 119 w 125"/>
                <a:gd name="T1" fmla="*/ 62 h 119"/>
                <a:gd name="T2" fmla="*/ 113 w 125"/>
                <a:gd name="T3" fmla="*/ 56 h 119"/>
                <a:gd name="T4" fmla="*/ 113 w 125"/>
                <a:gd name="T5" fmla="*/ 6 h 119"/>
                <a:gd name="T6" fmla="*/ 119 w 125"/>
                <a:gd name="T7" fmla="*/ 0 h 119"/>
                <a:gd name="T8" fmla="*/ 125 w 125"/>
                <a:gd name="T9" fmla="*/ 6 h 119"/>
                <a:gd name="T10" fmla="*/ 125 w 125"/>
                <a:gd name="T11" fmla="*/ 56 h 119"/>
                <a:gd name="T12" fmla="*/ 119 w 125"/>
                <a:gd name="T13" fmla="*/ 62 h 119"/>
                <a:gd name="T14" fmla="*/ 57 w 125"/>
                <a:gd name="T15" fmla="*/ 119 h 119"/>
                <a:gd name="T16" fmla="*/ 7 w 125"/>
                <a:gd name="T17" fmla="*/ 119 h 119"/>
                <a:gd name="T18" fmla="*/ 0 w 125"/>
                <a:gd name="T19" fmla="*/ 112 h 119"/>
                <a:gd name="T20" fmla="*/ 7 w 125"/>
                <a:gd name="T21" fmla="*/ 106 h 119"/>
                <a:gd name="T22" fmla="*/ 57 w 125"/>
                <a:gd name="T23" fmla="*/ 106 h 119"/>
                <a:gd name="T24" fmla="*/ 63 w 125"/>
                <a:gd name="T25" fmla="*/ 112 h 119"/>
                <a:gd name="T26" fmla="*/ 57 w 125"/>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9">
                  <a:moveTo>
                    <a:pt x="119" y="62"/>
                  </a:moveTo>
                  <a:cubicBezTo>
                    <a:pt x="116" y="62"/>
                    <a:pt x="113" y="60"/>
                    <a:pt x="113" y="56"/>
                  </a:cubicBezTo>
                  <a:cubicBezTo>
                    <a:pt x="113" y="6"/>
                    <a:pt x="113" y="6"/>
                    <a:pt x="113" y="6"/>
                  </a:cubicBezTo>
                  <a:cubicBezTo>
                    <a:pt x="113" y="3"/>
                    <a:pt x="116" y="0"/>
                    <a:pt x="119" y="0"/>
                  </a:cubicBezTo>
                  <a:cubicBezTo>
                    <a:pt x="122" y="0"/>
                    <a:pt x="125" y="3"/>
                    <a:pt x="125" y="6"/>
                  </a:cubicBezTo>
                  <a:cubicBezTo>
                    <a:pt x="125" y="56"/>
                    <a:pt x="125" y="56"/>
                    <a:pt x="125" y="56"/>
                  </a:cubicBezTo>
                  <a:cubicBezTo>
                    <a:pt x="125" y="60"/>
                    <a:pt x="122" y="62"/>
                    <a:pt x="119" y="62"/>
                  </a:cubicBezTo>
                  <a:close/>
                  <a:moveTo>
                    <a:pt x="57" y="119"/>
                  </a:moveTo>
                  <a:cubicBezTo>
                    <a:pt x="7" y="119"/>
                    <a:pt x="7" y="119"/>
                    <a:pt x="7" y="119"/>
                  </a:cubicBezTo>
                  <a:cubicBezTo>
                    <a:pt x="3" y="119"/>
                    <a:pt x="0" y="116"/>
                    <a:pt x="0" y="112"/>
                  </a:cubicBezTo>
                  <a:cubicBezTo>
                    <a:pt x="0" y="109"/>
                    <a:pt x="3" y="106"/>
                    <a:pt x="7" y="106"/>
                  </a:cubicBezTo>
                  <a:cubicBezTo>
                    <a:pt x="57" y="106"/>
                    <a:pt x="57" y="106"/>
                    <a:pt x="57" y="106"/>
                  </a:cubicBezTo>
                  <a:cubicBezTo>
                    <a:pt x="60" y="106"/>
                    <a:pt x="63" y="109"/>
                    <a:pt x="63" y="112"/>
                  </a:cubicBezTo>
                  <a:cubicBezTo>
                    <a:pt x="63" y="116"/>
                    <a:pt x="60" y="119"/>
                    <a:pt x="57" y="1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9" name="Freeform 38"/>
            <p:cNvSpPr>
              <a:spLocks noEditPoints="1"/>
            </p:cNvSpPr>
            <p:nvPr/>
          </p:nvSpPr>
          <p:spPr bwMode="auto">
            <a:xfrm>
              <a:off x="2210" y="951"/>
              <a:ext cx="1159" cy="745"/>
            </a:xfrm>
            <a:custGeom>
              <a:avLst/>
              <a:gdLst>
                <a:gd name="T0" fmla="*/ 32 w 487"/>
                <a:gd name="T1" fmla="*/ 63 h 313"/>
                <a:gd name="T2" fmla="*/ 25 w 487"/>
                <a:gd name="T3" fmla="*/ 56 h 313"/>
                <a:gd name="T4" fmla="*/ 25 w 487"/>
                <a:gd name="T5" fmla="*/ 6 h 313"/>
                <a:gd name="T6" fmla="*/ 32 w 487"/>
                <a:gd name="T7" fmla="*/ 0 h 313"/>
                <a:gd name="T8" fmla="*/ 38 w 487"/>
                <a:gd name="T9" fmla="*/ 6 h 313"/>
                <a:gd name="T10" fmla="*/ 38 w 487"/>
                <a:gd name="T11" fmla="*/ 56 h 313"/>
                <a:gd name="T12" fmla="*/ 32 w 487"/>
                <a:gd name="T13" fmla="*/ 63 h 313"/>
                <a:gd name="T14" fmla="*/ 69 w 487"/>
                <a:gd name="T15" fmla="*/ 313 h 313"/>
                <a:gd name="T16" fmla="*/ 6 w 487"/>
                <a:gd name="T17" fmla="*/ 313 h 313"/>
                <a:gd name="T18" fmla="*/ 0 w 487"/>
                <a:gd name="T19" fmla="*/ 306 h 313"/>
                <a:gd name="T20" fmla="*/ 6 w 487"/>
                <a:gd name="T21" fmla="*/ 300 h 313"/>
                <a:gd name="T22" fmla="*/ 66 w 487"/>
                <a:gd name="T23" fmla="*/ 300 h 313"/>
                <a:gd name="T24" fmla="*/ 158 w 487"/>
                <a:gd name="T25" fmla="*/ 196 h 313"/>
                <a:gd name="T26" fmla="*/ 162 w 487"/>
                <a:gd name="T27" fmla="*/ 194 h 313"/>
                <a:gd name="T28" fmla="*/ 272 w 487"/>
                <a:gd name="T29" fmla="*/ 194 h 313"/>
                <a:gd name="T30" fmla="*/ 364 w 487"/>
                <a:gd name="T31" fmla="*/ 84 h 313"/>
                <a:gd name="T32" fmla="*/ 369 w 487"/>
                <a:gd name="T33" fmla="*/ 81 h 313"/>
                <a:gd name="T34" fmla="*/ 481 w 487"/>
                <a:gd name="T35" fmla="*/ 81 h 313"/>
                <a:gd name="T36" fmla="*/ 487 w 487"/>
                <a:gd name="T37" fmla="*/ 88 h 313"/>
                <a:gd name="T38" fmla="*/ 481 w 487"/>
                <a:gd name="T39" fmla="*/ 94 h 313"/>
                <a:gd name="T40" fmla="*/ 372 w 487"/>
                <a:gd name="T41" fmla="*/ 94 h 313"/>
                <a:gd name="T42" fmla="*/ 280 w 487"/>
                <a:gd name="T43" fmla="*/ 204 h 313"/>
                <a:gd name="T44" fmla="*/ 275 w 487"/>
                <a:gd name="T45" fmla="*/ 206 h 313"/>
                <a:gd name="T46" fmla="*/ 165 w 487"/>
                <a:gd name="T47" fmla="*/ 206 h 313"/>
                <a:gd name="T48" fmla="*/ 73 w 487"/>
                <a:gd name="T49" fmla="*/ 311 h 313"/>
                <a:gd name="T50" fmla="*/ 69 w 487"/>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313">
                  <a:moveTo>
                    <a:pt x="32" y="63"/>
                  </a:moveTo>
                  <a:cubicBezTo>
                    <a:pt x="28" y="63"/>
                    <a:pt x="25" y="60"/>
                    <a:pt x="25" y="56"/>
                  </a:cubicBezTo>
                  <a:cubicBezTo>
                    <a:pt x="25" y="6"/>
                    <a:pt x="25" y="6"/>
                    <a:pt x="25" y="6"/>
                  </a:cubicBezTo>
                  <a:cubicBezTo>
                    <a:pt x="25" y="3"/>
                    <a:pt x="28" y="0"/>
                    <a:pt x="32" y="0"/>
                  </a:cubicBezTo>
                  <a:cubicBezTo>
                    <a:pt x="35" y="0"/>
                    <a:pt x="38" y="3"/>
                    <a:pt x="38" y="6"/>
                  </a:cubicBezTo>
                  <a:cubicBezTo>
                    <a:pt x="38" y="56"/>
                    <a:pt x="38" y="56"/>
                    <a:pt x="38" y="56"/>
                  </a:cubicBezTo>
                  <a:cubicBezTo>
                    <a:pt x="38" y="60"/>
                    <a:pt x="35" y="63"/>
                    <a:pt x="32" y="63"/>
                  </a:cubicBezTo>
                  <a:close/>
                  <a:moveTo>
                    <a:pt x="69" y="313"/>
                  </a:moveTo>
                  <a:cubicBezTo>
                    <a:pt x="6" y="313"/>
                    <a:pt x="6" y="313"/>
                    <a:pt x="6" y="313"/>
                  </a:cubicBezTo>
                  <a:cubicBezTo>
                    <a:pt x="3" y="313"/>
                    <a:pt x="0" y="310"/>
                    <a:pt x="0" y="306"/>
                  </a:cubicBezTo>
                  <a:cubicBezTo>
                    <a:pt x="0" y="303"/>
                    <a:pt x="3" y="300"/>
                    <a:pt x="6" y="300"/>
                  </a:cubicBezTo>
                  <a:cubicBezTo>
                    <a:pt x="66" y="300"/>
                    <a:pt x="66" y="300"/>
                    <a:pt x="66" y="300"/>
                  </a:cubicBezTo>
                  <a:cubicBezTo>
                    <a:pt x="158" y="196"/>
                    <a:pt x="158" y="196"/>
                    <a:pt x="158" y="196"/>
                  </a:cubicBezTo>
                  <a:cubicBezTo>
                    <a:pt x="159" y="195"/>
                    <a:pt x="161" y="194"/>
                    <a:pt x="162" y="194"/>
                  </a:cubicBezTo>
                  <a:cubicBezTo>
                    <a:pt x="272" y="194"/>
                    <a:pt x="272" y="194"/>
                    <a:pt x="272" y="194"/>
                  </a:cubicBezTo>
                  <a:cubicBezTo>
                    <a:pt x="364" y="84"/>
                    <a:pt x="364" y="84"/>
                    <a:pt x="364" y="84"/>
                  </a:cubicBezTo>
                  <a:cubicBezTo>
                    <a:pt x="365" y="82"/>
                    <a:pt x="367" y="81"/>
                    <a:pt x="369" y="81"/>
                  </a:cubicBezTo>
                  <a:cubicBezTo>
                    <a:pt x="481" y="81"/>
                    <a:pt x="481" y="81"/>
                    <a:pt x="481" y="81"/>
                  </a:cubicBezTo>
                  <a:cubicBezTo>
                    <a:pt x="485" y="81"/>
                    <a:pt x="487" y="84"/>
                    <a:pt x="487" y="88"/>
                  </a:cubicBezTo>
                  <a:cubicBezTo>
                    <a:pt x="487" y="91"/>
                    <a:pt x="485" y="94"/>
                    <a:pt x="481" y="94"/>
                  </a:cubicBezTo>
                  <a:cubicBezTo>
                    <a:pt x="372" y="94"/>
                    <a:pt x="372" y="94"/>
                    <a:pt x="372" y="94"/>
                  </a:cubicBezTo>
                  <a:cubicBezTo>
                    <a:pt x="280" y="204"/>
                    <a:pt x="280" y="204"/>
                    <a:pt x="280" y="204"/>
                  </a:cubicBezTo>
                  <a:cubicBezTo>
                    <a:pt x="278" y="206"/>
                    <a:pt x="277" y="207"/>
                    <a:pt x="275" y="206"/>
                  </a:cubicBezTo>
                  <a:cubicBezTo>
                    <a:pt x="165" y="206"/>
                    <a:pt x="165" y="206"/>
                    <a:pt x="165" y="206"/>
                  </a:cubicBezTo>
                  <a:cubicBezTo>
                    <a:pt x="73" y="311"/>
                    <a:pt x="73" y="311"/>
                    <a:pt x="73" y="311"/>
                  </a:cubicBezTo>
                  <a:cubicBezTo>
                    <a:pt x="72" y="312"/>
                    <a:pt x="70" y="313"/>
                    <a:pt x="69" y="3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0" name="Oval 39"/>
            <p:cNvSpPr>
              <a:spLocks noChangeArrowheads="1"/>
            </p:cNvSpPr>
            <p:nvPr/>
          </p:nvSpPr>
          <p:spPr bwMode="auto">
            <a:xfrm>
              <a:off x="2791" y="1353"/>
              <a:ext cx="147"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1" name="Freeform 40"/>
            <p:cNvSpPr>
              <a:spLocks noEditPoints="1"/>
            </p:cNvSpPr>
            <p:nvPr/>
          </p:nvSpPr>
          <p:spPr bwMode="auto">
            <a:xfrm>
              <a:off x="2774" y="1339"/>
              <a:ext cx="179"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9" y="0"/>
                    <a:pt x="75" y="17"/>
                    <a:pt x="75" y="37"/>
                  </a:cubicBezTo>
                  <a:cubicBezTo>
                    <a:pt x="75" y="58"/>
                    <a:pt x="59" y="75"/>
                    <a:pt x="38" y="75"/>
                  </a:cubicBezTo>
                  <a:close/>
                  <a:moveTo>
                    <a:pt x="38" y="12"/>
                  </a:moveTo>
                  <a:cubicBezTo>
                    <a:pt x="24" y="12"/>
                    <a:pt x="13" y="23"/>
                    <a:pt x="13" y="37"/>
                  </a:cubicBezTo>
                  <a:cubicBezTo>
                    <a:pt x="13" y="51"/>
                    <a:pt x="24" y="62"/>
                    <a:pt x="38" y="62"/>
                  </a:cubicBezTo>
                  <a:cubicBezTo>
                    <a:pt x="52" y="62"/>
                    <a:pt x="63" y="51"/>
                    <a:pt x="63" y="37"/>
                  </a:cubicBezTo>
                  <a:cubicBezTo>
                    <a:pt x="63" y="23"/>
                    <a:pt x="52"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2" name="Oval 41"/>
            <p:cNvSpPr>
              <a:spLocks noChangeArrowheads="1"/>
            </p:cNvSpPr>
            <p:nvPr/>
          </p:nvSpPr>
          <p:spPr bwMode="auto">
            <a:xfrm>
              <a:off x="2298" y="1606"/>
              <a:ext cx="150" cy="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3" name="Freeform 42"/>
            <p:cNvSpPr>
              <a:spLocks noEditPoints="1"/>
            </p:cNvSpPr>
            <p:nvPr/>
          </p:nvSpPr>
          <p:spPr bwMode="auto">
            <a:xfrm>
              <a:off x="2284" y="1591"/>
              <a:ext cx="178"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8" y="0"/>
                    <a:pt x="75" y="17"/>
                    <a:pt x="75" y="37"/>
                  </a:cubicBezTo>
                  <a:cubicBezTo>
                    <a:pt x="75" y="58"/>
                    <a:pt x="58" y="75"/>
                    <a:pt x="38" y="75"/>
                  </a:cubicBezTo>
                  <a:close/>
                  <a:moveTo>
                    <a:pt x="38" y="12"/>
                  </a:moveTo>
                  <a:cubicBezTo>
                    <a:pt x="24" y="12"/>
                    <a:pt x="13" y="24"/>
                    <a:pt x="13" y="37"/>
                  </a:cubicBezTo>
                  <a:cubicBezTo>
                    <a:pt x="13" y="51"/>
                    <a:pt x="24" y="62"/>
                    <a:pt x="38" y="62"/>
                  </a:cubicBezTo>
                  <a:cubicBezTo>
                    <a:pt x="51" y="62"/>
                    <a:pt x="63" y="51"/>
                    <a:pt x="63" y="37"/>
                  </a:cubicBezTo>
                  <a:cubicBezTo>
                    <a:pt x="63" y="24"/>
                    <a:pt x="51"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4" name="Oval 43"/>
            <p:cNvSpPr>
              <a:spLocks noChangeArrowheads="1"/>
            </p:cNvSpPr>
            <p:nvPr/>
          </p:nvSpPr>
          <p:spPr bwMode="auto">
            <a:xfrm>
              <a:off x="3281" y="1085"/>
              <a:ext cx="147" cy="1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5" name="Freeform 44"/>
            <p:cNvSpPr>
              <a:spLocks noEditPoints="1"/>
            </p:cNvSpPr>
            <p:nvPr/>
          </p:nvSpPr>
          <p:spPr bwMode="auto">
            <a:xfrm>
              <a:off x="3267" y="1070"/>
              <a:ext cx="178" cy="179"/>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3 h 75"/>
                <a:gd name="T12" fmla="*/ 12 w 75"/>
                <a:gd name="T13" fmla="*/ 38 h 75"/>
                <a:gd name="T14" fmla="*/ 37 w 75"/>
                <a:gd name="T15" fmla="*/ 63 h 75"/>
                <a:gd name="T16" fmla="*/ 62 w 75"/>
                <a:gd name="T17" fmla="*/ 38 h 75"/>
                <a:gd name="T18" fmla="*/ 37 w 75"/>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6" y="75"/>
                    <a:pt x="0" y="58"/>
                    <a:pt x="0" y="38"/>
                  </a:cubicBezTo>
                  <a:cubicBezTo>
                    <a:pt x="0" y="17"/>
                    <a:pt x="16" y="0"/>
                    <a:pt x="37" y="0"/>
                  </a:cubicBezTo>
                  <a:cubicBezTo>
                    <a:pt x="58" y="0"/>
                    <a:pt x="75" y="17"/>
                    <a:pt x="75" y="38"/>
                  </a:cubicBezTo>
                  <a:cubicBezTo>
                    <a:pt x="75" y="58"/>
                    <a:pt x="58" y="75"/>
                    <a:pt x="37" y="75"/>
                  </a:cubicBezTo>
                  <a:close/>
                  <a:moveTo>
                    <a:pt x="37" y="13"/>
                  </a:moveTo>
                  <a:cubicBezTo>
                    <a:pt x="23" y="13"/>
                    <a:pt x="12" y="24"/>
                    <a:pt x="12" y="38"/>
                  </a:cubicBezTo>
                  <a:cubicBezTo>
                    <a:pt x="12" y="52"/>
                    <a:pt x="23" y="63"/>
                    <a:pt x="37" y="63"/>
                  </a:cubicBezTo>
                  <a:cubicBezTo>
                    <a:pt x="51" y="63"/>
                    <a:pt x="62" y="52"/>
                    <a:pt x="62" y="38"/>
                  </a:cubicBezTo>
                  <a:cubicBezTo>
                    <a:pt x="62" y="24"/>
                    <a:pt x="51" y="13"/>
                    <a:pt x="37"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648" name="Group 47"/>
          <p:cNvGrpSpPr>
            <a:grpSpLocks noChangeAspect="1"/>
          </p:cNvGrpSpPr>
          <p:nvPr/>
        </p:nvGrpSpPr>
        <p:grpSpPr bwMode="auto">
          <a:xfrm rot="1800000">
            <a:off x="10286849" y="2421489"/>
            <a:ext cx="1074547" cy="1129447"/>
            <a:chOff x="3649" y="2"/>
            <a:chExt cx="1742" cy="1831"/>
          </a:xfrm>
        </p:grpSpPr>
        <p:sp>
          <p:nvSpPr>
            <p:cNvPr id="650" name="Freeform 48"/>
            <p:cNvSpPr>
              <a:spLocks noEditPoints="1"/>
            </p:cNvSpPr>
            <p:nvPr/>
          </p:nvSpPr>
          <p:spPr bwMode="auto">
            <a:xfrm>
              <a:off x="3985" y="255"/>
              <a:ext cx="1052" cy="1135"/>
            </a:xfrm>
            <a:custGeom>
              <a:avLst/>
              <a:gdLst>
                <a:gd name="T0" fmla="*/ 324 w 442"/>
                <a:gd name="T1" fmla="*/ 477 h 477"/>
                <a:gd name="T2" fmla="*/ 126 w 442"/>
                <a:gd name="T3" fmla="*/ 477 h 477"/>
                <a:gd name="T4" fmla="*/ 120 w 442"/>
                <a:gd name="T5" fmla="*/ 471 h 477"/>
                <a:gd name="T6" fmla="*/ 120 w 442"/>
                <a:gd name="T7" fmla="*/ 471 h 477"/>
                <a:gd name="T8" fmla="*/ 120 w 442"/>
                <a:gd name="T9" fmla="*/ 458 h 477"/>
                <a:gd name="T10" fmla="*/ 89 w 442"/>
                <a:gd name="T11" fmla="*/ 392 h 477"/>
                <a:gd name="T12" fmla="*/ 10 w 442"/>
                <a:gd name="T13" fmla="*/ 195 h 477"/>
                <a:gd name="T14" fmla="*/ 200 w 442"/>
                <a:gd name="T15" fmla="*/ 7 h 477"/>
                <a:gd name="T16" fmla="*/ 370 w 442"/>
                <a:gd name="T17" fmla="*/ 61 h 477"/>
                <a:gd name="T18" fmla="*/ 442 w 442"/>
                <a:gd name="T19" fmla="*/ 223 h 477"/>
                <a:gd name="T20" fmla="*/ 361 w 442"/>
                <a:gd name="T21" fmla="*/ 391 h 477"/>
                <a:gd name="T22" fmla="*/ 330 w 442"/>
                <a:gd name="T23" fmla="*/ 458 h 477"/>
                <a:gd name="T24" fmla="*/ 330 w 442"/>
                <a:gd name="T25" fmla="*/ 471 h 477"/>
                <a:gd name="T26" fmla="*/ 324 w 442"/>
                <a:gd name="T27" fmla="*/ 477 h 477"/>
                <a:gd name="T28" fmla="*/ 132 w 442"/>
                <a:gd name="T29" fmla="*/ 465 h 477"/>
                <a:gd name="T30" fmla="*/ 318 w 442"/>
                <a:gd name="T31" fmla="*/ 465 h 477"/>
                <a:gd name="T32" fmla="*/ 318 w 442"/>
                <a:gd name="T33" fmla="*/ 458 h 477"/>
                <a:gd name="T34" fmla="*/ 354 w 442"/>
                <a:gd name="T35" fmla="*/ 382 h 477"/>
                <a:gd name="T36" fmla="*/ 430 w 442"/>
                <a:gd name="T37" fmla="*/ 223 h 477"/>
                <a:gd name="T38" fmla="*/ 361 w 442"/>
                <a:gd name="T39" fmla="*/ 70 h 477"/>
                <a:gd name="T40" fmla="*/ 201 w 442"/>
                <a:gd name="T41" fmla="*/ 19 h 477"/>
                <a:gd name="T42" fmla="*/ 22 w 442"/>
                <a:gd name="T43" fmla="*/ 197 h 477"/>
                <a:gd name="T44" fmla="*/ 97 w 442"/>
                <a:gd name="T45" fmla="*/ 382 h 477"/>
                <a:gd name="T46" fmla="*/ 132 w 442"/>
                <a:gd name="T47" fmla="*/ 458 h 477"/>
                <a:gd name="T48" fmla="*/ 132 w 442"/>
                <a:gd name="T49" fmla="*/ 46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 h="477">
                  <a:moveTo>
                    <a:pt x="324" y="477"/>
                  </a:moveTo>
                  <a:cubicBezTo>
                    <a:pt x="126" y="477"/>
                    <a:pt x="126" y="477"/>
                    <a:pt x="126" y="477"/>
                  </a:cubicBezTo>
                  <a:cubicBezTo>
                    <a:pt x="122" y="477"/>
                    <a:pt x="120" y="474"/>
                    <a:pt x="120" y="471"/>
                  </a:cubicBezTo>
                  <a:cubicBezTo>
                    <a:pt x="120" y="471"/>
                    <a:pt x="120" y="471"/>
                    <a:pt x="120" y="471"/>
                  </a:cubicBezTo>
                  <a:cubicBezTo>
                    <a:pt x="120" y="458"/>
                    <a:pt x="120" y="458"/>
                    <a:pt x="120" y="458"/>
                  </a:cubicBezTo>
                  <a:cubicBezTo>
                    <a:pt x="120" y="431"/>
                    <a:pt x="108" y="407"/>
                    <a:pt x="89" y="392"/>
                  </a:cubicBezTo>
                  <a:cubicBezTo>
                    <a:pt x="30" y="344"/>
                    <a:pt x="0" y="271"/>
                    <a:pt x="10" y="195"/>
                  </a:cubicBezTo>
                  <a:cubicBezTo>
                    <a:pt x="22" y="97"/>
                    <a:pt x="102" y="18"/>
                    <a:pt x="200" y="7"/>
                  </a:cubicBezTo>
                  <a:cubicBezTo>
                    <a:pt x="263" y="0"/>
                    <a:pt x="323" y="19"/>
                    <a:pt x="370" y="61"/>
                  </a:cubicBezTo>
                  <a:cubicBezTo>
                    <a:pt x="416" y="102"/>
                    <a:pt x="442" y="161"/>
                    <a:pt x="442" y="223"/>
                  </a:cubicBezTo>
                  <a:cubicBezTo>
                    <a:pt x="442" y="288"/>
                    <a:pt x="413" y="350"/>
                    <a:pt x="361" y="391"/>
                  </a:cubicBezTo>
                  <a:cubicBezTo>
                    <a:pt x="342" y="407"/>
                    <a:pt x="330" y="432"/>
                    <a:pt x="330" y="458"/>
                  </a:cubicBezTo>
                  <a:cubicBezTo>
                    <a:pt x="330" y="471"/>
                    <a:pt x="330" y="471"/>
                    <a:pt x="330" y="471"/>
                  </a:cubicBezTo>
                  <a:cubicBezTo>
                    <a:pt x="330" y="474"/>
                    <a:pt x="328" y="477"/>
                    <a:pt x="324" y="477"/>
                  </a:cubicBezTo>
                  <a:close/>
                  <a:moveTo>
                    <a:pt x="132" y="465"/>
                  </a:moveTo>
                  <a:cubicBezTo>
                    <a:pt x="318" y="465"/>
                    <a:pt x="318" y="465"/>
                    <a:pt x="318" y="465"/>
                  </a:cubicBezTo>
                  <a:cubicBezTo>
                    <a:pt x="318" y="458"/>
                    <a:pt x="318" y="458"/>
                    <a:pt x="318" y="458"/>
                  </a:cubicBezTo>
                  <a:cubicBezTo>
                    <a:pt x="318" y="428"/>
                    <a:pt x="331" y="400"/>
                    <a:pt x="354" y="382"/>
                  </a:cubicBezTo>
                  <a:cubicBezTo>
                    <a:pt x="402" y="343"/>
                    <a:pt x="430" y="285"/>
                    <a:pt x="430" y="223"/>
                  </a:cubicBezTo>
                  <a:cubicBezTo>
                    <a:pt x="430" y="165"/>
                    <a:pt x="405" y="109"/>
                    <a:pt x="361" y="70"/>
                  </a:cubicBezTo>
                  <a:cubicBezTo>
                    <a:pt x="317" y="31"/>
                    <a:pt x="260" y="13"/>
                    <a:pt x="201" y="19"/>
                  </a:cubicBezTo>
                  <a:cubicBezTo>
                    <a:pt x="109" y="30"/>
                    <a:pt x="33" y="104"/>
                    <a:pt x="22" y="197"/>
                  </a:cubicBezTo>
                  <a:cubicBezTo>
                    <a:pt x="13" y="268"/>
                    <a:pt x="41" y="338"/>
                    <a:pt x="97" y="382"/>
                  </a:cubicBezTo>
                  <a:cubicBezTo>
                    <a:pt x="119" y="400"/>
                    <a:pt x="132" y="428"/>
                    <a:pt x="132" y="458"/>
                  </a:cubicBezTo>
                  <a:lnTo>
                    <a:pt x="132" y="4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1" name="Freeform 49"/>
            <p:cNvSpPr/>
            <p:nvPr/>
          </p:nvSpPr>
          <p:spPr bwMode="auto">
            <a:xfrm>
              <a:off x="4285" y="1376"/>
              <a:ext cx="471" cy="442"/>
            </a:xfrm>
            <a:custGeom>
              <a:avLst/>
              <a:gdLst>
                <a:gd name="T0" fmla="*/ 105 w 198"/>
                <a:gd name="T1" fmla="*/ 186 h 186"/>
                <a:gd name="T2" fmla="*/ 93 w 198"/>
                <a:gd name="T3" fmla="*/ 186 h 186"/>
                <a:gd name="T4" fmla="*/ 0 w 198"/>
                <a:gd name="T5" fmla="*/ 93 h 186"/>
                <a:gd name="T6" fmla="*/ 0 w 198"/>
                <a:gd name="T7" fmla="*/ 0 h 186"/>
                <a:gd name="T8" fmla="*/ 198 w 198"/>
                <a:gd name="T9" fmla="*/ 0 h 186"/>
                <a:gd name="T10" fmla="*/ 198 w 198"/>
                <a:gd name="T11" fmla="*/ 93 h 186"/>
                <a:gd name="T12" fmla="*/ 105 w 198"/>
                <a:gd name="T13" fmla="*/ 186 h 186"/>
              </a:gdLst>
              <a:ahLst/>
              <a:cxnLst>
                <a:cxn ang="0">
                  <a:pos x="T0" y="T1"/>
                </a:cxn>
                <a:cxn ang="0">
                  <a:pos x="T2" y="T3"/>
                </a:cxn>
                <a:cxn ang="0">
                  <a:pos x="T4" y="T5"/>
                </a:cxn>
                <a:cxn ang="0">
                  <a:pos x="T6" y="T7"/>
                </a:cxn>
                <a:cxn ang="0">
                  <a:pos x="T8" y="T9"/>
                </a:cxn>
                <a:cxn ang="0">
                  <a:pos x="T10" y="T11"/>
                </a:cxn>
                <a:cxn ang="0">
                  <a:pos x="T12" y="T13"/>
                </a:cxn>
              </a:cxnLst>
              <a:rect l="0" t="0" r="r" b="b"/>
              <a:pathLst>
                <a:path w="198" h="186">
                  <a:moveTo>
                    <a:pt x="105" y="186"/>
                  </a:moveTo>
                  <a:cubicBezTo>
                    <a:pt x="93" y="186"/>
                    <a:pt x="93" y="186"/>
                    <a:pt x="93" y="186"/>
                  </a:cubicBezTo>
                  <a:cubicBezTo>
                    <a:pt x="41" y="186"/>
                    <a:pt x="0" y="144"/>
                    <a:pt x="0" y="93"/>
                  </a:cubicBezTo>
                  <a:cubicBezTo>
                    <a:pt x="0" y="0"/>
                    <a:pt x="0" y="0"/>
                    <a:pt x="0" y="0"/>
                  </a:cubicBezTo>
                  <a:cubicBezTo>
                    <a:pt x="198" y="0"/>
                    <a:pt x="198" y="0"/>
                    <a:pt x="198" y="0"/>
                  </a:cubicBezTo>
                  <a:cubicBezTo>
                    <a:pt x="198" y="93"/>
                    <a:pt x="198" y="93"/>
                    <a:pt x="198" y="93"/>
                  </a:cubicBezTo>
                  <a:cubicBezTo>
                    <a:pt x="198" y="144"/>
                    <a:pt x="157" y="186"/>
                    <a:pt x="105" y="186"/>
                  </a:cubicBez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2" name="Freeform 50"/>
            <p:cNvSpPr>
              <a:spLocks noEditPoints="1"/>
            </p:cNvSpPr>
            <p:nvPr/>
          </p:nvSpPr>
          <p:spPr bwMode="auto">
            <a:xfrm>
              <a:off x="4271" y="1361"/>
              <a:ext cx="499" cy="472"/>
            </a:xfrm>
            <a:custGeom>
              <a:avLst/>
              <a:gdLst>
                <a:gd name="T0" fmla="*/ 111 w 210"/>
                <a:gd name="T1" fmla="*/ 198 h 198"/>
                <a:gd name="T2" fmla="*/ 99 w 210"/>
                <a:gd name="T3" fmla="*/ 198 h 198"/>
                <a:gd name="T4" fmla="*/ 0 w 210"/>
                <a:gd name="T5" fmla="*/ 99 h 198"/>
                <a:gd name="T6" fmla="*/ 0 w 210"/>
                <a:gd name="T7" fmla="*/ 6 h 198"/>
                <a:gd name="T8" fmla="*/ 6 w 210"/>
                <a:gd name="T9" fmla="*/ 0 h 198"/>
                <a:gd name="T10" fmla="*/ 6 w 210"/>
                <a:gd name="T11" fmla="*/ 0 h 198"/>
                <a:gd name="T12" fmla="*/ 204 w 210"/>
                <a:gd name="T13" fmla="*/ 0 h 198"/>
                <a:gd name="T14" fmla="*/ 210 w 210"/>
                <a:gd name="T15" fmla="*/ 6 h 198"/>
                <a:gd name="T16" fmla="*/ 210 w 210"/>
                <a:gd name="T17" fmla="*/ 6 h 198"/>
                <a:gd name="T18" fmla="*/ 210 w 210"/>
                <a:gd name="T19" fmla="*/ 99 h 198"/>
                <a:gd name="T20" fmla="*/ 111 w 210"/>
                <a:gd name="T21" fmla="*/ 198 h 198"/>
                <a:gd name="T22" fmla="*/ 12 w 210"/>
                <a:gd name="T23" fmla="*/ 12 h 198"/>
                <a:gd name="T24" fmla="*/ 12 w 210"/>
                <a:gd name="T25" fmla="*/ 99 h 198"/>
                <a:gd name="T26" fmla="*/ 99 w 210"/>
                <a:gd name="T27" fmla="*/ 186 h 198"/>
                <a:gd name="T28" fmla="*/ 111 w 210"/>
                <a:gd name="T29" fmla="*/ 186 h 198"/>
                <a:gd name="T30" fmla="*/ 198 w 210"/>
                <a:gd name="T31" fmla="*/ 99 h 198"/>
                <a:gd name="T32" fmla="*/ 198 w 210"/>
                <a:gd name="T33" fmla="*/ 12 h 198"/>
                <a:gd name="T34" fmla="*/ 12 w 210"/>
                <a:gd name="T35"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198">
                  <a:moveTo>
                    <a:pt x="111" y="198"/>
                  </a:moveTo>
                  <a:cubicBezTo>
                    <a:pt x="99" y="198"/>
                    <a:pt x="99" y="198"/>
                    <a:pt x="99" y="198"/>
                  </a:cubicBezTo>
                  <a:cubicBezTo>
                    <a:pt x="44" y="198"/>
                    <a:pt x="0" y="153"/>
                    <a:pt x="0" y="99"/>
                  </a:cubicBezTo>
                  <a:cubicBezTo>
                    <a:pt x="0" y="6"/>
                    <a:pt x="0" y="6"/>
                    <a:pt x="0" y="6"/>
                  </a:cubicBezTo>
                  <a:cubicBezTo>
                    <a:pt x="0" y="2"/>
                    <a:pt x="2" y="0"/>
                    <a:pt x="6" y="0"/>
                  </a:cubicBezTo>
                  <a:cubicBezTo>
                    <a:pt x="6" y="0"/>
                    <a:pt x="6" y="0"/>
                    <a:pt x="6" y="0"/>
                  </a:cubicBezTo>
                  <a:cubicBezTo>
                    <a:pt x="204" y="0"/>
                    <a:pt x="204" y="0"/>
                    <a:pt x="204" y="0"/>
                  </a:cubicBezTo>
                  <a:cubicBezTo>
                    <a:pt x="208" y="0"/>
                    <a:pt x="210" y="2"/>
                    <a:pt x="210" y="6"/>
                  </a:cubicBezTo>
                  <a:cubicBezTo>
                    <a:pt x="210" y="6"/>
                    <a:pt x="210" y="6"/>
                    <a:pt x="210" y="6"/>
                  </a:cubicBezTo>
                  <a:cubicBezTo>
                    <a:pt x="210" y="99"/>
                    <a:pt x="210" y="99"/>
                    <a:pt x="210" y="99"/>
                  </a:cubicBezTo>
                  <a:cubicBezTo>
                    <a:pt x="210" y="153"/>
                    <a:pt x="166" y="198"/>
                    <a:pt x="111" y="198"/>
                  </a:cubicBezTo>
                  <a:close/>
                  <a:moveTo>
                    <a:pt x="12" y="12"/>
                  </a:moveTo>
                  <a:cubicBezTo>
                    <a:pt x="12" y="99"/>
                    <a:pt x="12" y="99"/>
                    <a:pt x="12" y="99"/>
                  </a:cubicBezTo>
                  <a:cubicBezTo>
                    <a:pt x="12" y="147"/>
                    <a:pt x="51" y="186"/>
                    <a:pt x="99" y="186"/>
                  </a:cubicBezTo>
                  <a:cubicBezTo>
                    <a:pt x="111" y="186"/>
                    <a:pt x="111" y="186"/>
                    <a:pt x="111" y="186"/>
                  </a:cubicBezTo>
                  <a:cubicBezTo>
                    <a:pt x="159" y="186"/>
                    <a:pt x="198" y="147"/>
                    <a:pt x="198" y="99"/>
                  </a:cubicBezTo>
                  <a:cubicBezTo>
                    <a:pt x="198" y="12"/>
                    <a:pt x="198" y="12"/>
                    <a:pt x="198" y="12"/>
                  </a:cubicBez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3" name="Freeform 51"/>
            <p:cNvSpPr>
              <a:spLocks noEditPoints="1"/>
            </p:cNvSpPr>
            <p:nvPr/>
          </p:nvSpPr>
          <p:spPr bwMode="auto">
            <a:xfrm>
              <a:off x="3649" y="2"/>
              <a:ext cx="1742" cy="1624"/>
            </a:xfrm>
            <a:custGeom>
              <a:avLst/>
              <a:gdLst>
                <a:gd name="T0" fmla="*/ 267 w 732"/>
                <a:gd name="T1" fmla="*/ 633 h 682"/>
                <a:gd name="T2" fmla="*/ 267 w 732"/>
                <a:gd name="T3" fmla="*/ 620 h 682"/>
                <a:gd name="T4" fmla="*/ 471 w 732"/>
                <a:gd name="T5" fmla="*/ 626 h 682"/>
                <a:gd name="T6" fmla="*/ 465 w 732"/>
                <a:gd name="T7" fmla="*/ 682 h 682"/>
                <a:gd name="T8" fmla="*/ 261 w 732"/>
                <a:gd name="T9" fmla="*/ 676 h 682"/>
                <a:gd name="T10" fmla="*/ 465 w 732"/>
                <a:gd name="T11" fmla="*/ 670 h 682"/>
                <a:gd name="T12" fmla="*/ 465 w 732"/>
                <a:gd name="T13" fmla="*/ 682 h 682"/>
                <a:gd name="T14" fmla="*/ 361 w 732"/>
                <a:gd name="T15" fmla="*/ 81 h 682"/>
                <a:gd name="T16" fmla="*/ 361 w 732"/>
                <a:gd name="T17" fmla="*/ 6 h 682"/>
                <a:gd name="T18" fmla="*/ 374 w 732"/>
                <a:gd name="T19" fmla="*/ 6 h 682"/>
                <a:gd name="T20" fmla="*/ 368 w 732"/>
                <a:gd name="T21" fmla="*/ 87 h 682"/>
                <a:gd name="T22" fmla="*/ 44 w 732"/>
                <a:gd name="T23" fmla="*/ 335 h 682"/>
                <a:gd name="T24" fmla="*/ 44 w 732"/>
                <a:gd name="T25" fmla="*/ 322 h 682"/>
                <a:gd name="T26" fmla="*/ 124 w 732"/>
                <a:gd name="T27" fmla="*/ 329 h 682"/>
                <a:gd name="T28" fmla="*/ 688 w 732"/>
                <a:gd name="T29" fmla="*/ 335 h 682"/>
                <a:gd name="T30" fmla="*/ 608 w 732"/>
                <a:gd name="T31" fmla="*/ 329 h 682"/>
                <a:gd name="T32" fmla="*/ 614 w 732"/>
                <a:gd name="T33" fmla="*/ 322 h 682"/>
                <a:gd name="T34" fmla="*/ 695 w 732"/>
                <a:gd name="T35" fmla="*/ 329 h 682"/>
                <a:gd name="T36" fmla="*/ 138 w 732"/>
                <a:gd name="T37" fmla="*/ 563 h 682"/>
                <a:gd name="T38" fmla="*/ 134 w 732"/>
                <a:gd name="T39" fmla="*/ 552 h 682"/>
                <a:gd name="T40" fmla="*/ 195 w 732"/>
                <a:gd name="T41" fmla="*/ 500 h 682"/>
                <a:gd name="T42" fmla="*/ 142 w 732"/>
                <a:gd name="T43" fmla="*/ 561 h 682"/>
                <a:gd name="T44" fmla="*/ 541 w 732"/>
                <a:gd name="T45" fmla="*/ 159 h 682"/>
                <a:gd name="T46" fmla="*/ 537 w 732"/>
                <a:gd name="T47" fmla="*/ 149 h 682"/>
                <a:gd name="T48" fmla="*/ 598 w 732"/>
                <a:gd name="T49" fmla="*/ 96 h 682"/>
                <a:gd name="T50" fmla="*/ 546 w 732"/>
                <a:gd name="T51" fmla="*/ 158 h 682"/>
                <a:gd name="T52" fmla="*/ 594 w 732"/>
                <a:gd name="T53" fmla="*/ 563 h 682"/>
                <a:gd name="T54" fmla="*/ 537 w 732"/>
                <a:gd name="T55" fmla="*/ 508 h 682"/>
                <a:gd name="T56" fmla="*/ 546 w 732"/>
                <a:gd name="T57" fmla="*/ 500 h 682"/>
                <a:gd name="T58" fmla="*/ 598 w 732"/>
                <a:gd name="T59" fmla="*/ 561 h 682"/>
                <a:gd name="T60" fmla="*/ 191 w 732"/>
                <a:gd name="T61" fmla="*/ 159 h 682"/>
                <a:gd name="T62" fmla="*/ 134 w 732"/>
                <a:gd name="T63" fmla="*/ 105 h 682"/>
                <a:gd name="T64" fmla="*/ 142 w 732"/>
                <a:gd name="T65" fmla="*/ 96 h 682"/>
                <a:gd name="T66" fmla="*/ 195 w 732"/>
                <a:gd name="T67" fmla="*/ 158 h 682"/>
                <a:gd name="T68" fmla="*/ 726 w 732"/>
                <a:gd name="T69" fmla="*/ 335 h 682"/>
                <a:gd name="T70" fmla="*/ 707 w 732"/>
                <a:gd name="T71" fmla="*/ 329 h 682"/>
                <a:gd name="T72" fmla="*/ 726 w 732"/>
                <a:gd name="T73" fmla="*/ 322 h 682"/>
                <a:gd name="T74" fmla="*/ 726 w 732"/>
                <a:gd name="T75" fmla="*/ 335 h 682"/>
                <a:gd name="T76" fmla="*/ 6 w 732"/>
                <a:gd name="T77" fmla="*/ 335 h 682"/>
                <a:gd name="T78" fmla="*/ 6 w 732"/>
                <a:gd name="T79" fmla="*/ 322 h 682"/>
                <a:gd name="T80" fmla="*/ 19 w 732"/>
                <a:gd name="T81" fmla="*/ 322 h 682"/>
                <a:gd name="T82" fmla="*/ 19 w 732"/>
                <a:gd name="T83" fmla="*/ 33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2" h="682">
                  <a:moveTo>
                    <a:pt x="465" y="633"/>
                  </a:moveTo>
                  <a:cubicBezTo>
                    <a:pt x="267" y="633"/>
                    <a:pt x="267" y="633"/>
                    <a:pt x="267" y="633"/>
                  </a:cubicBezTo>
                  <a:cubicBezTo>
                    <a:pt x="263" y="633"/>
                    <a:pt x="261" y="630"/>
                    <a:pt x="261" y="626"/>
                  </a:cubicBezTo>
                  <a:cubicBezTo>
                    <a:pt x="261" y="623"/>
                    <a:pt x="263" y="620"/>
                    <a:pt x="267" y="620"/>
                  </a:cubicBezTo>
                  <a:cubicBezTo>
                    <a:pt x="465" y="620"/>
                    <a:pt x="465" y="620"/>
                    <a:pt x="465" y="620"/>
                  </a:cubicBezTo>
                  <a:cubicBezTo>
                    <a:pt x="469" y="620"/>
                    <a:pt x="471" y="623"/>
                    <a:pt x="471" y="626"/>
                  </a:cubicBezTo>
                  <a:cubicBezTo>
                    <a:pt x="471" y="630"/>
                    <a:pt x="469" y="633"/>
                    <a:pt x="465" y="633"/>
                  </a:cubicBezTo>
                  <a:close/>
                  <a:moveTo>
                    <a:pt x="465" y="682"/>
                  </a:moveTo>
                  <a:cubicBezTo>
                    <a:pt x="267" y="682"/>
                    <a:pt x="267" y="682"/>
                    <a:pt x="267" y="682"/>
                  </a:cubicBezTo>
                  <a:cubicBezTo>
                    <a:pt x="263" y="682"/>
                    <a:pt x="261" y="679"/>
                    <a:pt x="261" y="676"/>
                  </a:cubicBezTo>
                  <a:cubicBezTo>
                    <a:pt x="261" y="673"/>
                    <a:pt x="263" y="670"/>
                    <a:pt x="267" y="670"/>
                  </a:cubicBezTo>
                  <a:cubicBezTo>
                    <a:pt x="465" y="670"/>
                    <a:pt x="465" y="670"/>
                    <a:pt x="465" y="670"/>
                  </a:cubicBezTo>
                  <a:cubicBezTo>
                    <a:pt x="469" y="670"/>
                    <a:pt x="471" y="673"/>
                    <a:pt x="471" y="676"/>
                  </a:cubicBezTo>
                  <a:cubicBezTo>
                    <a:pt x="471" y="679"/>
                    <a:pt x="469" y="682"/>
                    <a:pt x="465" y="682"/>
                  </a:cubicBezTo>
                  <a:close/>
                  <a:moveTo>
                    <a:pt x="368" y="87"/>
                  </a:moveTo>
                  <a:cubicBezTo>
                    <a:pt x="364" y="87"/>
                    <a:pt x="361" y="84"/>
                    <a:pt x="361" y="81"/>
                  </a:cubicBezTo>
                  <a:cubicBezTo>
                    <a:pt x="361" y="81"/>
                    <a:pt x="361" y="81"/>
                    <a:pt x="361" y="81"/>
                  </a:cubicBezTo>
                  <a:cubicBezTo>
                    <a:pt x="361" y="6"/>
                    <a:pt x="361" y="6"/>
                    <a:pt x="361" y="6"/>
                  </a:cubicBezTo>
                  <a:cubicBezTo>
                    <a:pt x="361" y="3"/>
                    <a:pt x="364" y="0"/>
                    <a:pt x="368" y="0"/>
                  </a:cubicBezTo>
                  <a:cubicBezTo>
                    <a:pt x="371" y="0"/>
                    <a:pt x="374" y="3"/>
                    <a:pt x="374" y="6"/>
                  </a:cubicBezTo>
                  <a:cubicBezTo>
                    <a:pt x="374" y="81"/>
                    <a:pt x="374" y="81"/>
                    <a:pt x="374" y="81"/>
                  </a:cubicBezTo>
                  <a:cubicBezTo>
                    <a:pt x="374" y="84"/>
                    <a:pt x="371" y="87"/>
                    <a:pt x="368" y="87"/>
                  </a:cubicBezTo>
                  <a:close/>
                  <a:moveTo>
                    <a:pt x="118" y="335"/>
                  </a:moveTo>
                  <a:cubicBezTo>
                    <a:pt x="44" y="335"/>
                    <a:pt x="44" y="335"/>
                    <a:pt x="44" y="335"/>
                  </a:cubicBezTo>
                  <a:cubicBezTo>
                    <a:pt x="40" y="335"/>
                    <a:pt x="37" y="332"/>
                    <a:pt x="37" y="329"/>
                  </a:cubicBezTo>
                  <a:cubicBezTo>
                    <a:pt x="37" y="325"/>
                    <a:pt x="40" y="322"/>
                    <a:pt x="44" y="322"/>
                  </a:cubicBezTo>
                  <a:cubicBezTo>
                    <a:pt x="118" y="322"/>
                    <a:pt x="118" y="322"/>
                    <a:pt x="118" y="322"/>
                  </a:cubicBezTo>
                  <a:cubicBezTo>
                    <a:pt x="121" y="322"/>
                    <a:pt x="124" y="325"/>
                    <a:pt x="124" y="329"/>
                  </a:cubicBezTo>
                  <a:cubicBezTo>
                    <a:pt x="124" y="332"/>
                    <a:pt x="121" y="335"/>
                    <a:pt x="118" y="335"/>
                  </a:cubicBezTo>
                  <a:close/>
                  <a:moveTo>
                    <a:pt x="688" y="335"/>
                  </a:moveTo>
                  <a:cubicBezTo>
                    <a:pt x="614" y="335"/>
                    <a:pt x="614" y="335"/>
                    <a:pt x="614" y="335"/>
                  </a:cubicBezTo>
                  <a:cubicBezTo>
                    <a:pt x="611" y="335"/>
                    <a:pt x="608" y="332"/>
                    <a:pt x="608" y="329"/>
                  </a:cubicBezTo>
                  <a:cubicBezTo>
                    <a:pt x="608" y="325"/>
                    <a:pt x="611" y="322"/>
                    <a:pt x="614" y="322"/>
                  </a:cubicBezTo>
                  <a:cubicBezTo>
                    <a:pt x="614" y="322"/>
                    <a:pt x="614" y="322"/>
                    <a:pt x="614" y="322"/>
                  </a:cubicBezTo>
                  <a:cubicBezTo>
                    <a:pt x="688" y="322"/>
                    <a:pt x="688" y="322"/>
                    <a:pt x="688" y="322"/>
                  </a:cubicBezTo>
                  <a:cubicBezTo>
                    <a:pt x="692" y="322"/>
                    <a:pt x="695" y="325"/>
                    <a:pt x="695" y="329"/>
                  </a:cubicBezTo>
                  <a:cubicBezTo>
                    <a:pt x="695" y="332"/>
                    <a:pt x="692" y="335"/>
                    <a:pt x="688" y="335"/>
                  </a:cubicBezTo>
                  <a:close/>
                  <a:moveTo>
                    <a:pt x="138" y="563"/>
                  </a:moveTo>
                  <a:cubicBezTo>
                    <a:pt x="135" y="563"/>
                    <a:pt x="132" y="560"/>
                    <a:pt x="132" y="557"/>
                  </a:cubicBezTo>
                  <a:cubicBezTo>
                    <a:pt x="132" y="555"/>
                    <a:pt x="132" y="553"/>
                    <a:pt x="134" y="552"/>
                  </a:cubicBezTo>
                  <a:cubicBezTo>
                    <a:pt x="186" y="500"/>
                    <a:pt x="186" y="500"/>
                    <a:pt x="186" y="500"/>
                  </a:cubicBezTo>
                  <a:cubicBezTo>
                    <a:pt x="189" y="497"/>
                    <a:pt x="193" y="497"/>
                    <a:pt x="195" y="500"/>
                  </a:cubicBezTo>
                  <a:cubicBezTo>
                    <a:pt x="197" y="502"/>
                    <a:pt x="197" y="506"/>
                    <a:pt x="195" y="508"/>
                  </a:cubicBezTo>
                  <a:cubicBezTo>
                    <a:pt x="142" y="561"/>
                    <a:pt x="142" y="561"/>
                    <a:pt x="142" y="561"/>
                  </a:cubicBezTo>
                  <a:cubicBezTo>
                    <a:pt x="141" y="562"/>
                    <a:pt x="140" y="563"/>
                    <a:pt x="138" y="563"/>
                  </a:cubicBezTo>
                  <a:close/>
                  <a:moveTo>
                    <a:pt x="541" y="159"/>
                  </a:moveTo>
                  <a:cubicBezTo>
                    <a:pt x="538" y="159"/>
                    <a:pt x="535" y="157"/>
                    <a:pt x="535" y="153"/>
                  </a:cubicBezTo>
                  <a:cubicBezTo>
                    <a:pt x="535" y="152"/>
                    <a:pt x="536" y="150"/>
                    <a:pt x="537" y="149"/>
                  </a:cubicBezTo>
                  <a:cubicBezTo>
                    <a:pt x="590" y="96"/>
                    <a:pt x="590" y="96"/>
                    <a:pt x="590" y="96"/>
                  </a:cubicBezTo>
                  <a:cubicBezTo>
                    <a:pt x="592" y="94"/>
                    <a:pt x="596" y="94"/>
                    <a:pt x="598" y="96"/>
                  </a:cubicBezTo>
                  <a:cubicBezTo>
                    <a:pt x="601" y="99"/>
                    <a:pt x="601" y="103"/>
                    <a:pt x="598" y="105"/>
                  </a:cubicBezTo>
                  <a:cubicBezTo>
                    <a:pt x="546" y="158"/>
                    <a:pt x="546" y="158"/>
                    <a:pt x="546" y="158"/>
                  </a:cubicBezTo>
                  <a:cubicBezTo>
                    <a:pt x="545" y="159"/>
                    <a:pt x="543" y="159"/>
                    <a:pt x="541" y="159"/>
                  </a:cubicBezTo>
                  <a:close/>
                  <a:moveTo>
                    <a:pt x="594" y="563"/>
                  </a:moveTo>
                  <a:cubicBezTo>
                    <a:pt x="592" y="563"/>
                    <a:pt x="591" y="562"/>
                    <a:pt x="590" y="561"/>
                  </a:cubicBezTo>
                  <a:cubicBezTo>
                    <a:pt x="537" y="508"/>
                    <a:pt x="537" y="508"/>
                    <a:pt x="537" y="508"/>
                  </a:cubicBezTo>
                  <a:cubicBezTo>
                    <a:pt x="535" y="506"/>
                    <a:pt x="535" y="502"/>
                    <a:pt x="537" y="500"/>
                  </a:cubicBezTo>
                  <a:cubicBezTo>
                    <a:pt x="540" y="497"/>
                    <a:pt x="543" y="497"/>
                    <a:pt x="546" y="500"/>
                  </a:cubicBezTo>
                  <a:cubicBezTo>
                    <a:pt x="598" y="552"/>
                    <a:pt x="598" y="552"/>
                    <a:pt x="598" y="552"/>
                  </a:cubicBezTo>
                  <a:cubicBezTo>
                    <a:pt x="601" y="555"/>
                    <a:pt x="601" y="559"/>
                    <a:pt x="598" y="561"/>
                  </a:cubicBezTo>
                  <a:cubicBezTo>
                    <a:pt x="597" y="562"/>
                    <a:pt x="596" y="563"/>
                    <a:pt x="594" y="563"/>
                  </a:cubicBezTo>
                  <a:close/>
                  <a:moveTo>
                    <a:pt x="191" y="159"/>
                  </a:moveTo>
                  <a:cubicBezTo>
                    <a:pt x="189" y="159"/>
                    <a:pt x="187" y="159"/>
                    <a:pt x="186" y="158"/>
                  </a:cubicBezTo>
                  <a:cubicBezTo>
                    <a:pt x="134" y="105"/>
                    <a:pt x="134" y="105"/>
                    <a:pt x="134" y="105"/>
                  </a:cubicBezTo>
                  <a:cubicBezTo>
                    <a:pt x="131" y="103"/>
                    <a:pt x="131" y="99"/>
                    <a:pt x="134" y="96"/>
                  </a:cubicBezTo>
                  <a:cubicBezTo>
                    <a:pt x="136" y="94"/>
                    <a:pt x="140" y="94"/>
                    <a:pt x="142" y="96"/>
                  </a:cubicBezTo>
                  <a:cubicBezTo>
                    <a:pt x="195" y="149"/>
                    <a:pt x="195" y="149"/>
                    <a:pt x="195" y="149"/>
                  </a:cubicBezTo>
                  <a:cubicBezTo>
                    <a:pt x="197" y="151"/>
                    <a:pt x="197" y="155"/>
                    <a:pt x="195" y="158"/>
                  </a:cubicBezTo>
                  <a:cubicBezTo>
                    <a:pt x="194" y="159"/>
                    <a:pt x="192" y="159"/>
                    <a:pt x="191" y="159"/>
                  </a:cubicBezTo>
                  <a:close/>
                  <a:moveTo>
                    <a:pt x="726" y="335"/>
                  </a:moveTo>
                  <a:cubicBezTo>
                    <a:pt x="713" y="335"/>
                    <a:pt x="713" y="335"/>
                    <a:pt x="713" y="335"/>
                  </a:cubicBezTo>
                  <a:cubicBezTo>
                    <a:pt x="710" y="335"/>
                    <a:pt x="707" y="332"/>
                    <a:pt x="707" y="329"/>
                  </a:cubicBezTo>
                  <a:cubicBezTo>
                    <a:pt x="707" y="325"/>
                    <a:pt x="710" y="322"/>
                    <a:pt x="713" y="322"/>
                  </a:cubicBezTo>
                  <a:cubicBezTo>
                    <a:pt x="726" y="322"/>
                    <a:pt x="726" y="322"/>
                    <a:pt x="726" y="322"/>
                  </a:cubicBezTo>
                  <a:cubicBezTo>
                    <a:pt x="729" y="322"/>
                    <a:pt x="732" y="325"/>
                    <a:pt x="732" y="329"/>
                  </a:cubicBezTo>
                  <a:cubicBezTo>
                    <a:pt x="732" y="332"/>
                    <a:pt x="729" y="335"/>
                    <a:pt x="726" y="335"/>
                  </a:cubicBezTo>
                  <a:close/>
                  <a:moveTo>
                    <a:pt x="19" y="335"/>
                  </a:moveTo>
                  <a:cubicBezTo>
                    <a:pt x="6" y="335"/>
                    <a:pt x="6" y="335"/>
                    <a:pt x="6" y="335"/>
                  </a:cubicBezTo>
                  <a:cubicBezTo>
                    <a:pt x="3" y="335"/>
                    <a:pt x="0" y="332"/>
                    <a:pt x="0" y="329"/>
                  </a:cubicBezTo>
                  <a:cubicBezTo>
                    <a:pt x="0" y="325"/>
                    <a:pt x="3" y="322"/>
                    <a:pt x="6" y="322"/>
                  </a:cubicBezTo>
                  <a:cubicBezTo>
                    <a:pt x="6" y="322"/>
                    <a:pt x="6" y="322"/>
                    <a:pt x="6" y="322"/>
                  </a:cubicBezTo>
                  <a:cubicBezTo>
                    <a:pt x="19" y="322"/>
                    <a:pt x="19" y="322"/>
                    <a:pt x="19" y="322"/>
                  </a:cubicBezTo>
                  <a:cubicBezTo>
                    <a:pt x="22" y="322"/>
                    <a:pt x="25" y="325"/>
                    <a:pt x="25" y="329"/>
                  </a:cubicBezTo>
                  <a:cubicBezTo>
                    <a:pt x="25" y="332"/>
                    <a:pt x="22" y="335"/>
                    <a:pt x="19" y="3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4" name="Freeform 52"/>
            <p:cNvSpPr/>
            <p:nvPr/>
          </p:nvSpPr>
          <p:spPr bwMode="auto">
            <a:xfrm>
              <a:off x="4254" y="519"/>
              <a:ext cx="533" cy="531"/>
            </a:xfrm>
            <a:custGeom>
              <a:avLst/>
              <a:gdLst>
                <a:gd name="T0" fmla="*/ 0 w 224"/>
                <a:gd name="T1" fmla="*/ 112 h 223"/>
                <a:gd name="T2" fmla="*/ 112 w 224"/>
                <a:gd name="T3" fmla="*/ 223 h 223"/>
                <a:gd name="T4" fmla="*/ 224 w 224"/>
                <a:gd name="T5" fmla="*/ 112 h 223"/>
                <a:gd name="T6" fmla="*/ 224 w 224"/>
                <a:gd name="T7" fmla="*/ 112 h 223"/>
                <a:gd name="T8" fmla="*/ 112 w 224"/>
                <a:gd name="T9" fmla="*/ 0 h 223"/>
                <a:gd name="T10" fmla="*/ 0 w 224"/>
                <a:gd name="T11" fmla="*/ 112 h 223"/>
                <a:gd name="T12" fmla="*/ 0 w 224"/>
                <a:gd name="T13" fmla="*/ 112 h 223"/>
              </a:gdLst>
              <a:ahLst/>
              <a:cxnLst>
                <a:cxn ang="0">
                  <a:pos x="T0" y="T1"/>
                </a:cxn>
                <a:cxn ang="0">
                  <a:pos x="T2" y="T3"/>
                </a:cxn>
                <a:cxn ang="0">
                  <a:pos x="T4" y="T5"/>
                </a:cxn>
                <a:cxn ang="0">
                  <a:pos x="T6" y="T7"/>
                </a:cxn>
                <a:cxn ang="0">
                  <a:pos x="T8" y="T9"/>
                </a:cxn>
                <a:cxn ang="0">
                  <a:pos x="T10" y="T11"/>
                </a:cxn>
                <a:cxn ang="0">
                  <a:pos x="T12" y="T13"/>
                </a:cxn>
              </a:cxnLst>
              <a:rect l="0" t="0" r="r" b="b"/>
              <a:pathLst>
                <a:path w="224" h="223">
                  <a:moveTo>
                    <a:pt x="0" y="112"/>
                  </a:moveTo>
                  <a:cubicBezTo>
                    <a:pt x="0" y="173"/>
                    <a:pt x="50" y="223"/>
                    <a:pt x="112" y="223"/>
                  </a:cubicBezTo>
                  <a:cubicBezTo>
                    <a:pt x="174" y="223"/>
                    <a:pt x="224" y="173"/>
                    <a:pt x="224" y="112"/>
                  </a:cubicBezTo>
                  <a:cubicBezTo>
                    <a:pt x="224" y="112"/>
                    <a:pt x="224" y="112"/>
                    <a:pt x="224" y="112"/>
                  </a:cubicBezTo>
                  <a:cubicBezTo>
                    <a:pt x="224" y="50"/>
                    <a:pt x="174" y="0"/>
                    <a:pt x="112" y="0"/>
                  </a:cubicBezTo>
                  <a:cubicBezTo>
                    <a:pt x="50" y="0"/>
                    <a:pt x="0" y="50"/>
                    <a:pt x="0" y="112"/>
                  </a:cubicBezTo>
                  <a:cubicBezTo>
                    <a:pt x="0" y="112"/>
                    <a:pt x="0" y="112"/>
                    <a:pt x="0" y="112"/>
                  </a:cubicBez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5" name="Freeform 53"/>
            <p:cNvSpPr>
              <a:spLocks noEditPoints="1"/>
            </p:cNvSpPr>
            <p:nvPr/>
          </p:nvSpPr>
          <p:spPr bwMode="auto">
            <a:xfrm>
              <a:off x="4240" y="505"/>
              <a:ext cx="561" cy="561"/>
            </a:xfrm>
            <a:custGeom>
              <a:avLst/>
              <a:gdLst>
                <a:gd name="T0" fmla="*/ 118 w 236"/>
                <a:gd name="T1" fmla="*/ 236 h 236"/>
                <a:gd name="T2" fmla="*/ 0 w 236"/>
                <a:gd name="T3" fmla="*/ 118 h 236"/>
                <a:gd name="T4" fmla="*/ 118 w 236"/>
                <a:gd name="T5" fmla="*/ 0 h 236"/>
                <a:gd name="T6" fmla="*/ 236 w 236"/>
                <a:gd name="T7" fmla="*/ 118 h 236"/>
                <a:gd name="T8" fmla="*/ 118 w 236"/>
                <a:gd name="T9" fmla="*/ 236 h 236"/>
                <a:gd name="T10" fmla="*/ 118 w 236"/>
                <a:gd name="T11" fmla="*/ 12 h 236"/>
                <a:gd name="T12" fmla="*/ 13 w 236"/>
                <a:gd name="T13" fmla="*/ 118 h 236"/>
                <a:gd name="T14" fmla="*/ 118 w 236"/>
                <a:gd name="T15" fmla="*/ 223 h 236"/>
                <a:gd name="T16" fmla="*/ 223 w 236"/>
                <a:gd name="T17" fmla="*/ 118 h 236"/>
                <a:gd name="T18" fmla="*/ 118 w 236"/>
                <a:gd name="T19"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6">
                  <a:moveTo>
                    <a:pt x="118" y="236"/>
                  </a:moveTo>
                  <a:cubicBezTo>
                    <a:pt x="53" y="236"/>
                    <a:pt x="0" y="183"/>
                    <a:pt x="0" y="118"/>
                  </a:cubicBezTo>
                  <a:cubicBezTo>
                    <a:pt x="0" y="53"/>
                    <a:pt x="53" y="0"/>
                    <a:pt x="118" y="0"/>
                  </a:cubicBezTo>
                  <a:cubicBezTo>
                    <a:pt x="183" y="0"/>
                    <a:pt x="236" y="53"/>
                    <a:pt x="236" y="118"/>
                  </a:cubicBezTo>
                  <a:cubicBezTo>
                    <a:pt x="236" y="183"/>
                    <a:pt x="183" y="236"/>
                    <a:pt x="118" y="236"/>
                  </a:cubicBezTo>
                  <a:close/>
                  <a:moveTo>
                    <a:pt x="118" y="12"/>
                  </a:moveTo>
                  <a:cubicBezTo>
                    <a:pt x="60" y="12"/>
                    <a:pt x="13" y="60"/>
                    <a:pt x="13" y="118"/>
                  </a:cubicBezTo>
                  <a:cubicBezTo>
                    <a:pt x="13" y="176"/>
                    <a:pt x="60" y="223"/>
                    <a:pt x="118" y="223"/>
                  </a:cubicBezTo>
                  <a:cubicBezTo>
                    <a:pt x="176" y="223"/>
                    <a:pt x="223" y="176"/>
                    <a:pt x="223" y="118"/>
                  </a:cubicBezTo>
                  <a:cubicBezTo>
                    <a:pt x="223" y="60"/>
                    <a:pt x="176" y="12"/>
                    <a:pt x="118"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6" name="Freeform 54"/>
            <p:cNvSpPr/>
            <p:nvPr/>
          </p:nvSpPr>
          <p:spPr bwMode="auto">
            <a:xfrm>
              <a:off x="4430" y="666"/>
              <a:ext cx="178" cy="236"/>
            </a:xfrm>
            <a:custGeom>
              <a:avLst/>
              <a:gdLst>
                <a:gd name="T0" fmla="*/ 47 w 75"/>
                <a:gd name="T1" fmla="*/ 99 h 99"/>
                <a:gd name="T2" fmla="*/ 7 w 75"/>
                <a:gd name="T3" fmla="*/ 99 h 99"/>
                <a:gd name="T4" fmla="*/ 0 w 75"/>
                <a:gd name="T5" fmla="*/ 93 h 99"/>
                <a:gd name="T6" fmla="*/ 7 w 75"/>
                <a:gd name="T7" fmla="*/ 87 h 99"/>
                <a:gd name="T8" fmla="*/ 7 w 75"/>
                <a:gd name="T9" fmla="*/ 87 h 99"/>
                <a:gd name="T10" fmla="*/ 47 w 75"/>
                <a:gd name="T11" fmla="*/ 87 h 99"/>
                <a:gd name="T12" fmla="*/ 62 w 75"/>
                <a:gd name="T13" fmla="*/ 71 h 99"/>
                <a:gd name="T14" fmla="*/ 47 w 75"/>
                <a:gd name="T15" fmla="*/ 56 h 99"/>
                <a:gd name="T16" fmla="*/ 28 w 75"/>
                <a:gd name="T17" fmla="*/ 56 h 99"/>
                <a:gd name="T18" fmla="*/ 0 w 75"/>
                <a:gd name="T19" fmla="*/ 28 h 99"/>
                <a:gd name="T20" fmla="*/ 28 w 75"/>
                <a:gd name="T21" fmla="*/ 0 h 99"/>
                <a:gd name="T22" fmla="*/ 62 w 75"/>
                <a:gd name="T23" fmla="*/ 0 h 99"/>
                <a:gd name="T24" fmla="*/ 69 w 75"/>
                <a:gd name="T25" fmla="*/ 6 h 99"/>
                <a:gd name="T26" fmla="*/ 62 w 75"/>
                <a:gd name="T27" fmla="*/ 12 h 99"/>
                <a:gd name="T28" fmla="*/ 28 w 75"/>
                <a:gd name="T29" fmla="*/ 12 h 99"/>
                <a:gd name="T30" fmla="*/ 13 w 75"/>
                <a:gd name="T31" fmla="*/ 28 h 99"/>
                <a:gd name="T32" fmla="*/ 28 w 75"/>
                <a:gd name="T33" fmla="*/ 43 h 99"/>
                <a:gd name="T34" fmla="*/ 47 w 75"/>
                <a:gd name="T35" fmla="*/ 43 h 99"/>
                <a:gd name="T36" fmla="*/ 75 w 75"/>
                <a:gd name="T37" fmla="*/ 71 h 99"/>
                <a:gd name="T38" fmla="*/ 47 w 75"/>
                <a:gd name="T3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99">
                  <a:moveTo>
                    <a:pt x="47" y="99"/>
                  </a:moveTo>
                  <a:cubicBezTo>
                    <a:pt x="7" y="99"/>
                    <a:pt x="7" y="99"/>
                    <a:pt x="7" y="99"/>
                  </a:cubicBezTo>
                  <a:cubicBezTo>
                    <a:pt x="3" y="99"/>
                    <a:pt x="0" y="97"/>
                    <a:pt x="0" y="93"/>
                  </a:cubicBezTo>
                  <a:cubicBezTo>
                    <a:pt x="0" y="90"/>
                    <a:pt x="3" y="87"/>
                    <a:pt x="7" y="87"/>
                  </a:cubicBezTo>
                  <a:cubicBezTo>
                    <a:pt x="7" y="87"/>
                    <a:pt x="7" y="87"/>
                    <a:pt x="7" y="87"/>
                  </a:cubicBezTo>
                  <a:cubicBezTo>
                    <a:pt x="47" y="87"/>
                    <a:pt x="47" y="87"/>
                    <a:pt x="47" y="87"/>
                  </a:cubicBezTo>
                  <a:cubicBezTo>
                    <a:pt x="55" y="87"/>
                    <a:pt x="62" y="80"/>
                    <a:pt x="62" y="71"/>
                  </a:cubicBezTo>
                  <a:cubicBezTo>
                    <a:pt x="62" y="63"/>
                    <a:pt x="55" y="56"/>
                    <a:pt x="47" y="56"/>
                  </a:cubicBezTo>
                  <a:cubicBezTo>
                    <a:pt x="28" y="56"/>
                    <a:pt x="28" y="56"/>
                    <a:pt x="28" y="56"/>
                  </a:cubicBezTo>
                  <a:cubicBezTo>
                    <a:pt x="13" y="56"/>
                    <a:pt x="0" y="43"/>
                    <a:pt x="0" y="28"/>
                  </a:cubicBezTo>
                  <a:cubicBezTo>
                    <a:pt x="0" y="13"/>
                    <a:pt x="13" y="0"/>
                    <a:pt x="28" y="0"/>
                  </a:cubicBezTo>
                  <a:cubicBezTo>
                    <a:pt x="62" y="0"/>
                    <a:pt x="62" y="0"/>
                    <a:pt x="62" y="0"/>
                  </a:cubicBezTo>
                  <a:cubicBezTo>
                    <a:pt x="66" y="0"/>
                    <a:pt x="69" y="3"/>
                    <a:pt x="69" y="6"/>
                  </a:cubicBezTo>
                  <a:cubicBezTo>
                    <a:pt x="69" y="10"/>
                    <a:pt x="66" y="12"/>
                    <a:pt x="62" y="12"/>
                  </a:cubicBezTo>
                  <a:cubicBezTo>
                    <a:pt x="28" y="12"/>
                    <a:pt x="28" y="12"/>
                    <a:pt x="28" y="12"/>
                  </a:cubicBezTo>
                  <a:cubicBezTo>
                    <a:pt x="20" y="12"/>
                    <a:pt x="13" y="19"/>
                    <a:pt x="13" y="28"/>
                  </a:cubicBezTo>
                  <a:cubicBezTo>
                    <a:pt x="13" y="37"/>
                    <a:pt x="20" y="43"/>
                    <a:pt x="28" y="43"/>
                  </a:cubicBezTo>
                  <a:cubicBezTo>
                    <a:pt x="47" y="43"/>
                    <a:pt x="47" y="43"/>
                    <a:pt x="47" y="43"/>
                  </a:cubicBezTo>
                  <a:cubicBezTo>
                    <a:pt x="62" y="43"/>
                    <a:pt x="75" y="56"/>
                    <a:pt x="75" y="71"/>
                  </a:cubicBezTo>
                  <a:cubicBezTo>
                    <a:pt x="75" y="87"/>
                    <a:pt x="62" y="99"/>
                    <a:pt x="47" y="9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7" name="Freeform 55"/>
            <p:cNvSpPr/>
            <p:nvPr/>
          </p:nvSpPr>
          <p:spPr bwMode="auto">
            <a:xfrm>
              <a:off x="4504" y="621"/>
              <a:ext cx="31" cy="74"/>
            </a:xfrm>
            <a:custGeom>
              <a:avLst/>
              <a:gdLst>
                <a:gd name="T0" fmla="*/ 7 w 13"/>
                <a:gd name="T1" fmla="*/ 31 h 31"/>
                <a:gd name="T2" fmla="*/ 0 w 13"/>
                <a:gd name="T3" fmla="*/ 25 h 31"/>
                <a:gd name="T4" fmla="*/ 0 w 13"/>
                <a:gd name="T5" fmla="*/ 25 h 31"/>
                <a:gd name="T6" fmla="*/ 0 w 13"/>
                <a:gd name="T7" fmla="*/ 7 h 31"/>
                <a:gd name="T8" fmla="*/ 7 w 13"/>
                <a:gd name="T9" fmla="*/ 0 h 31"/>
                <a:gd name="T10" fmla="*/ 13 w 13"/>
                <a:gd name="T11" fmla="*/ 7 h 31"/>
                <a:gd name="T12" fmla="*/ 13 w 13"/>
                <a:gd name="T13" fmla="*/ 7 h 31"/>
                <a:gd name="T14" fmla="*/ 13 w 13"/>
                <a:gd name="T15" fmla="*/ 25 h 31"/>
                <a:gd name="T16" fmla="*/ 7 w 1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1">
                  <a:moveTo>
                    <a:pt x="7" y="31"/>
                  </a:moveTo>
                  <a:cubicBezTo>
                    <a:pt x="3" y="31"/>
                    <a:pt x="0" y="29"/>
                    <a:pt x="0" y="25"/>
                  </a:cubicBezTo>
                  <a:cubicBezTo>
                    <a:pt x="0" y="25"/>
                    <a:pt x="0" y="25"/>
                    <a:pt x="0" y="25"/>
                  </a:cubicBezTo>
                  <a:cubicBezTo>
                    <a:pt x="0" y="7"/>
                    <a:pt x="0" y="7"/>
                    <a:pt x="0" y="7"/>
                  </a:cubicBezTo>
                  <a:cubicBezTo>
                    <a:pt x="0" y="3"/>
                    <a:pt x="3" y="0"/>
                    <a:pt x="7" y="0"/>
                  </a:cubicBezTo>
                  <a:cubicBezTo>
                    <a:pt x="10" y="0"/>
                    <a:pt x="13" y="3"/>
                    <a:pt x="13" y="7"/>
                  </a:cubicBezTo>
                  <a:cubicBezTo>
                    <a:pt x="13" y="7"/>
                    <a:pt x="13" y="7"/>
                    <a:pt x="13" y="7"/>
                  </a:cubicBezTo>
                  <a:cubicBezTo>
                    <a:pt x="13" y="25"/>
                    <a:pt x="13" y="25"/>
                    <a:pt x="13" y="25"/>
                  </a:cubicBezTo>
                  <a:cubicBezTo>
                    <a:pt x="13" y="29"/>
                    <a:pt x="10" y="31"/>
                    <a:pt x="7"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8" name="Freeform 56"/>
            <p:cNvSpPr/>
            <p:nvPr/>
          </p:nvSpPr>
          <p:spPr bwMode="auto">
            <a:xfrm>
              <a:off x="4504" y="874"/>
              <a:ext cx="31" cy="73"/>
            </a:xfrm>
            <a:custGeom>
              <a:avLst/>
              <a:gdLst>
                <a:gd name="T0" fmla="*/ 7 w 13"/>
                <a:gd name="T1" fmla="*/ 31 h 31"/>
                <a:gd name="T2" fmla="*/ 0 w 13"/>
                <a:gd name="T3" fmla="*/ 25 h 31"/>
                <a:gd name="T4" fmla="*/ 0 w 13"/>
                <a:gd name="T5" fmla="*/ 25 h 31"/>
                <a:gd name="T6" fmla="*/ 0 w 13"/>
                <a:gd name="T7" fmla="*/ 6 h 31"/>
                <a:gd name="T8" fmla="*/ 7 w 13"/>
                <a:gd name="T9" fmla="*/ 0 h 31"/>
                <a:gd name="T10" fmla="*/ 13 w 13"/>
                <a:gd name="T11" fmla="*/ 6 h 31"/>
                <a:gd name="T12" fmla="*/ 13 w 13"/>
                <a:gd name="T13" fmla="*/ 25 h 31"/>
                <a:gd name="T14" fmla="*/ 7 w 13"/>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7" y="31"/>
                  </a:moveTo>
                  <a:cubicBezTo>
                    <a:pt x="3" y="31"/>
                    <a:pt x="0" y="28"/>
                    <a:pt x="0" y="25"/>
                  </a:cubicBezTo>
                  <a:cubicBezTo>
                    <a:pt x="0" y="25"/>
                    <a:pt x="0" y="25"/>
                    <a:pt x="0" y="25"/>
                  </a:cubicBezTo>
                  <a:cubicBezTo>
                    <a:pt x="0" y="6"/>
                    <a:pt x="0" y="6"/>
                    <a:pt x="0" y="6"/>
                  </a:cubicBezTo>
                  <a:cubicBezTo>
                    <a:pt x="0" y="3"/>
                    <a:pt x="3" y="0"/>
                    <a:pt x="7" y="0"/>
                  </a:cubicBezTo>
                  <a:cubicBezTo>
                    <a:pt x="10" y="0"/>
                    <a:pt x="13" y="3"/>
                    <a:pt x="13" y="6"/>
                  </a:cubicBezTo>
                  <a:cubicBezTo>
                    <a:pt x="13" y="25"/>
                    <a:pt x="13" y="25"/>
                    <a:pt x="13" y="25"/>
                  </a:cubicBezTo>
                  <a:cubicBezTo>
                    <a:pt x="13" y="28"/>
                    <a:pt x="10" y="31"/>
                    <a:pt x="7"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663" name="Group 59"/>
          <p:cNvGrpSpPr>
            <a:grpSpLocks noChangeAspect="1"/>
          </p:cNvGrpSpPr>
          <p:nvPr/>
        </p:nvGrpSpPr>
        <p:grpSpPr bwMode="auto">
          <a:xfrm rot="1236971">
            <a:off x="10186555" y="519269"/>
            <a:ext cx="995603" cy="1178873"/>
            <a:chOff x="2078" y="667"/>
            <a:chExt cx="1608" cy="1904"/>
          </a:xfrm>
        </p:grpSpPr>
        <p:sp>
          <p:nvSpPr>
            <p:cNvPr id="665" name="Rectangle 60"/>
            <p:cNvSpPr>
              <a:spLocks noChangeArrowheads="1"/>
            </p:cNvSpPr>
            <p:nvPr/>
          </p:nvSpPr>
          <p:spPr bwMode="auto">
            <a:xfrm>
              <a:off x="2228" y="1010"/>
              <a:ext cx="953" cy="476"/>
            </a:xfrm>
            <a:prstGeom prst="rect">
              <a:avLst/>
            </a:prstGeom>
            <a:solidFill>
              <a:srgbClr val="FEB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6" name="Freeform 61"/>
            <p:cNvSpPr>
              <a:spLocks noEditPoints="1"/>
            </p:cNvSpPr>
            <p:nvPr/>
          </p:nvSpPr>
          <p:spPr bwMode="auto">
            <a:xfrm>
              <a:off x="2214" y="993"/>
              <a:ext cx="982" cy="507"/>
            </a:xfrm>
            <a:custGeom>
              <a:avLst/>
              <a:gdLst>
                <a:gd name="T0" fmla="*/ 406 w 412"/>
                <a:gd name="T1" fmla="*/ 213 h 213"/>
                <a:gd name="T2" fmla="*/ 6 w 412"/>
                <a:gd name="T3" fmla="*/ 213 h 213"/>
                <a:gd name="T4" fmla="*/ 0 w 412"/>
                <a:gd name="T5" fmla="*/ 207 h 213"/>
                <a:gd name="T6" fmla="*/ 0 w 412"/>
                <a:gd name="T7" fmla="*/ 7 h 213"/>
                <a:gd name="T8" fmla="*/ 6 w 412"/>
                <a:gd name="T9" fmla="*/ 0 h 213"/>
                <a:gd name="T10" fmla="*/ 406 w 412"/>
                <a:gd name="T11" fmla="*/ 0 h 213"/>
                <a:gd name="T12" fmla="*/ 412 w 412"/>
                <a:gd name="T13" fmla="*/ 7 h 213"/>
                <a:gd name="T14" fmla="*/ 412 w 412"/>
                <a:gd name="T15" fmla="*/ 207 h 213"/>
                <a:gd name="T16" fmla="*/ 406 w 412"/>
                <a:gd name="T17" fmla="*/ 213 h 213"/>
                <a:gd name="T18" fmla="*/ 12 w 412"/>
                <a:gd name="T19" fmla="*/ 200 h 213"/>
                <a:gd name="T20" fmla="*/ 400 w 412"/>
                <a:gd name="T21" fmla="*/ 200 h 213"/>
                <a:gd name="T22" fmla="*/ 400 w 412"/>
                <a:gd name="T23" fmla="*/ 13 h 213"/>
                <a:gd name="T24" fmla="*/ 12 w 412"/>
                <a:gd name="T25" fmla="*/ 13 h 213"/>
                <a:gd name="T26" fmla="*/ 12 w 412"/>
                <a:gd name="T2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213">
                  <a:moveTo>
                    <a:pt x="406" y="213"/>
                  </a:moveTo>
                  <a:cubicBezTo>
                    <a:pt x="6" y="213"/>
                    <a:pt x="6" y="213"/>
                    <a:pt x="6" y="213"/>
                  </a:cubicBezTo>
                  <a:cubicBezTo>
                    <a:pt x="3" y="213"/>
                    <a:pt x="0" y="210"/>
                    <a:pt x="0" y="207"/>
                  </a:cubicBezTo>
                  <a:cubicBezTo>
                    <a:pt x="0" y="7"/>
                    <a:pt x="0" y="7"/>
                    <a:pt x="0" y="7"/>
                  </a:cubicBezTo>
                  <a:cubicBezTo>
                    <a:pt x="0" y="3"/>
                    <a:pt x="3" y="0"/>
                    <a:pt x="6" y="0"/>
                  </a:cubicBezTo>
                  <a:cubicBezTo>
                    <a:pt x="406" y="0"/>
                    <a:pt x="406" y="0"/>
                    <a:pt x="406" y="0"/>
                  </a:cubicBezTo>
                  <a:cubicBezTo>
                    <a:pt x="409" y="0"/>
                    <a:pt x="412" y="3"/>
                    <a:pt x="412" y="7"/>
                  </a:cubicBezTo>
                  <a:cubicBezTo>
                    <a:pt x="412" y="207"/>
                    <a:pt x="412" y="207"/>
                    <a:pt x="412" y="207"/>
                  </a:cubicBezTo>
                  <a:cubicBezTo>
                    <a:pt x="412" y="210"/>
                    <a:pt x="409" y="213"/>
                    <a:pt x="406" y="213"/>
                  </a:cubicBezTo>
                  <a:close/>
                  <a:moveTo>
                    <a:pt x="12" y="200"/>
                  </a:moveTo>
                  <a:cubicBezTo>
                    <a:pt x="400" y="200"/>
                    <a:pt x="400" y="200"/>
                    <a:pt x="400" y="200"/>
                  </a:cubicBezTo>
                  <a:cubicBezTo>
                    <a:pt x="400" y="13"/>
                    <a:pt x="400" y="13"/>
                    <a:pt x="400" y="13"/>
                  </a:cubicBezTo>
                  <a:cubicBezTo>
                    <a:pt x="12" y="13"/>
                    <a:pt x="12" y="13"/>
                    <a:pt x="12" y="13"/>
                  </a:cubicBezTo>
                  <a:lnTo>
                    <a:pt x="12"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7" name="Freeform 62"/>
            <p:cNvSpPr>
              <a:spLocks noEditPoints="1"/>
            </p:cNvSpPr>
            <p:nvPr/>
          </p:nvSpPr>
          <p:spPr bwMode="auto">
            <a:xfrm>
              <a:off x="2078" y="846"/>
              <a:ext cx="1251" cy="1577"/>
            </a:xfrm>
            <a:custGeom>
              <a:avLst/>
              <a:gdLst>
                <a:gd name="T0" fmla="*/ 488 w 525"/>
                <a:gd name="T1" fmla="*/ 663 h 663"/>
                <a:gd name="T2" fmla="*/ 38 w 525"/>
                <a:gd name="T3" fmla="*/ 663 h 663"/>
                <a:gd name="T4" fmla="*/ 0 w 525"/>
                <a:gd name="T5" fmla="*/ 625 h 663"/>
                <a:gd name="T6" fmla="*/ 0 w 525"/>
                <a:gd name="T7" fmla="*/ 37 h 663"/>
                <a:gd name="T8" fmla="*/ 38 w 525"/>
                <a:gd name="T9" fmla="*/ 0 h 663"/>
                <a:gd name="T10" fmla="*/ 488 w 525"/>
                <a:gd name="T11" fmla="*/ 0 h 663"/>
                <a:gd name="T12" fmla="*/ 525 w 525"/>
                <a:gd name="T13" fmla="*/ 37 h 663"/>
                <a:gd name="T14" fmla="*/ 525 w 525"/>
                <a:gd name="T15" fmla="*/ 625 h 663"/>
                <a:gd name="T16" fmla="*/ 488 w 525"/>
                <a:gd name="T17" fmla="*/ 663 h 663"/>
                <a:gd name="T18" fmla="*/ 38 w 525"/>
                <a:gd name="T19" fmla="*/ 12 h 663"/>
                <a:gd name="T20" fmla="*/ 13 w 525"/>
                <a:gd name="T21" fmla="*/ 37 h 663"/>
                <a:gd name="T22" fmla="*/ 13 w 525"/>
                <a:gd name="T23" fmla="*/ 625 h 663"/>
                <a:gd name="T24" fmla="*/ 38 w 525"/>
                <a:gd name="T25" fmla="*/ 650 h 663"/>
                <a:gd name="T26" fmla="*/ 488 w 525"/>
                <a:gd name="T27" fmla="*/ 650 h 663"/>
                <a:gd name="T28" fmla="*/ 513 w 525"/>
                <a:gd name="T29" fmla="*/ 625 h 663"/>
                <a:gd name="T30" fmla="*/ 513 w 525"/>
                <a:gd name="T31" fmla="*/ 37 h 663"/>
                <a:gd name="T32" fmla="*/ 488 w 525"/>
                <a:gd name="T33" fmla="*/ 12 h 663"/>
                <a:gd name="T34" fmla="*/ 38 w 525"/>
                <a:gd name="T35" fmla="*/ 1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663">
                  <a:moveTo>
                    <a:pt x="488" y="663"/>
                  </a:moveTo>
                  <a:cubicBezTo>
                    <a:pt x="38" y="663"/>
                    <a:pt x="38" y="663"/>
                    <a:pt x="38" y="663"/>
                  </a:cubicBezTo>
                  <a:cubicBezTo>
                    <a:pt x="17" y="663"/>
                    <a:pt x="0" y="646"/>
                    <a:pt x="0" y="625"/>
                  </a:cubicBezTo>
                  <a:cubicBezTo>
                    <a:pt x="0" y="37"/>
                    <a:pt x="0" y="37"/>
                    <a:pt x="0" y="37"/>
                  </a:cubicBezTo>
                  <a:cubicBezTo>
                    <a:pt x="0" y="17"/>
                    <a:pt x="17" y="0"/>
                    <a:pt x="38" y="0"/>
                  </a:cubicBezTo>
                  <a:cubicBezTo>
                    <a:pt x="488" y="0"/>
                    <a:pt x="488" y="0"/>
                    <a:pt x="488" y="0"/>
                  </a:cubicBezTo>
                  <a:cubicBezTo>
                    <a:pt x="509" y="0"/>
                    <a:pt x="525" y="17"/>
                    <a:pt x="525" y="37"/>
                  </a:cubicBezTo>
                  <a:cubicBezTo>
                    <a:pt x="525" y="625"/>
                    <a:pt x="525" y="625"/>
                    <a:pt x="525" y="625"/>
                  </a:cubicBezTo>
                  <a:cubicBezTo>
                    <a:pt x="525" y="646"/>
                    <a:pt x="509" y="663"/>
                    <a:pt x="488" y="663"/>
                  </a:cubicBezTo>
                  <a:close/>
                  <a:moveTo>
                    <a:pt x="38" y="12"/>
                  </a:moveTo>
                  <a:cubicBezTo>
                    <a:pt x="24" y="12"/>
                    <a:pt x="13" y="24"/>
                    <a:pt x="13" y="37"/>
                  </a:cubicBezTo>
                  <a:cubicBezTo>
                    <a:pt x="13" y="625"/>
                    <a:pt x="13" y="625"/>
                    <a:pt x="13" y="625"/>
                  </a:cubicBezTo>
                  <a:cubicBezTo>
                    <a:pt x="13" y="639"/>
                    <a:pt x="24" y="650"/>
                    <a:pt x="38" y="650"/>
                  </a:cubicBezTo>
                  <a:cubicBezTo>
                    <a:pt x="488" y="650"/>
                    <a:pt x="488" y="650"/>
                    <a:pt x="488" y="650"/>
                  </a:cubicBezTo>
                  <a:cubicBezTo>
                    <a:pt x="502" y="650"/>
                    <a:pt x="513" y="639"/>
                    <a:pt x="513" y="625"/>
                  </a:cubicBezTo>
                  <a:cubicBezTo>
                    <a:pt x="513" y="37"/>
                    <a:pt x="513" y="37"/>
                    <a:pt x="513" y="37"/>
                  </a:cubicBezTo>
                  <a:cubicBezTo>
                    <a:pt x="513" y="24"/>
                    <a:pt x="502" y="12"/>
                    <a:pt x="488" y="12"/>
                  </a:cubicBezTo>
                  <a:lnTo>
                    <a:pt x="3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8" name="Freeform 63"/>
            <p:cNvSpPr>
              <a:spLocks noEditPoints="1"/>
            </p:cNvSpPr>
            <p:nvPr/>
          </p:nvSpPr>
          <p:spPr bwMode="auto">
            <a:xfrm>
              <a:off x="2197" y="727"/>
              <a:ext cx="1327" cy="1844"/>
            </a:xfrm>
            <a:custGeom>
              <a:avLst/>
              <a:gdLst>
                <a:gd name="T0" fmla="*/ 500 w 557"/>
                <a:gd name="T1" fmla="*/ 775 h 775"/>
                <a:gd name="T2" fmla="*/ 38 w 557"/>
                <a:gd name="T3" fmla="*/ 775 h 775"/>
                <a:gd name="T4" fmla="*/ 0 w 557"/>
                <a:gd name="T5" fmla="*/ 738 h 775"/>
                <a:gd name="T6" fmla="*/ 0 w 557"/>
                <a:gd name="T7" fmla="*/ 731 h 775"/>
                <a:gd name="T8" fmla="*/ 7 w 557"/>
                <a:gd name="T9" fmla="*/ 725 h 775"/>
                <a:gd name="T10" fmla="*/ 13 w 557"/>
                <a:gd name="T11" fmla="*/ 731 h 775"/>
                <a:gd name="T12" fmla="*/ 13 w 557"/>
                <a:gd name="T13" fmla="*/ 738 h 775"/>
                <a:gd name="T14" fmla="*/ 38 w 557"/>
                <a:gd name="T15" fmla="*/ 763 h 775"/>
                <a:gd name="T16" fmla="*/ 500 w 557"/>
                <a:gd name="T17" fmla="*/ 763 h 775"/>
                <a:gd name="T18" fmla="*/ 525 w 557"/>
                <a:gd name="T19" fmla="*/ 738 h 775"/>
                <a:gd name="T20" fmla="*/ 525 w 557"/>
                <a:gd name="T21" fmla="*/ 150 h 775"/>
                <a:gd name="T22" fmla="*/ 500 w 557"/>
                <a:gd name="T23" fmla="*/ 125 h 775"/>
                <a:gd name="T24" fmla="*/ 494 w 557"/>
                <a:gd name="T25" fmla="*/ 125 h 775"/>
                <a:gd name="T26" fmla="*/ 488 w 557"/>
                <a:gd name="T27" fmla="*/ 119 h 775"/>
                <a:gd name="T28" fmla="*/ 494 w 557"/>
                <a:gd name="T29" fmla="*/ 112 h 775"/>
                <a:gd name="T30" fmla="*/ 500 w 557"/>
                <a:gd name="T31" fmla="*/ 112 h 775"/>
                <a:gd name="T32" fmla="*/ 538 w 557"/>
                <a:gd name="T33" fmla="*/ 150 h 775"/>
                <a:gd name="T34" fmla="*/ 538 w 557"/>
                <a:gd name="T35" fmla="*/ 738 h 775"/>
                <a:gd name="T36" fmla="*/ 500 w 557"/>
                <a:gd name="T37" fmla="*/ 775 h 775"/>
                <a:gd name="T38" fmla="*/ 550 w 557"/>
                <a:gd name="T39" fmla="*/ 12 h 775"/>
                <a:gd name="T40" fmla="*/ 500 w 557"/>
                <a:gd name="T41" fmla="*/ 12 h 775"/>
                <a:gd name="T42" fmla="*/ 494 w 557"/>
                <a:gd name="T43" fmla="*/ 6 h 775"/>
                <a:gd name="T44" fmla="*/ 500 w 557"/>
                <a:gd name="T45" fmla="*/ 0 h 775"/>
                <a:gd name="T46" fmla="*/ 550 w 557"/>
                <a:gd name="T47" fmla="*/ 0 h 775"/>
                <a:gd name="T48" fmla="*/ 557 w 557"/>
                <a:gd name="T49" fmla="*/ 6 h 775"/>
                <a:gd name="T50" fmla="*/ 550 w 557"/>
                <a:gd name="T51" fmla="*/ 1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7" h="775">
                  <a:moveTo>
                    <a:pt x="500" y="775"/>
                  </a:moveTo>
                  <a:cubicBezTo>
                    <a:pt x="38" y="775"/>
                    <a:pt x="38" y="775"/>
                    <a:pt x="38" y="775"/>
                  </a:cubicBezTo>
                  <a:cubicBezTo>
                    <a:pt x="17" y="775"/>
                    <a:pt x="0" y="758"/>
                    <a:pt x="0" y="738"/>
                  </a:cubicBezTo>
                  <a:cubicBezTo>
                    <a:pt x="0" y="731"/>
                    <a:pt x="0" y="731"/>
                    <a:pt x="0" y="731"/>
                  </a:cubicBezTo>
                  <a:cubicBezTo>
                    <a:pt x="0" y="728"/>
                    <a:pt x="3" y="725"/>
                    <a:pt x="7" y="725"/>
                  </a:cubicBezTo>
                  <a:cubicBezTo>
                    <a:pt x="10" y="725"/>
                    <a:pt x="13" y="728"/>
                    <a:pt x="13" y="731"/>
                  </a:cubicBezTo>
                  <a:cubicBezTo>
                    <a:pt x="13" y="738"/>
                    <a:pt x="13" y="738"/>
                    <a:pt x="13" y="738"/>
                  </a:cubicBezTo>
                  <a:cubicBezTo>
                    <a:pt x="13" y="751"/>
                    <a:pt x="24" y="763"/>
                    <a:pt x="38" y="763"/>
                  </a:cubicBezTo>
                  <a:cubicBezTo>
                    <a:pt x="500" y="763"/>
                    <a:pt x="500" y="763"/>
                    <a:pt x="500" y="763"/>
                  </a:cubicBezTo>
                  <a:cubicBezTo>
                    <a:pt x="514" y="763"/>
                    <a:pt x="525" y="751"/>
                    <a:pt x="525" y="738"/>
                  </a:cubicBezTo>
                  <a:cubicBezTo>
                    <a:pt x="525" y="150"/>
                    <a:pt x="525" y="150"/>
                    <a:pt x="525" y="150"/>
                  </a:cubicBezTo>
                  <a:cubicBezTo>
                    <a:pt x="525" y="136"/>
                    <a:pt x="514" y="125"/>
                    <a:pt x="500" y="125"/>
                  </a:cubicBezTo>
                  <a:cubicBezTo>
                    <a:pt x="494" y="125"/>
                    <a:pt x="494" y="125"/>
                    <a:pt x="494" y="125"/>
                  </a:cubicBezTo>
                  <a:cubicBezTo>
                    <a:pt x="491" y="125"/>
                    <a:pt x="488" y="122"/>
                    <a:pt x="488" y="119"/>
                  </a:cubicBezTo>
                  <a:cubicBezTo>
                    <a:pt x="488" y="115"/>
                    <a:pt x="491" y="112"/>
                    <a:pt x="494" y="112"/>
                  </a:cubicBezTo>
                  <a:cubicBezTo>
                    <a:pt x="500" y="112"/>
                    <a:pt x="500" y="112"/>
                    <a:pt x="500" y="112"/>
                  </a:cubicBezTo>
                  <a:cubicBezTo>
                    <a:pt x="521" y="112"/>
                    <a:pt x="538" y="129"/>
                    <a:pt x="538" y="150"/>
                  </a:cubicBezTo>
                  <a:cubicBezTo>
                    <a:pt x="538" y="738"/>
                    <a:pt x="538" y="738"/>
                    <a:pt x="538" y="738"/>
                  </a:cubicBezTo>
                  <a:cubicBezTo>
                    <a:pt x="538" y="758"/>
                    <a:pt x="521" y="775"/>
                    <a:pt x="500" y="775"/>
                  </a:cubicBezTo>
                  <a:close/>
                  <a:moveTo>
                    <a:pt x="550" y="12"/>
                  </a:moveTo>
                  <a:cubicBezTo>
                    <a:pt x="500" y="12"/>
                    <a:pt x="500" y="12"/>
                    <a:pt x="500" y="12"/>
                  </a:cubicBezTo>
                  <a:cubicBezTo>
                    <a:pt x="497" y="12"/>
                    <a:pt x="494" y="10"/>
                    <a:pt x="494" y="6"/>
                  </a:cubicBezTo>
                  <a:cubicBezTo>
                    <a:pt x="494" y="3"/>
                    <a:pt x="497" y="0"/>
                    <a:pt x="500" y="0"/>
                  </a:cubicBezTo>
                  <a:cubicBezTo>
                    <a:pt x="550" y="0"/>
                    <a:pt x="550" y="0"/>
                    <a:pt x="550" y="0"/>
                  </a:cubicBezTo>
                  <a:cubicBezTo>
                    <a:pt x="554" y="0"/>
                    <a:pt x="557" y="3"/>
                    <a:pt x="557" y="6"/>
                  </a:cubicBezTo>
                  <a:cubicBezTo>
                    <a:pt x="557" y="10"/>
                    <a:pt x="554" y="12"/>
                    <a:pt x="55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9" name="Freeform 64"/>
            <p:cNvSpPr>
              <a:spLocks noEditPoints="1"/>
            </p:cNvSpPr>
            <p:nvPr/>
          </p:nvSpPr>
          <p:spPr bwMode="auto">
            <a:xfrm>
              <a:off x="3434" y="667"/>
              <a:ext cx="252" cy="252"/>
            </a:xfrm>
            <a:custGeom>
              <a:avLst/>
              <a:gdLst>
                <a:gd name="T0" fmla="*/ 6 w 106"/>
                <a:gd name="T1" fmla="*/ 62 h 106"/>
                <a:gd name="T2" fmla="*/ 0 w 106"/>
                <a:gd name="T3" fmla="*/ 56 h 106"/>
                <a:gd name="T4" fmla="*/ 0 w 106"/>
                <a:gd name="T5" fmla="*/ 6 h 106"/>
                <a:gd name="T6" fmla="*/ 6 w 106"/>
                <a:gd name="T7" fmla="*/ 0 h 106"/>
                <a:gd name="T8" fmla="*/ 13 w 106"/>
                <a:gd name="T9" fmla="*/ 6 h 106"/>
                <a:gd name="T10" fmla="*/ 13 w 106"/>
                <a:gd name="T11" fmla="*/ 56 h 106"/>
                <a:gd name="T12" fmla="*/ 6 w 106"/>
                <a:gd name="T13" fmla="*/ 62 h 106"/>
                <a:gd name="T14" fmla="*/ 100 w 106"/>
                <a:gd name="T15" fmla="*/ 106 h 106"/>
                <a:gd name="T16" fmla="*/ 50 w 106"/>
                <a:gd name="T17" fmla="*/ 106 h 106"/>
                <a:gd name="T18" fmla="*/ 44 w 106"/>
                <a:gd name="T19" fmla="*/ 100 h 106"/>
                <a:gd name="T20" fmla="*/ 50 w 106"/>
                <a:gd name="T21" fmla="*/ 94 h 106"/>
                <a:gd name="T22" fmla="*/ 100 w 106"/>
                <a:gd name="T23" fmla="*/ 94 h 106"/>
                <a:gd name="T24" fmla="*/ 106 w 106"/>
                <a:gd name="T25" fmla="*/ 100 h 106"/>
                <a:gd name="T26" fmla="*/ 100 w 106"/>
                <a:gd name="T2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6" y="62"/>
                  </a:moveTo>
                  <a:cubicBezTo>
                    <a:pt x="3" y="62"/>
                    <a:pt x="0" y="60"/>
                    <a:pt x="0" y="56"/>
                  </a:cubicBezTo>
                  <a:cubicBezTo>
                    <a:pt x="0" y="6"/>
                    <a:pt x="0" y="6"/>
                    <a:pt x="0" y="6"/>
                  </a:cubicBezTo>
                  <a:cubicBezTo>
                    <a:pt x="0" y="3"/>
                    <a:pt x="3" y="0"/>
                    <a:pt x="6" y="0"/>
                  </a:cubicBezTo>
                  <a:cubicBezTo>
                    <a:pt x="10" y="0"/>
                    <a:pt x="13" y="3"/>
                    <a:pt x="13" y="6"/>
                  </a:cubicBezTo>
                  <a:cubicBezTo>
                    <a:pt x="13" y="56"/>
                    <a:pt x="13" y="56"/>
                    <a:pt x="13" y="56"/>
                  </a:cubicBezTo>
                  <a:cubicBezTo>
                    <a:pt x="13" y="60"/>
                    <a:pt x="10" y="62"/>
                    <a:pt x="6" y="62"/>
                  </a:cubicBezTo>
                  <a:close/>
                  <a:moveTo>
                    <a:pt x="100" y="106"/>
                  </a:moveTo>
                  <a:cubicBezTo>
                    <a:pt x="50" y="106"/>
                    <a:pt x="50" y="106"/>
                    <a:pt x="50" y="106"/>
                  </a:cubicBezTo>
                  <a:cubicBezTo>
                    <a:pt x="47" y="106"/>
                    <a:pt x="44" y="103"/>
                    <a:pt x="44" y="100"/>
                  </a:cubicBezTo>
                  <a:cubicBezTo>
                    <a:pt x="44" y="97"/>
                    <a:pt x="47" y="94"/>
                    <a:pt x="50" y="94"/>
                  </a:cubicBezTo>
                  <a:cubicBezTo>
                    <a:pt x="100" y="94"/>
                    <a:pt x="100" y="94"/>
                    <a:pt x="100" y="94"/>
                  </a:cubicBezTo>
                  <a:cubicBezTo>
                    <a:pt x="104" y="94"/>
                    <a:pt x="106" y="97"/>
                    <a:pt x="106" y="100"/>
                  </a:cubicBezTo>
                  <a:cubicBezTo>
                    <a:pt x="106" y="103"/>
                    <a:pt x="104" y="106"/>
                    <a:pt x="100" y="1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0" name="Freeform 65"/>
            <p:cNvSpPr>
              <a:spLocks noEditPoints="1"/>
            </p:cNvSpPr>
            <p:nvPr/>
          </p:nvSpPr>
          <p:spPr bwMode="auto">
            <a:xfrm>
              <a:off x="2362" y="831"/>
              <a:ext cx="1265" cy="567"/>
            </a:xfrm>
            <a:custGeom>
              <a:avLst/>
              <a:gdLst>
                <a:gd name="T0" fmla="*/ 525 w 531"/>
                <a:gd name="T1" fmla="*/ 62 h 238"/>
                <a:gd name="T2" fmla="*/ 519 w 531"/>
                <a:gd name="T3" fmla="*/ 56 h 238"/>
                <a:gd name="T4" fmla="*/ 519 w 531"/>
                <a:gd name="T5" fmla="*/ 6 h 238"/>
                <a:gd name="T6" fmla="*/ 525 w 531"/>
                <a:gd name="T7" fmla="*/ 0 h 238"/>
                <a:gd name="T8" fmla="*/ 531 w 531"/>
                <a:gd name="T9" fmla="*/ 6 h 238"/>
                <a:gd name="T10" fmla="*/ 531 w 531"/>
                <a:gd name="T11" fmla="*/ 56 h 238"/>
                <a:gd name="T12" fmla="*/ 525 w 531"/>
                <a:gd name="T13" fmla="*/ 62 h 238"/>
                <a:gd name="T14" fmla="*/ 6 w 531"/>
                <a:gd name="T15" fmla="*/ 237 h 238"/>
                <a:gd name="T16" fmla="*/ 0 w 531"/>
                <a:gd name="T17" fmla="*/ 231 h 238"/>
                <a:gd name="T18" fmla="*/ 2 w 531"/>
                <a:gd name="T19" fmla="*/ 227 h 238"/>
                <a:gd name="T20" fmla="*/ 89 w 531"/>
                <a:gd name="T21" fmla="*/ 115 h 238"/>
                <a:gd name="T22" fmla="*/ 94 w 531"/>
                <a:gd name="T23" fmla="*/ 112 h 238"/>
                <a:gd name="T24" fmla="*/ 99 w 531"/>
                <a:gd name="T25" fmla="*/ 114 h 238"/>
                <a:gd name="T26" fmla="*/ 194 w 531"/>
                <a:gd name="T27" fmla="*/ 221 h 238"/>
                <a:gd name="T28" fmla="*/ 277 w 531"/>
                <a:gd name="T29" fmla="*/ 115 h 238"/>
                <a:gd name="T30" fmla="*/ 285 w 531"/>
                <a:gd name="T31" fmla="*/ 113 h 238"/>
                <a:gd name="T32" fmla="*/ 287 w 531"/>
                <a:gd name="T33" fmla="*/ 122 h 238"/>
                <a:gd name="T34" fmla="*/ 286 w 531"/>
                <a:gd name="T35" fmla="*/ 122 h 238"/>
                <a:gd name="T36" fmla="*/ 199 w 531"/>
                <a:gd name="T37" fmla="*/ 235 h 238"/>
                <a:gd name="T38" fmla="*/ 190 w 531"/>
                <a:gd name="T39" fmla="*/ 236 h 238"/>
                <a:gd name="T40" fmla="*/ 189 w 531"/>
                <a:gd name="T41" fmla="*/ 235 h 238"/>
                <a:gd name="T42" fmla="*/ 94 w 531"/>
                <a:gd name="T43" fmla="*/ 128 h 238"/>
                <a:gd name="T44" fmla="*/ 11 w 531"/>
                <a:gd name="T45" fmla="*/ 235 h 238"/>
                <a:gd name="T46" fmla="*/ 6 w 531"/>
                <a:gd name="T4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238">
                  <a:moveTo>
                    <a:pt x="525" y="62"/>
                  </a:moveTo>
                  <a:cubicBezTo>
                    <a:pt x="522" y="62"/>
                    <a:pt x="519" y="59"/>
                    <a:pt x="519" y="56"/>
                  </a:cubicBezTo>
                  <a:cubicBezTo>
                    <a:pt x="519" y="6"/>
                    <a:pt x="519" y="6"/>
                    <a:pt x="519" y="6"/>
                  </a:cubicBezTo>
                  <a:cubicBezTo>
                    <a:pt x="519" y="3"/>
                    <a:pt x="522" y="0"/>
                    <a:pt x="525" y="0"/>
                  </a:cubicBezTo>
                  <a:cubicBezTo>
                    <a:pt x="529" y="0"/>
                    <a:pt x="531" y="3"/>
                    <a:pt x="531" y="6"/>
                  </a:cubicBezTo>
                  <a:cubicBezTo>
                    <a:pt x="531" y="56"/>
                    <a:pt x="531" y="56"/>
                    <a:pt x="531" y="56"/>
                  </a:cubicBezTo>
                  <a:cubicBezTo>
                    <a:pt x="531" y="59"/>
                    <a:pt x="529" y="62"/>
                    <a:pt x="525" y="62"/>
                  </a:cubicBezTo>
                  <a:close/>
                  <a:moveTo>
                    <a:pt x="6" y="237"/>
                  </a:moveTo>
                  <a:cubicBezTo>
                    <a:pt x="3" y="237"/>
                    <a:pt x="0" y="234"/>
                    <a:pt x="0" y="231"/>
                  </a:cubicBezTo>
                  <a:cubicBezTo>
                    <a:pt x="0" y="230"/>
                    <a:pt x="1" y="228"/>
                    <a:pt x="2" y="227"/>
                  </a:cubicBezTo>
                  <a:cubicBezTo>
                    <a:pt x="89" y="115"/>
                    <a:pt x="89" y="115"/>
                    <a:pt x="89" y="115"/>
                  </a:cubicBezTo>
                  <a:cubicBezTo>
                    <a:pt x="90" y="113"/>
                    <a:pt x="92" y="112"/>
                    <a:pt x="94" y="112"/>
                  </a:cubicBezTo>
                  <a:cubicBezTo>
                    <a:pt x="96" y="112"/>
                    <a:pt x="97" y="113"/>
                    <a:pt x="99" y="114"/>
                  </a:cubicBezTo>
                  <a:cubicBezTo>
                    <a:pt x="194" y="221"/>
                    <a:pt x="194" y="221"/>
                    <a:pt x="194" y="221"/>
                  </a:cubicBezTo>
                  <a:cubicBezTo>
                    <a:pt x="277" y="115"/>
                    <a:pt x="277" y="115"/>
                    <a:pt x="277" y="115"/>
                  </a:cubicBezTo>
                  <a:cubicBezTo>
                    <a:pt x="279" y="112"/>
                    <a:pt x="282" y="111"/>
                    <a:pt x="285" y="113"/>
                  </a:cubicBezTo>
                  <a:cubicBezTo>
                    <a:pt x="288" y="115"/>
                    <a:pt x="289" y="119"/>
                    <a:pt x="287" y="122"/>
                  </a:cubicBezTo>
                  <a:cubicBezTo>
                    <a:pt x="287" y="122"/>
                    <a:pt x="287" y="122"/>
                    <a:pt x="286" y="122"/>
                  </a:cubicBezTo>
                  <a:cubicBezTo>
                    <a:pt x="199" y="235"/>
                    <a:pt x="199" y="235"/>
                    <a:pt x="199" y="235"/>
                  </a:cubicBezTo>
                  <a:cubicBezTo>
                    <a:pt x="197" y="238"/>
                    <a:pt x="193" y="238"/>
                    <a:pt x="190" y="236"/>
                  </a:cubicBezTo>
                  <a:cubicBezTo>
                    <a:pt x="190" y="236"/>
                    <a:pt x="190" y="235"/>
                    <a:pt x="189" y="235"/>
                  </a:cubicBezTo>
                  <a:cubicBezTo>
                    <a:pt x="94" y="128"/>
                    <a:pt x="94" y="128"/>
                    <a:pt x="94" y="128"/>
                  </a:cubicBezTo>
                  <a:cubicBezTo>
                    <a:pt x="11" y="235"/>
                    <a:pt x="11" y="235"/>
                    <a:pt x="11" y="235"/>
                  </a:cubicBezTo>
                  <a:cubicBezTo>
                    <a:pt x="10" y="236"/>
                    <a:pt x="8" y="237"/>
                    <a:pt x="6" y="2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1" name="Oval 66"/>
            <p:cNvSpPr>
              <a:spLocks noChangeArrowheads="1"/>
            </p:cNvSpPr>
            <p:nvPr/>
          </p:nvSpPr>
          <p:spPr bwMode="auto">
            <a:xfrm>
              <a:off x="2333" y="1336"/>
              <a:ext cx="88"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2" name="Freeform 67"/>
            <p:cNvSpPr>
              <a:spLocks noEditPoints="1"/>
            </p:cNvSpPr>
            <p:nvPr/>
          </p:nvSpPr>
          <p:spPr bwMode="auto">
            <a:xfrm>
              <a:off x="2317" y="1321"/>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4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2" y="50"/>
                    <a:pt x="0" y="39"/>
                    <a:pt x="0" y="25"/>
                  </a:cubicBezTo>
                  <a:cubicBezTo>
                    <a:pt x="0" y="11"/>
                    <a:pt x="12" y="0"/>
                    <a:pt x="25" y="0"/>
                  </a:cubicBezTo>
                  <a:cubicBezTo>
                    <a:pt x="39" y="0"/>
                    <a:pt x="50" y="11"/>
                    <a:pt x="50" y="25"/>
                  </a:cubicBezTo>
                  <a:cubicBezTo>
                    <a:pt x="50" y="39"/>
                    <a:pt x="39" y="50"/>
                    <a:pt x="25" y="50"/>
                  </a:cubicBezTo>
                  <a:close/>
                  <a:moveTo>
                    <a:pt x="25" y="12"/>
                  </a:moveTo>
                  <a:cubicBezTo>
                    <a:pt x="19" y="13"/>
                    <a:pt x="13" y="19"/>
                    <a:pt x="14" y="26"/>
                  </a:cubicBezTo>
                  <a:cubicBezTo>
                    <a:pt x="14" y="32"/>
                    <a:pt x="19" y="37"/>
                    <a:pt x="25" y="37"/>
                  </a:cubicBezTo>
                  <a:cubicBezTo>
                    <a:pt x="32" y="37"/>
                    <a:pt x="38" y="31"/>
                    <a:pt x="37" y="24"/>
                  </a:cubicBezTo>
                  <a:cubicBezTo>
                    <a:pt x="37" y="18"/>
                    <a:pt x="32"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3" name="Oval 68"/>
            <p:cNvSpPr>
              <a:spLocks noChangeArrowheads="1"/>
            </p:cNvSpPr>
            <p:nvPr/>
          </p:nvSpPr>
          <p:spPr bwMode="auto">
            <a:xfrm>
              <a:off x="2779" y="1336"/>
              <a:ext cx="90"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4" name="Freeform 69"/>
            <p:cNvSpPr>
              <a:spLocks noEditPoints="1"/>
            </p:cNvSpPr>
            <p:nvPr/>
          </p:nvSpPr>
          <p:spPr bwMode="auto">
            <a:xfrm>
              <a:off x="2764" y="1321"/>
              <a:ext cx="120"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3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3"/>
                    <a:pt x="13" y="19"/>
                    <a:pt x="13" y="26"/>
                  </a:cubicBezTo>
                  <a:cubicBezTo>
                    <a:pt x="13" y="32"/>
                    <a:pt x="19" y="37"/>
                    <a:pt x="25" y="37"/>
                  </a:cubicBezTo>
                  <a:cubicBezTo>
                    <a:pt x="32" y="37"/>
                    <a:pt x="37" y="31"/>
                    <a:pt x="37" y="24"/>
                  </a:cubicBezTo>
                  <a:cubicBezTo>
                    <a:pt x="37" y="18"/>
                    <a:pt x="31"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5" name="Oval 70"/>
            <p:cNvSpPr>
              <a:spLocks noChangeArrowheads="1"/>
            </p:cNvSpPr>
            <p:nvPr/>
          </p:nvSpPr>
          <p:spPr bwMode="auto">
            <a:xfrm>
              <a:off x="2541" y="1069"/>
              <a:ext cx="90"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6" name="Freeform 71"/>
            <p:cNvSpPr>
              <a:spLocks noEditPoints="1"/>
            </p:cNvSpPr>
            <p:nvPr/>
          </p:nvSpPr>
          <p:spPr bwMode="auto">
            <a:xfrm>
              <a:off x="2526" y="1053"/>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3 h 50"/>
                <a:gd name="T12" fmla="*/ 13 w 50"/>
                <a:gd name="T13" fmla="*/ 26 h 50"/>
                <a:gd name="T14" fmla="*/ 25 w 50"/>
                <a:gd name="T15" fmla="*/ 38 h 50"/>
                <a:gd name="T16" fmla="*/ 37 w 50"/>
                <a:gd name="T17" fmla="*/ 25 h 50"/>
                <a:gd name="T18" fmla="*/ 25 w 50"/>
                <a:gd name="T1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2"/>
                    <a:pt x="11" y="0"/>
                    <a:pt x="25" y="0"/>
                  </a:cubicBezTo>
                  <a:cubicBezTo>
                    <a:pt x="39" y="0"/>
                    <a:pt x="50" y="12"/>
                    <a:pt x="50" y="25"/>
                  </a:cubicBezTo>
                  <a:cubicBezTo>
                    <a:pt x="50" y="39"/>
                    <a:pt x="39" y="50"/>
                    <a:pt x="25" y="50"/>
                  </a:cubicBezTo>
                  <a:close/>
                  <a:moveTo>
                    <a:pt x="25" y="13"/>
                  </a:moveTo>
                  <a:cubicBezTo>
                    <a:pt x="18" y="13"/>
                    <a:pt x="13" y="19"/>
                    <a:pt x="13" y="26"/>
                  </a:cubicBezTo>
                  <a:cubicBezTo>
                    <a:pt x="13" y="33"/>
                    <a:pt x="19" y="38"/>
                    <a:pt x="25" y="38"/>
                  </a:cubicBezTo>
                  <a:cubicBezTo>
                    <a:pt x="32" y="38"/>
                    <a:pt x="37" y="32"/>
                    <a:pt x="37" y="25"/>
                  </a:cubicBezTo>
                  <a:cubicBezTo>
                    <a:pt x="37" y="18"/>
                    <a:pt x="31" y="13"/>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7" name="Oval 72"/>
            <p:cNvSpPr>
              <a:spLocks noChangeArrowheads="1"/>
            </p:cNvSpPr>
            <p:nvPr/>
          </p:nvSpPr>
          <p:spPr bwMode="auto">
            <a:xfrm>
              <a:off x="2988" y="1069"/>
              <a:ext cx="89"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8" name="Freeform 73"/>
            <p:cNvSpPr>
              <a:spLocks noEditPoints="1"/>
            </p:cNvSpPr>
            <p:nvPr/>
          </p:nvSpPr>
          <p:spPr bwMode="auto">
            <a:xfrm>
              <a:off x="2333" y="1053"/>
              <a:ext cx="863" cy="1220"/>
            </a:xfrm>
            <a:custGeom>
              <a:avLst/>
              <a:gdLst>
                <a:gd name="T0" fmla="*/ 293 w 362"/>
                <a:gd name="T1" fmla="*/ 50 h 513"/>
                <a:gd name="T2" fmla="*/ 268 w 362"/>
                <a:gd name="T3" fmla="*/ 25 h 513"/>
                <a:gd name="T4" fmla="*/ 293 w 362"/>
                <a:gd name="T5" fmla="*/ 0 h 513"/>
                <a:gd name="T6" fmla="*/ 318 w 362"/>
                <a:gd name="T7" fmla="*/ 25 h 513"/>
                <a:gd name="T8" fmla="*/ 293 w 362"/>
                <a:gd name="T9" fmla="*/ 50 h 513"/>
                <a:gd name="T10" fmla="*/ 293 w 362"/>
                <a:gd name="T11" fmla="*/ 13 h 513"/>
                <a:gd name="T12" fmla="*/ 282 w 362"/>
                <a:gd name="T13" fmla="*/ 26 h 513"/>
                <a:gd name="T14" fmla="*/ 293 w 362"/>
                <a:gd name="T15" fmla="*/ 38 h 513"/>
                <a:gd name="T16" fmla="*/ 305 w 362"/>
                <a:gd name="T17" fmla="*/ 25 h 513"/>
                <a:gd name="T18" fmla="*/ 293 w 362"/>
                <a:gd name="T19" fmla="*/ 13 h 513"/>
                <a:gd name="T20" fmla="*/ 281 w 362"/>
                <a:gd name="T21" fmla="*/ 513 h 513"/>
                <a:gd name="T22" fmla="*/ 200 w 362"/>
                <a:gd name="T23" fmla="*/ 432 h 513"/>
                <a:gd name="T24" fmla="*/ 281 w 362"/>
                <a:gd name="T25" fmla="*/ 351 h 513"/>
                <a:gd name="T26" fmla="*/ 362 w 362"/>
                <a:gd name="T27" fmla="*/ 432 h 513"/>
                <a:gd name="T28" fmla="*/ 281 w 362"/>
                <a:gd name="T29" fmla="*/ 513 h 513"/>
                <a:gd name="T30" fmla="*/ 281 w 362"/>
                <a:gd name="T31" fmla="*/ 363 h 513"/>
                <a:gd name="T32" fmla="*/ 212 w 362"/>
                <a:gd name="T33" fmla="*/ 432 h 513"/>
                <a:gd name="T34" fmla="*/ 281 w 362"/>
                <a:gd name="T35" fmla="*/ 501 h 513"/>
                <a:gd name="T36" fmla="*/ 350 w 362"/>
                <a:gd name="T37" fmla="*/ 432 h 513"/>
                <a:gd name="T38" fmla="*/ 281 w 362"/>
                <a:gd name="T39" fmla="*/ 363 h 513"/>
                <a:gd name="T40" fmla="*/ 306 w 362"/>
                <a:gd name="T41" fmla="*/ 250 h 513"/>
                <a:gd name="T42" fmla="*/ 6 w 362"/>
                <a:gd name="T43" fmla="*/ 250 h 513"/>
                <a:gd name="T44" fmla="*/ 0 w 362"/>
                <a:gd name="T45" fmla="*/ 244 h 513"/>
                <a:gd name="T46" fmla="*/ 6 w 362"/>
                <a:gd name="T47" fmla="*/ 238 h 513"/>
                <a:gd name="T48" fmla="*/ 306 w 362"/>
                <a:gd name="T49" fmla="*/ 238 h 513"/>
                <a:gd name="T50" fmla="*/ 312 w 362"/>
                <a:gd name="T51" fmla="*/ 244 h 513"/>
                <a:gd name="T52" fmla="*/ 306 w 362"/>
                <a:gd name="T53" fmla="*/ 250 h 513"/>
                <a:gd name="T54" fmla="*/ 306 w 362"/>
                <a:gd name="T55" fmla="*/ 313 h 513"/>
                <a:gd name="T56" fmla="*/ 6 w 362"/>
                <a:gd name="T57" fmla="*/ 313 h 513"/>
                <a:gd name="T58" fmla="*/ 0 w 362"/>
                <a:gd name="T59" fmla="*/ 307 h 513"/>
                <a:gd name="T60" fmla="*/ 6 w 362"/>
                <a:gd name="T61" fmla="*/ 301 h 513"/>
                <a:gd name="T62" fmla="*/ 306 w 362"/>
                <a:gd name="T63" fmla="*/ 301 h 513"/>
                <a:gd name="T64" fmla="*/ 312 w 362"/>
                <a:gd name="T65" fmla="*/ 307 h 513"/>
                <a:gd name="T66" fmla="*/ 306 w 362"/>
                <a:gd name="T67" fmla="*/ 3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513">
                  <a:moveTo>
                    <a:pt x="293" y="50"/>
                  </a:moveTo>
                  <a:cubicBezTo>
                    <a:pt x="280" y="50"/>
                    <a:pt x="268" y="39"/>
                    <a:pt x="268" y="25"/>
                  </a:cubicBezTo>
                  <a:cubicBezTo>
                    <a:pt x="268" y="12"/>
                    <a:pt x="280" y="0"/>
                    <a:pt x="293" y="0"/>
                  </a:cubicBezTo>
                  <a:cubicBezTo>
                    <a:pt x="307" y="0"/>
                    <a:pt x="318" y="12"/>
                    <a:pt x="318" y="25"/>
                  </a:cubicBezTo>
                  <a:cubicBezTo>
                    <a:pt x="318" y="39"/>
                    <a:pt x="307" y="50"/>
                    <a:pt x="293" y="50"/>
                  </a:cubicBezTo>
                  <a:close/>
                  <a:moveTo>
                    <a:pt x="293" y="13"/>
                  </a:moveTo>
                  <a:cubicBezTo>
                    <a:pt x="287" y="13"/>
                    <a:pt x="281" y="19"/>
                    <a:pt x="282" y="26"/>
                  </a:cubicBezTo>
                  <a:cubicBezTo>
                    <a:pt x="282" y="33"/>
                    <a:pt x="287" y="38"/>
                    <a:pt x="293" y="38"/>
                  </a:cubicBezTo>
                  <a:cubicBezTo>
                    <a:pt x="300" y="38"/>
                    <a:pt x="306" y="32"/>
                    <a:pt x="305" y="25"/>
                  </a:cubicBezTo>
                  <a:cubicBezTo>
                    <a:pt x="305" y="18"/>
                    <a:pt x="300" y="13"/>
                    <a:pt x="293" y="13"/>
                  </a:cubicBezTo>
                  <a:close/>
                  <a:moveTo>
                    <a:pt x="281" y="513"/>
                  </a:moveTo>
                  <a:cubicBezTo>
                    <a:pt x="236" y="513"/>
                    <a:pt x="200" y="477"/>
                    <a:pt x="200" y="432"/>
                  </a:cubicBezTo>
                  <a:cubicBezTo>
                    <a:pt x="200" y="387"/>
                    <a:pt x="236" y="351"/>
                    <a:pt x="281" y="351"/>
                  </a:cubicBezTo>
                  <a:cubicBezTo>
                    <a:pt x="326" y="351"/>
                    <a:pt x="362" y="387"/>
                    <a:pt x="362" y="432"/>
                  </a:cubicBezTo>
                  <a:cubicBezTo>
                    <a:pt x="362" y="477"/>
                    <a:pt x="326" y="513"/>
                    <a:pt x="281" y="513"/>
                  </a:cubicBezTo>
                  <a:close/>
                  <a:moveTo>
                    <a:pt x="281" y="363"/>
                  </a:moveTo>
                  <a:cubicBezTo>
                    <a:pt x="243" y="363"/>
                    <a:pt x="212" y="394"/>
                    <a:pt x="212" y="432"/>
                  </a:cubicBezTo>
                  <a:cubicBezTo>
                    <a:pt x="212" y="470"/>
                    <a:pt x="243" y="501"/>
                    <a:pt x="281" y="501"/>
                  </a:cubicBezTo>
                  <a:cubicBezTo>
                    <a:pt x="319" y="501"/>
                    <a:pt x="350" y="470"/>
                    <a:pt x="350" y="432"/>
                  </a:cubicBezTo>
                  <a:cubicBezTo>
                    <a:pt x="350" y="394"/>
                    <a:pt x="319" y="363"/>
                    <a:pt x="281" y="363"/>
                  </a:cubicBezTo>
                  <a:close/>
                  <a:moveTo>
                    <a:pt x="306" y="250"/>
                  </a:moveTo>
                  <a:cubicBezTo>
                    <a:pt x="6" y="250"/>
                    <a:pt x="6" y="250"/>
                    <a:pt x="6" y="250"/>
                  </a:cubicBezTo>
                  <a:cubicBezTo>
                    <a:pt x="3" y="250"/>
                    <a:pt x="0" y="248"/>
                    <a:pt x="0" y="244"/>
                  </a:cubicBezTo>
                  <a:cubicBezTo>
                    <a:pt x="0" y="241"/>
                    <a:pt x="3" y="238"/>
                    <a:pt x="6" y="238"/>
                  </a:cubicBezTo>
                  <a:cubicBezTo>
                    <a:pt x="306" y="238"/>
                    <a:pt x="306" y="238"/>
                    <a:pt x="306" y="238"/>
                  </a:cubicBezTo>
                  <a:cubicBezTo>
                    <a:pt x="309" y="238"/>
                    <a:pt x="312" y="241"/>
                    <a:pt x="312" y="244"/>
                  </a:cubicBezTo>
                  <a:cubicBezTo>
                    <a:pt x="312" y="248"/>
                    <a:pt x="309" y="250"/>
                    <a:pt x="306" y="250"/>
                  </a:cubicBezTo>
                  <a:close/>
                  <a:moveTo>
                    <a:pt x="306" y="313"/>
                  </a:moveTo>
                  <a:cubicBezTo>
                    <a:pt x="6" y="313"/>
                    <a:pt x="6" y="313"/>
                    <a:pt x="6" y="313"/>
                  </a:cubicBezTo>
                  <a:cubicBezTo>
                    <a:pt x="3" y="313"/>
                    <a:pt x="0" y="310"/>
                    <a:pt x="0" y="307"/>
                  </a:cubicBezTo>
                  <a:cubicBezTo>
                    <a:pt x="0" y="303"/>
                    <a:pt x="3" y="301"/>
                    <a:pt x="6" y="301"/>
                  </a:cubicBezTo>
                  <a:cubicBezTo>
                    <a:pt x="306" y="301"/>
                    <a:pt x="306" y="301"/>
                    <a:pt x="306" y="301"/>
                  </a:cubicBezTo>
                  <a:cubicBezTo>
                    <a:pt x="309" y="301"/>
                    <a:pt x="312" y="303"/>
                    <a:pt x="312" y="307"/>
                  </a:cubicBezTo>
                  <a:cubicBezTo>
                    <a:pt x="312" y="310"/>
                    <a:pt x="309" y="313"/>
                    <a:pt x="306" y="3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9" name="Freeform 74"/>
            <p:cNvSpPr/>
            <p:nvPr/>
          </p:nvSpPr>
          <p:spPr bwMode="auto">
            <a:xfrm>
              <a:off x="3003" y="1902"/>
              <a:ext cx="195" cy="305"/>
            </a:xfrm>
            <a:custGeom>
              <a:avLst/>
              <a:gdLst>
                <a:gd name="T0" fmla="*/ 53 w 82"/>
                <a:gd name="T1" fmla="*/ 128 h 128"/>
                <a:gd name="T2" fmla="*/ 53 w 82"/>
                <a:gd name="T3" fmla="*/ 128 h 128"/>
                <a:gd name="T4" fmla="*/ 53 w 82"/>
                <a:gd name="T5" fmla="*/ 22 h 128"/>
                <a:gd name="T6" fmla="*/ 0 w 82"/>
                <a:gd name="T7" fmla="*/ 0 h 128"/>
                <a:gd name="T8" fmla="*/ 0 w 82"/>
                <a:gd name="T9" fmla="*/ 75 h 128"/>
                <a:gd name="T10" fmla="*/ 53 w 82"/>
                <a:gd name="T11" fmla="*/ 128 h 128"/>
              </a:gdLst>
              <a:ahLst/>
              <a:cxnLst>
                <a:cxn ang="0">
                  <a:pos x="T0" y="T1"/>
                </a:cxn>
                <a:cxn ang="0">
                  <a:pos x="T2" y="T3"/>
                </a:cxn>
                <a:cxn ang="0">
                  <a:pos x="T4" y="T5"/>
                </a:cxn>
                <a:cxn ang="0">
                  <a:pos x="T6" y="T7"/>
                </a:cxn>
                <a:cxn ang="0">
                  <a:pos x="T8" y="T9"/>
                </a:cxn>
                <a:cxn ang="0">
                  <a:pos x="T10" y="T11"/>
                </a:cxn>
              </a:cxnLst>
              <a:rect l="0" t="0" r="r" b="b"/>
              <a:pathLst>
                <a:path w="82" h="128">
                  <a:moveTo>
                    <a:pt x="53" y="128"/>
                  </a:moveTo>
                  <a:cubicBezTo>
                    <a:pt x="53" y="128"/>
                    <a:pt x="53" y="128"/>
                    <a:pt x="53" y="128"/>
                  </a:cubicBezTo>
                  <a:cubicBezTo>
                    <a:pt x="82" y="98"/>
                    <a:pt x="82" y="51"/>
                    <a:pt x="53" y="22"/>
                  </a:cubicBezTo>
                  <a:cubicBezTo>
                    <a:pt x="39" y="8"/>
                    <a:pt x="20" y="0"/>
                    <a:pt x="0" y="0"/>
                  </a:cubicBezTo>
                  <a:cubicBezTo>
                    <a:pt x="0" y="75"/>
                    <a:pt x="0" y="75"/>
                    <a:pt x="0" y="75"/>
                  </a:cubicBezTo>
                  <a:lnTo>
                    <a:pt x="53" y="128"/>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0" name="Freeform 75"/>
            <p:cNvSpPr>
              <a:spLocks noEditPoints="1"/>
            </p:cNvSpPr>
            <p:nvPr/>
          </p:nvSpPr>
          <p:spPr bwMode="auto">
            <a:xfrm>
              <a:off x="2988" y="1888"/>
              <a:ext cx="208" cy="333"/>
            </a:xfrm>
            <a:custGeom>
              <a:avLst/>
              <a:gdLst>
                <a:gd name="T0" fmla="*/ 59 w 87"/>
                <a:gd name="T1" fmla="*/ 140 h 140"/>
                <a:gd name="T2" fmla="*/ 55 w 87"/>
                <a:gd name="T3" fmla="*/ 138 h 140"/>
                <a:gd name="T4" fmla="*/ 2 w 87"/>
                <a:gd name="T5" fmla="*/ 85 h 140"/>
                <a:gd name="T6" fmla="*/ 0 w 87"/>
                <a:gd name="T7" fmla="*/ 81 h 140"/>
                <a:gd name="T8" fmla="*/ 0 w 87"/>
                <a:gd name="T9" fmla="*/ 6 h 140"/>
                <a:gd name="T10" fmla="*/ 6 w 87"/>
                <a:gd name="T11" fmla="*/ 0 h 140"/>
                <a:gd name="T12" fmla="*/ 87 w 87"/>
                <a:gd name="T13" fmla="*/ 81 h 140"/>
                <a:gd name="T14" fmla="*/ 63 w 87"/>
                <a:gd name="T15" fmla="*/ 138 h 140"/>
                <a:gd name="T16" fmla="*/ 59 w 87"/>
                <a:gd name="T17" fmla="*/ 140 h 140"/>
                <a:gd name="T18" fmla="*/ 12 w 87"/>
                <a:gd name="T19" fmla="*/ 78 h 140"/>
                <a:gd name="T20" fmla="*/ 59 w 87"/>
                <a:gd name="T21" fmla="*/ 125 h 140"/>
                <a:gd name="T22" fmla="*/ 75 w 87"/>
                <a:gd name="T23" fmla="*/ 81 h 140"/>
                <a:gd name="T24" fmla="*/ 12 w 87"/>
                <a:gd name="T25" fmla="*/ 12 h 140"/>
                <a:gd name="T26" fmla="*/ 12 w 87"/>
                <a:gd name="T2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40">
                  <a:moveTo>
                    <a:pt x="59" y="140"/>
                  </a:moveTo>
                  <a:cubicBezTo>
                    <a:pt x="57" y="140"/>
                    <a:pt x="56" y="139"/>
                    <a:pt x="55" y="138"/>
                  </a:cubicBezTo>
                  <a:cubicBezTo>
                    <a:pt x="2" y="85"/>
                    <a:pt x="2" y="85"/>
                    <a:pt x="2" y="85"/>
                  </a:cubicBezTo>
                  <a:cubicBezTo>
                    <a:pt x="0" y="84"/>
                    <a:pt x="0" y="82"/>
                    <a:pt x="0" y="81"/>
                  </a:cubicBezTo>
                  <a:cubicBezTo>
                    <a:pt x="0" y="6"/>
                    <a:pt x="0" y="6"/>
                    <a:pt x="0" y="6"/>
                  </a:cubicBezTo>
                  <a:cubicBezTo>
                    <a:pt x="0" y="2"/>
                    <a:pt x="3" y="0"/>
                    <a:pt x="6" y="0"/>
                  </a:cubicBezTo>
                  <a:cubicBezTo>
                    <a:pt x="51" y="0"/>
                    <a:pt x="87" y="36"/>
                    <a:pt x="87" y="81"/>
                  </a:cubicBezTo>
                  <a:cubicBezTo>
                    <a:pt x="87" y="102"/>
                    <a:pt x="79" y="123"/>
                    <a:pt x="63" y="138"/>
                  </a:cubicBezTo>
                  <a:cubicBezTo>
                    <a:pt x="62" y="139"/>
                    <a:pt x="61" y="140"/>
                    <a:pt x="59" y="140"/>
                  </a:cubicBezTo>
                  <a:close/>
                  <a:moveTo>
                    <a:pt x="12" y="78"/>
                  </a:moveTo>
                  <a:cubicBezTo>
                    <a:pt x="59" y="125"/>
                    <a:pt x="59" y="125"/>
                    <a:pt x="59" y="125"/>
                  </a:cubicBezTo>
                  <a:cubicBezTo>
                    <a:pt x="69" y="112"/>
                    <a:pt x="75" y="97"/>
                    <a:pt x="75" y="81"/>
                  </a:cubicBezTo>
                  <a:cubicBezTo>
                    <a:pt x="75" y="45"/>
                    <a:pt x="48" y="16"/>
                    <a:pt x="12" y="12"/>
                  </a:cubicBez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1" name="Freeform 76"/>
            <p:cNvSpPr/>
            <p:nvPr/>
          </p:nvSpPr>
          <p:spPr bwMode="auto">
            <a:xfrm>
              <a:off x="2824" y="2081"/>
              <a:ext cx="305" cy="178"/>
            </a:xfrm>
            <a:custGeom>
              <a:avLst/>
              <a:gdLst>
                <a:gd name="T0" fmla="*/ 75 w 128"/>
                <a:gd name="T1" fmla="*/ 75 h 75"/>
                <a:gd name="T2" fmla="*/ 128 w 128"/>
                <a:gd name="T3" fmla="*/ 53 h 75"/>
                <a:gd name="T4" fmla="*/ 75 w 128"/>
                <a:gd name="T5" fmla="*/ 0 h 75"/>
                <a:gd name="T6" fmla="*/ 0 w 128"/>
                <a:gd name="T7" fmla="*/ 0 h 75"/>
                <a:gd name="T8" fmla="*/ 75 w 128"/>
                <a:gd name="T9" fmla="*/ 75 h 75"/>
              </a:gdLst>
              <a:ahLst/>
              <a:cxnLst>
                <a:cxn ang="0">
                  <a:pos x="T0" y="T1"/>
                </a:cxn>
                <a:cxn ang="0">
                  <a:pos x="T2" y="T3"/>
                </a:cxn>
                <a:cxn ang="0">
                  <a:pos x="T4" y="T5"/>
                </a:cxn>
                <a:cxn ang="0">
                  <a:pos x="T6" y="T7"/>
                </a:cxn>
                <a:cxn ang="0">
                  <a:pos x="T8" y="T9"/>
                </a:cxn>
              </a:cxnLst>
              <a:rect l="0" t="0" r="r" b="b"/>
              <a:pathLst>
                <a:path w="128" h="75">
                  <a:moveTo>
                    <a:pt x="75" y="75"/>
                  </a:moveTo>
                  <a:cubicBezTo>
                    <a:pt x="95" y="75"/>
                    <a:pt x="114" y="67"/>
                    <a:pt x="128" y="53"/>
                  </a:cubicBezTo>
                  <a:cubicBezTo>
                    <a:pt x="75" y="0"/>
                    <a:pt x="75" y="0"/>
                    <a:pt x="75" y="0"/>
                  </a:cubicBezTo>
                  <a:cubicBezTo>
                    <a:pt x="0" y="0"/>
                    <a:pt x="0" y="0"/>
                    <a:pt x="0" y="0"/>
                  </a:cubicBezTo>
                  <a:cubicBezTo>
                    <a:pt x="0" y="41"/>
                    <a:pt x="34" y="75"/>
                    <a:pt x="75" y="75"/>
                  </a:cubicBez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2" name="Freeform 77"/>
            <p:cNvSpPr>
              <a:spLocks noEditPoints="1"/>
            </p:cNvSpPr>
            <p:nvPr/>
          </p:nvSpPr>
          <p:spPr bwMode="auto">
            <a:xfrm>
              <a:off x="2810" y="2066"/>
              <a:ext cx="336" cy="207"/>
            </a:xfrm>
            <a:custGeom>
              <a:avLst/>
              <a:gdLst>
                <a:gd name="T0" fmla="*/ 81 w 141"/>
                <a:gd name="T1" fmla="*/ 87 h 87"/>
                <a:gd name="T2" fmla="*/ 0 w 141"/>
                <a:gd name="T3" fmla="*/ 6 h 87"/>
                <a:gd name="T4" fmla="*/ 6 w 141"/>
                <a:gd name="T5" fmla="*/ 0 h 87"/>
                <a:gd name="T6" fmla="*/ 81 w 141"/>
                <a:gd name="T7" fmla="*/ 0 h 87"/>
                <a:gd name="T8" fmla="*/ 85 w 141"/>
                <a:gd name="T9" fmla="*/ 1 h 87"/>
                <a:gd name="T10" fmla="*/ 138 w 141"/>
                <a:gd name="T11" fmla="*/ 54 h 87"/>
                <a:gd name="T12" fmla="*/ 138 w 141"/>
                <a:gd name="T13" fmla="*/ 63 h 87"/>
                <a:gd name="T14" fmla="*/ 138 w 141"/>
                <a:gd name="T15" fmla="*/ 63 h 87"/>
                <a:gd name="T16" fmla="*/ 81 w 141"/>
                <a:gd name="T17" fmla="*/ 87 h 87"/>
                <a:gd name="T18" fmla="*/ 13 w 141"/>
                <a:gd name="T19" fmla="*/ 12 h 87"/>
                <a:gd name="T20" fmla="*/ 81 w 141"/>
                <a:gd name="T21" fmla="*/ 75 h 87"/>
                <a:gd name="T22" fmla="*/ 125 w 141"/>
                <a:gd name="T23" fmla="*/ 59 h 87"/>
                <a:gd name="T24" fmla="*/ 78 w 141"/>
                <a:gd name="T25" fmla="*/ 12 h 87"/>
                <a:gd name="T26" fmla="*/ 13 w 141"/>
                <a:gd name="T2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87">
                  <a:moveTo>
                    <a:pt x="81" y="87"/>
                  </a:moveTo>
                  <a:cubicBezTo>
                    <a:pt x="36" y="87"/>
                    <a:pt x="0" y="51"/>
                    <a:pt x="0" y="6"/>
                  </a:cubicBezTo>
                  <a:cubicBezTo>
                    <a:pt x="0" y="2"/>
                    <a:pt x="3" y="0"/>
                    <a:pt x="6" y="0"/>
                  </a:cubicBezTo>
                  <a:cubicBezTo>
                    <a:pt x="81" y="0"/>
                    <a:pt x="81" y="0"/>
                    <a:pt x="81" y="0"/>
                  </a:cubicBezTo>
                  <a:cubicBezTo>
                    <a:pt x="83" y="0"/>
                    <a:pt x="84" y="0"/>
                    <a:pt x="85" y="1"/>
                  </a:cubicBezTo>
                  <a:cubicBezTo>
                    <a:pt x="138" y="54"/>
                    <a:pt x="138" y="54"/>
                    <a:pt x="138" y="54"/>
                  </a:cubicBezTo>
                  <a:cubicBezTo>
                    <a:pt x="141" y="57"/>
                    <a:pt x="141" y="61"/>
                    <a:pt x="138" y="63"/>
                  </a:cubicBezTo>
                  <a:cubicBezTo>
                    <a:pt x="138" y="63"/>
                    <a:pt x="138" y="63"/>
                    <a:pt x="138" y="63"/>
                  </a:cubicBezTo>
                  <a:cubicBezTo>
                    <a:pt x="123" y="78"/>
                    <a:pt x="103" y="87"/>
                    <a:pt x="81" y="87"/>
                  </a:cubicBezTo>
                  <a:close/>
                  <a:moveTo>
                    <a:pt x="13" y="12"/>
                  </a:moveTo>
                  <a:cubicBezTo>
                    <a:pt x="16" y="47"/>
                    <a:pt x="45" y="75"/>
                    <a:pt x="81" y="75"/>
                  </a:cubicBezTo>
                  <a:cubicBezTo>
                    <a:pt x="97" y="75"/>
                    <a:pt x="113" y="69"/>
                    <a:pt x="125" y="59"/>
                  </a:cubicBezTo>
                  <a:cubicBezTo>
                    <a:pt x="78" y="12"/>
                    <a:pt x="78" y="12"/>
                    <a:pt x="78" y="12"/>
                  </a:cubicBez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3" name="Freeform 78"/>
            <p:cNvSpPr/>
            <p:nvPr/>
          </p:nvSpPr>
          <p:spPr bwMode="auto">
            <a:xfrm>
              <a:off x="2362" y="1916"/>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4" name="Freeform 79"/>
            <p:cNvSpPr/>
            <p:nvPr/>
          </p:nvSpPr>
          <p:spPr bwMode="auto">
            <a:xfrm>
              <a:off x="2362" y="2066"/>
              <a:ext cx="269" cy="29"/>
            </a:xfrm>
            <a:custGeom>
              <a:avLst/>
              <a:gdLst>
                <a:gd name="T0" fmla="*/ 106 w 113"/>
                <a:gd name="T1" fmla="*/ 12 h 12"/>
                <a:gd name="T2" fmla="*/ 6 w 113"/>
                <a:gd name="T3" fmla="*/ 12 h 12"/>
                <a:gd name="T4" fmla="*/ 0 w 113"/>
                <a:gd name="T5" fmla="*/ 6 h 12"/>
                <a:gd name="T6" fmla="*/ 6 w 113"/>
                <a:gd name="T7" fmla="*/ 0 h 12"/>
                <a:gd name="T8" fmla="*/ 106 w 113"/>
                <a:gd name="T9" fmla="*/ 0 h 12"/>
                <a:gd name="T10" fmla="*/ 113 w 113"/>
                <a:gd name="T11" fmla="*/ 6 h 12"/>
                <a:gd name="T12" fmla="*/ 106 w 1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3" h="12">
                  <a:moveTo>
                    <a:pt x="106" y="12"/>
                  </a:moveTo>
                  <a:cubicBezTo>
                    <a:pt x="6" y="12"/>
                    <a:pt x="6" y="12"/>
                    <a:pt x="6" y="12"/>
                  </a:cubicBezTo>
                  <a:cubicBezTo>
                    <a:pt x="3" y="12"/>
                    <a:pt x="0" y="9"/>
                    <a:pt x="0" y="6"/>
                  </a:cubicBezTo>
                  <a:cubicBezTo>
                    <a:pt x="0" y="2"/>
                    <a:pt x="3" y="0"/>
                    <a:pt x="6" y="0"/>
                  </a:cubicBezTo>
                  <a:cubicBezTo>
                    <a:pt x="106" y="0"/>
                    <a:pt x="106" y="0"/>
                    <a:pt x="106" y="0"/>
                  </a:cubicBezTo>
                  <a:cubicBezTo>
                    <a:pt x="110" y="0"/>
                    <a:pt x="113" y="2"/>
                    <a:pt x="113" y="6"/>
                  </a:cubicBezTo>
                  <a:cubicBezTo>
                    <a:pt x="113" y="9"/>
                    <a:pt x="110" y="12"/>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5" name="Freeform 80"/>
            <p:cNvSpPr/>
            <p:nvPr/>
          </p:nvSpPr>
          <p:spPr bwMode="auto">
            <a:xfrm>
              <a:off x="2362" y="2214"/>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6" name="Freeform 81"/>
            <p:cNvSpPr/>
            <p:nvPr/>
          </p:nvSpPr>
          <p:spPr bwMode="auto">
            <a:xfrm>
              <a:off x="3598" y="2333"/>
              <a:ext cx="29" cy="90"/>
            </a:xfrm>
            <a:custGeom>
              <a:avLst/>
              <a:gdLst>
                <a:gd name="T0" fmla="*/ 6 w 12"/>
                <a:gd name="T1" fmla="*/ 38 h 38"/>
                <a:gd name="T2" fmla="*/ 0 w 12"/>
                <a:gd name="T3" fmla="*/ 31 h 38"/>
                <a:gd name="T4" fmla="*/ 0 w 12"/>
                <a:gd name="T5" fmla="*/ 6 h 38"/>
                <a:gd name="T6" fmla="*/ 6 w 12"/>
                <a:gd name="T7" fmla="*/ 0 h 38"/>
                <a:gd name="T8" fmla="*/ 12 w 12"/>
                <a:gd name="T9" fmla="*/ 6 h 38"/>
                <a:gd name="T10" fmla="*/ 12 w 12"/>
                <a:gd name="T11" fmla="*/ 31 h 38"/>
                <a:gd name="T12" fmla="*/ 6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6" y="38"/>
                  </a:moveTo>
                  <a:cubicBezTo>
                    <a:pt x="3" y="38"/>
                    <a:pt x="0" y="35"/>
                    <a:pt x="0" y="31"/>
                  </a:cubicBezTo>
                  <a:cubicBezTo>
                    <a:pt x="0" y="6"/>
                    <a:pt x="0" y="6"/>
                    <a:pt x="0" y="6"/>
                  </a:cubicBezTo>
                  <a:cubicBezTo>
                    <a:pt x="0" y="3"/>
                    <a:pt x="3" y="0"/>
                    <a:pt x="6" y="0"/>
                  </a:cubicBezTo>
                  <a:cubicBezTo>
                    <a:pt x="10" y="0"/>
                    <a:pt x="12" y="3"/>
                    <a:pt x="12" y="6"/>
                  </a:cubicBezTo>
                  <a:cubicBezTo>
                    <a:pt x="12" y="31"/>
                    <a:pt x="12" y="31"/>
                    <a:pt x="12" y="31"/>
                  </a:cubicBezTo>
                  <a:cubicBezTo>
                    <a:pt x="12" y="35"/>
                    <a:pt x="10" y="38"/>
                    <a:pt x="6"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7" name="Freeform 82"/>
            <p:cNvSpPr/>
            <p:nvPr/>
          </p:nvSpPr>
          <p:spPr bwMode="auto">
            <a:xfrm>
              <a:off x="3598" y="1738"/>
              <a:ext cx="29" cy="566"/>
            </a:xfrm>
            <a:custGeom>
              <a:avLst/>
              <a:gdLst>
                <a:gd name="T0" fmla="*/ 6 w 12"/>
                <a:gd name="T1" fmla="*/ 238 h 238"/>
                <a:gd name="T2" fmla="*/ 0 w 12"/>
                <a:gd name="T3" fmla="*/ 231 h 238"/>
                <a:gd name="T4" fmla="*/ 0 w 12"/>
                <a:gd name="T5" fmla="*/ 6 h 238"/>
                <a:gd name="T6" fmla="*/ 6 w 12"/>
                <a:gd name="T7" fmla="*/ 0 h 238"/>
                <a:gd name="T8" fmla="*/ 12 w 12"/>
                <a:gd name="T9" fmla="*/ 6 h 238"/>
                <a:gd name="T10" fmla="*/ 12 w 12"/>
                <a:gd name="T11" fmla="*/ 231 h 238"/>
                <a:gd name="T12" fmla="*/ 6 w 12"/>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2" h="238">
                  <a:moveTo>
                    <a:pt x="6" y="238"/>
                  </a:moveTo>
                  <a:cubicBezTo>
                    <a:pt x="3" y="238"/>
                    <a:pt x="0" y="235"/>
                    <a:pt x="0" y="231"/>
                  </a:cubicBezTo>
                  <a:cubicBezTo>
                    <a:pt x="0" y="6"/>
                    <a:pt x="0" y="6"/>
                    <a:pt x="0" y="6"/>
                  </a:cubicBezTo>
                  <a:cubicBezTo>
                    <a:pt x="0" y="3"/>
                    <a:pt x="3" y="0"/>
                    <a:pt x="6" y="0"/>
                  </a:cubicBezTo>
                  <a:cubicBezTo>
                    <a:pt x="10" y="0"/>
                    <a:pt x="12" y="3"/>
                    <a:pt x="12" y="6"/>
                  </a:cubicBezTo>
                  <a:cubicBezTo>
                    <a:pt x="12" y="231"/>
                    <a:pt x="12" y="231"/>
                    <a:pt x="12" y="231"/>
                  </a:cubicBezTo>
                  <a:cubicBezTo>
                    <a:pt x="12" y="235"/>
                    <a:pt x="10" y="238"/>
                    <a:pt x="6" y="2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690" name="Group 85"/>
          <p:cNvGrpSpPr>
            <a:grpSpLocks noChangeAspect="1"/>
          </p:cNvGrpSpPr>
          <p:nvPr/>
        </p:nvGrpSpPr>
        <p:grpSpPr bwMode="auto">
          <a:xfrm>
            <a:off x="593628" y="1838687"/>
            <a:ext cx="995025" cy="870647"/>
            <a:chOff x="1927" y="788"/>
            <a:chExt cx="1904" cy="1666"/>
          </a:xfrm>
        </p:grpSpPr>
        <p:sp>
          <p:nvSpPr>
            <p:cNvPr id="692" name="Freeform 86"/>
            <p:cNvSpPr/>
            <p:nvPr/>
          </p:nvSpPr>
          <p:spPr bwMode="auto">
            <a:xfrm>
              <a:off x="3193" y="1102"/>
              <a:ext cx="602" cy="603"/>
            </a:xfrm>
            <a:custGeom>
              <a:avLst/>
              <a:gdLst>
                <a:gd name="T0" fmla="*/ 248 w 253"/>
                <a:gd name="T1" fmla="*/ 199 h 253"/>
                <a:gd name="T2" fmla="*/ 199 w 253"/>
                <a:gd name="T3" fmla="*/ 248 h 253"/>
                <a:gd name="T4" fmla="*/ 182 w 253"/>
                <a:gd name="T5" fmla="*/ 248 h 253"/>
                <a:gd name="T6" fmla="*/ 182 w 253"/>
                <a:gd name="T7" fmla="*/ 248 h 253"/>
                <a:gd name="T8" fmla="*/ 5 w 253"/>
                <a:gd name="T9" fmla="*/ 71 h 253"/>
                <a:gd name="T10" fmla="*/ 5 w 253"/>
                <a:gd name="T11" fmla="*/ 53 h 253"/>
                <a:gd name="T12" fmla="*/ 5 w 253"/>
                <a:gd name="T13" fmla="*/ 53 h 253"/>
                <a:gd name="T14" fmla="*/ 54 w 253"/>
                <a:gd name="T15" fmla="*/ 5 h 253"/>
                <a:gd name="T16" fmla="*/ 71 w 253"/>
                <a:gd name="T17" fmla="*/ 5 h 253"/>
                <a:gd name="T18" fmla="*/ 71 w 253"/>
                <a:gd name="T19" fmla="*/ 5 h 253"/>
                <a:gd name="T20" fmla="*/ 248 w 253"/>
                <a:gd name="T21" fmla="*/ 181 h 253"/>
                <a:gd name="T22" fmla="*/ 248 w 253"/>
                <a:gd name="T23" fmla="*/ 19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3" h="253">
                  <a:moveTo>
                    <a:pt x="248" y="199"/>
                  </a:moveTo>
                  <a:cubicBezTo>
                    <a:pt x="199" y="248"/>
                    <a:pt x="199" y="248"/>
                    <a:pt x="199" y="248"/>
                  </a:cubicBezTo>
                  <a:cubicBezTo>
                    <a:pt x="195" y="253"/>
                    <a:pt x="187" y="253"/>
                    <a:pt x="182" y="248"/>
                  </a:cubicBezTo>
                  <a:cubicBezTo>
                    <a:pt x="182" y="248"/>
                    <a:pt x="182" y="248"/>
                    <a:pt x="182" y="248"/>
                  </a:cubicBezTo>
                  <a:cubicBezTo>
                    <a:pt x="5" y="71"/>
                    <a:pt x="5" y="71"/>
                    <a:pt x="5" y="71"/>
                  </a:cubicBezTo>
                  <a:cubicBezTo>
                    <a:pt x="0" y="66"/>
                    <a:pt x="0" y="58"/>
                    <a:pt x="5" y="53"/>
                  </a:cubicBezTo>
                  <a:cubicBezTo>
                    <a:pt x="5" y="53"/>
                    <a:pt x="5" y="53"/>
                    <a:pt x="5" y="53"/>
                  </a:cubicBezTo>
                  <a:cubicBezTo>
                    <a:pt x="54" y="5"/>
                    <a:pt x="54" y="5"/>
                    <a:pt x="54" y="5"/>
                  </a:cubicBezTo>
                  <a:cubicBezTo>
                    <a:pt x="58" y="0"/>
                    <a:pt x="66" y="0"/>
                    <a:pt x="71" y="5"/>
                  </a:cubicBezTo>
                  <a:cubicBezTo>
                    <a:pt x="71" y="5"/>
                    <a:pt x="71" y="5"/>
                    <a:pt x="71" y="5"/>
                  </a:cubicBezTo>
                  <a:cubicBezTo>
                    <a:pt x="248" y="181"/>
                    <a:pt x="248" y="181"/>
                    <a:pt x="248" y="181"/>
                  </a:cubicBezTo>
                  <a:cubicBezTo>
                    <a:pt x="253" y="186"/>
                    <a:pt x="253" y="194"/>
                    <a:pt x="248" y="199"/>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3" name="Freeform 87"/>
            <p:cNvSpPr>
              <a:spLocks noEditPoints="1"/>
            </p:cNvSpPr>
            <p:nvPr/>
          </p:nvSpPr>
          <p:spPr bwMode="auto">
            <a:xfrm>
              <a:off x="3176" y="1086"/>
              <a:ext cx="631" cy="630"/>
            </a:xfrm>
            <a:custGeom>
              <a:avLst/>
              <a:gdLst>
                <a:gd name="T0" fmla="*/ 198 w 265"/>
                <a:gd name="T1" fmla="*/ 265 h 265"/>
                <a:gd name="T2" fmla="*/ 184 w 265"/>
                <a:gd name="T3" fmla="*/ 259 h 265"/>
                <a:gd name="T4" fmla="*/ 8 w 265"/>
                <a:gd name="T5" fmla="*/ 82 h 265"/>
                <a:gd name="T6" fmla="*/ 8 w 265"/>
                <a:gd name="T7" fmla="*/ 56 h 265"/>
                <a:gd name="T8" fmla="*/ 56 w 265"/>
                <a:gd name="T9" fmla="*/ 7 h 265"/>
                <a:gd name="T10" fmla="*/ 83 w 265"/>
                <a:gd name="T11" fmla="*/ 7 h 265"/>
                <a:gd name="T12" fmla="*/ 259 w 265"/>
                <a:gd name="T13" fmla="*/ 184 h 265"/>
                <a:gd name="T14" fmla="*/ 265 w 265"/>
                <a:gd name="T15" fmla="*/ 197 h 265"/>
                <a:gd name="T16" fmla="*/ 259 w 265"/>
                <a:gd name="T17" fmla="*/ 211 h 265"/>
                <a:gd name="T18" fmla="*/ 211 w 265"/>
                <a:gd name="T19" fmla="*/ 259 h 265"/>
                <a:gd name="T20" fmla="*/ 198 w 265"/>
                <a:gd name="T21" fmla="*/ 265 h 265"/>
                <a:gd name="T22" fmla="*/ 69 w 265"/>
                <a:gd name="T23" fmla="*/ 14 h 265"/>
                <a:gd name="T24" fmla="*/ 65 w 265"/>
                <a:gd name="T25" fmla="*/ 16 h 265"/>
                <a:gd name="T26" fmla="*/ 16 w 265"/>
                <a:gd name="T27" fmla="*/ 65 h 265"/>
                <a:gd name="T28" fmla="*/ 16 w 265"/>
                <a:gd name="T29" fmla="*/ 74 h 265"/>
                <a:gd name="T30" fmla="*/ 193 w 265"/>
                <a:gd name="T31" fmla="*/ 250 h 265"/>
                <a:gd name="T32" fmla="*/ 202 w 265"/>
                <a:gd name="T33" fmla="*/ 250 h 265"/>
                <a:gd name="T34" fmla="*/ 251 w 265"/>
                <a:gd name="T35" fmla="*/ 202 h 265"/>
                <a:gd name="T36" fmla="*/ 251 w 265"/>
                <a:gd name="T37" fmla="*/ 193 h 265"/>
                <a:gd name="T38" fmla="*/ 74 w 265"/>
                <a:gd name="T39" fmla="*/ 16 h 265"/>
                <a:gd name="T40" fmla="*/ 69 w 265"/>
                <a:gd name="T41" fmla="*/ 1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265">
                  <a:moveTo>
                    <a:pt x="198" y="265"/>
                  </a:moveTo>
                  <a:cubicBezTo>
                    <a:pt x="193" y="265"/>
                    <a:pt x="188" y="263"/>
                    <a:pt x="184" y="259"/>
                  </a:cubicBezTo>
                  <a:cubicBezTo>
                    <a:pt x="8" y="82"/>
                    <a:pt x="8" y="82"/>
                    <a:pt x="8" y="82"/>
                  </a:cubicBezTo>
                  <a:cubicBezTo>
                    <a:pt x="0" y="75"/>
                    <a:pt x="0" y="63"/>
                    <a:pt x="8" y="56"/>
                  </a:cubicBezTo>
                  <a:cubicBezTo>
                    <a:pt x="56" y="7"/>
                    <a:pt x="56" y="7"/>
                    <a:pt x="56" y="7"/>
                  </a:cubicBezTo>
                  <a:cubicBezTo>
                    <a:pt x="64" y="0"/>
                    <a:pt x="75" y="0"/>
                    <a:pt x="83" y="7"/>
                  </a:cubicBezTo>
                  <a:cubicBezTo>
                    <a:pt x="259" y="184"/>
                    <a:pt x="259" y="184"/>
                    <a:pt x="259" y="184"/>
                  </a:cubicBezTo>
                  <a:cubicBezTo>
                    <a:pt x="263" y="188"/>
                    <a:pt x="265" y="192"/>
                    <a:pt x="265" y="197"/>
                  </a:cubicBezTo>
                  <a:cubicBezTo>
                    <a:pt x="265" y="202"/>
                    <a:pt x="263" y="207"/>
                    <a:pt x="259" y="211"/>
                  </a:cubicBezTo>
                  <a:cubicBezTo>
                    <a:pt x="211" y="259"/>
                    <a:pt x="211" y="259"/>
                    <a:pt x="211" y="259"/>
                  </a:cubicBezTo>
                  <a:cubicBezTo>
                    <a:pt x="207" y="263"/>
                    <a:pt x="203" y="265"/>
                    <a:pt x="198" y="265"/>
                  </a:cubicBezTo>
                  <a:close/>
                  <a:moveTo>
                    <a:pt x="69" y="14"/>
                  </a:moveTo>
                  <a:cubicBezTo>
                    <a:pt x="68" y="14"/>
                    <a:pt x="66" y="15"/>
                    <a:pt x="65" y="16"/>
                  </a:cubicBezTo>
                  <a:cubicBezTo>
                    <a:pt x="16" y="65"/>
                    <a:pt x="16" y="65"/>
                    <a:pt x="16" y="65"/>
                  </a:cubicBezTo>
                  <a:cubicBezTo>
                    <a:pt x="14" y="67"/>
                    <a:pt x="14" y="71"/>
                    <a:pt x="16" y="74"/>
                  </a:cubicBezTo>
                  <a:cubicBezTo>
                    <a:pt x="193" y="250"/>
                    <a:pt x="193" y="250"/>
                    <a:pt x="193" y="250"/>
                  </a:cubicBezTo>
                  <a:cubicBezTo>
                    <a:pt x="196" y="253"/>
                    <a:pt x="200" y="253"/>
                    <a:pt x="202" y="250"/>
                  </a:cubicBezTo>
                  <a:cubicBezTo>
                    <a:pt x="251" y="202"/>
                    <a:pt x="251" y="202"/>
                    <a:pt x="251" y="202"/>
                  </a:cubicBezTo>
                  <a:cubicBezTo>
                    <a:pt x="253" y="199"/>
                    <a:pt x="253" y="195"/>
                    <a:pt x="251" y="193"/>
                  </a:cubicBezTo>
                  <a:cubicBezTo>
                    <a:pt x="74" y="16"/>
                    <a:pt x="74" y="16"/>
                    <a:pt x="74" y="16"/>
                  </a:cubicBezTo>
                  <a:cubicBezTo>
                    <a:pt x="73" y="15"/>
                    <a:pt x="71" y="14"/>
                    <a:pt x="69"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4" name="Freeform 88"/>
            <p:cNvSpPr/>
            <p:nvPr/>
          </p:nvSpPr>
          <p:spPr bwMode="auto">
            <a:xfrm>
              <a:off x="1963" y="1124"/>
              <a:ext cx="633" cy="633"/>
            </a:xfrm>
            <a:custGeom>
              <a:avLst/>
              <a:gdLst>
                <a:gd name="T0" fmla="*/ 5 w 266"/>
                <a:gd name="T1" fmla="*/ 199 h 266"/>
                <a:gd name="T2" fmla="*/ 67 w 266"/>
                <a:gd name="T3" fmla="*/ 261 h 266"/>
                <a:gd name="T4" fmla="*/ 84 w 266"/>
                <a:gd name="T5" fmla="*/ 261 h 266"/>
                <a:gd name="T6" fmla="*/ 84 w 266"/>
                <a:gd name="T7" fmla="*/ 261 h 266"/>
                <a:gd name="T8" fmla="*/ 261 w 266"/>
                <a:gd name="T9" fmla="*/ 84 h 266"/>
                <a:gd name="T10" fmla="*/ 261 w 266"/>
                <a:gd name="T11" fmla="*/ 66 h 266"/>
                <a:gd name="T12" fmla="*/ 261 w 266"/>
                <a:gd name="T13" fmla="*/ 66 h 266"/>
                <a:gd name="T14" fmla="*/ 199 w 266"/>
                <a:gd name="T15" fmla="*/ 5 h 266"/>
                <a:gd name="T16" fmla="*/ 182 w 266"/>
                <a:gd name="T17" fmla="*/ 5 h 266"/>
                <a:gd name="T18" fmla="*/ 182 w 266"/>
                <a:gd name="T19" fmla="*/ 5 h 266"/>
                <a:gd name="T20" fmla="*/ 5 w 266"/>
                <a:gd name="T21" fmla="*/ 181 h 266"/>
                <a:gd name="T22" fmla="*/ 5 w 266"/>
                <a:gd name="T23" fmla="*/ 19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266">
                  <a:moveTo>
                    <a:pt x="5" y="199"/>
                  </a:moveTo>
                  <a:cubicBezTo>
                    <a:pt x="67" y="261"/>
                    <a:pt x="67" y="261"/>
                    <a:pt x="67" y="261"/>
                  </a:cubicBezTo>
                  <a:cubicBezTo>
                    <a:pt x="72" y="266"/>
                    <a:pt x="80" y="266"/>
                    <a:pt x="84" y="261"/>
                  </a:cubicBezTo>
                  <a:cubicBezTo>
                    <a:pt x="84" y="261"/>
                    <a:pt x="84" y="261"/>
                    <a:pt x="84" y="261"/>
                  </a:cubicBezTo>
                  <a:cubicBezTo>
                    <a:pt x="261" y="84"/>
                    <a:pt x="261" y="84"/>
                    <a:pt x="261" y="84"/>
                  </a:cubicBezTo>
                  <a:cubicBezTo>
                    <a:pt x="266" y="79"/>
                    <a:pt x="266" y="71"/>
                    <a:pt x="261" y="66"/>
                  </a:cubicBezTo>
                  <a:cubicBezTo>
                    <a:pt x="261" y="66"/>
                    <a:pt x="261" y="66"/>
                    <a:pt x="261" y="66"/>
                  </a:cubicBezTo>
                  <a:cubicBezTo>
                    <a:pt x="199" y="5"/>
                    <a:pt x="199" y="5"/>
                    <a:pt x="199" y="5"/>
                  </a:cubicBezTo>
                  <a:cubicBezTo>
                    <a:pt x="195" y="0"/>
                    <a:pt x="187" y="0"/>
                    <a:pt x="182" y="5"/>
                  </a:cubicBezTo>
                  <a:cubicBezTo>
                    <a:pt x="182" y="5"/>
                    <a:pt x="182" y="5"/>
                    <a:pt x="182" y="5"/>
                  </a:cubicBezTo>
                  <a:cubicBezTo>
                    <a:pt x="5" y="181"/>
                    <a:pt x="5" y="181"/>
                    <a:pt x="5" y="181"/>
                  </a:cubicBezTo>
                  <a:cubicBezTo>
                    <a:pt x="0" y="186"/>
                    <a:pt x="0" y="194"/>
                    <a:pt x="5" y="199"/>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5" name="Freeform 89"/>
            <p:cNvSpPr>
              <a:spLocks noEditPoints="1"/>
            </p:cNvSpPr>
            <p:nvPr/>
          </p:nvSpPr>
          <p:spPr bwMode="auto">
            <a:xfrm>
              <a:off x="1951" y="1107"/>
              <a:ext cx="1270" cy="1147"/>
            </a:xfrm>
            <a:custGeom>
              <a:avLst/>
              <a:gdLst>
                <a:gd name="T0" fmla="*/ 81 w 534"/>
                <a:gd name="T1" fmla="*/ 278 h 482"/>
                <a:gd name="T2" fmla="*/ 67 w 534"/>
                <a:gd name="T3" fmla="*/ 272 h 482"/>
                <a:gd name="T4" fmla="*/ 6 w 534"/>
                <a:gd name="T5" fmla="*/ 210 h 482"/>
                <a:gd name="T6" fmla="*/ 0 w 534"/>
                <a:gd name="T7" fmla="*/ 197 h 482"/>
                <a:gd name="T8" fmla="*/ 6 w 534"/>
                <a:gd name="T9" fmla="*/ 184 h 482"/>
                <a:gd name="T10" fmla="*/ 182 w 534"/>
                <a:gd name="T11" fmla="*/ 7 h 482"/>
                <a:gd name="T12" fmla="*/ 209 w 534"/>
                <a:gd name="T13" fmla="*/ 7 h 482"/>
                <a:gd name="T14" fmla="*/ 271 w 534"/>
                <a:gd name="T15" fmla="*/ 69 h 482"/>
                <a:gd name="T16" fmla="*/ 276 w 534"/>
                <a:gd name="T17" fmla="*/ 82 h 482"/>
                <a:gd name="T18" fmla="*/ 271 w 534"/>
                <a:gd name="T19" fmla="*/ 96 h 482"/>
                <a:gd name="T20" fmla="*/ 94 w 534"/>
                <a:gd name="T21" fmla="*/ 272 h 482"/>
                <a:gd name="T22" fmla="*/ 81 w 534"/>
                <a:gd name="T23" fmla="*/ 278 h 482"/>
                <a:gd name="T24" fmla="*/ 196 w 534"/>
                <a:gd name="T25" fmla="*/ 14 h 482"/>
                <a:gd name="T26" fmla="*/ 191 w 534"/>
                <a:gd name="T27" fmla="*/ 16 h 482"/>
                <a:gd name="T28" fmla="*/ 14 w 534"/>
                <a:gd name="T29" fmla="*/ 193 h 482"/>
                <a:gd name="T30" fmla="*/ 13 w 534"/>
                <a:gd name="T31" fmla="*/ 197 h 482"/>
                <a:gd name="T32" fmla="*/ 14 w 534"/>
                <a:gd name="T33" fmla="*/ 202 h 482"/>
                <a:gd name="T34" fmla="*/ 76 w 534"/>
                <a:gd name="T35" fmla="*/ 263 h 482"/>
                <a:gd name="T36" fmla="*/ 85 w 534"/>
                <a:gd name="T37" fmla="*/ 263 h 482"/>
                <a:gd name="T38" fmla="*/ 262 w 534"/>
                <a:gd name="T39" fmla="*/ 87 h 482"/>
                <a:gd name="T40" fmla="*/ 262 w 534"/>
                <a:gd name="T41" fmla="*/ 78 h 482"/>
                <a:gd name="T42" fmla="*/ 200 w 534"/>
                <a:gd name="T43" fmla="*/ 16 h 482"/>
                <a:gd name="T44" fmla="*/ 196 w 534"/>
                <a:gd name="T45" fmla="*/ 14 h 482"/>
                <a:gd name="T46" fmla="*/ 527 w 534"/>
                <a:gd name="T47" fmla="*/ 446 h 482"/>
                <a:gd name="T48" fmla="*/ 523 w 534"/>
                <a:gd name="T49" fmla="*/ 445 h 482"/>
                <a:gd name="T50" fmla="*/ 399 w 534"/>
                <a:gd name="T51" fmla="*/ 321 h 482"/>
                <a:gd name="T52" fmla="*/ 399 w 534"/>
                <a:gd name="T53" fmla="*/ 312 h 482"/>
                <a:gd name="T54" fmla="*/ 408 w 534"/>
                <a:gd name="T55" fmla="*/ 312 h 482"/>
                <a:gd name="T56" fmla="*/ 531 w 534"/>
                <a:gd name="T57" fmla="*/ 436 h 482"/>
                <a:gd name="T58" fmla="*/ 531 w 534"/>
                <a:gd name="T59" fmla="*/ 445 h 482"/>
                <a:gd name="T60" fmla="*/ 527 w 534"/>
                <a:gd name="T61" fmla="*/ 446 h 482"/>
                <a:gd name="T62" fmla="*/ 474 w 534"/>
                <a:gd name="T63" fmla="*/ 482 h 482"/>
                <a:gd name="T64" fmla="*/ 470 w 534"/>
                <a:gd name="T65" fmla="*/ 480 h 482"/>
                <a:gd name="T66" fmla="*/ 355 w 534"/>
                <a:gd name="T67" fmla="*/ 365 h 482"/>
                <a:gd name="T68" fmla="*/ 355 w 534"/>
                <a:gd name="T69" fmla="*/ 356 h 482"/>
                <a:gd name="T70" fmla="*/ 363 w 534"/>
                <a:gd name="T71" fmla="*/ 356 h 482"/>
                <a:gd name="T72" fmla="*/ 478 w 534"/>
                <a:gd name="T73" fmla="*/ 471 h 482"/>
                <a:gd name="T74" fmla="*/ 478 w 534"/>
                <a:gd name="T75" fmla="*/ 480 h 482"/>
                <a:gd name="T76" fmla="*/ 474 w 534"/>
                <a:gd name="T77" fmla="*/ 482 h 482"/>
                <a:gd name="T78" fmla="*/ 235 w 534"/>
                <a:gd name="T79" fmla="*/ 442 h 482"/>
                <a:gd name="T80" fmla="*/ 209 w 534"/>
                <a:gd name="T81" fmla="*/ 431 h 482"/>
                <a:gd name="T82" fmla="*/ 209 w 534"/>
                <a:gd name="T83" fmla="*/ 378 h 482"/>
                <a:gd name="T84" fmla="*/ 242 w 534"/>
                <a:gd name="T85" fmla="*/ 345 h 482"/>
                <a:gd name="T86" fmla="*/ 295 w 534"/>
                <a:gd name="T87" fmla="*/ 345 h 482"/>
                <a:gd name="T88" fmla="*/ 306 w 534"/>
                <a:gd name="T89" fmla="*/ 372 h 482"/>
                <a:gd name="T90" fmla="*/ 295 w 534"/>
                <a:gd name="T91" fmla="*/ 398 h 482"/>
                <a:gd name="T92" fmla="*/ 262 w 534"/>
                <a:gd name="T93" fmla="*/ 431 h 482"/>
                <a:gd name="T94" fmla="*/ 235 w 534"/>
                <a:gd name="T95" fmla="*/ 442 h 482"/>
                <a:gd name="T96" fmla="*/ 218 w 534"/>
                <a:gd name="T97" fmla="*/ 423 h 482"/>
                <a:gd name="T98" fmla="*/ 253 w 534"/>
                <a:gd name="T99" fmla="*/ 423 h 482"/>
                <a:gd name="T100" fmla="*/ 286 w 534"/>
                <a:gd name="T101" fmla="*/ 389 h 482"/>
                <a:gd name="T102" fmla="*/ 293 w 534"/>
                <a:gd name="T103" fmla="*/ 372 h 482"/>
                <a:gd name="T104" fmla="*/ 286 w 534"/>
                <a:gd name="T105" fmla="*/ 354 h 482"/>
                <a:gd name="T106" fmla="*/ 251 w 534"/>
                <a:gd name="T107" fmla="*/ 354 h 482"/>
                <a:gd name="T108" fmla="*/ 218 w 534"/>
                <a:gd name="T109" fmla="*/ 387 h 482"/>
                <a:gd name="T110" fmla="*/ 218 w 534"/>
                <a:gd name="T111" fmla="*/ 42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82">
                  <a:moveTo>
                    <a:pt x="81" y="278"/>
                  </a:moveTo>
                  <a:cubicBezTo>
                    <a:pt x="76" y="278"/>
                    <a:pt x="71" y="276"/>
                    <a:pt x="67" y="272"/>
                  </a:cubicBezTo>
                  <a:cubicBezTo>
                    <a:pt x="6" y="210"/>
                    <a:pt x="6" y="210"/>
                    <a:pt x="6" y="210"/>
                  </a:cubicBezTo>
                  <a:cubicBezTo>
                    <a:pt x="2" y="207"/>
                    <a:pt x="0" y="202"/>
                    <a:pt x="0" y="197"/>
                  </a:cubicBezTo>
                  <a:cubicBezTo>
                    <a:pt x="0" y="192"/>
                    <a:pt x="2" y="187"/>
                    <a:pt x="6" y="184"/>
                  </a:cubicBezTo>
                  <a:cubicBezTo>
                    <a:pt x="182" y="7"/>
                    <a:pt x="182" y="7"/>
                    <a:pt x="182" y="7"/>
                  </a:cubicBezTo>
                  <a:cubicBezTo>
                    <a:pt x="190" y="0"/>
                    <a:pt x="201" y="0"/>
                    <a:pt x="209" y="7"/>
                  </a:cubicBezTo>
                  <a:cubicBezTo>
                    <a:pt x="271" y="69"/>
                    <a:pt x="271" y="69"/>
                    <a:pt x="271" y="69"/>
                  </a:cubicBezTo>
                  <a:cubicBezTo>
                    <a:pt x="274" y="73"/>
                    <a:pt x="276" y="77"/>
                    <a:pt x="276" y="82"/>
                  </a:cubicBezTo>
                  <a:cubicBezTo>
                    <a:pt x="276" y="87"/>
                    <a:pt x="274" y="92"/>
                    <a:pt x="271" y="96"/>
                  </a:cubicBezTo>
                  <a:cubicBezTo>
                    <a:pt x="94" y="272"/>
                    <a:pt x="94" y="272"/>
                    <a:pt x="94" y="272"/>
                  </a:cubicBezTo>
                  <a:cubicBezTo>
                    <a:pt x="90" y="276"/>
                    <a:pt x="86" y="278"/>
                    <a:pt x="81" y="278"/>
                  </a:cubicBezTo>
                  <a:close/>
                  <a:moveTo>
                    <a:pt x="196" y="14"/>
                  </a:moveTo>
                  <a:cubicBezTo>
                    <a:pt x="194" y="14"/>
                    <a:pt x="192" y="15"/>
                    <a:pt x="191" y="16"/>
                  </a:cubicBezTo>
                  <a:cubicBezTo>
                    <a:pt x="14" y="193"/>
                    <a:pt x="14" y="193"/>
                    <a:pt x="14" y="193"/>
                  </a:cubicBezTo>
                  <a:cubicBezTo>
                    <a:pt x="13" y="194"/>
                    <a:pt x="13" y="196"/>
                    <a:pt x="13" y="197"/>
                  </a:cubicBezTo>
                  <a:cubicBezTo>
                    <a:pt x="13" y="199"/>
                    <a:pt x="13" y="200"/>
                    <a:pt x="14" y="202"/>
                  </a:cubicBezTo>
                  <a:cubicBezTo>
                    <a:pt x="76" y="263"/>
                    <a:pt x="76" y="263"/>
                    <a:pt x="76" y="263"/>
                  </a:cubicBezTo>
                  <a:cubicBezTo>
                    <a:pt x="79" y="266"/>
                    <a:pt x="83" y="266"/>
                    <a:pt x="85" y="263"/>
                  </a:cubicBezTo>
                  <a:cubicBezTo>
                    <a:pt x="262" y="87"/>
                    <a:pt x="262" y="87"/>
                    <a:pt x="262" y="87"/>
                  </a:cubicBezTo>
                  <a:cubicBezTo>
                    <a:pt x="264" y="84"/>
                    <a:pt x="264" y="80"/>
                    <a:pt x="262" y="78"/>
                  </a:cubicBezTo>
                  <a:cubicBezTo>
                    <a:pt x="200" y="16"/>
                    <a:pt x="200" y="16"/>
                    <a:pt x="200" y="16"/>
                  </a:cubicBezTo>
                  <a:cubicBezTo>
                    <a:pt x="199" y="15"/>
                    <a:pt x="197" y="14"/>
                    <a:pt x="196" y="14"/>
                  </a:cubicBezTo>
                  <a:close/>
                  <a:moveTo>
                    <a:pt x="527" y="446"/>
                  </a:moveTo>
                  <a:cubicBezTo>
                    <a:pt x="525" y="446"/>
                    <a:pt x="524" y="446"/>
                    <a:pt x="523" y="445"/>
                  </a:cubicBezTo>
                  <a:cubicBezTo>
                    <a:pt x="399" y="321"/>
                    <a:pt x="399" y="321"/>
                    <a:pt x="399" y="321"/>
                  </a:cubicBezTo>
                  <a:cubicBezTo>
                    <a:pt x="396" y="318"/>
                    <a:pt x="397" y="314"/>
                    <a:pt x="399" y="312"/>
                  </a:cubicBezTo>
                  <a:cubicBezTo>
                    <a:pt x="401" y="310"/>
                    <a:pt x="405" y="310"/>
                    <a:pt x="408" y="312"/>
                  </a:cubicBezTo>
                  <a:cubicBezTo>
                    <a:pt x="531" y="436"/>
                    <a:pt x="531" y="436"/>
                    <a:pt x="531" y="436"/>
                  </a:cubicBezTo>
                  <a:cubicBezTo>
                    <a:pt x="534" y="438"/>
                    <a:pt x="534" y="442"/>
                    <a:pt x="531" y="445"/>
                  </a:cubicBezTo>
                  <a:cubicBezTo>
                    <a:pt x="530" y="446"/>
                    <a:pt x="529" y="446"/>
                    <a:pt x="527" y="446"/>
                  </a:cubicBezTo>
                  <a:close/>
                  <a:moveTo>
                    <a:pt x="474" y="482"/>
                  </a:moveTo>
                  <a:cubicBezTo>
                    <a:pt x="472" y="482"/>
                    <a:pt x="471" y="481"/>
                    <a:pt x="470" y="480"/>
                  </a:cubicBezTo>
                  <a:cubicBezTo>
                    <a:pt x="355" y="365"/>
                    <a:pt x="355" y="365"/>
                    <a:pt x="355" y="365"/>
                  </a:cubicBezTo>
                  <a:cubicBezTo>
                    <a:pt x="352" y="363"/>
                    <a:pt x="352" y="359"/>
                    <a:pt x="355" y="356"/>
                  </a:cubicBezTo>
                  <a:cubicBezTo>
                    <a:pt x="357" y="354"/>
                    <a:pt x="361" y="354"/>
                    <a:pt x="363" y="356"/>
                  </a:cubicBezTo>
                  <a:cubicBezTo>
                    <a:pt x="478" y="471"/>
                    <a:pt x="478" y="471"/>
                    <a:pt x="478" y="471"/>
                  </a:cubicBezTo>
                  <a:cubicBezTo>
                    <a:pt x="481" y="474"/>
                    <a:pt x="481" y="478"/>
                    <a:pt x="478" y="480"/>
                  </a:cubicBezTo>
                  <a:cubicBezTo>
                    <a:pt x="477" y="481"/>
                    <a:pt x="476" y="482"/>
                    <a:pt x="474" y="482"/>
                  </a:cubicBezTo>
                  <a:close/>
                  <a:moveTo>
                    <a:pt x="235" y="442"/>
                  </a:moveTo>
                  <a:cubicBezTo>
                    <a:pt x="225" y="442"/>
                    <a:pt x="216" y="438"/>
                    <a:pt x="209" y="431"/>
                  </a:cubicBezTo>
                  <a:cubicBezTo>
                    <a:pt x="194" y="417"/>
                    <a:pt x="194" y="393"/>
                    <a:pt x="209" y="378"/>
                  </a:cubicBezTo>
                  <a:cubicBezTo>
                    <a:pt x="242" y="345"/>
                    <a:pt x="242" y="345"/>
                    <a:pt x="242" y="345"/>
                  </a:cubicBezTo>
                  <a:cubicBezTo>
                    <a:pt x="256" y="331"/>
                    <a:pt x="281" y="331"/>
                    <a:pt x="295" y="345"/>
                  </a:cubicBezTo>
                  <a:cubicBezTo>
                    <a:pt x="302" y="352"/>
                    <a:pt x="306" y="362"/>
                    <a:pt x="306" y="372"/>
                  </a:cubicBezTo>
                  <a:cubicBezTo>
                    <a:pt x="306" y="382"/>
                    <a:pt x="302" y="391"/>
                    <a:pt x="295" y="398"/>
                  </a:cubicBezTo>
                  <a:cubicBezTo>
                    <a:pt x="262" y="431"/>
                    <a:pt x="262" y="431"/>
                    <a:pt x="262" y="431"/>
                  </a:cubicBezTo>
                  <a:cubicBezTo>
                    <a:pt x="255" y="438"/>
                    <a:pt x="245" y="442"/>
                    <a:pt x="235" y="442"/>
                  </a:cubicBezTo>
                  <a:close/>
                  <a:moveTo>
                    <a:pt x="218" y="423"/>
                  </a:moveTo>
                  <a:cubicBezTo>
                    <a:pt x="227" y="432"/>
                    <a:pt x="243" y="432"/>
                    <a:pt x="253" y="423"/>
                  </a:cubicBezTo>
                  <a:cubicBezTo>
                    <a:pt x="286" y="389"/>
                    <a:pt x="286" y="389"/>
                    <a:pt x="286" y="389"/>
                  </a:cubicBezTo>
                  <a:cubicBezTo>
                    <a:pt x="291" y="385"/>
                    <a:pt x="293" y="378"/>
                    <a:pt x="293" y="372"/>
                  </a:cubicBezTo>
                  <a:cubicBezTo>
                    <a:pt x="293" y="365"/>
                    <a:pt x="291" y="359"/>
                    <a:pt x="286" y="354"/>
                  </a:cubicBezTo>
                  <a:cubicBezTo>
                    <a:pt x="277" y="345"/>
                    <a:pt x="260" y="345"/>
                    <a:pt x="251" y="354"/>
                  </a:cubicBezTo>
                  <a:cubicBezTo>
                    <a:pt x="218" y="387"/>
                    <a:pt x="218" y="387"/>
                    <a:pt x="218" y="387"/>
                  </a:cubicBezTo>
                  <a:cubicBezTo>
                    <a:pt x="208" y="397"/>
                    <a:pt x="208" y="413"/>
                    <a:pt x="218" y="4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6" name="Freeform 90"/>
            <p:cNvSpPr>
              <a:spLocks noEditPoints="1"/>
            </p:cNvSpPr>
            <p:nvPr/>
          </p:nvSpPr>
          <p:spPr bwMode="auto">
            <a:xfrm>
              <a:off x="2505" y="2000"/>
              <a:ext cx="288" cy="285"/>
            </a:xfrm>
            <a:custGeom>
              <a:avLst/>
              <a:gdLst>
                <a:gd name="T0" fmla="*/ 38 w 121"/>
                <a:gd name="T1" fmla="*/ 120 h 120"/>
                <a:gd name="T2" fmla="*/ 11 w 121"/>
                <a:gd name="T3" fmla="*/ 109 h 120"/>
                <a:gd name="T4" fmla="*/ 0 w 121"/>
                <a:gd name="T5" fmla="*/ 83 h 120"/>
                <a:gd name="T6" fmla="*/ 11 w 121"/>
                <a:gd name="T7" fmla="*/ 56 h 120"/>
                <a:gd name="T8" fmla="*/ 53 w 121"/>
                <a:gd name="T9" fmla="*/ 14 h 120"/>
                <a:gd name="T10" fmla="*/ 106 w 121"/>
                <a:gd name="T11" fmla="*/ 14 h 120"/>
                <a:gd name="T12" fmla="*/ 106 w 121"/>
                <a:gd name="T13" fmla="*/ 67 h 120"/>
                <a:gd name="T14" fmla="*/ 64 w 121"/>
                <a:gd name="T15" fmla="*/ 109 h 120"/>
                <a:gd name="T16" fmla="*/ 38 w 121"/>
                <a:gd name="T17" fmla="*/ 120 h 120"/>
                <a:gd name="T18" fmla="*/ 80 w 121"/>
                <a:gd name="T19" fmla="*/ 16 h 120"/>
                <a:gd name="T20" fmla="*/ 62 w 121"/>
                <a:gd name="T21" fmla="*/ 23 h 120"/>
                <a:gd name="T22" fmla="*/ 20 w 121"/>
                <a:gd name="T23" fmla="*/ 65 h 120"/>
                <a:gd name="T24" fmla="*/ 13 w 121"/>
                <a:gd name="T25" fmla="*/ 83 h 120"/>
                <a:gd name="T26" fmla="*/ 20 w 121"/>
                <a:gd name="T27" fmla="*/ 101 h 120"/>
                <a:gd name="T28" fmla="*/ 55 w 121"/>
                <a:gd name="T29" fmla="*/ 101 h 120"/>
                <a:gd name="T30" fmla="*/ 97 w 121"/>
                <a:gd name="T31" fmla="*/ 59 h 120"/>
                <a:gd name="T32" fmla="*/ 97 w 121"/>
                <a:gd name="T33" fmla="*/ 23 h 120"/>
                <a:gd name="T34" fmla="*/ 80 w 121"/>
                <a:gd name="T35"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20">
                  <a:moveTo>
                    <a:pt x="38" y="120"/>
                  </a:moveTo>
                  <a:cubicBezTo>
                    <a:pt x="28" y="120"/>
                    <a:pt x="18" y="116"/>
                    <a:pt x="11" y="109"/>
                  </a:cubicBezTo>
                  <a:cubicBezTo>
                    <a:pt x="4" y="102"/>
                    <a:pt x="0" y="93"/>
                    <a:pt x="0" y="83"/>
                  </a:cubicBezTo>
                  <a:cubicBezTo>
                    <a:pt x="0" y="73"/>
                    <a:pt x="4" y="63"/>
                    <a:pt x="11" y="56"/>
                  </a:cubicBezTo>
                  <a:cubicBezTo>
                    <a:pt x="53" y="14"/>
                    <a:pt x="53" y="14"/>
                    <a:pt x="53" y="14"/>
                  </a:cubicBezTo>
                  <a:cubicBezTo>
                    <a:pt x="68" y="0"/>
                    <a:pt x="92" y="0"/>
                    <a:pt x="106" y="14"/>
                  </a:cubicBezTo>
                  <a:cubicBezTo>
                    <a:pt x="121" y="29"/>
                    <a:pt x="121" y="53"/>
                    <a:pt x="106" y="67"/>
                  </a:cubicBezTo>
                  <a:cubicBezTo>
                    <a:pt x="64" y="109"/>
                    <a:pt x="64" y="109"/>
                    <a:pt x="64" y="109"/>
                  </a:cubicBezTo>
                  <a:cubicBezTo>
                    <a:pt x="57" y="116"/>
                    <a:pt x="48" y="120"/>
                    <a:pt x="38" y="120"/>
                  </a:cubicBezTo>
                  <a:close/>
                  <a:moveTo>
                    <a:pt x="80" y="16"/>
                  </a:moveTo>
                  <a:cubicBezTo>
                    <a:pt x="73" y="16"/>
                    <a:pt x="67" y="18"/>
                    <a:pt x="62" y="23"/>
                  </a:cubicBezTo>
                  <a:cubicBezTo>
                    <a:pt x="20" y="65"/>
                    <a:pt x="20" y="65"/>
                    <a:pt x="20" y="65"/>
                  </a:cubicBezTo>
                  <a:cubicBezTo>
                    <a:pt x="15" y="70"/>
                    <a:pt x="13" y="76"/>
                    <a:pt x="13" y="83"/>
                  </a:cubicBezTo>
                  <a:cubicBezTo>
                    <a:pt x="13" y="90"/>
                    <a:pt x="15" y="96"/>
                    <a:pt x="20" y="101"/>
                  </a:cubicBezTo>
                  <a:cubicBezTo>
                    <a:pt x="30" y="110"/>
                    <a:pt x="46" y="110"/>
                    <a:pt x="55" y="101"/>
                  </a:cubicBezTo>
                  <a:cubicBezTo>
                    <a:pt x="97" y="59"/>
                    <a:pt x="97" y="59"/>
                    <a:pt x="97" y="59"/>
                  </a:cubicBezTo>
                  <a:cubicBezTo>
                    <a:pt x="107" y="49"/>
                    <a:pt x="107" y="33"/>
                    <a:pt x="97" y="23"/>
                  </a:cubicBezTo>
                  <a:cubicBezTo>
                    <a:pt x="93" y="19"/>
                    <a:pt x="86" y="16"/>
                    <a:pt x="8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7" name="Freeform 91"/>
            <p:cNvSpPr>
              <a:spLocks noEditPoints="1"/>
            </p:cNvSpPr>
            <p:nvPr/>
          </p:nvSpPr>
          <p:spPr bwMode="auto">
            <a:xfrm>
              <a:off x="2624" y="2104"/>
              <a:ext cx="264" cy="267"/>
            </a:xfrm>
            <a:custGeom>
              <a:avLst/>
              <a:gdLst>
                <a:gd name="T0" fmla="*/ 41 w 111"/>
                <a:gd name="T1" fmla="*/ 112 h 112"/>
                <a:gd name="T2" fmla="*/ 14 w 111"/>
                <a:gd name="T3" fmla="*/ 101 h 112"/>
                <a:gd name="T4" fmla="*/ 14 w 111"/>
                <a:gd name="T5" fmla="*/ 48 h 112"/>
                <a:gd name="T6" fmla="*/ 47 w 111"/>
                <a:gd name="T7" fmla="*/ 15 h 112"/>
                <a:gd name="T8" fmla="*/ 100 w 111"/>
                <a:gd name="T9" fmla="*/ 15 h 112"/>
                <a:gd name="T10" fmla="*/ 111 w 111"/>
                <a:gd name="T11" fmla="*/ 41 h 112"/>
                <a:gd name="T12" fmla="*/ 100 w 111"/>
                <a:gd name="T13" fmla="*/ 68 h 112"/>
                <a:gd name="T14" fmla="*/ 67 w 111"/>
                <a:gd name="T15" fmla="*/ 101 h 112"/>
                <a:gd name="T16" fmla="*/ 41 w 111"/>
                <a:gd name="T17" fmla="*/ 112 h 112"/>
                <a:gd name="T18" fmla="*/ 23 w 111"/>
                <a:gd name="T19" fmla="*/ 92 h 112"/>
                <a:gd name="T20" fmla="*/ 58 w 111"/>
                <a:gd name="T21" fmla="*/ 92 h 112"/>
                <a:gd name="T22" fmla="*/ 92 w 111"/>
                <a:gd name="T23" fmla="*/ 59 h 112"/>
                <a:gd name="T24" fmla="*/ 99 w 111"/>
                <a:gd name="T25" fmla="*/ 41 h 112"/>
                <a:gd name="T26" fmla="*/ 92 w 111"/>
                <a:gd name="T27" fmla="*/ 23 h 112"/>
                <a:gd name="T28" fmla="*/ 56 w 111"/>
                <a:gd name="T29" fmla="*/ 23 h 112"/>
                <a:gd name="T30" fmla="*/ 23 w 111"/>
                <a:gd name="T31" fmla="*/ 57 h 112"/>
                <a:gd name="T32" fmla="*/ 23 w 111"/>
                <a:gd name="T33"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12">
                  <a:moveTo>
                    <a:pt x="41" y="112"/>
                  </a:moveTo>
                  <a:cubicBezTo>
                    <a:pt x="31" y="112"/>
                    <a:pt x="21" y="108"/>
                    <a:pt x="14" y="101"/>
                  </a:cubicBezTo>
                  <a:cubicBezTo>
                    <a:pt x="0" y="86"/>
                    <a:pt x="0" y="62"/>
                    <a:pt x="14" y="48"/>
                  </a:cubicBezTo>
                  <a:cubicBezTo>
                    <a:pt x="47" y="15"/>
                    <a:pt x="47" y="15"/>
                    <a:pt x="47" y="15"/>
                  </a:cubicBezTo>
                  <a:cubicBezTo>
                    <a:pt x="62" y="0"/>
                    <a:pt x="86" y="0"/>
                    <a:pt x="100" y="15"/>
                  </a:cubicBezTo>
                  <a:cubicBezTo>
                    <a:pt x="107" y="22"/>
                    <a:pt x="111" y="31"/>
                    <a:pt x="111" y="41"/>
                  </a:cubicBezTo>
                  <a:cubicBezTo>
                    <a:pt x="111" y="51"/>
                    <a:pt x="107" y="61"/>
                    <a:pt x="100" y="68"/>
                  </a:cubicBezTo>
                  <a:cubicBezTo>
                    <a:pt x="67" y="101"/>
                    <a:pt x="67" y="101"/>
                    <a:pt x="67" y="101"/>
                  </a:cubicBezTo>
                  <a:cubicBezTo>
                    <a:pt x="60" y="108"/>
                    <a:pt x="51" y="112"/>
                    <a:pt x="41" y="112"/>
                  </a:cubicBezTo>
                  <a:close/>
                  <a:moveTo>
                    <a:pt x="23" y="92"/>
                  </a:moveTo>
                  <a:cubicBezTo>
                    <a:pt x="33" y="102"/>
                    <a:pt x="49" y="102"/>
                    <a:pt x="58" y="92"/>
                  </a:cubicBezTo>
                  <a:cubicBezTo>
                    <a:pt x="92" y="59"/>
                    <a:pt x="92" y="59"/>
                    <a:pt x="92" y="59"/>
                  </a:cubicBezTo>
                  <a:cubicBezTo>
                    <a:pt x="96" y="54"/>
                    <a:pt x="99" y="48"/>
                    <a:pt x="99" y="41"/>
                  </a:cubicBezTo>
                  <a:cubicBezTo>
                    <a:pt x="99" y="34"/>
                    <a:pt x="96" y="28"/>
                    <a:pt x="92" y="23"/>
                  </a:cubicBezTo>
                  <a:cubicBezTo>
                    <a:pt x="82" y="14"/>
                    <a:pt x="66" y="14"/>
                    <a:pt x="56" y="23"/>
                  </a:cubicBezTo>
                  <a:cubicBezTo>
                    <a:pt x="23" y="57"/>
                    <a:pt x="23" y="57"/>
                    <a:pt x="23" y="57"/>
                  </a:cubicBezTo>
                  <a:cubicBezTo>
                    <a:pt x="13" y="66"/>
                    <a:pt x="13" y="82"/>
                    <a:pt x="23" y="9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8" name="Freeform 92"/>
            <p:cNvSpPr>
              <a:spLocks noEditPoints="1"/>
            </p:cNvSpPr>
            <p:nvPr/>
          </p:nvSpPr>
          <p:spPr bwMode="auto">
            <a:xfrm>
              <a:off x="2189" y="1352"/>
              <a:ext cx="1187" cy="1102"/>
            </a:xfrm>
            <a:custGeom>
              <a:avLst/>
              <a:gdLst>
                <a:gd name="T0" fmla="*/ 250 w 499"/>
                <a:gd name="T1" fmla="*/ 452 h 463"/>
                <a:gd name="T2" fmla="*/ 274 w 499"/>
                <a:gd name="T3" fmla="*/ 375 h 463"/>
                <a:gd name="T4" fmla="*/ 338 w 499"/>
                <a:gd name="T5" fmla="*/ 401 h 463"/>
                <a:gd name="T6" fmla="*/ 303 w 499"/>
                <a:gd name="T7" fmla="*/ 452 h 463"/>
                <a:gd name="T8" fmla="*/ 259 w 499"/>
                <a:gd name="T9" fmla="*/ 443 h 463"/>
                <a:gd name="T10" fmla="*/ 319 w 499"/>
                <a:gd name="T11" fmla="*/ 419 h 463"/>
                <a:gd name="T12" fmla="*/ 319 w 499"/>
                <a:gd name="T13" fmla="*/ 384 h 463"/>
                <a:gd name="T14" fmla="*/ 259 w 499"/>
                <a:gd name="T15" fmla="*/ 408 h 463"/>
                <a:gd name="T16" fmla="*/ 92 w 499"/>
                <a:gd name="T17" fmla="*/ 273 h 463"/>
                <a:gd name="T18" fmla="*/ 3 w 499"/>
                <a:gd name="T19" fmla="*/ 187 h 463"/>
                <a:gd name="T20" fmla="*/ 12 w 499"/>
                <a:gd name="T21" fmla="*/ 178 h 463"/>
                <a:gd name="T22" fmla="*/ 96 w 499"/>
                <a:gd name="T23" fmla="*/ 271 h 463"/>
                <a:gd name="T24" fmla="*/ 339 w 499"/>
                <a:gd name="T25" fmla="*/ 25 h 463"/>
                <a:gd name="T26" fmla="*/ 333 w 499"/>
                <a:gd name="T27" fmla="*/ 21 h 463"/>
                <a:gd name="T28" fmla="*/ 184 w 499"/>
                <a:gd name="T29" fmla="*/ 12 h 463"/>
                <a:gd name="T30" fmla="*/ 184 w 499"/>
                <a:gd name="T31" fmla="*/ 0 h 463"/>
                <a:gd name="T32" fmla="*/ 341 w 499"/>
                <a:gd name="T33" fmla="*/ 12 h 463"/>
                <a:gd name="T34" fmla="*/ 343 w 499"/>
                <a:gd name="T35" fmla="*/ 23 h 463"/>
                <a:gd name="T36" fmla="*/ 353 w 499"/>
                <a:gd name="T37" fmla="*/ 432 h 463"/>
                <a:gd name="T38" fmla="*/ 345 w 499"/>
                <a:gd name="T39" fmla="*/ 425 h 463"/>
                <a:gd name="T40" fmla="*/ 368 w 499"/>
                <a:gd name="T41" fmla="*/ 414 h 463"/>
                <a:gd name="T42" fmla="*/ 370 w 499"/>
                <a:gd name="T43" fmla="*/ 377 h 463"/>
                <a:gd name="T44" fmla="*/ 378 w 499"/>
                <a:gd name="T45" fmla="*/ 368 h 463"/>
                <a:gd name="T46" fmla="*/ 386 w 499"/>
                <a:gd name="T47" fmla="*/ 376 h 463"/>
                <a:gd name="T48" fmla="*/ 430 w 499"/>
                <a:gd name="T49" fmla="*/ 361 h 463"/>
                <a:gd name="T50" fmla="*/ 423 w 499"/>
                <a:gd name="T51" fmla="*/ 333 h 463"/>
                <a:gd name="T52" fmla="*/ 432 w 499"/>
                <a:gd name="T53" fmla="*/ 333 h 463"/>
                <a:gd name="T54" fmla="*/ 459 w 499"/>
                <a:gd name="T55" fmla="*/ 349 h 463"/>
                <a:gd name="T56" fmla="*/ 474 w 499"/>
                <a:gd name="T57" fmla="*/ 305 h 463"/>
                <a:gd name="T58" fmla="*/ 299 w 499"/>
                <a:gd name="T59" fmla="*/ 121 h 463"/>
                <a:gd name="T60" fmla="*/ 483 w 499"/>
                <a:gd name="T61" fmla="*/ 296 h 463"/>
                <a:gd name="T62" fmla="*/ 460 w 499"/>
                <a:gd name="T63" fmla="*/ 361 h 463"/>
                <a:gd name="T64" fmla="*/ 429 w 499"/>
                <a:gd name="T65" fmla="*/ 388 h 463"/>
                <a:gd name="T66" fmla="*/ 376 w 499"/>
                <a:gd name="T67" fmla="*/ 42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463">
                  <a:moveTo>
                    <a:pt x="277" y="463"/>
                  </a:moveTo>
                  <a:cubicBezTo>
                    <a:pt x="267" y="463"/>
                    <a:pt x="257" y="459"/>
                    <a:pt x="250" y="452"/>
                  </a:cubicBezTo>
                  <a:cubicBezTo>
                    <a:pt x="235" y="437"/>
                    <a:pt x="235" y="414"/>
                    <a:pt x="250" y="399"/>
                  </a:cubicBezTo>
                  <a:cubicBezTo>
                    <a:pt x="274" y="375"/>
                    <a:pt x="274" y="375"/>
                    <a:pt x="274" y="375"/>
                  </a:cubicBezTo>
                  <a:cubicBezTo>
                    <a:pt x="289" y="361"/>
                    <a:pt x="313" y="361"/>
                    <a:pt x="327" y="375"/>
                  </a:cubicBezTo>
                  <a:cubicBezTo>
                    <a:pt x="335" y="382"/>
                    <a:pt x="338" y="391"/>
                    <a:pt x="338" y="401"/>
                  </a:cubicBezTo>
                  <a:cubicBezTo>
                    <a:pt x="338" y="411"/>
                    <a:pt x="335" y="421"/>
                    <a:pt x="327" y="428"/>
                  </a:cubicBezTo>
                  <a:cubicBezTo>
                    <a:pt x="303" y="452"/>
                    <a:pt x="303" y="452"/>
                    <a:pt x="303" y="452"/>
                  </a:cubicBezTo>
                  <a:cubicBezTo>
                    <a:pt x="296" y="459"/>
                    <a:pt x="287" y="463"/>
                    <a:pt x="277" y="463"/>
                  </a:cubicBezTo>
                  <a:close/>
                  <a:moveTo>
                    <a:pt x="259" y="443"/>
                  </a:moveTo>
                  <a:cubicBezTo>
                    <a:pt x="269" y="453"/>
                    <a:pt x="285" y="453"/>
                    <a:pt x="294" y="443"/>
                  </a:cubicBezTo>
                  <a:cubicBezTo>
                    <a:pt x="319" y="419"/>
                    <a:pt x="319" y="419"/>
                    <a:pt x="319" y="419"/>
                  </a:cubicBezTo>
                  <a:cubicBezTo>
                    <a:pt x="323" y="414"/>
                    <a:pt x="326" y="408"/>
                    <a:pt x="326" y="401"/>
                  </a:cubicBezTo>
                  <a:cubicBezTo>
                    <a:pt x="326" y="395"/>
                    <a:pt x="323" y="388"/>
                    <a:pt x="319" y="384"/>
                  </a:cubicBezTo>
                  <a:cubicBezTo>
                    <a:pt x="309" y="374"/>
                    <a:pt x="293" y="374"/>
                    <a:pt x="283" y="384"/>
                  </a:cubicBezTo>
                  <a:cubicBezTo>
                    <a:pt x="259" y="408"/>
                    <a:pt x="259" y="408"/>
                    <a:pt x="259" y="408"/>
                  </a:cubicBezTo>
                  <a:cubicBezTo>
                    <a:pt x="249" y="418"/>
                    <a:pt x="249" y="433"/>
                    <a:pt x="259" y="443"/>
                  </a:cubicBezTo>
                  <a:close/>
                  <a:moveTo>
                    <a:pt x="92" y="273"/>
                  </a:moveTo>
                  <a:cubicBezTo>
                    <a:pt x="90" y="273"/>
                    <a:pt x="88" y="273"/>
                    <a:pt x="87" y="271"/>
                  </a:cubicBezTo>
                  <a:cubicBezTo>
                    <a:pt x="3" y="187"/>
                    <a:pt x="3" y="187"/>
                    <a:pt x="3" y="187"/>
                  </a:cubicBezTo>
                  <a:cubicBezTo>
                    <a:pt x="0" y="184"/>
                    <a:pt x="0" y="181"/>
                    <a:pt x="3" y="178"/>
                  </a:cubicBezTo>
                  <a:cubicBezTo>
                    <a:pt x="5" y="176"/>
                    <a:pt x="9" y="176"/>
                    <a:pt x="12" y="178"/>
                  </a:cubicBezTo>
                  <a:cubicBezTo>
                    <a:pt x="96" y="263"/>
                    <a:pt x="96" y="263"/>
                    <a:pt x="96" y="263"/>
                  </a:cubicBezTo>
                  <a:cubicBezTo>
                    <a:pt x="98" y="265"/>
                    <a:pt x="98" y="269"/>
                    <a:pt x="96" y="271"/>
                  </a:cubicBezTo>
                  <a:cubicBezTo>
                    <a:pt x="95" y="273"/>
                    <a:pt x="93" y="273"/>
                    <a:pt x="92" y="273"/>
                  </a:cubicBezTo>
                  <a:close/>
                  <a:moveTo>
                    <a:pt x="339" y="25"/>
                  </a:moveTo>
                  <a:cubicBezTo>
                    <a:pt x="337" y="25"/>
                    <a:pt x="336" y="24"/>
                    <a:pt x="335" y="23"/>
                  </a:cubicBezTo>
                  <a:cubicBezTo>
                    <a:pt x="333" y="21"/>
                    <a:pt x="333" y="21"/>
                    <a:pt x="333" y="21"/>
                  </a:cubicBezTo>
                  <a:cubicBezTo>
                    <a:pt x="327" y="15"/>
                    <a:pt x="319" y="12"/>
                    <a:pt x="310" y="12"/>
                  </a:cubicBezTo>
                  <a:cubicBezTo>
                    <a:pt x="184" y="12"/>
                    <a:pt x="184" y="12"/>
                    <a:pt x="184" y="12"/>
                  </a:cubicBezTo>
                  <a:cubicBezTo>
                    <a:pt x="180" y="12"/>
                    <a:pt x="178" y="9"/>
                    <a:pt x="178" y="6"/>
                  </a:cubicBezTo>
                  <a:cubicBezTo>
                    <a:pt x="178" y="2"/>
                    <a:pt x="180" y="0"/>
                    <a:pt x="184" y="0"/>
                  </a:cubicBezTo>
                  <a:cubicBezTo>
                    <a:pt x="310" y="0"/>
                    <a:pt x="310" y="0"/>
                    <a:pt x="310" y="0"/>
                  </a:cubicBezTo>
                  <a:cubicBezTo>
                    <a:pt x="322" y="0"/>
                    <a:pt x="333" y="4"/>
                    <a:pt x="341" y="12"/>
                  </a:cubicBezTo>
                  <a:cubicBezTo>
                    <a:pt x="343" y="14"/>
                    <a:pt x="343" y="14"/>
                    <a:pt x="343" y="14"/>
                  </a:cubicBezTo>
                  <a:cubicBezTo>
                    <a:pt x="346" y="17"/>
                    <a:pt x="346" y="21"/>
                    <a:pt x="343" y="23"/>
                  </a:cubicBezTo>
                  <a:cubicBezTo>
                    <a:pt x="342" y="24"/>
                    <a:pt x="341" y="25"/>
                    <a:pt x="339" y="25"/>
                  </a:cubicBezTo>
                  <a:close/>
                  <a:moveTo>
                    <a:pt x="353" y="432"/>
                  </a:moveTo>
                  <a:cubicBezTo>
                    <a:pt x="351" y="432"/>
                    <a:pt x="351" y="432"/>
                    <a:pt x="351" y="432"/>
                  </a:cubicBezTo>
                  <a:cubicBezTo>
                    <a:pt x="348" y="432"/>
                    <a:pt x="345" y="429"/>
                    <a:pt x="345" y="425"/>
                  </a:cubicBezTo>
                  <a:cubicBezTo>
                    <a:pt x="345" y="422"/>
                    <a:pt x="348" y="419"/>
                    <a:pt x="352" y="419"/>
                  </a:cubicBezTo>
                  <a:cubicBezTo>
                    <a:pt x="356" y="419"/>
                    <a:pt x="362" y="419"/>
                    <a:pt x="368" y="414"/>
                  </a:cubicBezTo>
                  <a:cubicBezTo>
                    <a:pt x="373" y="410"/>
                    <a:pt x="377" y="403"/>
                    <a:pt x="377" y="396"/>
                  </a:cubicBezTo>
                  <a:cubicBezTo>
                    <a:pt x="377" y="389"/>
                    <a:pt x="375" y="382"/>
                    <a:pt x="370" y="377"/>
                  </a:cubicBezTo>
                  <a:cubicBezTo>
                    <a:pt x="367" y="375"/>
                    <a:pt x="367" y="371"/>
                    <a:pt x="370" y="368"/>
                  </a:cubicBezTo>
                  <a:cubicBezTo>
                    <a:pt x="372" y="366"/>
                    <a:pt x="376" y="366"/>
                    <a:pt x="378" y="368"/>
                  </a:cubicBezTo>
                  <a:cubicBezTo>
                    <a:pt x="378" y="368"/>
                    <a:pt x="378" y="368"/>
                    <a:pt x="378" y="368"/>
                  </a:cubicBezTo>
                  <a:cubicBezTo>
                    <a:pt x="386" y="376"/>
                    <a:pt x="386" y="376"/>
                    <a:pt x="386" y="376"/>
                  </a:cubicBezTo>
                  <a:cubicBezTo>
                    <a:pt x="396" y="385"/>
                    <a:pt x="411" y="387"/>
                    <a:pt x="421" y="379"/>
                  </a:cubicBezTo>
                  <a:cubicBezTo>
                    <a:pt x="426" y="374"/>
                    <a:pt x="430" y="368"/>
                    <a:pt x="430" y="361"/>
                  </a:cubicBezTo>
                  <a:cubicBezTo>
                    <a:pt x="430" y="354"/>
                    <a:pt x="428" y="347"/>
                    <a:pt x="423" y="342"/>
                  </a:cubicBezTo>
                  <a:cubicBezTo>
                    <a:pt x="420" y="339"/>
                    <a:pt x="420" y="335"/>
                    <a:pt x="423" y="333"/>
                  </a:cubicBezTo>
                  <a:cubicBezTo>
                    <a:pt x="425" y="330"/>
                    <a:pt x="429" y="330"/>
                    <a:pt x="431" y="333"/>
                  </a:cubicBezTo>
                  <a:cubicBezTo>
                    <a:pt x="432" y="333"/>
                    <a:pt x="432" y="333"/>
                    <a:pt x="432" y="333"/>
                  </a:cubicBezTo>
                  <a:cubicBezTo>
                    <a:pt x="440" y="342"/>
                    <a:pt x="440" y="342"/>
                    <a:pt x="440" y="342"/>
                  </a:cubicBezTo>
                  <a:cubicBezTo>
                    <a:pt x="445" y="347"/>
                    <a:pt x="452" y="349"/>
                    <a:pt x="459" y="349"/>
                  </a:cubicBezTo>
                  <a:cubicBezTo>
                    <a:pt x="466" y="349"/>
                    <a:pt x="473" y="345"/>
                    <a:pt x="477" y="340"/>
                  </a:cubicBezTo>
                  <a:cubicBezTo>
                    <a:pt x="485" y="330"/>
                    <a:pt x="484" y="315"/>
                    <a:pt x="474" y="305"/>
                  </a:cubicBezTo>
                  <a:cubicBezTo>
                    <a:pt x="299" y="130"/>
                    <a:pt x="299" y="130"/>
                    <a:pt x="299" y="130"/>
                  </a:cubicBezTo>
                  <a:cubicBezTo>
                    <a:pt x="296" y="127"/>
                    <a:pt x="297" y="123"/>
                    <a:pt x="299" y="121"/>
                  </a:cubicBezTo>
                  <a:cubicBezTo>
                    <a:pt x="301" y="118"/>
                    <a:pt x="305" y="118"/>
                    <a:pt x="308" y="121"/>
                  </a:cubicBezTo>
                  <a:cubicBezTo>
                    <a:pt x="483" y="296"/>
                    <a:pt x="483" y="296"/>
                    <a:pt x="483" y="296"/>
                  </a:cubicBezTo>
                  <a:cubicBezTo>
                    <a:pt x="497" y="310"/>
                    <a:pt x="499" y="333"/>
                    <a:pt x="487" y="348"/>
                  </a:cubicBezTo>
                  <a:cubicBezTo>
                    <a:pt x="480" y="356"/>
                    <a:pt x="470" y="361"/>
                    <a:pt x="460" y="361"/>
                  </a:cubicBezTo>
                  <a:cubicBezTo>
                    <a:pt x="454" y="362"/>
                    <a:pt x="448" y="361"/>
                    <a:pt x="442" y="358"/>
                  </a:cubicBezTo>
                  <a:cubicBezTo>
                    <a:pt x="443" y="370"/>
                    <a:pt x="438" y="381"/>
                    <a:pt x="429" y="388"/>
                  </a:cubicBezTo>
                  <a:cubicBezTo>
                    <a:pt x="418" y="397"/>
                    <a:pt x="402" y="399"/>
                    <a:pt x="389" y="393"/>
                  </a:cubicBezTo>
                  <a:cubicBezTo>
                    <a:pt x="390" y="405"/>
                    <a:pt x="385" y="416"/>
                    <a:pt x="376" y="424"/>
                  </a:cubicBezTo>
                  <a:cubicBezTo>
                    <a:pt x="369" y="429"/>
                    <a:pt x="361" y="432"/>
                    <a:pt x="353"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9" name="Freeform 93"/>
            <p:cNvSpPr>
              <a:spLocks noEditPoints="1"/>
            </p:cNvSpPr>
            <p:nvPr/>
          </p:nvSpPr>
          <p:spPr bwMode="auto">
            <a:xfrm>
              <a:off x="2603" y="1055"/>
              <a:ext cx="997" cy="947"/>
            </a:xfrm>
            <a:custGeom>
              <a:avLst/>
              <a:gdLst>
                <a:gd name="T0" fmla="*/ 41 w 419"/>
                <a:gd name="T1" fmla="*/ 295 h 398"/>
                <a:gd name="T2" fmla="*/ 12 w 419"/>
                <a:gd name="T3" fmla="*/ 283 h 398"/>
                <a:gd name="T4" fmla="*/ 0 w 419"/>
                <a:gd name="T5" fmla="*/ 255 h 398"/>
                <a:gd name="T6" fmla="*/ 12 w 419"/>
                <a:gd name="T7" fmla="*/ 226 h 398"/>
                <a:gd name="T8" fmla="*/ 43 w 419"/>
                <a:gd name="T9" fmla="*/ 195 h 398"/>
                <a:gd name="T10" fmla="*/ 74 w 419"/>
                <a:gd name="T11" fmla="*/ 182 h 398"/>
                <a:gd name="T12" fmla="*/ 153 w 419"/>
                <a:gd name="T13" fmla="*/ 182 h 398"/>
                <a:gd name="T14" fmla="*/ 231 w 419"/>
                <a:gd name="T15" fmla="*/ 104 h 398"/>
                <a:gd name="T16" fmla="*/ 240 w 419"/>
                <a:gd name="T17" fmla="*/ 104 h 398"/>
                <a:gd name="T18" fmla="*/ 240 w 419"/>
                <a:gd name="T19" fmla="*/ 113 h 398"/>
                <a:gd name="T20" fmla="*/ 160 w 419"/>
                <a:gd name="T21" fmla="*/ 193 h 398"/>
                <a:gd name="T22" fmla="*/ 156 w 419"/>
                <a:gd name="T23" fmla="*/ 194 h 398"/>
                <a:gd name="T24" fmla="*/ 74 w 419"/>
                <a:gd name="T25" fmla="*/ 194 h 398"/>
                <a:gd name="T26" fmla="*/ 52 w 419"/>
                <a:gd name="T27" fmla="*/ 204 h 398"/>
                <a:gd name="T28" fmla="*/ 21 w 419"/>
                <a:gd name="T29" fmla="*/ 235 h 398"/>
                <a:gd name="T30" fmla="*/ 13 w 419"/>
                <a:gd name="T31" fmla="*/ 254 h 398"/>
                <a:gd name="T32" fmla="*/ 21 w 419"/>
                <a:gd name="T33" fmla="*/ 274 h 398"/>
                <a:gd name="T34" fmla="*/ 61 w 419"/>
                <a:gd name="T35" fmla="*/ 274 h 398"/>
                <a:gd name="T36" fmla="*/ 107 w 419"/>
                <a:gd name="T37" fmla="*/ 228 h 398"/>
                <a:gd name="T38" fmla="*/ 116 w 419"/>
                <a:gd name="T39" fmla="*/ 228 h 398"/>
                <a:gd name="T40" fmla="*/ 116 w 419"/>
                <a:gd name="T41" fmla="*/ 237 h 398"/>
                <a:gd name="T42" fmla="*/ 70 w 419"/>
                <a:gd name="T43" fmla="*/ 283 h 398"/>
                <a:gd name="T44" fmla="*/ 41 w 419"/>
                <a:gd name="T45" fmla="*/ 295 h 398"/>
                <a:gd name="T46" fmla="*/ 306 w 419"/>
                <a:gd name="T47" fmla="*/ 398 h 398"/>
                <a:gd name="T48" fmla="*/ 300 w 419"/>
                <a:gd name="T49" fmla="*/ 391 h 398"/>
                <a:gd name="T50" fmla="*/ 301 w 419"/>
                <a:gd name="T51" fmla="*/ 387 h 398"/>
                <a:gd name="T52" fmla="*/ 408 w 419"/>
                <a:gd name="T53" fmla="*/ 281 h 398"/>
                <a:gd name="T54" fmla="*/ 416 w 419"/>
                <a:gd name="T55" fmla="*/ 281 h 398"/>
                <a:gd name="T56" fmla="*/ 416 w 419"/>
                <a:gd name="T57" fmla="*/ 290 h 398"/>
                <a:gd name="T58" fmla="*/ 310 w 419"/>
                <a:gd name="T59" fmla="*/ 396 h 398"/>
                <a:gd name="T60" fmla="*/ 306 w 419"/>
                <a:gd name="T61" fmla="*/ 398 h 398"/>
                <a:gd name="T62" fmla="*/ 97 w 419"/>
                <a:gd name="T63" fmla="*/ 13 h 398"/>
                <a:gd name="T64" fmla="*/ 47 w 419"/>
                <a:gd name="T65" fmla="*/ 13 h 398"/>
                <a:gd name="T66" fmla="*/ 41 w 419"/>
                <a:gd name="T67" fmla="*/ 7 h 398"/>
                <a:gd name="T68" fmla="*/ 47 w 419"/>
                <a:gd name="T69" fmla="*/ 0 h 398"/>
                <a:gd name="T70" fmla="*/ 97 w 419"/>
                <a:gd name="T71" fmla="*/ 0 h 398"/>
                <a:gd name="T72" fmla="*/ 104 w 419"/>
                <a:gd name="T73" fmla="*/ 7 h 398"/>
                <a:gd name="T74" fmla="*/ 97 w 419"/>
                <a:gd name="T75" fmla="*/ 1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9" h="398">
                  <a:moveTo>
                    <a:pt x="41" y="295"/>
                  </a:moveTo>
                  <a:cubicBezTo>
                    <a:pt x="30" y="295"/>
                    <a:pt x="20" y="291"/>
                    <a:pt x="12" y="283"/>
                  </a:cubicBezTo>
                  <a:cubicBezTo>
                    <a:pt x="4" y="276"/>
                    <a:pt x="0" y="265"/>
                    <a:pt x="0" y="255"/>
                  </a:cubicBezTo>
                  <a:cubicBezTo>
                    <a:pt x="0" y="244"/>
                    <a:pt x="4" y="233"/>
                    <a:pt x="12" y="226"/>
                  </a:cubicBezTo>
                  <a:cubicBezTo>
                    <a:pt x="43" y="195"/>
                    <a:pt x="43" y="195"/>
                    <a:pt x="43" y="195"/>
                  </a:cubicBezTo>
                  <a:cubicBezTo>
                    <a:pt x="51" y="187"/>
                    <a:pt x="62" y="182"/>
                    <a:pt x="74" y="182"/>
                  </a:cubicBezTo>
                  <a:cubicBezTo>
                    <a:pt x="153" y="182"/>
                    <a:pt x="153" y="182"/>
                    <a:pt x="153" y="182"/>
                  </a:cubicBezTo>
                  <a:cubicBezTo>
                    <a:pt x="231" y="104"/>
                    <a:pt x="231" y="104"/>
                    <a:pt x="231" y="104"/>
                  </a:cubicBezTo>
                  <a:cubicBezTo>
                    <a:pt x="233" y="102"/>
                    <a:pt x="237" y="102"/>
                    <a:pt x="240" y="104"/>
                  </a:cubicBezTo>
                  <a:cubicBezTo>
                    <a:pt x="242" y="107"/>
                    <a:pt x="242" y="111"/>
                    <a:pt x="240" y="113"/>
                  </a:cubicBezTo>
                  <a:cubicBezTo>
                    <a:pt x="160" y="193"/>
                    <a:pt x="160" y="193"/>
                    <a:pt x="160" y="193"/>
                  </a:cubicBezTo>
                  <a:cubicBezTo>
                    <a:pt x="159" y="194"/>
                    <a:pt x="157" y="194"/>
                    <a:pt x="156" y="194"/>
                  </a:cubicBezTo>
                  <a:cubicBezTo>
                    <a:pt x="74" y="194"/>
                    <a:pt x="74" y="194"/>
                    <a:pt x="74" y="194"/>
                  </a:cubicBezTo>
                  <a:cubicBezTo>
                    <a:pt x="66" y="194"/>
                    <a:pt x="58" y="198"/>
                    <a:pt x="52" y="204"/>
                  </a:cubicBezTo>
                  <a:cubicBezTo>
                    <a:pt x="21" y="235"/>
                    <a:pt x="21" y="235"/>
                    <a:pt x="21" y="235"/>
                  </a:cubicBezTo>
                  <a:cubicBezTo>
                    <a:pt x="16" y="240"/>
                    <a:pt x="13" y="247"/>
                    <a:pt x="13" y="254"/>
                  </a:cubicBezTo>
                  <a:cubicBezTo>
                    <a:pt x="13" y="262"/>
                    <a:pt x="16" y="269"/>
                    <a:pt x="21" y="274"/>
                  </a:cubicBezTo>
                  <a:cubicBezTo>
                    <a:pt x="32" y="285"/>
                    <a:pt x="50" y="285"/>
                    <a:pt x="61" y="274"/>
                  </a:cubicBezTo>
                  <a:cubicBezTo>
                    <a:pt x="107" y="228"/>
                    <a:pt x="107" y="228"/>
                    <a:pt x="107" y="228"/>
                  </a:cubicBezTo>
                  <a:cubicBezTo>
                    <a:pt x="110" y="226"/>
                    <a:pt x="114" y="226"/>
                    <a:pt x="116" y="228"/>
                  </a:cubicBezTo>
                  <a:cubicBezTo>
                    <a:pt x="118" y="231"/>
                    <a:pt x="118" y="234"/>
                    <a:pt x="116" y="237"/>
                  </a:cubicBezTo>
                  <a:cubicBezTo>
                    <a:pt x="70" y="283"/>
                    <a:pt x="70" y="283"/>
                    <a:pt x="70" y="283"/>
                  </a:cubicBezTo>
                  <a:cubicBezTo>
                    <a:pt x="62" y="291"/>
                    <a:pt x="52" y="295"/>
                    <a:pt x="41" y="295"/>
                  </a:cubicBezTo>
                  <a:close/>
                  <a:moveTo>
                    <a:pt x="306" y="398"/>
                  </a:moveTo>
                  <a:cubicBezTo>
                    <a:pt x="302" y="398"/>
                    <a:pt x="300" y="395"/>
                    <a:pt x="300" y="391"/>
                  </a:cubicBezTo>
                  <a:cubicBezTo>
                    <a:pt x="300" y="390"/>
                    <a:pt x="300" y="388"/>
                    <a:pt x="301" y="387"/>
                  </a:cubicBezTo>
                  <a:cubicBezTo>
                    <a:pt x="408" y="281"/>
                    <a:pt x="408" y="281"/>
                    <a:pt x="408" y="281"/>
                  </a:cubicBezTo>
                  <a:cubicBezTo>
                    <a:pt x="410" y="279"/>
                    <a:pt x="414" y="279"/>
                    <a:pt x="416" y="281"/>
                  </a:cubicBezTo>
                  <a:cubicBezTo>
                    <a:pt x="419" y="284"/>
                    <a:pt x="419" y="287"/>
                    <a:pt x="416" y="290"/>
                  </a:cubicBezTo>
                  <a:cubicBezTo>
                    <a:pt x="310" y="396"/>
                    <a:pt x="310" y="396"/>
                    <a:pt x="310" y="396"/>
                  </a:cubicBezTo>
                  <a:cubicBezTo>
                    <a:pt x="309" y="397"/>
                    <a:pt x="308" y="398"/>
                    <a:pt x="306" y="398"/>
                  </a:cubicBezTo>
                  <a:close/>
                  <a:moveTo>
                    <a:pt x="97" y="13"/>
                  </a:moveTo>
                  <a:cubicBezTo>
                    <a:pt x="47" y="13"/>
                    <a:pt x="47" y="13"/>
                    <a:pt x="47" y="13"/>
                  </a:cubicBezTo>
                  <a:cubicBezTo>
                    <a:pt x="44" y="13"/>
                    <a:pt x="41" y="10"/>
                    <a:pt x="41" y="7"/>
                  </a:cubicBezTo>
                  <a:cubicBezTo>
                    <a:pt x="41" y="3"/>
                    <a:pt x="44" y="0"/>
                    <a:pt x="47" y="0"/>
                  </a:cubicBezTo>
                  <a:cubicBezTo>
                    <a:pt x="97" y="0"/>
                    <a:pt x="97" y="0"/>
                    <a:pt x="97" y="0"/>
                  </a:cubicBezTo>
                  <a:cubicBezTo>
                    <a:pt x="101" y="0"/>
                    <a:pt x="104" y="3"/>
                    <a:pt x="104" y="7"/>
                  </a:cubicBezTo>
                  <a:cubicBezTo>
                    <a:pt x="104" y="10"/>
                    <a:pt x="101" y="13"/>
                    <a:pt x="9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0" name="Freeform 94"/>
            <p:cNvSpPr>
              <a:spLocks noEditPoints="1"/>
            </p:cNvSpPr>
            <p:nvPr/>
          </p:nvSpPr>
          <p:spPr bwMode="auto">
            <a:xfrm>
              <a:off x="2760" y="848"/>
              <a:ext cx="297" cy="297"/>
            </a:xfrm>
            <a:custGeom>
              <a:avLst/>
              <a:gdLst>
                <a:gd name="T0" fmla="*/ 6 w 125"/>
                <a:gd name="T1" fmla="*/ 125 h 125"/>
                <a:gd name="T2" fmla="*/ 0 w 125"/>
                <a:gd name="T3" fmla="*/ 119 h 125"/>
                <a:gd name="T4" fmla="*/ 0 w 125"/>
                <a:gd name="T5" fmla="*/ 69 h 125"/>
                <a:gd name="T6" fmla="*/ 6 w 125"/>
                <a:gd name="T7" fmla="*/ 62 h 125"/>
                <a:gd name="T8" fmla="*/ 13 w 125"/>
                <a:gd name="T9" fmla="*/ 69 h 125"/>
                <a:gd name="T10" fmla="*/ 13 w 125"/>
                <a:gd name="T11" fmla="*/ 119 h 125"/>
                <a:gd name="T12" fmla="*/ 6 w 125"/>
                <a:gd name="T13" fmla="*/ 125 h 125"/>
                <a:gd name="T14" fmla="*/ 119 w 125"/>
                <a:gd name="T15" fmla="*/ 12 h 125"/>
                <a:gd name="T16" fmla="*/ 69 w 125"/>
                <a:gd name="T17" fmla="*/ 12 h 125"/>
                <a:gd name="T18" fmla="*/ 63 w 125"/>
                <a:gd name="T19" fmla="*/ 6 h 125"/>
                <a:gd name="T20" fmla="*/ 69 w 125"/>
                <a:gd name="T21" fmla="*/ 0 h 125"/>
                <a:gd name="T22" fmla="*/ 119 w 125"/>
                <a:gd name="T23" fmla="*/ 0 h 125"/>
                <a:gd name="T24" fmla="*/ 125 w 125"/>
                <a:gd name="T25" fmla="*/ 6 h 125"/>
                <a:gd name="T26" fmla="*/ 119 w 125"/>
                <a:gd name="T27" fmla="*/ 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25">
                  <a:moveTo>
                    <a:pt x="6" y="125"/>
                  </a:moveTo>
                  <a:cubicBezTo>
                    <a:pt x="3" y="125"/>
                    <a:pt x="0" y="122"/>
                    <a:pt x="0" y="119"/>
                  </a:cubicBezTo>
                  <a:cubicBezTo>
                    <a:pt x="0" y="69"/>
                    <a:pt x="0" y="69"/>
                    <a:pt x="0" y="69"/>
                  </a:cubicBezTo>
                  <a:cubicBezTo>
                    <a:pt x="0" y="65"/>
                    <a:pt x="3" y="62"/>
                    <a:pt x="6" y="62"/>
                  </a:cubicBezTo>
                  <a:cubicBezTo>
                    <a:pt x="10" y="62"/>
                    <a:pt x="13" y="65"/>
                    <a:pt x="13" y="69"/>
                  </a:cubicBezTo>
                  <a:cubicBezTo>
                    <a:pt x="13" y="119"/>
                    <a:pt x="13" y="119"/>
                    <a:pt x="13" y="119"/>
                  </a:cubicBezTo>
                  <a:cubicBezTo>
                    <a:pt x="13" y="122"/>
                    <a:pt x="10" y="125"/>
                    <a:pt x="6" y="125"/>
                  </a:cubicBezTo>
                  <a:close/>
                  <a:moveTo>
                    <a:pt x="119" y="12"/>
                  </a:moveTo>
                  <a:cubicBezTo>
                    <a:pt x="69" y="12"/>
                    <a:pt x="69" y="12"/>
                    <a:pt x="69" y="12"/>
                  </a:cubicBezTo>
                  <a:cubicBezTo>
                    <a:pt x="65" y="12"/>
                    <a:pt x="63" y="10"/>
                    <a:pt x="63" y="6"/>
                  </a:cubicBezTo>
                  <a:cubicBezTo>
                    <a:pt x="63" y="3"/>
                    <a:pt x="65" y="0"/>
                    <a:pt x="69" y="0"/>
                  </a:cubicBezTo>
                  <a:cubicBezTo>
                    <a:pt x="119" y="0"/>
                    <a:pt x="119" y="0"/>
                    <a:pt x="119" y="0"/>
                  </a:cubicBezTo>
                  <a:cubicBezTo>
                    <a:pt x="122" y="0"/>
                    <a:pt x="125" y="3"/>
                    <a:pt x="125" y="6"/>
                  </a:cubicBezTo>
                  <a:cubicBezTo>
                    <a:pt x="125" y="10"/>
                    <a:pt x="122" y="12"/>
                    <a:pt x="119"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1" name="Freeform 95"/>
            <p:cNvSpPr>
              <a:spLocks noEditPoints="1"/>
            </p:cNvSpPr>
            <p:nvPr/>
          </p:nvSpPr>
          <p:spPr bwMode="auto">
            <a:xfrm>
              <a:off x="1927" y="788"/>
              <a:ext cx="1071" cy="1621"/>
            </a:xfrm>
            <a:custGeom>
              <a:avLst/>
              <a:gdLst>
                <a:gd name="T0" fmla="*/ 444 w 450"/>
                <a:gd name="T1" fmla="*/ 62 h 681"/>
                <a:gd name="T2" fmla="*/ 438 w 450"/>
                <a:gd name="T3" fmla="*/ 56 h 681"/>
                <a:gd name="T4" fmla="*/ 438 w 450"/>
                <a:gd name="T5" fmla="*/ 6 h 681"/>
                <a:gd name="T6" fmla="*/ 444 w 450"/>
                <a:gd name="T7" fmla="*/ 0 h 681"/>
                <a:gd name="T8" fmla="*/ 450 w 450"/>
                <a:gd name="T9" fmla="*/ 6 h 681"/>
                <a:gd name="T10" fmla="*/ 450 w 450"/>
                <a:gd name="T11" fmla="*/ 56 h 681"/>
                <a:gd name="T12" fmla="*/ 444 w 450"/>
                <a:gd name="T13" fmla="*/ 62 h 681"/>
                <a:gd name="T14" fmla="*/ 19 w 450"/>
                <a:gd name="T15" fmla="*/ 681 h 681"/>
                <a:gd name="T16" fmla="*/ 6 w 450"/>
                <a:gd name="T17" fmla="*/ 681 h 681"/>
                <a:gd name="T18" fmla="*/ 0 w 450"/>
                <a:gd name="T19" fmla="*/ 675 h 681"/>
                <a:gd name="T20" fmla="*/ 6 w 450"/>
                <a:gd name="T21" fmla="*/ 669 h 681"/>
                <a:gd name="T22" fmla="*/ 19 w 450"/>
                <a:gd name="T23" fmla="*/ 669 h 681"/>
                <a:gd name="T24" fmla="*/ 25 w 450"/>
                <a:gd name="T25" fmla="*/ 675 h 681"/>
                <a:gd name="T26" fmla="*/ 19 w 450"/>
                <a:gd name="T27" fmla="*/ 681 h 681"/>
                <a:gd name="T28" fmla="*/ 181 w 450"/>
                <a:gd name="T29" fmla="*/ 681 h 681"/>
                <a:gd name="T30" fmla="*/ 44 w 450"/>
                <a:gd name="T31" fmla="*/ 681 h 681"/>
                <a:gd name="T32" fmla="*/ 38 w 450"/>
                <a:gd name="T33" fmla="*/ 675 h 681"/>
                <a:gd name="T34" fmla="*/ 44 w 450"/>
                <a:gd name="T35" fmla="*/ 669 h 681"/>
                <a:gd name="T36" fmla="*/ 181 w 450"/>
                <a:gd name="T37" fmla="*/ 669 h 681"/>
                <a:gd name="T38" fmla="*/ 188 w 450"/>
                <a:gd name="T39" fmla="*/ 675 h 681"/>
                <a:gd name="T40" fmla="*/ 181 w 450"/>
                <a:gd name="T41"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0" h="681">
                  <a:moveTo>
                    <a:pt x="444" y="62"/>
                  </a:moveTo>
                  <a:cubicBezTo>
                    <a:pt x="440" y="62"/>
                    <a:pt x="438" y="60"/>
                    <a:pt x="438" y="56"/>
                  </a:cubicBezTo>
                  <a:cubicBezTo>
                    <a:pt x="438" y="6"/>
                    <a:pt x="438" y="6"/>
                    <a:pt x="438" y="6"/>
                  </a:cubicBezTo>
                  <a:cubicBezTo>
                    <a:pt x="438" y="3"/>
                    <a:pt x="440" y="0"/>
                    <a:pt x="444" y="0"/>
                  </a:cubicBezTo>
                  <a:cubicBezTo>
                    <a:pt x="447" y="0"/>
                    <a:pt x="450" y="3"/>
                    <a:pt x="450" y="6"/>
                  </a:cubicBezTo>
                  <a:cubicBezTo>
                    <a:pt x="450" y="56"/>
                    <a:pt x="450" y="56"/>
                    <a:pt x="450" y="56"/>
                  </a:cubicBezTo>
                  <a:cubicBezTo>
                    <a:pt x="450" y="60"/>
                    <a:pt x="447" y="62"/>
                    <a:pt x="444" y="62"/>
                  </a:cubicBezTo>
                  <a:close/>
                  <a:moveTo>
                    <a:pt x="19" y="681"/>
                  </a:moveTo>
                  <a:cubicBezTo>
                    <a:pt x="6" y="681"/>
                    <a:pt x="6" y="681"/>
                    <a:pt x="6" y="681"/>
                  </a:cubicBezTo>
                  <a:cubicBezTo>
                    <a:pt x="3" y="681"/>
                    <a:pt x="0" y="678"/>
                    <a:pt x="0" y="675"/>
                  </a:cubicBezTo>
                  <a:cubicBezTo>
                    <a:pt x="0" y="672"/>
                    <a:pt x="3" y="669"/>
                    <a:pt x="6" y="669"/>
                  </a:cubicBezTo>
                  <a:cubicBezTo>
                    <a:pt x="19" y="669"/>
                    <a:pt x="19" y="669"/>
                    <a:pt x="19" y="669"/>
                  </a:cubicBezTo>
                  <a:cubicBezTo>
                    <a:pt x="22" y="669"/>
                    <a:pt x="25" y="672"/>
                    <a:pt x="25" y="675"/>
                  </a:cubicBezTo>
                  <a:cubicBezTo>
                    <a:pt x="25" y="678"/>
                    <a:pt x="22" y="681"/>
                    <a:pt x="19" y="681"/>
                  </a:cubicBezTo>
                  <a:close/>
                  <a:moveTo>
                    <a:pt x="181" y="681"/>
                  </a:moveTo>
                  <a:cubicBezTo>
                    <a:pt x="44" y="681"/>
                    <a:pt x="44" y="681"/>
                    <a:pt x="44" y="681"/>
                  </a:cubicBezTo>
                  <a:cubicBezTo>
                    <a:pt x="40" y="681"/>
                    <a:pt x="38" y="678"/>
                    <a:pt x="38" y="675"/>
                  </a:cubicBezTo>
                  <a:cubicBezTo>
                    <a:pt x="38" y="672"/>
                    <a:pt x="40" y="669"/>
                    <a:pt x="44" y="669"/>
                  </a:cubicBezTo>
                  <a:cubicBezTo>
                    <a:pt x="181" y="669"/>
                    <a:pt x="181" y="669"/>
                    <a:pt x="181" y="669"/>
                  </a:cubicBezTo>
                  <a:cubicBezTo>
                    <a:pt x="185" y="669"/>
                    <a:pt x="188" y="672"/>
                    <a:pt x="188" y="675"/>
                  </a:cubicBezTo>
                  <a:cubicBezTo>
                    <a:pt x="188" y="678"/>
                    <a:pt x="185" y="681"/>
                    <a:pt x="181" y="6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2" name="Freeform 96"/>
            <p:cNvSpPr/>
            <p:nvPr/>
          </p:nvSpPr>
          <p:spPr bwMode="auto">
            <a:xfrm>
              <a:off x="3771" y="2381"/>
              <a:ext cx="60" cy="28"/>
            </a:xfrm>
            <a:custGeom>
              <a:avLst/>
              <a:gdLst>
                <a:gd name="T0" fmla="*/ 19 w 25"/>
                <a:gd name="T1" fmla="*/ 12 h 12"/>
                <a:gd name="T2" fmla="*/ 6 w 25"/>
                <a:gd name="T3" fmla="*/ 12 h 12"/>
                <a:gd name="T4" fmla="*/ 0 w 25"/>
                <a:gd name="T5" fmla="*/ 6 h 12"/>
                <a:gd name="T6" fmla="*/ 6 w 25"/>
                <a:gd name="T7" fmla="*/ 0 h 12"/>
                <a:gd name="T8" fmla="*/ 19 w 25"/>
                <a:gd name="T9" fmla="*/ 0 h 12"/>
                <a:gd name="T10" fmla="*/ 25 w 25"/>
                <a:gd name="T11" fmla="*/ 6 h 12"/>
                <a:gd name="T12" fmla="*/ 19 w 2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5" h="12">
                  <a:moveTo>
                    <a:pt x="19" y="12"/>
                  </a:moveTo>
                  <a:cubicBezTo>
                    <a:pt x="6" y="12"/>
                    <a:pt x="6" y="12"/>
                    <a:pt x="6" y="12"/>
                  </a:cubicBezTo>
                  <a:cubicBezTo>
                    <a:pt x="3" y="12"/>
                    <a:pt x="0" y="9"/>
                    <a:pt x="0" y="6"/>
                  </a:cubicBezTo>
                  <a:cubicBezTo>
                    <a:pt x="0" y="3"/>
                    <a:pt x="3" y="0"/>
                    <a:pt x="6" y="0"/>
                  </a:cubicBezTo>
                  <a:cubicBezTo>
                    <a:pt x="19" y="0"/>
                    <a:pt x="19" y="0"/>
                    <a:pt x="19" y="0"/>
                  </a:cubicBezTo>
                  <a:cubicBezTo>
                    <a:pt x="22" y="0"/>
                    <a:pt x="25" y="3"/>
                    <a:pt x="25" y="6"/>
                  </a:cubicBezTo>
                  <a:cubicBezTo>
                    <a:pt x="25" y="9"/>
                    <a:pt x="22" y="12"/>
                    <a:pt x="19"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3" name="Freeform 97"/>
            <p:cNvSpPr/>
            <p:nvPr/>
          </p:nvSpPr>
          <p:spPr bwMode="auto">
            <a:xfrm>
              <a:off x="3386" y="2381"/>
              <a:ext cx="357" cy="28"/>
            </a:xfrm>
            <a:custGeom>
              <a:avLst/>
              <a:gdLst>
                <a:gd name="T0" fmla="*/ 143 w 150"/>
                <a:gd name="T1" fmla="*/ 12 h 12"/>
                <a:gd name="T2" fmla="*/ 6 w 150"/>
                <a:gd name="T3" fmla="*/ 12 h 12"/>
                <a:gd name="T4" fmla="*/ 0 w 150"/>
                <a:gd name="T5" fmla="*/ 6 h 12"/>
                <a:gd name="T6" fmla="*/ 6 w 150"/>
                <a:gd name="T7" fmla="*/ 0 h 12"/>
                <a:gd name="T8" fmla="*/ 143 w 150"/>
                <a:gd name="T9" fmla="*/ 0 h 12"/>
                <a:gd name="T10" fmla="*/ 150 w 150"/>
                <a:gd name="T11" fmla="*/ 6 h 12"/>
                <a:gd name="T12" fmla="*/ 143 w 15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50" h="12">
                  <a:moveTo>
                    <a:pt x="143" y="12"/>
                  </a:moveTo>
                  <a:cubicBezTo>
                    <a:pt x="6" y="12"/>
                    <a:pt x="6" y="12"/>
                    <a:pt x="6" y="12"/>
                  </a:cubicBezTo>
                  <a:cubicBezTo>
                    <a:pt x="2" y="12"/>
                    <a:pt x="0" y="9"/>
                    <a:pt x="0" y="6"/>
                  </a:cubicBezTo>
                  <a:cubicBezTo>
                    <a:pt x="0" y="3"/>
                    <a:pt x="2" y="0"/>
                    <a:pt x="6" y="0"/>
                  </a:cubicBezTo>
                  <a:cubicBezTo>
                    <a:pt x="143" y="0"/>
                    <a:pt x="143" y="0"/>
                    <a:pt x="143" y="0"/>
                  </a:cubicBezTo>
                  <a:cubicBezTo>
                    <a:pt x="147" y="0"/>
                    <a:pt x="150" y="3"/>
                    <a:pt x="150" y="6"/>
                  </a:cubicBezTo>
                  <a:cubicBezTo>
                    <a:pt x="150" y="9"/>
                    <a:pt x="147" y="12"/>
                    <a:pt x="143"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14"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pic>
        <p:nvPicPr>
          <p:cNvPr id="3" name="图片 4" descr="F:\luhw\华中人才\宣传材料\武汉市软件行业协会LOGO\微信图片_20180703175346.png"/>
          <p:cNvPicPr>
            <a:picLocks noChangeAspect="1" noChangeArrowheads="1"/>
          </p:cNvPicPr>
          <p:nvPr/>
        </p:nvPicPr>
        <p:blipFill>
          <a:blip r:embed="rId2">
            <a:extLst>
              <a:ext uri="{28A0092B-C50C-407E-A947-70E740481C1C}">
                <a14:useLocalDpi xmlns:a14="http://schemas.microsoft.com/office/drawing/2010/main" val="0"/>
              </a:ext>
            </a:extLst>
          </a:blip>
          <a:srcRect l="3200" t="10308" r="2441" b="10390"/>
          <a:stretch>
            <a:fillRect/>
          </a:stretch>
        </p:blipFill>
        <p:spPr>
          <a:xfrm>
            <a:off x="1991360" y="1021715"/>
            <a:ext cx="3035935" cy="645160"/>
          </a:xfrm>
          <a:prstGeom prst="rect">
            <a:avLst/>
          </a:prstGeom>
          <a:noFill/>
          <a:ln>
            <a:noFill/>
          </a:ln>
        </p:spPr>
      </p:pic>
      <p:pic>
        <p:nvPicPr>
          <p:cNvPr id="7" name="图片 3" descr="logo"/>
          <p:cNvPicPr>
            <a:picLocks noChangeAspect="1"/>
          </p:cNvPicPr>
          <p:nvPr/>
        </p:nvPicPr>
        <p:blipFill>
          <a:blip r:embed="rId3"/>
          <a:stretch>
            <a:fillRect/>
          </a:stretch>
        </p:blipFill>
        <p:spPr>
          <a:xfrm>
            <a:off x="5755323" y="1074420"/>
            <a:ext cx="1911350" cy="5397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29"/>
                                        </p:tgtEl>
                                        <p:attrNameLst>
                                          <p:attrName>style.visibility</p:attrName>
                                        </p:attrNameLst>
                                      </p:cBhvr>
                                      <p:to>
                                        <p:strVal val="visible"/>
                                      </p:to>
                                    </p:set>
                                    <p:animEffect transition="in" filter="randombar(horizontal)">
                                      <p:cBhvr>
                                        <p:cTn id="16" dur="500"/>
                                        <p:tgtEl>
                                          <p:spTgt spid="629"/>
                                        </p:tgtEl>
                                      </p:cBhvr>
                                    </p:animEffect>
                                  </p:childTnLst>
                                </p:cTn>
                              </p:par>
                              <p:par>
                                <p:cTn id="17" presetID="14" presetClass="entr" presetSubtype="10" fill="hold" nodeType="withEffect">
                                  <p:stCondLst>
                                    <p:cond delay="0"/>
                                  </p:stCondLst>
                                  <p:childTnLst>
                                    <p:set>
                                      <p:cBhvr>
                                        <p:cTn id="18" dur="1" fill="hold">
                                          <p:stCondLst>
                                            <p:cond delay="0"/>
                                          </p:stCondLst>
                                        </p:cTn>
                                        <p:tgtEl>
                                          <p:spTgt spid="690"/>
                                        </p:tgtEl>
                                        <p:attrNameLst>
                                          <p:attrName>style.visibility</p:attrName>
                                        </p:attrNameLst>
                                      </p:cBhvr>
                                      <p:to>
                                        <p:strVal val="visible"/>
                                      </p:to>
                                    </p:set>
                                    <p:animEffect transition="in" filter="randombar(horizontal)">
                                      <p:cBhvr>
                                        <p:cTn id="19" dur="500"/>
                                        <p:tgtEl>
                                          <p:spTgt spid="690"/>
                                        </p:tgtEl>
                                      </p:cBhvr>
                                    </p:animEffect>
                                  </p:childTnLst>
                                </p:cTn>
                              </p:par>
                              <p:par>
                                <p:cTn id="20" presetID="14" presetClass="entr" presetSubtype="10" fill="hold" nodeType="withEffect">
                                  <p:stCondLst>
                                    <p:cond delay="0"/>
                                  </p:stCondLst>
                                  <p:childTnLst>
                                    <p:set>
                                      <p:cBhvr>
                                        <p:cTn id="21" dur="1" fill="hold">
                                          <p:stCondLst>
                                            <p:cond delay="0"/>
                                          </p:stCondLst>
                                        </p:cTn>
                                        <p:tgtEl>
                                          <p:spTgt spid="663"/>
                                        </p:tgtEl>
                                        <p:attrNameLst>
                                          <p:attrName>style.visibility</p:attrName>
                                        </p:attrNameLst>
                                      </p:cBhvr>
                                      <p:to>
                                        <p:strVal val="visible"/>
                                      </p:to>
                                    </p:set>
                                    <p:animEffect transition="in" filter="randombar(horizontal)">
                                      <p:cBhvr>
                                        <p:cTn id="22" dur="500"/>
                                        <p:tgtEl>
                                          <p:spTgt spid="663"/>
                                        </p:tgtEl>
                                      </p:cBhvr>
                                    </p:animEffect>
                                  </p:childTnLst>
                                </p:cTn>
                              </p:par>
                              <p:par>
                                <p:cTn id="23" presetID="14" presetClass="entr" presetSubtype="10" fill="hold" nodeType="withEffect">
                                  <p:stCondLst>
                                    <p:cond delay="0"/>
                                  </p:stCondLst>
                                  <p:childTnLst>
                                    <p:set>
                                      <p:cBhvr>
                                        <p:cTn id="24" dur="1" fill="hold">
                                          <p:stCondLst>
                                            <p:cond delay="0"/>
                                          </p:stCondLst>
                                        </p:cTn>
                                        <p:tgtEl>
                                          <p:spTgt spid="648"/>
                                        </p:tgtEl>
                                        <p:attrNameLst>
                                          <p:attrName>style.visibility</p:attrName>
                                        </p:attrNameLst>
                                      </p:cBhvr>
                                      <p:to>
                                        <p:strVal val="visible"/>
                                      </p:to>
                                    </p:set>
                                    <p:animEffect transition="in" filter="randombar(horizontal)">
                                      <p:cBhvr>
                                        <p:cTn id="25" dur="500"/>
                                        <p:tgtEl>
                                          <p:spTgt spid="648"/>
                                        </p:tgtEl>
                                      </p:cBhvr>
                                    </p:animEffect>
                                  </p:childTnLst>
                                </p:cTn>
                              </p:par>
                              <p:par>
                                <p:cTn id="26" presetID="23" presetClass="entr" presetSubtype="16" fill="hold" nodeType="withEffect">
                                  <p:stCondLst>
                                    <p:cond delay="0"/>
                                  </p:stCondLst>
                                  <p:childTnLst>
                                    <p:set>
                                      <p:cBhvr>
                                        <p:cTn id="27" dur="1" fill="hold">
                                          <p:stCondLst>
                                            <p:cond delay="0"/>
                                          </p:stCondLst>
                                        </p:cTn>
                                        <p:tgtEl>
                                          <p:spTgt spid="626"/>
                                        </p:tgtEl>
                                        <p:attrNameLst>
                                          <p:attrName>style.visibility</p:attrName>
                                        </p:attrNameLst>
                                      </p:cBhvr>
                                      <p:to>
                                        <p:strVal val="visible"/>
                                      </p:to>
                                    </p:set>
                                    <p:anim calcmode="lin" valueType="num">
                                      <p:cBhvr>
                                        <p:cTn id="28" dur="500" fill="hold"/>
                                        <p:tgtEl>
                                          <p:spTgt spid="626"/>
                                        </p:tgtEl>
                                        <p:attrNameLst>
                                          <p:attrName>ppt_w</p:attrName>
                                        </p:attrNameLst>
                                      </p:cBhvr>
                                      <p:tavLst>
                                        <p:tav tm="0">
                                          <p:val>
                                            <p:fltVal val="0"/>
                                          </p:val>
                                        </p:tav>
                                        <p:tav tm="100000">
                                          <p:val>
                                            <p:strVal val="#ppt_w"/>
                                          </p:val>
                                        </p:tav>
                                      </p:tavLst>
                                    </p:anim>
                                    <p:anim calcmode="lin" valueType="num">
                                      <p:cBhvr>
                                        <p:cTn id="29" dur="500" fill="hold"/>
                                        <p:tgtEl>
                                          <p:spTgt spid="626"/>
                                        </p:tgtEl>
                                        <p:attrNameLst>
                                          <p:attrName>ppt_h</p:attrName>
                                        </p:attrNameLst>
                                      </p:cBhvr>
                                      <p:tavLst>
                                        <p:tav tm="0">
                                          <p:val>
                                            <p:fltVal val="0"/>
                                          </p:val>
                                        </p:tav>
                                        <p:tav tm="100000">
                                          <p:val>
                                            <p:strVal val="#ppt_h"/>
                                          </p:val>
                                        </p:tav>
                                      </p:tavLst>
                                    </p:anim>
                                  </p:childTnLst>
                                </p:cTn>
                              </p:par>
                              <p:par>
                                <p:cTn id="30" presetID="55"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par>
                                <p:cTn id="35" presetID="26" presetClass="emph" presetSubtype="0" repeatCount="indefinite" fill="hold" grpId="0" nodeType="withEffect">
                                  <p:stCondLst>
                                    <p:cond delay="0"/>
                                  </p:stCondLst>
                                  <p:endCondLst>
                                    <p:cond evt="onNext" delay="0">
                                      <p:tgtEl>
                                        <p:sldTgt/>
                                      </p:tgtEl>
                                    </p:cond>
                                  </p:endCondLst>
                                  <p:childTnLst>
                                    <p:animEffect transition="out" filter="fade">
                                      <p:cBhvr>
                                        <p:cTn id="36" dur="500" tmFilter="0, 0; .2, .5; .8, .5; 1, 0"/>
                                        <p:tgtEl>
                                          <p:spTgt spid="593"/>
                                        </p:tgtEl>
                                      </p:cBhvr>
                                    </p:animEffect>
                                    <p:animScale>
                                      <p:cBhvr>
                                        <p:cTn id="37" dur="250" autoRev="1" fill="hold"/>
                                        <p:tgtEl>
                                          <p:spTgt spid="593"/>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591"/>
                                        </p:tgtEl>
                                      </p:cBhvr>
                                    </p:animEffect>
                                    <p:animScale>
                                      <p:cBhvr>
                                        <p:cTn id="40" dur="250" autoRev="1" fill="hold"/>
                                        <p:tgtEl>
                                          <p:spTgt spid="591"/>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592"/>
                                        </p:tgtEl>
                                      </p:cBhvr>
                                    </p:animEffect>
                                    <p:animScale>
                                      <p:cBhvr>
                                        <p:cTn id="43" dur="250" autoRev="1" fill="hold"/>
                                        <p:tgtEl>
                                          <p:spTgt spid="592"/>
                                        </p:tgtEl>
                                      </p:cBhvr>
                                      <p:by x="105000" y="105000"/>
                                    </p:animScale>
                                  </p:childTnLst>
                                </p:cTn>
                              </p:par>
                              <p:par>
                                <p:cTn id="44" presetID="6" presetClass="emph" presetSubtype="0" repeatCount="indefinite" fill="hold" grpId="0" nodeType="withEffect">
                                  <p:stCondLst>
                                    <p:cond delay="0"/>
                                  </p:stCondLst>
                                  <p:endCondLst>
                                    <p:cond evt="onNext" delay="0">
                                      <p:tgtEl>
                                        <p:sldTgt/>
                                      </p:tgtEl>
                                    </p:cond>
                                  </p:endCondLst>
                                  <p:childTnLst>
                                    <p:animScale>
                                      <p:cBhvr>
                                        <p:cTn id="45" dur="1000" fill="hold"/>
                                        <p:tgtEl>
                                          <p:spTgt spid="1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animBg="1"/>
      <p:bldP spid="592" grpId="0" animBg="1"/>
      <p:bldP spid="59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10700385" y="859790"/>
            <a:ext cx="622935" cy="387350"/>
            <a:chOff x="1821" y="1048"/>
            <a:chExt cx="981" cy="610"/>
          </a:xfrm>
        </p:grpSpPr>
        <p:sp>
          <p:nvSpPr>
            <p:cNvPr id="3" name="PA_圆角矩形 10"/>
            <p:cNvSpPr/>
            <p:nvPr>
              <p:custDataLst>
                <p:tags r:id="rId2"/>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graphicFrame>
        <p:nvGraphicFramePr>
          <p:cNvPr id="9" name="图表 8"/>
          <p:cNvGraphicFramePr/>
          <p:nvPr/>
        </p:nvGraphicFramePr>
        <p:xfrm>
          <a:off x="4958080" y="704215"/>
          <a:ext cx="6868795" cy="5212715"/>
        </p:xfrm>
        <a:graphic>
          <a:graphicData uri="http://schemas.openxmlformats.org/drawingml/2006/chart">
            <c:chart xmlns:c="http://schemas.openxmlformats.org/drawingml/2006/chart" xmlns:r="http://schemas.openxmlformats.org/officeDocument/2006/relationships" r:id="rId5"/>
          </a:graphicData>
        </a:graphic>
      </p:graphicFrame>
      <p:sp>
        <p:nvSpPr>
          <p:cNvPr id="14" name="PA_库_Rectangle: Rounded Corners 13"/>
          <p:cNvSpPr/>
          <p:nvPr>
            <p:custDataLst>
              <p:tags r:id="rId1"/>
            </p:custDataLst>
          </p:nvPr>
        </p:nvSpPr>
        <p:spPr>
          <a:xfrm>
            <a:off x="1196295" y="5160930"/>
            <a:ext cx="1335450"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id-ID" sz="1600" dirty="0">
                <a:latin typeface="微软雅黑" panose="020B0503020204020204" charset="-122"/>
                <a:ea typeface="微软雅黑" panose="020B0503020204020204" charset="-122"/>
                <a:cs typeface="Segoe UI" panose="020B0502040204020203" pitchFamily="34" charset="0"/>
              </a:rPr>
              <a:t>人均效能</a:t>
            </a:r>
          </a:p>
        </p:txBody>
      </p:sp>
      <p:sp>
        <p:nvSpPr>
          <p:cNvPr id="4" name="Rectangle 14"/>
          <p:cNvSpPr/>
          <p:nvPr/>
        </p:nvSpPr>
        <p:spPr>
          <a:xfrm>
            <a:off x="999903" y="4747935"/>
            <a:ext cx="2663190" cy="38608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75000"/>
                    <a:lumOff val="25000"/>
                  </a:prstClr>
                </a:solidFill>
                <a:effectLst/>
                <a:uLnTx/>
                <a:uFillTx/>
                <a:latin typeface="Segoe Print" panose="02000600000000000000" charset="0"/>
                <a:ea typeface="+mn-ea"/>
                <a:cs typeface="Segoe UI Light" panose="020B0502040204020203" pitchFamily="34" charset="0"/>
              </a:rPr>
              <a:t>Per capita efficiency</a:t>
            </a:r>
          </a:p>
        </p:txBody>
      </p:sp>
      <p:sp>
        <p:nvSpPr>
          <p:cNvPr id="19" name="Text Placeholder 4"/>
          <p:cNvSpPr txBox="1"/>
          <p:nvPr/>
        </p:nvSpPr>
        <p:spPr>
          <a:xfrm flipH="1">
            <a:off x="1190403" y="2428267"/>
            <a:ext cx="4023339" cy="132207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nSpc>
                <a:spcPct val="125000"/>
              </a:lnSpc>
              <a:buNone/>
              <a:defRPr/>
            </a:pPr>
            <a:r>
              <a:rPr lang="zh-CN" altLang="zh-CN" sz="1600" b="1" dirty="0">
                <a:latin typeface="微软雅黑" panose="020B0503020204020204" charset="-122"/>
                <a:ea typeface="微软雅黑" panose="020B0503020204020204" charset="-122"/>
                <a:cs typeface="微软雅黑" panose="020B0503020204020204" charset="-122"/>
              </a:rPr>
              <a:t>年度人均贡献指标</a:t>
            </a:r>
            <a:r>
              <a:rPr lang="zh-CN" altLang="zh-CN" sz="1600" dirty="0">
                <a:latin typeface="微软雅黑" panose="020B0503020204020204" charset="-122"/>
                <a:ea typeface="微软雅黑" panose="020B0503020204020204" charset="-122"/>
                <a:cs typeface="微软雅黑" panose="020B0503020204020204" charset="-122"/>
              </a:rPr>
              <a:t>（年度营业收入</a:t>
            </a: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企业人数）是衡量企业劳动力产出情况的重要指标，可较为直观地反映出企业的人力投入与产出效率以及企业的人均效能。</a:t>
            </a:r>
            <a:endParaRPr lang="id-ID" sz="1600" dirty="0">
              <a:latin typeface="微软雅黑" panose="020B0503020204020204" charset="-122"/>
              <a:ea typeface="微软雅黑" panose="020B0503020204020204" charset="-122"/>
              <a:cs typeface="微软雅黑" panose="020B0503020204020204" charset="-122"/>
              <a:sym typeface="+mn-ea"/>
            </a:endParaRPr>
          </a:p>
        </p:txBody>
      </p:sp>
      <p:sp>
        <p:nvSpPr>
          <p:cNvPr id="20" name="Rectangle 17"/>
          <p:cNvSpPr txBox="1"/>
          <p:nvPr/>
        </p:nvSpPr>
        <p:spPr>
          <a:xfrm>
            <a:off x="1190403" y="1736087"/>
            <a:ext cx="4023339" cy="460375"/>
          </a:xfrm>
          <a:prstGeom prst="rect">
            <a:avLst/>
          </a:prstGeom>
          <a:noFill/>
        </p:spPr>
        <p:txBody>
          <a:bodyPr wrap="square" rtlCol="0">
            <a:spAutoFit/>
          </a:bodyPr>
          <a:lstStyle/>
          <a:p>
            <a:pPr>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5</a:t>
            </a: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.年度人均贡献分布</a:t>
            </a:r>
          </a:p>
        </p:txBody>
      </p:sp>
      <p:sp>
        <p:nvSpPr>
          <p:cNvPr id="21" name="Rectangle 18"/>
          <p:cNvSpPr/>
          <p:nvPr/>
        </p:nvSpPr>
        <p:spPr>
          <a:xfrm>
            <a:off x="1200150" y="840105"/>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Annual per capita contribution distribution</a:t>
            </a:r>
          </a:p>
        </p:txBody>
      </p:sp>
      <p:graphicFrame>
        <p:nvGraphicFramePr>
          <p:cNvPr id="17" name="图表 16"/>
          <p:cNvGraphicFramePr/>
          <p:nvPr/>
        </p:nvGraphicFramePr>
        <p:xfrm>
          <a:off x="5140349" y="1170326"/>
          <a:ext cx="6702565" cy="41715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图表 10"/>
          <p:cNvGraphicFramePr/>
          <p:nvPr>
            <p:extLst>
              <p:ext uri="{D42A27DB-BD31-4B8C-83A1-F6EECF244321}">
                <p14:modId xmlns:p14="http://schemas.microsoft.com/office/powerpoint/2010/main" val="1660852950"/>
              </p:ext>
            </p:extLst>
          </p:nvPr>
        </p:nvGraphicFramePr>
        <p:xfrm>
          <a:off x="5274303" y="1509660"/>
          <a:ext cx="6473361" cy="4171579"/>
        </p:xfrm>
        <a:graphic>
          <a:graphicData uri="http://schemas.openxmlformats.org/drawingml/2006/chart">
            <c:chart xmlns:c="http://schemas.openxmlformats.org/drawingml/2006/chart" xmlns:r="http://schemas.openxmlformats.org/officeDocument/2006/relationships" r:id="rId7"/>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randombar(horizontal)">
                                      <p:cBhvr>
                                        <p:cTn id="7" dur="500"/>
                                        <p:tgtEl>
                                          <p:spTgt spid="107"/>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15" dur="1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14">
                                            <p:txEl>
                                              <p:charRg st="4294967295" end="4294967295"/>
                                            </p:txEl>
                                          </p:spTgt>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6" presetClass="emph" presetSubtype="0" repeatCount="indefinite" fill="hold" grpId="0" nodeType="withEffect">
                                  <p:stCondLst>
                                    <p:cond delay="0"/>
                                  </p:stCondLst>
                                  <p:endCondLst>
                                    <p:cond evt="onNext" delay="0">
                                      <p:tgtEl>
                                        <p:sldTgt/>
                                      </p:tgtEl>
                                    </p:cond>
                                  </p:endCondLst>
                                  <p:childTnLst>
                                    <p:animEffect transition="out" filter="fade">
                                      <p:cBhvr>
                                        <p:cTn id="34" dur="500" tmFilter="0, 0; .2, .5; .8, .5; 1, 0"/>
                                        <p:tgtEl>
                                          <p:spTgt spid="593"/>
                                        </p:tgtEl>
                                      </p:cBhvr>
                                    </p:animEffect>
                                    <p:animScale>
                                      <p:cBhvr>
                                        <p:cTn id="35" dur="250" autoRev="1" fill="hold"/>
                                        <p:tgtEl>
                                          <p:spTgt spid="593"/>
                                        </p:tgtEl>
                                      </p:cBhvr>
                                      <p:by x="105000" y="105000"/>
                                    </p:animScale>
                                  </p:childTnLst>
                                </p:cTn>
                              </p:par>
                              <p:par>
                                <p:cTn id="36" presetID="26" presetClass="emph" presetSubtype="0" repeatCount="indefinite" fill="hold" grpId="0" nodeType="withEffect">
                                  <p:stCondLst>
                                    <p:cond delay="0"/>
                                  </p:stCondLst>
                                  <p:endCondLst>
                                    <p:cond evt="onNext" delay="0">
                                      <p:tgtEl>
                                        <p:sldTgt/>
                                      </p:tgtEl>
                                    </p:cond>
                                  </p:endCondLst>
                                  <p:childTnLst>
                                    <p:animEffect transition="out" filter="fade">
                                      <p:cBhvr>
                                        <p:cTn id="37" dur="500" tmFilter="0, 0; .2, .5; .8, .5; 1, 0"/>
                                        <p:tgtEl>
                                          <p:spTgt spid="591"/>
                                        </p:tgtEl>
                                      </p:cBhvr>
                                    </p:animEffect>
                                    <p:animScale>
                                      <p:cBhvr>
                                        <p:cTn id="38" dur="250" autoRev="1" fill="hold"/>
                                        <p:tgtEl>
                                          <p:spTgt spid="591"/>
                                        </p:tgtEl>
                                      </p:cBhvr>
                                      <p:by x="105000" y="105000"/>
                                    </p:animScale>
                                  </p:childTnLst>
                                </p:cTn>
                              </p:par>
                              <p:par>
                                <p:cTn id="39" presetID="26" presetClass="emph" presetSubtype="0" repeatCount="indefinite" fill="hold" grpId="0" nodeType="withEffect">
                                  <p:stCondLst>
                                    <p:cond delay="0"/>
                                  </p:stCondLst>
                                  <p:endCondLst>
                                    <p:cond evt="onNext" delay="0">
                                      <p:tgtEl>
                                        <p:sldTgt/>
                                      </p:tgtEl>
                                    </p:cond>
                                  </p:endCondLst>
                                  <p:childTnLst>
                                    <p:animEffect transition="out" filter="fade">
                                      <p:cBhvr>
                                        <p:cTn id="40" dur="500" tmFilter="0, 0; .2, .5; .8, .5; 1, 0"/>
                                        <p:tgtEl>
                                          <p:spTgt spid="592"/>
                                        </p:tgtEl>
                                      </p:cBhvr>
                                    </p:animEffect>
                                    <p:animScale>
                                      <p:cBhvr>
                                        <p:cTn id="41" dur="250" autoRev="1" fill="hold"/>
                                        <p:tgtEl>
                                          <p:spTgt spid="592"/>
                                        </p:tgtEl>
                                      </p:cBhvr>
                                      <p:by x="105000" y="105000"/>
                                    </p:animScale>
                                  </p:childTnLst>
                                </p:cTn>
                              </p:par>
                              <p:par>
                                <p:cTn id="42" presetID="6" presetClass="emph" presetSubtype="0" repeatCount="indefinite" fill="hold" grpId="0" nodeType="withEffect">
                                  <p:stCondLst>
                                    <p:cond delay="0"/>
                                  </p:stCondLst>
                                  <p:endCondLst>
                                    <p:cond evt="onNext" delay="0">
                                      <p:tgtEl>
                                        <p:sldTgt/>
                                      </p:tgtEl>
                                    </p:cond>
                                  </p:endCondLst>
                                  <p:childTnLst>
                                    <p:animScale>
                                      <p:cBhvr>
                                        <p:cTn id="43" dur="1000" fill="hold"/>
                                        <p:tgtEl>
                                          <p:spTgt spid="88"/>
                                        </p:tgtEl>
                                      </p:cBhvr>
                                      <p:by x="115000" y="115000"/>
                                    </p:animScale>
                                  </p:childTnLst>
                                </p:cTn>
                              </p:par>
                              <p:par>
                                <p:cTn id="44" presetID="14" presetClass="entr" presetSubtype="1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autoUpdateAnimBg="0"/>
      <p:bldP spid="4" grpId="0"/>
      <p:bldP spid="19" grpId="0"/>
      <p:bldP spid="20" grpId="0"/>
      <p:bldP spid="21" grpId="0"/>
      <p:bldP spid="591" grpId="0" bldLvl="0" animBg="1"/>
      <p:bldP spid="592" grpId="0" bldLvl="0" animBg="1"/>
      <p:bldP spid="593" grpId="0" bldLvl="0" animBg="1"/>
      <p:bldP spid="8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91988" y="1681444"/>
            <a:ext cx="8863509" cy="3797008"/>
            <a:chOff x="2580462" y="1199158"/>
            <a:chExt cx="3229325" cy="2847756"/>
          </a:xfrm>
        </p:grpSpPr>
        <p:sp>
          <p:nvSpPr>
            <p:cNvPr id="2" name="矩形: 剪去对角 1"/>
            <p:cNvSpPr/>
            <p:nvPr/>
          </p:nvSpPr>
          <p:spPr>
            <a:xfrm>
              <a:off x="2819915" y="1441066"/>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剪去对角 2"/>
            <p:cNvSpPr/>
            <p:nvPr/>
          </p:nvSpPr>
          <p:spPr>
            <a:xfrm>
              <a:off x="2740098" y="1360430"/>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剪去对角 3"/>
            <p:cNvSpPr/>
            <p:nvPr/>
          </p:nvSpPr>
          <p:spPr>
            <a:xfrm>
              <a:off x="2660280" y="1279794"/>
              <a:ext cx="2989872" cy="2605848"/>
            </a:xfrm>
            <a:prstGeom prst="snip2Diag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 name="矩形: 剪去对角 5"/>
            <p:cNvSpPr/>
            <p:nvPr/>
          </p:nvSpPr>
          <p:spPr>
            <a:xfrm>
              <a:off x="2580462" y="1199158"/>
              <a:ext cx="2989872" cy="2605848"/>
            </a:xfrm>
            <a:prstGeom prst="snip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 name="文本框 7"/>
          <p:cNvSpPr txBox="1"/>
          <p:nvPr/>
        </p:nvSpPr>
        <p:spPr>
          <a:xfrm>
            <a:off x="1463040" y="1998903"/>
            <a:ext cx="5059680" cy="2061210"/>
          </a:xfrm>
          <a:prstGeom prst="rect">
            <a:avLst/>
          </a:prstGeom>
          <a:noFill/>
        </p:spPr>
        <p:txBody>
          <a:bodyPr wrap="none" rtlCol="0">
            <a:spAutoFit/>
          </a:bodyPr>
          <a:lstStyle/>
          <a:p>
            <a:pPr algn="l"/>
            <a:r>
              <a:rPr lang="zh-CN" altLang="en-US" sz="6400" b="1">
                <a:solidFill>
                  <a:schemeClr val="bg1"/>
                </a:solidFill>
                <a:latin typeface="微软雅黑" panose="020B0503020204020204" charset="-122"/>
                <a:ea typeface="微软雅黑" panose="020B0503020204020204" charset="-122"/>
                <a:sym typeface="+mn-ea"/>
              </a:rPr>
              <a:t>软件</a:t>
            </a:r>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研发技术</a:t>
            </a:r>
          </a:p>
          <a:p>
            <a:pPr algn="l"/>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人员薪酬</a:t>
            </a:r>
          </a:p>
        </p:txBody>
      </p:sp>
      <p:sp>
        <p:nvSpPr>
          <p:cNvPr id="9" name="矩形 8"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1463040" y="4082258"/>
            <a:ext cx="5465413" cy="721995"/>
          </a:xfrm>
          <a:prstGeom prst="rect">
            <a:avLst/>
          </a:prstGeom>
        </p:spPr>
        <p:txBody>
          <a:bodyPr wrap="square">
            <a:spAutoFit/>
          </a:bodyPr>
          <a:lstStyle/>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lang="id-ID" sz="1200" noProof="0" dirty="0">
                <a:ln>
                  <a:noFill/>
                </a:ln>
                <a:solidFill>
                  <a:prstClr val="white">
                    <a:lumMod val="65000"/>
                  </a:prstClr>
                </a:solidFill>
                <a:effectLst/>
                <a:uLnTx/>
                <a:uFillTx/>
                <a:latin typeface="微软雅黑" panose="020B0503020204020204" charset="-122"/>
                <a:ea typeface="微软雅黑" panose="020B0503020204020204" charset="-122"/>
                <a:cs typeface="Segoe UI Light" panose="020B0502040204020203" pitchFamily="34" charset="0"/>
                <a:sym typeface="+mn-ea"/>
              </a:rPr>
              <a:t>In recent years, the increase in demand for talents and the scarcity of professional and technical personnel have also continuously promoted changes in corporate compensation and benefits.</a:t>
            </a:r>
          </a:p>
        </p:txBody>
      </p:sp>
      <p:sp>
        <p:nvSpPr>
          <p:cNvPr id="11" name="文本框 10"/>
          <p:cNvSpPr txBox="1"/>
          <p:nvPr/>
        </p:nvSpPr>
        <p:spPr>
          <a:xfrm>
            <a:off x="5234575" y="4070465"/>
            <a:ext cx="5601937" cy="666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7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PART </a:t>
            </a:r>
            <a:r>
              <a:rPr lang="en-US" altLang="zh-CN" sz="3735">
                <a:solidFill>
                  <a:schemeClr val="bg1"/>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TWO</a:t>
            </a:r>
            <a:endParaRPr kumimoji="0" lang="zh-CN" altLang="en-US" sz="37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2" name="文本框 11"/>
          <p:cNvSpPr txBox="1"/>
          <p:nvPr/>
        </p:nvSpPr>
        <p:spPr>
          <a:xfrm>
            <a:off x="5246185" y="1950935"/>
            <a:ext cx="5601937" cy="24517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3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02</a:t>
            </a:r>
            <a:endParaRPr kumimoji="0" lang="en-US" altLang="zh-CN" sz="153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3" name="矩形 12"/>
          <p:cNvSpPr/>
          <p:nvPr/>
        </p:nvSpPr>
        <p:spPr>
          <a:xfrm>
            <a:off x="6096000" y="1184367"/>
            <a:ext cx="2717075" cy="510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2021</a:t>
            </a:r>
            <a:r>
              <a:rPr lang="zh-CN" altLang="en-US"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年度薪酬调研</a:t>
            </a:r>
          </a:p>
        </p:txBody>
      </p:sp>
      <p:grpSp>
        <p:nvGrpSpPr>
          <p:cNvPr id="43" name="Group 29"/>
          <p:cNvGrpSpPr>
            <a:grpSpLocks noChangeAspect="1"/>
          </p:cNvGrpSpPr>
          <p:nvPr/>
        </p:nvGrpSpPr>
        <p:grpSpPr bwMode="auto">
          <a:xfrm rot="20259369">
            <a:off x="476677" y="5213617"/>
            <a:ext cx="1100844" cy="1121639"/>
            <a:chOff x="2032" y="758"/>
            <a:chExt cx="1694" cy="1726"/>
          </a:xfrm>
        </p:grpSpPr>
        <p:sp>
          <p:nvSpPr>
            <p:cNvPr id="44" name="Freeform 30"/>
            <p:cNvSpPr/>
            <p:nvPr/>
          </p:nvSpPr>
          <p:spPr bwMode="auto">
            <a:xfrm>
              <a:off x="2032" y="1234"/>
              <a:ext cx="1694" cy="1250"/>
            </a:xfrm>
            <a:custGeom>
              <a:avLst/>
              <a:gdLst>
                <a:gd name="T0" fmla="*/ 706 w 712"/>
                <a:gd name="T1" fmla="*/ 525 h 525"/>
                <a:gd name="T2" fmla="*/ 6 w 712"/>
                <a:gd name="T3" fmla="*/ 525 h 525"/>
                <a:gd name="T4" fmla="*/ 0 w 712"/>
                <a:gd name="T5" fmla="*/ 519 h 525"/>
                <a:gd name="T6" fmla="*/ 0 w 712"/>
                <a:gd name="T7" fmla="*/ 6 h 525"/>
                <a:gd name="T8" fmla="*/ 6 w 712"/>
                <a:gd name="T9" fmla="*/ 0 h 525"/>
                <a:gd name="T10" fmla="*/ 12 w 712"/>
                <a:gd name="T11" fmla="*/ 6 h 525"/>
                <a:gd name="T12" fmla="*/ 12 w 712"/>
                <a:gd name="T13" fmla="*/ 512 h 525"/>
                <a:gd name="T14" fmla="*/ 706 w 712"/>
                <a:gd name="T15" fmla="*/ 512 h 525"/>
                <a:gd name="T16" fmla="*/ 712 w 712"/>
                <a:gd name="T17" fmla="*/ 519 h 525"/>
                <a:gd name="T18" fmla="*/ 706 w 712"/>
                <a:gd name="T19"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2" h="525">
                  <a:moveTo>
                    <a:pt x="706" y="525"/>
                  </a:moveTo>
                  <a:cubicBezTo>
                    <a:pt x="6" y="525"/>
                    <a:pt x="6" y="525"/>
                    <a:pt x="6" y="525"/>
                  </a:cubicBezTo>
                  <a:cubicBezTo>
                    <a:pt x="3" y="525"/>
                    <a:pt x="0" y="522"/>
                    <a:pt x="0" y="519"/>
                  </a:cubicBezTo>
                  <a:cubicBezTo>
                    <a:pt x="0" y="6"/>
                    <a:pt x="0" y="6"/>
                    <a:pt x="0" y="6"/>
                  </a:cubicBezTo>
                  <a:cubicBezTo>
                    <a:pt x="0" y="3"/>
                    <a:pt x="3" y="0"/>
                    <a:pt x="6" y="0"/>
                  </a:cubicBezTo>
                  <a:cubicBezTo>
                    <a:pt x="10" y="0"/>
                    <a:pt x="12" y="3"/>
                    <a:pt x="12" y="6"/>
                  </a:cubicBezTo>
                  <a:cubicBezTo>
                    <a:pt x="12" y="512"/>
                    <a:pt x="12" y="512"/>
                    <a:pt x="12" y="512"/>
                  </a:cubicBezTo>
                  <a:cubicBezTo>
                    <a:pt x="706" y="512"/>
                    <a:pt x="706" y="512"/>
                    <a:pt x="706" y="512"/>
                  </a:cubicBezTo>
                  <a:cubicBezTo>
                    <a:pt x="710" y="512"/>
                    <a:pt x="712" y="515"/>
                    <a:pt x="712" y="519"/>
                  </a:cubicBezTo>
                  <a:cubicBezTo>
                    <a:pt x="712" y="522"/>
                    <a:pt x="710" y="525"/>
                    <a:pt x="706"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5" name="Freeform 31"/>
            <p:cNvSpPr/>
            <p:nvPr/>
          </p:nvSpPr>
          <p:spPr bwMode="auto">
            <a:xfrm>
              <a:off x="2224" y="1875"/>
              <a:ext cx="298" cy="595"/>
            </a:xfrm>
            <a:custGeom>
              <a:avLst/>
              <a:gdLst>
                <a:gd name="T0" fmla="*/ 125 w 125"/>
                <a:gd name="T1" fmla="*/ 250 h 250"/>
                <a:gd name="T2" fmla="*/ 0 w 125"/>
                <a:gd name="T3" fmla="*/ 250 h 250"/>
                <a:gd name="T4" fmla="*/ 0 w 125"/>
                <a:gd name="T5" fmla="*/ 12 h 250"/>
                <a:gd name="T6" fmla="*/ 13 w 125"/>
                <a:gd name="T7" fmla="*/ 0 h 250"/>
                <a:gd name="T8" fmla="*/ 113 w 125"/>
                <a:gd name="T9" fmla="*/ 0 h 250"/>
                <a:gd name="T10" fmla="*/ 125 w 125"/>
                <a:gd name="T11" fmla="*/ 12 h 250"/>
                <a:gd name="T12" fmla="*/ 125 w 125"/>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50"/>
                  </a:moveTo>
                  <a:cubicBezTo>
                    <a:pt x="0" y="250"/>
                    <a:pt x="0" y="250"/>
                    <a:pt x="0" y="250"/>
                  </a:cubicBezTo>
                  <a:cubicBezTo>
                    <a:pt x="0" y="12"/>
                    <a:pt x="0" y="12"/>
                    <a:pt x="0" y="12"/>
                  </a:cubicBezTo>
                  <a:cubicBezTo>
                    <a:pt x="0" y="5"/>
                    <a:pt x="6" y="0"/>
                    <a:pt x="13" y="0"/>
                  </a:cubicBezTo>
                  <a:cubicBezTo>
                    <a:pt x="113" y="0"/>
                    <a:pt x="113" y="0"/>
                    <a:pt x="113" y="0"/>
                  </a:cubicBezTo>
                  <a:cubicBezTo>
                    <a:pt x="120" y="0"/>
                    <a:pt x="125" y="5"/>
                    <a:pt x="125" y="12"/>
                  </a:cubicBezTo>
                  <a:lnTo>
                    <a:pt x="125" y="250"/>
                  </a:ln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6" name="Freeform 32"/>
            <p:cNvSpPr>
              <a:spLocks noEditPoints="1"/>
            </p:cNvSpPr>
            <p:nvPr/>
          </p:nvSpPr>
          <p:spPr bwMode="auto">
            <a:xfrm>
              <a:off x="2210" y="1858"/>
              <a:ext cx="326" cy="626"/>
            </a:xfrm>
            <a:custGeom>
              <a:avLst/>
              <a:gdLst>
                <a:gd name="T0" fmla="*/ 131 w 137"/>
                <a:gd name="T1" fmla="*/ 263 h 263"/>
                <a:gd name="T2" fmla="*/ 6 w 137"/>
                <a:gd name="T3" fmla="*/ 263 h 263"/>
                <a:gd name="T4" fmla="*/ 0 w 137"/>
                <a:gd name="T5" fmla="*/ 257 h 263"/>
                <a:gd name="T6" fmla="*/ 0 w 137"/>
                <a:gd name="T7" fmla="*/ 19 h 263"/>
                <a:gd name="T8" fmla="*/ 19 w 137"/>
                <a:gd name="T9" fmla="*/ 0 h 263"/>
                <a:gd name="T10" fmla="*/ 119 w 137"/>
                <a:gd name="T11" fmla="*/ 0 h 263"/>
                <a:gd name="T12" fmla="*/ 137 w 137"/>
                <a:gd name="T13" fmla="*/ 19 h 263"/>
                <a:gd name="T14" fmla="*/ 137 w 137"/>
                <a:gd name="T15" fmla="*/ 257 h 263"/>
                <a:gd name="T16" fmla="*/ 131 w 137"/>
                <a:gd name="T17" fmla="*/ 263 h 263"/>
                <a:gd name="T18" fmla="*/ 12 w 137"/>
                <a:gd name="T19" fmla="*/ 250 h 263"/>
                <a:gd name="T20" fmla="*/ 125 w 137"/>
                <a:gd name="T21" fmla="*/ 250 h 263"/>
                <a:gd name="T22" fmla="*/ 125 w 137"/>
                <a:gd name="T23" fmla="*/ 19 h 263"/>
                <a:gd name="T24" fmla="*/ 119 w 137"/>
                <a:gd name="T25" fmla="*/ 13 h 263"/>
                <a:gd name="T26" fmla="*/ 19 w 137"/>
                <a:gd name="T27" fmla="*/ 13 h 263"/>
                <a:gd name="T28" fmla="*/ 12 w 137"/>
                <a:gd name="T29" fmla="*/ 19 h 263"/>
                <a:gd name="T30" fmla="*/ 12 w 137"/>
                <a:gd name="T31" fmla="*/ 25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63">
                  <a:moveTo>
                    <a:pt x="131" y="263"/>
                  </a:moveTo>
                  <a:cubicBezTo>
                    <a:pt x="6" y="263"/>
                    <a:pt x="6" y="263"/>
                    <a:pt x="6" y="263"/>
                  </a:cubicBezTo>
                  <a:cubicBezTo>
                    <a:pt x="3" y="263"/>
                    <a:pt x="0" y="260"/>
                    <a:pt x="0" y="257"/>
                  </a:cubicBezTo>
                  <a:cubicBezTo>
                    <a:pt x="0" y="19"/>
                    <a:pt x="0" y="19"/>
                    <a:pt x="0" y="19"/>
                  </a:cubicBezTo>
                  <a:cubicBezTo>
                    <a:pt x="0" y="9"/>
                    <a:pt x="8" y="0"/>
                    <a:pt x="19" y="0"/>
                  </a:cubicBezTo>
                  <a:cubicBezTo>
                    <a:pt x="119" y="0"/>
                    <a:pt x="119" y="0"/>
                    <a:pt x="119" y="0"/>
                  </a:cubicBezTo>
                  <a:cubicBezTo>
                    <a:pt x="129" y="0"/>
                    <a:pt x="137" y="9"/>
                    <a:pt x="137" y="19"/>
                  </a:cubicBezTo>
                  <a:cubicBezTo>
                    <a:pt x="137" y="257"/>
                    <a:pt x="137" y="257"/>
                    <a:pt x="137" y="257"/>
                  </a:cubicBezTo>
                  <a:cubicBezTo>
                    <a:pt x="137" y="260"/>
                    <a:pt x="135" y="263"/>
                    <a:pt x="131" y="263"/>
                  </a:cubicBezTo>
                  <a:close/>
                  <a:moveTo>
                    <a:pt x="12" y="250"/>
                  </a:moveTo>
                  <a:cubicBezTo>
                    <a:pt x="125" y="250"/>
                    <a:pt x="125" y="250"/>
                    <a:pt x="125" y="250"/>
                  </a:cubicBezTo>
                  <a:cubicBezTo>
                    <a:pt x="125" y="19"/>
                    <a:pt x="125" y="19"/>
                    <a:pt x="125" y="19"/>
                  </a:cubicBezTo>
                  <a:cubicBezTo>
                    <a:pt x="125" y="16"/>
                    <a:pt x="122" y="13"/>
                    <a:pt x="119" y="13"/>
                  </a:cubicBezTo>
                  <a:cubicBezTo>
                    <a:pt x="19" y="13"/>
                    <a:pt x="19" y="13"/>
                    <a:pt x="19" y="13"/>
                  </a:cubicBezTo>
                  <a:cubicBezTo>
                    <a:pt x="15" y="13"/>
                    <a:pt x="12" y="16"/>
                    <a:pt x="12" y="19"/>
                  </a:cubicBezTo>
                  <a:lnTo>
                    <a:pt x="1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7" name="Freeform 33"/>
            <p:cNvSpPr/>
            <p:nvPr/>
          </p:nvSpPr>
          <p:spPr bwMode="auto">
            <a:xfrm>
              <a:off x="2715" y="1620"/>
              <a:ext cx="297" cy="850"/>
            </a:xfrm>
            <a:custGeom>
              <a:avLst/>
              <a:gdLst>
                <a:gd name="T0" fmla="*/ 125 w 125"/>
                <a:gd name="T1" fmla="*/ 357 h 357"/>
                <a:gd name="T2" fmla="*/ 0 w 125"/>
                <a:gd name="T3" fmla="*/ 357 h 357"/>
                <a:gd name="T4" fmla="*/ 0 w 125"/>
                <a:gd name="T5" fmla="*/ 13 h 357"/>
                <a:gd name="T6" fmla="*/ 13 w 125"/>
                <a:gd name="T7" fmla="*/ 0 h 357"/>
                <a:gd name="T8" fmla="*/ 113 w 125"/>
                <a:gd name="T9" fmla="*/ 0 h 357"/>
                <a:gd name="T10" fmla="*/ 125 w 125"/>
                <a:gd name="T11" fmla="*/ 13 h 357"/>
                <a:gd name="T12" fmla="*/ 125 w 125"/>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125" h="357">
                  <a:moveTo>
                    <a:pt x="125" y="357"/>
                  </a:moveTo>
                  <a:cubicBezTo>
                    <a:pt x="0" y="357"/>
                    <a:pt x="0" y="357"/>
                    <a:pt x="0" y="357"/>
                  </a:cubicBezTo>
                  <a:cubicBezTo>
                    <a:pt x="0" y="13"/>
                    <a:pt x="0" y="13"/>
                    <a:pt x="0" y="13"/>
                  </a:cubicBezTo>
                  <a:cubicBezTo>
                    <a:pt x="0" y="6"/>
                    <a:pt x="6" y="0"/>
                    <a:pt x="13" y="0"/>
                  </a:cubicBezTo>
                  <a:cubicBezTo>
                    <a:pt x="113" y="0"/>
                    <a:pt x="113" y="0"/>
                    <a:pt x="113" y="0"/>
                  </a:cubicBezTo>
                  <a:cubicBezTo>
                    <a:pt x="120" y="0"/>
                    <a:pt x="125" y="6"/>
                    <a:pt x="125" y="13"/>
                  </a:cubicBezTo>
                  <a:lnTo>
                    <a:pt x="125" y="357"/>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8" name="Freeform 34"/>
            <p:cNvSpPr>
              <a:spLocks noEditPoints="1"/>
            </p:cNvSpPr>
            <p:nvPr/>
          </p:nvSpPr>
          <p:spPr bwMode="auto">
            <a:xfrm>
              <a:off x="2700" y="1606"/>
              <a:ext cx="329" cy="878"/>
            </a:xfrm>
            <a:custGeom>
              <a:avLst/>
              <a:gdLst>
                <a:gd name="T0" fmla="*/ 131 w 138"/>
                <a:gd name="T1" fmla="*/ 369 h 369"/>
                <a:gd name="T2" fmla="*/ 6 w 138"/>
                <a:gd name="T3" fmla="*/ 369 h 369"/>
                <a:gd name="T4" fmla="*/ 0 w 138"/>
                <a:gd name="T5" fmla="*/ 363 h 369"/>
                <a:gd name="T6" fmla="*/ 0 w 138"/>
                <a:gd name="T7" fmla="*/ 19 h 369"/>
                <a:gd name="T8" fmla="*/ 19 w 138"/>
                <a:gd name="T9" fmla="*/ 0 h 369"/>
                <a:gd name="T10" fmla="*/ 119 w 138"/>
                <a:gd name="T11" fmla="*/ 0 h 369"/>
                <a:gd name="T12" fmla="*/ 138 w 138"/>
                <a:gd name="T13" fmla="*/ 19 h 369"/>
                <a:gd name="T14" fmla="*/ 138 w 138"/>
                <a:gd name="T15" fmla="*/ 363 h 369"/>
                <a:gd name="T16" fmla="*/ 131 w 138"/>
                <a:gd name="T17" fmla="*/ 369 h 369"/>
                <a:gd name="T18" fmla="*/ 13 w 138"/>
                <a:gd name="T19" fmla="*/ 356 h 369"/>
                <a:gd name="T20" fmla="*/ 125 w 138"/>
                <a:gd name="T21" fmla="*/ 356 h 369"/>
                <a:gd name="T22" fmla="*/ 125 w 138"/>
                <a:gd name="T23" fmla="*/ 19 h 369"/>
                <a:gd name="T24" fmla="*/ 119 w 138"/>
                <a:gd name="T25" fmla="*/ 13 h 369"/>
                <a:gd name="T26" fmla="*/ 19 w 138"/>
                <a:gd name="T27" fmla="*/ 13 h 369"/>
                <a:gd name="T28" fmla="*/ 13 w 138"/>
                <a:gd name="T29" fmla="*/ 19 h 369"/>
                <a:gd name="T30" fmla="*/ 13 w 138"/>
                <a:gd name="T31"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369">
                  <a:moveTo>
                    <a:pt x="131" y="369"/>
                  </a:moveTo>
                  <a:cubicBezTo>
                    <a:pt x="6" y="369"/>
                    <a:pt x="6" y="369"/>
                    <a:pt x="6" y="369"/>
                  </a:cubicBezTo>
                  <a:cubicBezTo>
                    <a:pt x="3" y="369"/>
                    <a:pt x="0" y="366"/>
                    <a:pt x="0" y="363"/>
                  </a:cubicBezTo>
                  <a:cubicBezTo>
                    <a:pt x="0" y="19"/>
                    <a:pt x="0" y="19"/>
                    <a:pt x="0" y="19"/>
                  </a:cubicBezTo>
                  <a:cubicBezTo>
                    <a:pt x="0" y="9"/>
                    <a:pt x="9" y="0"/>
                    <a:pt x="19" y="0"/>
                  </a:cubicBezTo>
                  <a:cubicBezTo>
                    <a:pt x="119" y="0"/>
                    <a:pt x="119" y="0"/>
                    <a:pt x="119" y="0"/>
                  </a:cubicBezTo>
                  <a:cubicBezTo>
                    <a:pt x="129" y="0"/>
                    <a:pt x="138" y="9"/>
                    <a:pt x="138" y="19"/>
                  </a:cubicBezTo>
                  <a:cubicBezTo>
                    <a:pt x="138" y="363"/>
                    <a:pt x="138" y="363"/>
                    <a:pt x="138" y="363"/>
                  </a:cubicBezTo>
                  <a:cubicBezTo>
                    <a:pt x="138" y="366"/>
                    <a:pt x="135" y="369"/>
                    <a:pt x="131" y="369"/>
                  </a:cubicBezTo>
                  <a:close/>
                  <a:moveTo>
                    <a:pt x="13" y="356"/>
                  </a:moveTo>
                  <a:cubicBezTo>
                    <a:pt x="125" y="356"/>
                    <a:pt x="125" y="356"/>
                    <a:pt x="125" y="356"/>
                  </a:cubicBezTo>
                  <a:cubicBezTo>
                    <a:pt x="125" y="19"/>
                    <a:pt x="125" y="19"/>
                    <a:pt x="125" y="19"/>
                  </a:cubicBezTo>
                  <a:cubicBezTo>
                    <a:pt x="125" y="16"/>
                    <a:pt x="122" y="13"/>
                    <a:pt x="119" y="13"/>
                  </a:cubicBezTo>
                  <a:cubicBezTo>
                    <a:pt x="19" y="13"/>
                    <a:pt x="19" y="13"/>
                    <a:pt x="19" y="13"/>
                  </a:cubicBezTo>
                  <a:cubicBezTo>
                    <a:pt x="15" y="13"/>
                    <a:pt x="13" y="16"/>
                    <a:pt x="13" y="19"/>
                  </a:cubicBezTo>
                  <a:lnTo>
                    <a:pt x="13" y="3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9" name="Freeform 35"/>
            <p:cNvSpPr/>
            <p:nvPr/>
          </p:nvSpPr>
          <p:spPr bwMode="auto">
            <a:xfrm>
              <a:off x="3207" y="1353"/>
              <a:ext cx="298" cy="1117"/>
            </a:xfrm>
            <a:custGeom>
              <a:avLst/>
              <a:gdLst>
                <a:gd name="T0" fmla="*/ 125 w 125"/>
                <a:gd name="T1" fmla="*/ 469 h 469"/>
                <a:gd name="T2" fmla="*/ 0 w 125"/>
                <a:gd name="T3" fmla="*/ 469 h 469"/>
                <a:gd name="T4" fmla="*/ 0 w 125"/>
                <a:gd name="T5" fmla="*/ 12 h 469"/>
                <a:gd name="T6" fmla="*/ 12 w 125"/>
                <a:gd name="T7" fmla="*/ 0 h 469"/>
                <a:gd name="T8" fmla="*/ 112 w 125"/>
                <a:gd name="T9" fmla="*/ 0 h 469"/>
                <a:gd name="T10" fmla="*/ 125 w 125"/>
                <a:gd name="T11" fmla="*/ 12 h 469"/>
                <a:gd name="T12" fmla="*/ 125 w 125"/>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125" h="469">
                  <a:moveTo>
                    <a:pt x="125" y="469"/>
                  </a:moveTo>
                  <a:cubicBezTo>
                    <a:pt x="0" y="469"/>
                    <a:pt x="0" y="469"/>
                    <a:pt x="0" y="469"/>
                  </a:cubicBezTo>
                  <a:cubicBezTo>
                    <a:pt x="0" y="12"/>
                    <a:pt x="0" y="12"/>
                    <a:pt x="0" y="12"/>
                  </a:cubicBezTo>
                  <a:cubicBezTo>
                    <a:pt x="0" y="6"/>
                    <a:pt x="5" y="0"/>
                    <a:pt x="12" y="0"/>
                  </a:cubicBezTo>
                  <a:cubicBezTo>
                    <a:pt x="112" y="0"/>
                    <a:pt x="112" y="0"/>
                    <a:pt x="112" y="0"/>
                  </a:cubicBezTo>
                  <a:cubicBezTo>
                    <a:pt x="119" y="0"/>
                    <a:pt x="125" y="6"/>
                    <a:pt x="125" y="12"/>
                  </a:cubicBezTo>
                  <a:lnTo>
                    <a:pt x="125" y="469"/>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0" name="Freeform 36"/>
            <p:cNvSpPr>
              <a:spLocks noEditPoints="1"/>
            </p:cNvSpPr>
            <p:nvPr/>
          </p:nvSpPr>
          <p:spPr bwMode="auto">
            <a:xfrm>
              <a:off x="2420" y="818"/>
              <a:ext cx="1099" cy="1666"/>
            </a:xfrm>
            <a:custGeom>
              <a:avLst/>
              <a:gdLst>
                <a:gd name="T0" fmla="*/ 456 w 462"/>
                <a:gd name="T1" fmla="*/ 700 h 700"/>
                <a:gd name="T2" fmla="*/ 331 w 462"/>
                <a:gd name="T3" fmla="*/ 700 h 700"/>
                <a:gd name="T4" fmla="*/ 324 w 462"/>
                <a:gd name="T5" fmla="*/ 694 h 700"/>
                <a:gd name="T6" fmla="*/ 324 w 462"/>
                <a:gd name="T7" fmla="*/ 237 h 700"/>
                <a:gd name="T8" fmla="*/ 343 w 462"/>
                <a:gd name="T9" fmla="*/ 219 h 700"/>
                <a:gd name="T10" fmla="*/ 443 w 462"/>
                <a:gd name="T11" fmla="*/ 219 h 700"/>
                <a:gd name="T12" fmla="*/ 462 w 462"/>
                <a:gd name="T13" fmla="*/ 237 h 700"/>
                <a:gd name="T14" fmla="*/ 462 w 462"/>
                <a:gd name="T15" fmla="*/ 694 h 700"/>
                <a:gd name="T16" fmla="*/ 456 w 462"/>
                <a:gd name="T17" fmla="*/ 700 h 700"/>
                <a:gd name="T18" fmla="*/ 337 w 462"/>
                <a:gd name="T19" fmla="*/ 687 h 700"/>
                <a:gd name="T20" fmla="*/ 449 w 462"/>
                <a:gd name="T21" fmla="*/ 687 h 700"/>
                <a:gd name="T22" fmla="*/ 449 w 462"/>
                <a:gd name="T23" fmla="*/ 237 h 700"/>
                <a:gd name="T24" fmla="*/ 443 w 462"/>
                <a:gd name="T25" fmla="*/ 231 h 700"/>
                <a:gd name="T26" fmla="*/ 343 w 462"/>
                <a:gd name="T27" fmla="*/ 231 h 700"/>
                <a:gd name="T28" fmla="*/ 337 w 462"/>
                <a:gd name="T29" fmla="*/ 237 h 700"/>
                <a:gd name="T30" fmla="*/ 337 w 462"/>
                <a:gd name="T31" fmla="*/ 687 h 700"/>
                <a:gd name="T32" fmla="*/ 56 w 462"/>
                <a:gd name="T33" fmla="*/ 12 h 700"/>
                <a:gd name="T34" fmla="*/ 6 w 462"/>
                <a:gd name="T35" fmla="*/ 12 h 700"/>
                <a:gd name="T36" fmla="*/ 0 w 462"/>
                <a:gd name="T37" fmla="*/ 6 h 700"/>
                <a:gd name="T38" fmla="*/ 6 w 462"/>
                <a:gd name="T39" fmla="*/ 0 h 700"/>
                <a:gd name="T40" fmla="*/ 56 w 462"/>
                <a:gd name="T41" fmla="*/ 0 h 700"/>
                <a:gd name="T42" fmla="*/ 62 w 462"/>
                <a:gd name="T43" fmla="*/ 6 h 700"/>
                <a:gd name="T44" fmla="*/ 56 w 462"/>
                <a:gd name="T45" fmla="*/ 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700">
                  <a:moveTo>
                    <a:pt x="456" y="700"/>
                  </a:moveTo>
                  <a:cubicBezTo>
                    <a:pt x="331" y="700"/>
                    <a:pt x="331" y="700"/>
                    <a:pt x="331" y="700"/>
                  </a:cubicBezTo>
                  <a:cubicBezTo>
                    <a:pt x="327" y="700"/>
                    <a:pt x="324" y="697"/>
                    <a:pt x="324" y="694"/>
                  </a:cubicBezTo>
                  <a:cubicBezTo>
                    <a:pt x="324" y="237"/>
                    <a:pt x="324" y="237"/>
                    <a:pt x="324" y="237"/>
                  </a:cubicBezTo>
                  <a:cubicBezTo>
                    <a:pt x="324" y="227"/>
                    <a:pt x="333" y="219"/>
                    <a:pt x="343" y="219"/>
                  </a:cubicBezTo>
                  <a:cubicBezTo>
                    <a:pt x="443" y="219"/>
                    <a:pt x="443" y="219"/>
                    <a:pt x="443" y="219"/>
                  </a:cubicBezTo>
                  <a:cubicBezTo>
                    <a:pt x="453" y="219"/>
                    <a:pt x="462" y="227"/>
                    <a:pt x="462" y="237"/>
                  </a:cubicBezTo>
                  <a:cubicBezTo>
                    <a:pt x="462" y="694"/>
                    <a:pt x="462" y="694"/>
                    <a:pt x="462" y="694"/>
                  </a:cubicBezTo>
                  <a:cubicBezTo>
                    <a:pt x="462" y="697"/>
                    <a:pt x="459" y="700"/>
                    <a:pt x="456" y="700"/>
                  </a:cubicBezTo>
                  <a:close/>
                  <a:moveTo>
                    <a:pt x="337" y="687"/>
                  </a:moveTo>
                  <a:cubicBezTo>
                    <a:pt x="449" y="687"/>
                    <a:pt x="449" y="687"/>
                    <a:pt x="449" y="687"/>
                  </a:cubicBezTo>
                  <a:cubicBezTo>
                    <a:pt x="449" y="237"/>
                    <a:pt x="449" y="237"/>
                    <a:pt x="449" y="237"/>
                  </a:cubicBezTo>
                  <a:cubicBezTo>
                    <a:pt x="449" y="234"/>
                    <a:pt x="447" y="231"/>
                    <a:pt x="443" y="231"/>
                  </a:cubicBezTo>
                  <a:cubicBezTo>
                    <a:pt x="343" y="231"/>
                    <a:pt x="343" y="231"/>
                    <a:pt x="343" y="231"/>
                  </a:cubicBezTo>
                  <a:cubicBezTo>
                    <a:pt x="340" y="231"/>
                    <a:pt x="337" y="234"/>
                    <a:pt x="337" y="237"/>
                  </a:cubicBezTo>
                  <a:lnTo>
                    <a:pt x="337" y="687"/>
                  </a:lnTo>
                  <a:close/>
                  <a:moveTo>
                    <a:pt x="56" y="12"/>
                  </a:moveTo>
                  <a:cubicBezTo>
                    <a:pt x="6" y="12"/>
                    <a:pt x="6" y="12"/>
                    <a:pt x="6" y="12"/>
                  </a:cubicBezTo>
                  <a:cubicBezTo>
                    <a:pt x="3" y="12"/>
                    <a:pt x="0" y="10"/>
                    <a:pt x="0" y="6"/>
                  </a:cubicBezTo>
                  <a:cubicBezTo>
                    <a:pt x="0" y="3"/>
                    <a:pt x="3" y="0"/>
                    <a:pt x="6" y="0"/>
                  </a:cubicBezTo>
                  <a:cubicBezTo>
                    <a:pt x="56" y="0"/>
                    <a:pt x="56" y="0"/>
                    <a:pt x="56" y="0"/>
                  </a:cubicBezTo>
                  <a:cubicBezTo>
                    <a:pt x="59" y="0"/>
                    <a:pt x="62" y="3"/>
                    <a:pt x="62" y="6"/>
                  </a:cubicBezTo>
                  <a:cubicBezTo>
                    <a:pt x="62" y="10"/>
                    <a:pt x="59" y="12"/>
                    <a:pt x="56"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1" name="Freeform 37"/>
            <p:cNvSpPr>
              <a:spLocks noEditPoints="1"/>
            </p:cNvSpPr>
            <p:nvPr/>
          </p:nvSpPr>
          <p:spPr bwMode="auto">
            <a:xfrm>
              <a:off x="2210" y="758"/>
              <a:ext cx="298" cy="284"/>
            </a:xfrm>
            <a:custGeom>
              <a:avLst/>
              <a:gdLst>
                <a:gd name="T0" fmla="*/ 119 w 125"/>
                <a:gd name="T1" fmla="*/ 62 h 119"/>
                <a:gd name="T2" fmla="*/ 113 w 125"/>
                <a:gd name="T3" fmla="*/ 56 h 119"/>
                <a:gd name="T4" fmla="*/ 113 w 125"/>
                <a:gd name="T5" fmla="*/ 6 h 119"/>
                <a:gd name="T6" fmla="*/ 119 w 125"/>
                <a:gd name="T7" fmla="*/ 0 h 119"/>
                <a:gd name="T8" fmla="*/ 125 w 125"/>
                <a:gd name="T9" fmla="*/ 6 h 119"/>
                <a:gd name="T10" fmla="*/ 125 w 125"/>
                <a:gd name="T11" fmla="*/ 56 h 119"/>
                <a:gd name="T12" fmla="*/ 119 w 125"/>
                <a:gd name="T13" fmla="*/ 62 h 119"/>
                <a:gd name="T14" fmla="*/ 57 w 125"/>
                <a:gd name="T15" fmla="*/ 119 h 119"/>
                <a:gd name="T16" fmla="*/ 7 w 125"/>
                <a:gd name="T17" fmla="*/ 119 h 119"/>
                <a:gd name="T18" fmla="*/ 0 w 125"/>
                <a:gd name="T19" fmla="*/ 112 h 119"/>
                <a:gd name="T20" fmla="*/ 7 w 125"/>
                <a:gd name="T21" fmla="*/ 106 h 119"/>
                <a:gd name="T22" fmla="*/ 57 w 125"/>
                <a:gd name="T23" fmla="*/ 106 h 119"/>
                <a:gd name="T24" fmla="*/ 63 w 125"/>
                <a:gd name="T25" fmla="*/ 112 h 119"/>
                <a:gd name="T26" fmla="*/ 57 w 125"/>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9">
                  <a:moveTo>
                    <a:pt x="119" y="62"/>
                  </a:moveTo>
                  <a:cubicBezTo>
                    <a:pt x="116" y="62"/>
                    <a:pt x="113" y="60"/>
                    <a:pt x="113" y="56"/>
                  </a:cubicBezTo>
                  <a:cubicBezTo>
                    <a:pt x="113" y="6"/>
                    <a:pt x="113" y="6"/>
                    <a:pt x="113" y="6"/>
                  </a:cubicBezTo>
                  <a:cubicBezTo>
                    <a:pt x="113" y="3"/>
                    <a:pt x="116" y="0"/>
                    <a:pt x="119" y="0"/>
                  </a:cubicBezTo>
                  <a:cubicBezTo>
                    <a:pt x="122" y="0"/>
                    <a:pt x="125" y="3"/>
                    <a:pt x="125" y="6"/>
                  </a:cubicBezTo>
                  <a:cubicBezTo>
                    <a:pt x="125" y="56"/>
                    <a:pt x="125" y="56"/>
                    <a:pt x="125" y="56"/>
                  </a:cubicBezTo>
                  <a:cubicBezTo>
                    <a:pt x="125" y="60"/>
                    <a:pt x="122" y="62"/>
                    <a:pt x="119" y="62"/>
                  </a:cubicBezTo>
                  <a:close/>
                  <a:moveTo>
                    <a:pt x="57" y="119"/>
                  </a:moveTo>
                  <a:cubicBezTo>
                    <a:pt x="7" y="119"/>
                    <a:pt x="7" y="119"/>
                    <a:pt x="7" y="119"/>
                  </a:cubicBezTo>
                  <a:cubicBezTo>
                    <a:pt x="3" y="119"/>
                    <a:pt x="0" y="116"/>
                    <a:pt x="0" y="112"/>
                  </a:cubicBezTo>
                  <a:cubicBezTo>
                    <a:pt x="0" y="109"/>
                    <a:pt x="3" y="106"/>
                    <a:pt x="7" y="106"/>
                  </a:cubicBezTo>
                  <a:cubicBezTo>
                    <a:pt x="57" y="106"/>
                    <a:pt x="57" y="106"/>
                    <a:pt x="57" y="106"/>
                  </a:cubicBezTo>
                  <a:cubicBezTo>
                    <a:pt x="60" y="106"/>
                    <a:pt x="63" y="109"/>
                    <a:pt x="63" y="112"/>
                  </a:cubicBezTo>
                  <a:cubicBezTo>
                    <a:pt x="63" y="116"/>
                    <a:pt x="60" y="119"/>
                    <a:pt x="57" y="1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2" name="Freeform 38"/>
            <p:cNvSpPr>
              <a:spLocks noEditPoints="1"/>
            </p:cNvSpPr>
            <p:nvPr/>
          </p:nvSpPr>
          <p:spPr bwMode="auto">
            <a:xfrm>
              <a:off x="2210" y="951"/>
              <a:ext cx="1159" cy="745"/>
            </a:xfrm>
            <a:custGeom>
              <a:avLst/>
              <a:gdLst>
                <a:gd name="T0" fmla="*/ 32 w 487"/>
                <a:gd name="T1" fmla="*/ 63 h 313"/>
                <a:gd name="T2" fmla="*/ 25 w 487"/>
                <a:gd name="T3" fmla="*/ 56 h 313"/>
                <a:gd name="T4" fmla="*/ 25 w 487"/>
                <a:gd name="T5" fmla="*/ 6 h 313"/>
                <a:gd name="T6" fmla="*/ 32 w 487"/>
                <a:gd name="T7" fmla="*/ 0 h 313"/>
                <a:gd name="T8" fmla="*/ 38 w 487"/>
                <a:gd name="T9" fmla="*/ 6 h 313"/>
                <a:gd name="T10" fmla="*/ 38 w 487"/>
                <a:gd name="T11" fmla="*/ 56 h 313"/>
                <a:gd name="T12" fmla="*/ 32 w 487"/>
                <a:gd name="T13" fmla="*/ 63 h 313"/>
                <a:gd name="T14" fmla="*/ 69 w 487"/>
                <a:gd name="T15" fmla="*/ 313 h 313"/>
                <a:gd name="T16" fmla="*/ 6 w 487"/>
                <a:gd name="T17" fmla="*/ 313 h 313"/>
                <a:gd name="T18" fmla="*/ 0 w 487"/>
                <a:gd name="T19" fmla="*/ 306 h 313"/>
                <a:gd name="T20" fmla="*/ 6 w 487"/>
                <a:gd name="T21" fmla="*/ 300 h 313"/>
                <a:gd name="T22" fmla="*/ 66 w 487"/>
                <a:gd name="T23" fmla="*/ 300 h 313"/>
                <a:gd name="T24" fmla="*/ 158 w 487"/>
                <a:gd name="T25" fmla="*/ 196 h 313"/>
                <a:gd name="T26" fmla="*/ 162 w 487"/>
                <a:gd name="T27" fmla="*/ 194 h 313"/>
                <a:gd name="T28" fmla="*/ 272 w 487"/>
                <a:gd name="T29" fmla="*/ 194 h 313"/>
                <a:gd name="T30" fmla="*/ 364 w 487"/>
                <a:gd name="T31" fmla="*/ 84 h 313"/>
                <a:gd name="T32" fmla="*/ 369 w 487"/>
                <a:gd name="T33" fmla="*/ 81 h 313"/>
                <a:gd name="T34" fmla="*/ 481 w 487"/>
                <a:gd name="T35" fmla="*/ 81 h 313"/>
                <a:gd name="T36" fmla="*/ 487 w 487"/>
                <a:gd name="T37" fmla="*/ 88 h 313"/>
                <a:gd name="T38" fmla="*/ 481 w 487"/>
                <a:gd name="T39" fmla="*/ 94 h 313"/>
                <a:gd name="T40" fmla="*/ 372 w 487"/>
                <a:gd name="T41" fmla="*/ 94 h 313"/>
                <a:gd name="T42" fmla="*/ 280 w 487"/>
                <a:gd name="T43" fmla="*/ 204 h 313"/>
                <a:gd name="T44" fmla="*/ 275 w 487"/>
                <a:gd name="T45" fmla="*/ 206 h 313"/>
                <a:gd name="T46" fmla="*/ 165 w 487"/>
                <a:gd name="T47" fmla="*/ 206 h 313"/>
                <a:gd name="T48" fmla="*/ 73 w 487"/>
                <a:gd name="T49" fmla="*/ 311 h 313"/>
                <a:gd name="T50" fmla="*/ 69 w 487"/>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313">
                  <a:moveTo>
                    <a:pt x="32" y="63"/>
                  </a:moveTo>
                  <a:cubicBezTo>
                    <a:pt x="28" y="63"/>
                    <a:pt x="25" y="60"/>
                    <a:pt x="25" y="56"/>
                  </a:cubicBezTo>
                  <a:cubicBezTo>
                    <a:pt x="25" y="6"/>
                    <a:pt x="25" y="6"/>
                    <a:pt x="25" y="6"/>
                  </a:cubicBezTo>
                  <a:cubicBezTo>
                    <a:pt x="25" y="3"/>
                    <a:pt x="28" y="0"/>
                    <a:pt x="32" y="0"/>
                  </a:cubicBezTo>
                  <a:cubicBezTo>
                    <a:pt x="35" y="0"/>
                    <a:pt x="38" y="3"/>
                    <a:pt x="38" y="6"/>
                  </a:cubicBezTo>
                  <a:cubicBezTo>
                    <a:pt x="38" y="56"/>
                    <a:pt x="38" y="56"/>
                    <a:pt x="38" y="56"/>
                  </a:cubicBezTo>
                  <a:cubicBezTo>
                    <a:pt x="38" y="60"/>
                    <a:pt x="35" y="63"/>
                    <a:pt x="32" y="63"/>
                  </a:cubicBezTo>
                  <a:close/>
                  <a:moveTo>
                    <a:pt x="69" y="313"/>
                  </a:moveTo>
                  <a:cubicBezTo>
                    <a:pt x="6" y="313"/>
                    <a:pt x="6" y="313"/>
                    <a:pt x="6" y="313"/>
                  </a:cubicBezTo>
                  <a:cubicBezTo>
                    <a:pt x="3" y="313"/>
                    <a:pt x="0" y="310"/>
                    <a:pt x="0" y="306"/>
                  </a:cubicBezTo>
                  <a:cubicBezTo>
                    <a:pt x="0" y="303"/>
                    <a:pt x="3" y="300"/>
                    <a:pt x="6" y="300"/>
                  </a:cubicBezTo>
                  <a:cubicBezTo>
                    <a:pt x="66" y="300"/>
                    <a:pt x="66" y="300"/>
                    <a:pt x="66" y="300"/>
                  </a:cubicBezTo>
                  <a:cubicBezTo>
                    <a:pt x="158" y="196"/>
                    <a:pt x="158" y="196"/>
                    <a:pt x="158" y="196"/>
                  </a:cubicBezTo>
                  <a:cubicBezTo>
                    <a:pt x="159" y="195"/>
                    <a:pt x="161" y="194"/>
                    <a:pt x="162" y="194"/>
                  </a:cubicBezTo>
                  <a:cubicBezTo>
                    <a:pt x="272" y="194"/>
                    <a:pt x="272" y="194"/>
                    <a:pt x="272" y="194"/>
                  </a:cubicBezTo>
                  <a:cubicBezTo>
                    <a:pt x="364" y="84"/>
                    <a:pt x="364" y="84"/>
                    <a:pt x="364" y="84"/>
                  </a:cubicBezTo>
                  <a:cubicBezTo>
                    <a:pt x="365" y="82"/>
                    <a:pt x="367" y="81"/>
                    <a:pt x="369" y="81"/>
                  </a:cubicBezTo>
                  <a:cubicBezTo>
                    <a:pt x="481" y="81"/>
                    <a:pt x="481" y="81"/>
                    <a:pt x="481" y="81"/>
                  </a:cubicBezTo>
                  <a:cubicBezTo>
                    <a:pt x="485" y="81"/>
                    <a:pt x="487" y="84"/>
                    <a:pt x="487" y="88"/>
                  </a:cubicBezTo>
                  <a:cubicBezTo>
                    <a:pt x="487" y="91"/>
                    <a:pt x="485" y="94"/>
                    <a:pt x="481" y="94"/>
                  </a:cubicBezTo>
                  <a:cubicBezTo>
                    <a:pt x="372" y="94"/>
                    <a:pt x="372" y="94"/>
                    <a:pt x="372" y="94"/>
                  </a:cubicBezTo>
                  <a:cubicBezTo>
                    <a:pt x="280" y="204"/>
                    <a:pt x="280" y="204"/>
                    <a:pt x="280" y="204"/>
                  </a:cubicBezTo>
                  <a:cubicBezTo>
                    <a:pt x="278" y="206"/>
                    <a:pt x="277" y="207"/>
                    <a:pt x="275" y="206"/>
                  </a:cubicBezTo>
                  <a:cubicBezTo>
                    <a:pt x="165" y="206"/>
                    <a:pt x="165" y="206"/>
                    <a:pt x="165" y="206"/>
                  </a:cubicBezTo>
                  <a:cubicBezTo>
                    <a:pt x="73" y="311"/>
                    <a:pt x="73" y="311"/>
                    <a:pt x="73" y="311"/>
                  </a:cubicBezTo>
                  <a:cubicBezTo>
                    <a:pt x="72" y="312"/>
                    <a:pt x="70" y="313"/>
                    <a:pt x="69" y="3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3" name="Oval 39"/>
            <p:cNvSpPr>
              <a:spLocks noChangeArrowheads="1"/>
            </p:cNvSpPr>
            <p:nvPr/>
          </p:nvSpPr>
          <p:spPr bwMode="auto">
            <a:xfrm>
              <a:off x="2791" y="1353"/>
              <a:ext cx="147"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4" name="Freeform 40"/>
            <p:cNvSpPr>
              <a:spLocks noEditPoints="1"/>
            </p:cNvSpPr>
            <p:nvPr/>
          </p:nvSpPr>
          <p:spPr bwMode="auto">
            <a:xfrm>
              <a:off x="2774" y="1339"/>
              <a:ext cx="179"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9" y="0"/>
                    <a:pt x="75" y="17"/>
                    <a:pt x="75" y="37"/>
                  </a:cubicBezTo>
                  <a:cubicBezTo>
                    <a:pt x="75" y="58"/>
                    <a:pt x="59" y="75"/>
                    <a:pt x="38" y="75"/>
                  </a:cubicBezTo>
                  <a:close/>
                  <a:moveTo>
                    <a:pt x="38" y="12"/>
                  </a:moveTo>
                  <a:cubicBezTo>
                    <a:pt x="24" y="12"/>
                    <a:pt x="13" y="23"/>
                    <a:pt x="13" y="37"/>
                  </a:cubicBezTo>
                  <a:cubicBezTo>
                    <a:pt x="13" y="51"/>
                    <a:pt x="24" y="62"/>
                    <a:pt x="38" y="62"/>
                  </a:cubicBezTo>
                  <a:cubicBezTo>
                    <a:pt x="52" y="62"/>
                    <a:pt x="63" y="51"/>
                    <a:pt x="63" y="37"/>
                  </a:cubicBezTo>
                  <a:cubicBezTo>
                    <a:pt x="63" y="23"/>
                    <a:pt x="52"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5" name="Oval 41"/>
            <p:cNvSpPr>
              <a:spLocks noChangeArrowheads="1"/>
            </p:cNvSpPr>
            <p:nvPr/>
          </p:nvSpPr>
          <p:spPr bwMode="auto">
            <a:xfrm>
              <a:off x="2298" y="1606"/>
              <a:ext cx="150" cy="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6" name="Freeform 42"/>
            <p:cNvSpPr>
              <a:spLocks noEditPoints="1"/>
            </p:cNvSpPr>
            <p:nvPr/>
          </p:nvSpPr>
          <p:spPr bwMode="auto">
            <a:xfrm>
              <a:off x="2284" y="1591"/>
              <a:ext cx="178"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8" y="0"/>
                    <a:pt x="75" y="17"/>
                    <a:pt x="75" y="37"/>
                  </a:cubicBezTo>
                  <a:cubicBezTo>
                    <a:pt x="75" y="58"/>
                    <a:pt x="58" y="75"/>
                    <a:pt x="38" y="75"/>
                  </a:cubicBezTo>
                  <a:close/>
                  <a:moveTo>
                    <a:pt x="38" y="12"/>
                  </a:moveTo>
                  <a:cubicBezTo>
                    <a:pt x="24" y="12"/>
                    <a:pt x="13" y="24"/>
                    <a:pt x="13" y="37"/>
                  </a:cubicBezTo>
                  <a:cubicBezTo>
                    <a:pt x="13" y="51"/>
                    <a:pt x="24" y="62"/>
                    <a:pt x="38" y="62"/>
                  </a:cubicBezTo>
                  <a:cubicBezTo>
                    <a:pt x="51" y="62"/>
                    <a:pt x="63" y="51"/>
                    <a:pt x="63" y="37"/>
                  </a:cubicBezTo>
                  <a:cubicBezTo>
                    <a:pt x="63" y="24"/>
                    <a:pt x="51"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7" name="Oval 43"/>
            <p:cNvSpPr>
              <a:spLocks noChangeArrowheads="1"/>
            </p:cNvSpPr>
            <p:nvPr/>
          </p:nvSpPr>
          <p:spPr bwMode="auto">
            <a:xfrm>
              <a:off x="3281" y="1085"/>
              <a:ext cx="147" cy="1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8" name="Freeform 44"/>
            <p:cNvSpPr>
              <a:spLocks noEditPoints="1"/>
            </p:cNvSpPr>
            <p:nvPr/>
          </p:nvSpPr>
          <p:spPr bwMode="auto">
            <a:xfrm>
              <a:off x="3267" y="1070"/>
              <a:ext cx="178" cy="179"/>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3 h 75"/>
                <a:gd name="T12" fmla="*/ 12 w 75"/>
                <a:gd name="T13" fmla="*/ 38 h 75"/>
                <a:gd name="T14" fmla="*/ 37 w 75"/>
                <a:gd name="T15" fmla="*/ 63 h 75"/>
                <a:gd name="T16" fmla="*/ 62 w 75"/>
                <a:gd name="T17" fmla="*/ 38 h 75"/>
                <a:gd name="T18" fmla="*/ 37 w 75"/>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6" y="75"/>
                    <a:pt x="0" y="58"/>
                    <a:pt x="0" y="38"/>
                  </a:cubicBezTo>
                  <a:cubicBezTo>
                    <a:pt x="0" y="17"/>
                    <a:pt x="16" y="0"/>
                    <a:pt x="37" y="0"/>
                  </a:cubicBezTo>
                  <a:cubicBezTo>
                    <a:pt x="58" y="0"/>
                    <a:pt x="75" y="17"/>
                    <a:pt x="75" y="38"/>
                  </a:cubicBezTo>
                  <a:cubicBezTo>
                    <a:pt x="75" y="58"/>
                    <a:pt x="58" y="75"/>
                    <a:pt x="37" y="75"/>
                  </a:cubicBezTo>
                  <a:close/>
                  <a:moveTo>
                    <a:pt x="37" y="13"/>
                  </a:moveTo>
                  <a:cubicBezTo>
                    <a:pt x="23" y="13"/>
                    <a:pt x="12" y="24"/>
                    <a:pt x="12" y="38"/>
                  </a:cubicBezTo>
                  <a:cubicBezTo>
                    <a:pt x="12" y="52"/>
                    <a:pt x="23" y="63"/>
                    <a:pt x="37" y="63"/>
                  </a:cubicBezTo>
                  <a:cubicBezTo>
                    <a:pt x="51" y="63"/>
                    <a:pt x="62" y="52"/>
                    <a:pt x="62" y="38"/>
                  </a:cubicBezTo>
                  <a:cubicBezTo>
                    <a:pt x="62" y="24"/>
                    <a:pt x="51" y="13"/>
                    <a:pt x="37"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59" name="Group 59"/>
          <p:cNvGrpSpPr>
            <a:grpSpLocks noChangeAspect="1"/>
          </p:cNvGrpSpPr>
          <p:nvPr/>
        </p:nvGrpSpPr>
        <p:grpSpPr bwMode="auto">
          <a:xfrm rot="1236971">
            <a:off x="10186555" y="519269"/>
            <a:ext cx="995603" cy="1178873"/>
            <a:chOff x="2078" y="667"/>
            <a:chExt cx="1608" cy="1904"/>
          </a:xfrm>
        </p:grpSpPr>
        <p:sp>
          <p:nvSpPr>
            <p:cNvPr id="60" name="Rectangle 60"/>
            <p:cNvSpPr>
              <a:spLocks noChangeArrowheads="1"/>
            </p:cNvSpPr>
            <p:nvPr/>
          </p:nvSpPr>
          <p:spPr bwMode="auto">
            <a:xfrm>
              <a:off x="2228" y="1010"/>
              <a:ext cx="953" cy="476"/>
            </a:xfrm>
            <a:prstGeom prst="rect">
              <a:avLst/>
            </a:prstGeom>
            <a:solidFill>
              <a:srgbClr val="FEB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 name="Freeform 61"/>
            <p:cNvSpPr>
              <a:spLocks noEditPoints="1"/>
            </p:cNvSpPr>
            <p:nvPr/>
          </p:nvSpPr>
          <p:spPr bwMode="auto">
            <a:xfrm>
              <a:off x="2214" y="993"/>
              <a:ext cx="982" cy="507"/>
            </a:xfrm>
            <a:custGeom>
              <a:avLst/>
              <a:gdLst>
                <a:gd name="T0" fmla="*/ 406 w 412"/>
                <a:gd name="T1" fmla="*/ 213 h 213"/>
                <a:gd name="T2" fmla="*/ 6 w 412"/>
                <a:gd name="T3" fmla="*/ 213 h 213"/>
                <a:gd name="T4" fmla="*/ 0 w 412"/>
                <a:gd name="T5" fmla="*/ 207 h 213"/>
                <a:gd name="T6" fmla="*/ 0 w 412"/>
                <a:gd name="T7" fmla="*/ 7 h 213"/>
                <a:gd name="T8" fmla="*/ 6 w 412"/>
                <a:gd name="T9" fmla="*/ 0 h 213"/>
                <a:gd name="T10" fmla="*/ 406 w 412"/>
                <a:gd name="T11" fmla="*/ 0 h 213"/>
                <a:gd name="T12" fmla="*/ 412 w 412"/>
                <a:gd name="T13" fmla="*/ 7 h 213"/>
                <a:gd name="T14" fmla="*/ 412 w 412"/>
                <a:gd name="T15" fmla="*/ 207 h 213"/>
                <a:gd name="T16" fmla="*/ 406 w 412"/>
                <a:gd name="T17" fmla="*/ 213 h 213"/>
                <a:gd name="T18" fmla="*/ 12 w 412"/>
                <a:gd name="T19" fmla="*/ 200 h 213"/>
                <a:gd name="T20" fmla="*/ 400 w 412"/>
                <a:gd name="T21" fmla="*/ 200 h 213"/>
                <a:gd name="T22" fmla="*/ 400 w 412"/>
                <a:gd name="T23" fmla="*/ 13 h 213"/>
                <a:gd name="T24" fmla="*/ 12 w 412"/>
                <a:gd name="T25" fmla="*/ 13 h 213"/>
                <a:gd name="T26" fmla="*/ 12 w 412"/>
                <a:gd name="T2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213">
                  <a:moveTo>
                    <a:pt x="406" y="213"/>
                  </a:moveTo>
                  <a:cubicBezTo>
                    <a:pt x="6" y="213"/>
                    <a:pt x="6" y="213"/>
                    <a:pt x="6" y="213"/>
                  </a:cubicBezTo>
                  <a:cubicBezTo>
                    <a:pt x="3" y="213"/>
                    <a:pt x="0" y="210"/>
                    <a:pt x="0" y="207"/>
                  </a:cubicBezTo>
                  <a:cubicBezTo>
                    <a:pt x="0" y="7"/>
                    <a:pt x="0" y="7"/>
                    <a:pt x="0" y="7"/>
                  </a:cubicBezTo>
                  <a:cubicBezTo>
                    <a:pt x="0" y="3"/>
                    <a:pt x="3" y="0"/>
                    <a:pt x="6" y="0"/>
                  </a:cubicBezTo>
                  <a:cubicBezTo>
                    <a:pt x="406" y="0"/>
                    <a:pt x="406" y="0"/>
                    <a:pt x="406" y="0"/>
                  </a:cubicBezTo>
                  <a:cubicBezTo>
                    <a:pt x="409" y="0"/>
                    <a:pt x="412" y="3"/>
                    <a:pt x="412" y="7"/>
                  </a:cubicBezTo>
                  <a:cubicBezTo>
                    <a:pt x="412" y="207"/>
                    <a:pt x="412" y="207"/>
                    <a:pt x="412" y="207"/>
                  </a:cubicBezTo>
                  <a:cubicBezTo>
                    <a:pt x="412" y="210"/>
                    <a:pt x="409" y="213"/>
                    <a:pt x="406" y="213"/>
                  </a:cubicBezTo>
                  <a:close/>
                  <a:moveTo>
                    <a:pt x="12" y="200"/>
                  </a:moveTo>
                  <a:cubicBezTo>
                    <a:pt x="400" y="200"/>
                    <a:pt x="400" y="200"/>
                    <a:pt x="400" y="200"/>
                  </a:cubicBezTo>
                  <a:cubicBezTo>
                    <a:pt x="400" y="13"/>
                    <a:pt x="400" y="13"/>
                    <a:pt x="400" y="13"/>
                  </a:cubicBezTo>
                  <a:cubicBezTo>
                    <a:pt x="12" y="13"/>
                    <a:pt x="12" y="13"/>
                    <a:pt x="12" y="13"/>
                  </a:cubicBezTo>
                  <a:lnTo>
                    <a:pt x="12"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 name="Freeform 62"/>
            <p:cNvSpPr>
              <a:spLocks noEditPoints="1"/>
            </p:cNvSpPr>
            <p:nvPr/>
          </p:nvSpPr>
          <p:spPr bwMode="auto">
            <a:xfrm>
              <a:off x="2078" y="846"/>
              <a:ext cx="1251" cy="1577"/>
            </a:xfrm>
            <a:custGeom>
              <a:avLst/>
              <a:gdLst>
                <a:gd name="T0" fmla="*/ 488 w 525"/>
                <a:gd name="T1" fmla="*/ 663 h 663"/>
                <a:gd name="T2" fmla="*/ 38 w 525"/>
                <a:gd name="T3" fmla="*/ 663 h 663"/>
                <a:gd name="T4" fmla="*/ 0 w 525"/>
                <a:gd name="T5" fmla="*/ 625 h 663"/>
                <a:gd name="T6" fmla="*/ 0 w 525"/>
                <a:gd name="T7" fmla="*/ 37 h 663"/>
                <a:gd name="T8" fmla="*/ 38 w 525"/>
                <a:gd name="T9" fmla="*/ 0 h 663"/>
                <a:gd name="T10" fmla="*/ 488 w 525"/>
                <a:gd name="T11" fmla="*/ 0 h 663"/>
                <a:gd name="T12" fmla="*/ 525 w 525"/>
                <a:gd name="T13" fmla="*/ 37 h 663"/>
                <a:gd name="T14" fmla="*/ 525 w 525"/>
                <a:gd name="T15" fmla="*/ 625 h 663"/>
                <a:gd name="T16" fmla="*/ 488 w 525"/>
                <a:gd name="T17" fmla="*/ 663 h 663"/>
                <a:gd name="T18" fmla="*/ 38 w 525"/>
                <a:gd name="T19" fmla="*/ 12 h 663"/>
                <a:gd name="T20" fmla="*/ 13 w 525"/>
                <a:gd name="T21" fmla="*/ 37 h 663"/>
                <a:gd name="T22" fmla="*/ 13 w 525"/>
                <a:gd name="T23" fmla="*/ 625 h 663"/>
                <a:gd name="T24" fmla="*/ 38 w 525"/>
                <a:gd name="T25" fmla="*/ 650 h 663"/>
                <a:gd name="T26" fmla="*/ 488 w 525"/>
                <a:gd name="T27" fmla="*/ 650 h 663"/>
                <a:gd name="T28" fmla="*/ 513 w 525"/>
                <a:gd name="T29" fmla="*/ 625 h 663"/>
                <a:gd name="T30" fmla="*/ 513 w 525"/>
                <a:gd name="T31" fmla="*/ 37 h 663"/>
                <a:gd name="T32" fmla="*/ 488 w 525"/>
                <a:gd name="T33" fmla="*/ 12 h 663"/>
                <a:gd name="T34" fmla="*/ 38 w 525"/>
                <a:gd name="T35" fmla="*/ 1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663">
                  <a:moveTo>
                    <a:pt x="488" y="663"/>
                  </a:moveTo>
                  <a:cubicBezTo>
                    <a:pt x="38" y="663"/>
                    <a:pt x="38" y="663"/>
                    <a:pt x="38" y="663"/>
                  </a:cubicBezTo>
                  <a:cubicBezTo>
                    <a:pt x="17" y="663"/>
                    <a:pt x="0" y="646"/>
                    <a:pt x="0" y="625"/>
                  </a:cubicBezTo>
                  <a:cubicBezTo>
                    <a:pt x="0" y="37"/>
                    <a:pt x="0" y="37"/>
                    <a:pt x="0" y="37"/>
                  </a:cubicBezTo>
                  <a:cubicBezTo>
                    <a:pt x="0" y="17"/>
                    <a:pt x="17" y="0"/>
                    <a:pt x="38" y="0"/>
                  </a:cubicBezTo>
                  <a:cubicBezTo>
                    <a:pt x="488" y="0"/>
                    <a:pt x="488" y="0"/>
                    <a:pt x="488" y="0"/>
                  </a:cubicBezTo>
                  <a:cubicBezTo>
                    <a:pt x="509" y="0"/>
                    <a:pt x="525" y="17"/>
                    <a:pt x="525" y="37"/>
                  </a:cubicBezTo>
                  <a:cubicBezTo>
                    <a:pt x="525" y="625"/>
                    <a:pt x="525" y="625"/>
                    <a:pt x="525" y="625"/>
                  </a:cubicBezTo>
                  <a:cubicBezTo>
                    <a:pt x="525" y="646"/>
                    <a:pt x="509" y="663"/>
                    <a:pt x="488" y="663"/>
                  </a:cubicBezTo>
                  <a:close/>
                  <a:moveTo>
                    <a:pt x="38" y="12"/>
                  </a:moveTo>
                  <a:cubicBezTo>
                    <a:pt x="24" y="12"/>
                    <a:pt x="13" y="24"/>
                    <a:pt x="13" y="37"/>
                  </a:cubicBezTo>
                  <a:cubicBezTo>
                    <a:pt x="13" y="625"/>
                    <a:pt x="13" y="625"/>
                    <a:pt x="13" y="625"/>
                  </a:cubicBezTo>
                  <a:cubicBezTo>
                    <a:pt x="13" y="639"/>
                    <a:pt x="24" y="650"/>
                    <a:pt x="38" y="650"/>
                  </a:cubicBezTo>
                  <a:cubicBezTo>
                    <a:pt x="488" y="650"/>
                    <a:pt x="488" y="650"/>
                    <a:pt x="488" y="650"/>
                  </a:cubicBezTo>
                  <a:cubicBezTo>
                    <a:pt x="502" y="650"/>
                    <a:pt x="513" y="639"/>
                    <a:pt x="513" y="625"/>
                  </a:cubicBezTo>
                  <a:cubicBezTo>
                    <a:pt x="513" y="37"/>
                    <a:pt x="513" y="37"/>
                    <a:pt x="513" y="37"/>
                  </a:cubicBezTo>
                  <a:cubicBezTo>
                    <a:pt x="513" y="24"/>
                    <a:pt x="502" y="12"/>
                    <a:pt x="488" y="12"/>
                  </a:cubicBezTo>
                  <a:lnTo>
                    <a:pt x="3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 name="Freeform 63"/>
            <p:cNvSpPr>
              <a:spLocks noEditPoints="1"/>
            </p:cNvSpPr>
            <p:nvPr/>
          </p:nvSpPr>
          <p:spPr bwMode="auto">
            <a:xfrm>
              <a:off x="2197" y="727"/>
              <a:ext cx="1327" cy="1844"/>
            </a:xfrm>
            <a:custGeom>
              <a:avLst/>
              <a:gdLst>
                <a:gd name="T0" fmla="*/ 500 w 557"/>
                <a:gd name="T1" fmla="*/ 775 h 775"/>
                <a:gd name="T2" fmla="*/ 38 w 557"/>
                <a:gd name="T3" fmla="*/ 775 h 775"/>
                <a:gd name="T4" fmla="*/ 0 w 557"/>
                <a:gd name="T5" fmla="*/ 738 h 775"/>
                <a:gd name="T6" fmla="*/ 0 w 557"/>
                <a:gd name="T7" fmla="*/ 731 h 775"/>
                <a:gd name="T8" fmla="*/ 7 w 557"/>
                <a:gd name="T9" fmla="*/ 725 h 775"/>
                <a:gd name="T10" fmla="*/ 13 w 557"/>
                <a:gd name="T11" fmla="*/ 731 h 775"/>
                <a:gd name="T12" fmla="*/ 13 w 557"/>
                <a:gd name="T13" fmla="*/ 738 h 775"/>
                <a:gd name="T14" fmla="*/ 38 w 557"/>
                <a:gd name="T15" fmla="*/ 763 h 775"/>
                <a:gd name="T16" fmla="*/ 500 w 557"/>
                <a:gd name="T17" fmla="*/ 763 h 775"/>
                <a:gd name="T18" fmla="*/ 525 w 557"/>
                <a:gd name="T19" fmla="*/ 738 h 775"/>
                <a:gd name="T20" fmla="*/ 525 w 557"/>
                <a:gd name="T21" fmla="*/ 150 h 775"/>
                <a:gd name="T22" fmla="*/ 500 w 557"/>
                <a:gd name="T23" fmla="*/ 125 h 775"/>
                <a:gd name="T24" fmla="*/ 494 w 557"/>
                <a:gd name="T25" fmla="*/ 125 h 775"/>
                <a:gd name="T26" fmla="*/ 488 w 557"/>
                <a:gd name="T27" fmla="*/ 119 h 775"/>
                <a:gd name="T28" fmla="*/ 494 w 557"/>
                <a:gd name="T29" fmla="*/ 112 h 775"/>
                <a:gd name="T30" fmla="*/ 500 w 557"/>
                <a:gd name="T31" fmla="*/ 112 h 775"/>
                <a:gd name="T32" fmla="*/ 538 w 557"/>
                <a:gd name="T33" fmla="*/ 150 h 775"/>
                <a:gd name="T34" fmla="*/ 538 w 557"/>
                <a:gd name="T35" fmla="*/ 738 h 775"/>
                <a:gd name="T36" fmla="*/ 500 w 557"/>
                <a:gd name="T37" fmla="*/ 775 h 775"/>
                <a:gd name="T38" fmla="*/ 550 w 557"/>
                <a:gd name="T39" fmla="*/ 12 h 775"/>
                <a:gd name="T40" fmla="*/ 500 w 557"/>
                <a:gd name="T41" fmla="*/ 12 h 775"/>
                <a:gd name="T42" fmla="*/ 494 w 557"/>
                <a:gd name="T43" fmla="*/ 6 h 775"/>
                <a:gd name="T44" fmla="*/ 500 w 557"/>
                <a:gd name="T45" fmla="*/ 0 h 775"/>
                <a:gd name="T46" fmla="*/ 550 w 557"/>
                <a:gd name="T47" fmla="*/ 0 h 775"/>
                <a:gd name="T48" fmla="*/ 557 w 557"/>
                <a:gd name="T49" fmla="*/ 6 h 775"/>
                <a:gd name="T50" fmla="*/ 550 w 557"/>
                <a:gd name="T51" fmla="*/ 1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7" h="775">
                  <a:moveTo>
                    <a:pt x="500" y="775"/>
                  </a:moveTo>
                  <a:cubicBezTo>
                    <a:pt x="38" y="775"/>
                    <a:pt x="38" y="775"/>
                    <a:pt x="38" y="775"/>
                  </a:cubicBezTo>
                  <a:cubicBezTo>
                    <a:pt x="17" y="775"/>
                    <a:pt x="0" y="758"/>
                    <a:pt x="0" y="738"/>
                  </a:cubicBezTo>
                  <a:cubicBezTo>
                    <a:pt x="0" y="731"/>
                    <a:pt x="0" y="731"/>
                    <a:pt x="0" y="731"/>
                  </a:cubicBezTo>
                  <a:cubicBezTo>
                    <a:pt x="0" y="728"/>
                    <a:pt x="3" y="725"/>
                    <a:pt x="7" y="725"/>
                  </a:cubicBezTo>
                  <a:cubicBezTo>
                    <a:pt x="10" y="725"/>
                    <a:pt x="13" y="728"/>
                    <a:pt x="13" y="731"/>
                  </a:cubicBezTo>
                  <a:cubicBezTo>
                    <a:pt x="13" y="738"/>
                    <a:pt x="13" y="738"/>
                    <a:pt x="13" y="738"/>
                  </a:cubicBezTo>
                  <a:cubicBezTo>
                    <a:pt x="13" y="751"/>
                    <a:pt x="24" y="763"/>
                    <a:pt x="38" y="763"/>
                  </a:cubicBezTo>
                  <a:cubicBezTo>
                    <a:pt x="500" y="763"/>
                    <a:pt x="500" y="763"/>
                    <a:pt x="500" y="763"/>
                  </a:cubicBezTo>
                  <a:cubicBezTo>
                    <a:pt x="514" y="763"/>
                    <a:pt x="525" y="751"/>
                    <a:pt x="525" y="738"/>
                  </a:cubicBezTo>
                  <a:cubicBezTo>
                    <a:pt x="525" y="150"/>
                    <a:pt x="525" y="150"/>
                    <a:pt x="525" y="150"/>
                  </a:cubicBezTo>
                  <a:cubicBezTo>
                    <a:pt x="525" y="136"/>
                    <a:pt x="514" y="125"/>
                    <a:pt x="500" y="125"/>
                  </a:cubicBezTo>
                  <a:cubicBezTo>
                    <a:pt x="494" y="125"/>
                    <a:pt x="494" y="125"/>
                    <a:pt x="494" y="125"/>
                  </a:cubicBezTo>
                  <a:cubicBezTo>
                    <a:pt x="491" y="125"/>
                    <a:pt x="488" y="122"/>
                    <a:pt x="488" y="119"/>
                  </a:cubicBezTo>
                  <a:cubicBezTo>
                    <a:pt x="488" y="115"/>
                    <a:pt x="491" y="112"/>
                    <a:pt x="494" y="112"/>
                  </a:cubicBezTo>
                  <a:cubicBezTo>
                    <a:pt x="500" y="112"/>
                    <a:pt x="500" y="112"/>
                    <a:pt x="500" y="112"/>
                  </a:cubicBezTo>
                  <a:cubicBezTo>
                    <a:pt x="521" y="112"/>
                    <a:pt x="538" y="129"/>
                    <a:pt x="538" y="150"/>
                  </a:cubicBezTo>
                  <a:cubicBezTo>
                    <a:pt x="538" y="738"/>
                    <a:pt x="538" y="738"/>
                    <a:pt x="538" y="738"/>
                  </a:cubicBezTo>
                  <a:cubicBezTo>
                    <a:pt x="538" y="758"/>
                    <a:pt x="521" y="775"/>
                    <a:pt x="500" y="775"/>
                  </a:cubicBezTo>
                  <a:close/>
                  <a:moveTo>
                    <a:pt x="550" y="12"/>
                  </a:moveTo>
                  <a:cubicBezTo>
                    <a:pt x="500" y="12"/>
                    <a:pt x="500" y="12"/>
                    <a:pt x="500" y="12"/>
                  </a:cubicBezTo>
                  <a:cubicBezTo>
                    <a:pt x="497" y="12"/>
                    <a:pt x="494" y="10"/>
                    <a:pt x="494" y="6"/>
                  </a:cubicBezTo>
                  <a:cubicBezTo>
                    <a:pt x="494" y="3"/>
                    <a:pt x="497" y="0"/>
                    <a:pt x="500" y="0"/>
                  </a:cubicBezTo>
                  <a:cubicBezTo>
                    <a:pt x="550" y="0"/>
                    <a:pt x="550" y="0"/>
                    <a:pt x="550" y="0"/>
                  </a:cubicBezTo>
                  <a:cubicBezTo>
                    <a:pt x="554" y="0"/>
                    <a:pt x="557" y="3"/>
                    <a:pt x="557" y="6"/>
                  </a:cubicBezTo>
                  <a:cubicBezTo>
                    <a:pt x="557" y="10"/>
                    <a:pt x="554" y="12"/>
                    <a:pt x="55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 name="Freeform 64"/>
            <p:cNvSpPr>
              <a:spLocks noEditPoints="1"/>
            </p:cNvSpPr>
            <p:nvPr/>
          </p:nvSpPr>
          <p:spPr bwMode="auto">
            <a:xfrm>
              <a:off x="3434" y="667"/>
              <a:ext cx="252" cy="252"/>
            </a:xfrm>
            <a:custGeom>
              <a:avLst/>
              <a:gdLst>
                <a:gd name="T0" fmla="*/ 6 w 106"/>
                <a:gd name="T1" fmla="*/ 62 h 106"/>
                <a:gd name="T2" fmla="*/ 0 w 106"/>
                <a:gd name="T3" fmla="*/ 56 h 106"/>
                <a:gd name="T4" fmla="*/ 0 w 106"/>
                <a:gd name="T5" fmla="*/ 6 h 106"/>
                <a:gd name="T6" fmla="*/ 6 w 106"/>
                <a:gd name="T7" fmla="*/ 0 h 106"/>
                <a:gd name="T8" fmla="*/ 13 w 106"/>
                <a:gd name="T9" fmla="*/ 6 h 106"/>
                <a:gd name="T10" fmla="*/ 13 w 106"/>
                <a:gd name="T11" fmla="*/ 56 h 106"/>
                <a:gd name="T12" fmla="*/ 6 w 106"/>
                <a:gd name="T13" fmla="*/ 62 h 106"/>
                <a:gd name="T14" fmla="*/ 100 w 106"/>
                <a:gd name="T15" fmla="*/ 106 h 106"/>
                <a:gd name="T16" fmla="*/ 50 w 106"/>
                <a:gd name="T17" fmla="*/ 106 h 106"/>
                <a:gd name="T18" fmla="*/ 44 w 106"/>
                <a:gd name="T19" fmla="*/ 100 h 106"/>
                <a:gd name="T20" fmla="*/ 50 w 106"/>
                <a:gd name="T21" fmla="*/ 94 h 106"/>
                <a:gd name="T22" fmla="*/ 100 w 106"/>
                <a:gd name="T23" fmla="*/ 94 h 106"/>
                <a:gd name="T24" fmla="*/ 106 w 106"/>
                <a:gd name="T25" fmla="*/ 100 h 106"/>
                <a:gd name="T26" fmla="*/ 100 w 106"/>
                <a:gd name="T2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6" y="62"/>
                  </a:moveTo>
                  <a:cubicBezTo>
                    <a:pt x="3" y="62"/>
                    <a:pt x="0" y="60"/>
                    <a:pt x="0" y="56"/>
                  </a:cubicBezTo>
                  <a:cubicBezTo>
                    <a:pt x="0" y="6"/>
                    <a:pt x="0" y="6"/>
                    <a:pt x="0" y="6"/>
                  </a:cubicBezTo>
                  <a:cubicBezTo>
                    <a:pt x="0" y="3"/>
                    <a:pt x="3" y="0"/>
                    <a:pt x="6" y="0"/>
                  </a:cubicBezTo>
                  <a:cubicBezTo>
                    <a:pt x="10" y="0"/>
                    <a:pt x="13" y="3"/>
                    <a:pt x="13" y="6"/>
                  </a:cubicBezTo>
                  <a:cubicBezTo>
                    <a:pt x="13" y="56"/>
                    <a:pt x="13" y="56"/>
                    <a:pt x="13" y="56"/>
                  </a:cubicBezTo>
                  <a:cubicBezTo>
                    <a:pt x="13" y="60"/>
                    <a:pt x="10" y="62"/>
                    <a:pt x="6" y="62"/>
                  </a:cubicBezTo>
                  <a:close/>
                  <a:moveTo>
                    <a:pt x="100" y="106"/>
                  </a:moveTo>
                  <a:cubicBezTo>
                    <a:pt x="50" y="106"/>
                    <a:pt x="50" y="106"/>
                    <a:pt x="50" y="106"/>
                  </a:cubicBezTo>
                  <a:cubicBezTo>
                    <a:pt x="47" y="106"/>
                    <a:pt x="44" y="103"/>
                    <a:pt x="44" y="100"/>
                  </a:cubicBezTo>
                  <a:cubicBezTo>
                    <a:pt x="44" y="97"/>
                    <a:pt x="47" y="94"/>
                    <a:pt x="50" y="94"/>
                  </a:cubicBezTo>
                  <a:cubicBezTo>
                    <a:pt x="100" y="94"/>
                    <a:pt x="100" y="94"/>
                    <a:pt x="100" y="94"/>
                  </a:cubicBezTo>
                  <a:cubicBezTo>
                    <a:pt x="104" y="94"/>
                    <a:pt x="106" y="97"/>
                    <a:pt x="106" y="100"/>
                  </a:cubicBezTo>
                  <a:cubicBezTo>
                    <a:pt x="106" y="103"/>
                    <a:pt x="104" y="106"/>
                    <a:pt x="100" y="1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 name="Freeform 65"/>
            <p:cNvSpPr>
              <a:spLocks noEditPoints="1"/>
            </p:cNvSpPr>
            <p:nvPr/>
          </p:nvSpPr>
          <p:spPr bwMode="auto">
            <a:xfrm>
              <a:off x="2362" y="831"/>
              <a:ext cx="1265" cy="567"/>
            </a:xfrm>
            <a:custGeom>
              <a:avLst/>
              <a:gdLst>
                <a:gd name="T0" fmla="*/ 525 w 531"/>
                <a:gd name="T1" fmla="*/ 62 h 238"/>
                <a:gd name="T2" fmla="*/ 519 w 531"/>
                <a:gd name="T3" fmla="*/ 56 h 238"/>
                <a:gd name="T4" fmla="*/ 519 w 531"/>
                <a:gd name="T5" fmla="*/ 6 h 238"/>
                <a:gd name="T6" fmla="*/ 525 w 531"/>
                <a:gd name="T7" fmla="*/ 0 h 238"/>
                <a:gd name="T8" fmla="*/ 531 w 531"/>
                <a:gd name="T9" fmla="*/ 6 h 238"/>
                <a:gd name="T10" fmla="*/ 531 w 531"/>
                <a:gd name="T11" fmla="*/ 56 h 238"/>
                <a:gd name="T12" fmla="*/ 525 w 531"/>
                <a:gd name="T13" fmla="*/ 62 h 238"/>
                <a:gd name="T14" fmla="*/ 6 w 531"/>
                <a:gd name="T15" fmla="*/ 237 h 238"/>
                <a:gd name="T16" fmla="*/ 0 w 531"/>
                <a:gd name="T17" fmla="*/ 231 h 238"/>
                <a:gd name="T18" fmla="*/ 2 w 531"/>
                <a:gd name="T19" fmla="*/ 227 h 238"/>
                <a:gd name="T20" fmla="*/ 89 w 531"/>
                <a:gd name="T21" fmla="*/ 115 h 238"/>
                <a:gd name="T22" fmla="*/ 94 w 531"/>
                <a:gd name="T23" fmla="*/ 112 h 238"/>
                <a:gd name="T24" fmla="*/ 99 w 531"/>
                <a:gd name="T25" fmla="*/ 114 h 238"/>
                <a:gd name="T26" fmla="*/ 194 w 531"/>
                <a:gd name="T27" fmla="*/ 221 h 238"/>
                <a:gd name="T28" fmla="*/ 277 w 531"/>
                <a:gd name="T29" fmla="*/ 115 h 238"/>
                <a:gd name="T30" fmla="*/ 285 w 531"/>
                <a:gd name="T31" fmla="*/ 113 h 238"/>
                <a:gd name="T32" fmla="*/ 287 w 531"/>
                <a:gd name="T33" fmla="*/ 122 h 238"/>
                <a:gd name="T34" fmla="*/ 286 w 531"/>
                <a:gd name="T35" fmla="*/ 122 h 238"/>
                <a:gd name="T36" fmla="*/ 199 w 531"/>
                <a:gd name="T37" fmla="*/ 235 h 238"/>
                <a:gd name="T38" fmla="*/ 190 w 531"/>
                <a:gd name="T39" fmla="*/ 236 h 238"/>
                <a:gd name="T40" fmla="*/ 189 w 531"/>
                <a:gd name="T41" fmla="*/ 235 h 238"/>
                <a:gd name="T42" fmla="*/ 94 w 531"/>
                <a:gd name="T43" fmla="*/ 128 h 238"/>
                <a:gd name="T44" fmla="*/ 11 w 531"/>
                <a:gd name="T45" fmla="*/ 235 h 238"/>
                <a:gd name="T46" fmla="*/ 6 w 531"/>
                <a:gd name="T4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238">
                  <a:moveTo>
                    <a:pt x="525" y="62"/>
                  </a:moveTo>
                  <a:cubicBezTo>
                    <a:pt x="522" y="62"/>
                    <a:pt x="519" y="59"/>
                    <a:pt x="519" y="56"/>
                  </a:cubicBezTo>
                  <a:cubicBezTo>
                    <a:pt x="519" y="6"/>
                    <a:pt x="519" y="6"/>
                    <a:pt x="519" y="6"/>
                  </a:cubicBezTo>
                  <a:cubicBezTo>
                    <a:pt x="519" y="3"/>
                    <a:pt x="522" y="0"/>
                    <a:pt x="525" y="0"/>
                  </a:cubicBezTo>
                  <a:cubicBezTo>
                    <a:pt x="529" y="0"/>
                    <a:pt x="531" y="3"/>
                    <a:pt x="531" y="6"/>
                  </a:cubicBezTo>
                  <a:cubicBezTo>
                    <a:pt x="531" y="56"/>
                    <a:pt x="531" y="56"/>
                    <a:pt x="531" y="56"/>
                  </a:cubicBezTo>
                  <a:cubicBezTo>
                    <a:pt x="531" y="59"/>
                    <a:pt x="529" y="62"/>
                    <a:pt x="525" y="62"/>
                  </a:cubicBezTo>
                  <a:close/>
                  <a:moveTo>
                    <a:pt x="6" y="237"/>
                  </a:moveTo>
                  <a:cubicBezTo>
                    <a:pt x="3" y="237"/>
                    <a:pt x="0" y="234"/>
                    <a:pt x="0" y="231"/>
                  </a:cubicBezTo>
                  <a:cubicBezTo>
                    <a:pt x="0" y="230"/>
                    <a:pt x="1" y="228"/>
                    <a:pt x="2" y="227"/>
                  </a:cubicBezTo>
                  <a:cubicBezTo>
                    <a:pt x="89" y="115"/>
                    <a:pt x="89" y="115"/>
                    <a:pt x="89" y="115"/>
                  </a:cubicBezTo>
                  <a:cubicBezTo>
                    <a:pt x="90" y="113"/>
                    <a:pt x="92" y="112"/>
                    <a:pt x="94" y="112"/>
                  </a:cubicBezTo>
                  <a:cubicBezTo>
                    <a:pt x="96" y="112"/>
                    <a:pt x="97" y="113"/>
                    <a:pt x="99" y="114"/>
                  </a:cubicBezTo>
                  <a:cubicBezTo>
                    <a:pt x="194" y="221"/>
                    <a:pt x="194" y="221"/>
                    <a:pt x="194" y="221"/>
                  </a:cubicBezTo>
                  <a:cubicBezTo>
                    <a:pt x="277" y="115"/>
                    <a:pt x="277" y="115"/>
                    <a:pt x="277" y="115"/>
                  </a:cubicBezTo>
                  <a:cubicBezTo>
                    <a:pt x="279" y="112"/>
                    <a:pt x="282" y="111"/>
                    <a:pt x="285" y="113"/>
                  </a:cubicBezTo>
                  <a:cubicBezTo>
                    <a:pt x="288" y="115"/>
                    <a:pt x="289" y="119"/>
                    <a:pt x="287" y="122"/>
                  </a:cubicBezTo>
                  <a:cubicBezTo>
                    <a:pt x="287" y="122"/>
                    <a:pt x="287" y="122"/>
                    <a:pt x="286" y="122"/>
                  </a:cubicBezTo>
                  <a:cubicBezTo>
                    <a:pt x="199" y="235"/>
                    <a:pt x="199" y="235"/>
                    <a:pt x="199" y="235"/>
                  </a:cubicBezTo>
                  <a:cubicBezTo>
                    <a:pt x="197" y="238"/>
                    <a:pt x="193" y="238"/>
                    <a:pt x="190" y="236"/>
                  </a:cubicBezTo>
                  <a:cubicBezTo>
                    <a:pt x="190" y="236"/>
                    <a:pt x="190" y="235"/>
                    <a:pt x="189" y="235"/>
                  </a:cubicBezTo>
                  <a:cubicBezTo>
                    <a:pt x="94" y="128"/>
                    <a:pt x="94" y="128"/>
                    <a:pt x="94" y="128"/>
                  </a:cubicBezTo>
                  <a:cubicBezTo>
                    <a:pt x="11" y="235"/>
                    <a:pt x="11" y="235"/>
                    <a:pt x="11" y="235"/>
                  </a:cubicBezTo>
                  <a:cubicBezTo>
                    <a:pt x="10" y="236"/>
                    <a:pt x="8" y="237"/>
                    <a:pt x="6" y="2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 name="Oval 66"/>
            <p:cNvSpPr>
              <a:spLocks noChangeArrowheads="1"/>
            </p:cNvSpPr>
            <p:nvPr/>
          </p:nvSpPr>
          <p:spPr bwMode="auto">
            <a:xfrm>
              <a:off x="2333" y="1336"/>
              <a:ext cx="88"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 name="Freeform 67"/>
            <p:cNvSpPr>
              <a:spLocks noEditPoints="1"/>
            </p:cNvSpPr>
            <p:nvPr/>
          </p:nvSpPr>
          <p:spPr bwMode="auto">
            <a:xfrm>
              <a:off x="2317" y="1321"/>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4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2" y="50"/>
                    <a:pt x="0" y="39"/>
                    <a:pt x="0" y="25"/>
                  </a:cubicBezTo>
                  <a:cubicBezTo>
                    <a:pt x="0" y="11"/>
                    <a:pt x="12" y="0"/>
                    <a:pt x="25" y="0"/>
                  </a:cubicBezTo>
                  <a:cubicBezTo>
                    <a:pt x="39" y="0"/>
                    <a:pt x="50" y="11"/>
                    <a:pt x="50" y="25"/>
                  </a:cubicBezTo>
                  <a:cubicBezTo>
                    <a:pt x="50" y="39"/>
                    <a:pt x="39" y="50"/>
                    <a:pt x="25" y="50"/>
                  </a:cubicBezTo>
                  <a:close/>
                  <a:moveTo>
                    <a:pt x="25" y="12"/>
                  </a:moveTo>
                  <a:cubicBezTo>
                    <a:pt x="19" y="13"/>
                    <a:pt x="13" y="19"/>
                    <a:pt x="14" y="26"/>
                  </a:cubicBezTo>
                  <a:cubicBezTo>
                    <a:pt x="14" y="32"/>
                    <a:pt x="19" y="37"/>
                    <a:pt x="25" y="37"/>
                  </a:cubicBezTo>
                  <a:cubicBezTo>
                    <a:pt x="32" y="37"/>
                    <a:pt x="38" y="31"/>
                    <a:pt x="37" y="24"/>
                  </a:cubicBezTo>
                  <a:cubicBezTo>
                    <a:pt x="37" y="18"/>
                    <a:pt x="32"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 name="Oval 68"/>
            <p:cNvSpPr>
              <a:spLocks noChangeArrowheads="1"/>
            </p:cNvSpPr>
            <p:nvPr/>
          </p:nvSpPr>
          <p:spPr bwMode="auto">
            <a:xfrm>
              <a:off x="2779" y="1336"/>
              <a:ext cx="90"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 name="Freeform 69"/>
            <p:cNvSpPr>
              <a:spLocks noEditPoints="1"/>
            </p:cNvSpPr>
            <p:nvPr/>
          </p:nvSpPr>
          <p:spPr bwMode="auto">
            <a:xfrm>
              <a:off x="2764" y="1321"/>
              <a:ext cx="120"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3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3"/>
                    <a:pt x="13" y="19"/>
                    <a:pt x="13" y="26"/>
                  </a:cubicBezTo>
                  <a:cubicBezTo>
                    <a:pt x="13" y="32"/>
                    <a:pt x="19" y="37"/>
                    <a:pt x="25" y="37"/>
                  </a:cubicBezTo>
                  <a:cubicBezTo>
                    <a:pt x="32" y="37"/>
                    <a:pt x="37" y="31"/>
                    <a:pt x="37" y="24"/>
                  </a:cubicBezTo>
                  <a:cubicBezTo>
                    <a:pt x="37" y="18"/>
                    <a:pt x="31"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 name="Oval 70"/>
            <p:cNvSpPr>
              <a:spLocks noChangeArrowheads="1"/>
            </p:cNvSpPr>
            <p:nvPr/>
          </p:nvSpPr>
          <p:spPr bwMode="auto">
            <a:xfrm>
              <a:off x="2541" y="1069"/>
              <a:ext cx="90"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1" name="Freeform 71"/>
            <p:cNvSpPr>
              <a:spLocks noEditPoints="1"/>
            </p:cNvSpPr>
            <p:nvPr/>
          </p:nvSpPr>
          <p:spPr bwMode="auto">
            <a:xfrm>
              <a:off x="2526" y="1053"/>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3 h 50"/>
                <a:gd name="T12" fmla="*/ 13 w 50"/>
                <a:gd name="T13" fmla="*/ 26 h 50"/>
                <a:gd name="T14" fmla="*/ 25 w 50"/>
                <a:gd name="T15" fmla="*/ 38 h 50"/>
                <a:gd name="T16" fmla="*/ 37 w 50"/>
                <a:gd name="T17" fmla="*/ 25 h 50"/>
                <a:gd name="T18" fmla="*/ 25 w 50"/>
                <a:gd name="T1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2"/>
                    <a:pt x="11" y="0"/>
                    <a:pt x="25" y="0"/>
                  </a:cubicBezTo>
                  <a:cubicBezTo>
                    <a:pt x="39" y="0"/>
                    <a:pt x="50" y="12"/>
                    <a:pt x="50" y="25"/>
                  </a:cubicBezTo>
                  <a:cubicBezTo>
                    <a:pt x="50" y="39"/>
                    <a:pt x="39" y="50"/>
                    <a:pt x="25" y="50"/>
                  </a:cubicBezTo>
                  <a:close/>
                  <a:moveTo>
                    <a:pt x="25" y="13"/>
                  </a:moveTo>
                  <a:cubicBezTo>
                    <a:pt x="18" y="13"/>
                    <a:pt x="13" y="19"/>
                    <a:pt x="13" y="26"/>
                  </a:cubicBezTo>
                  <a:cubicBezTo>
                    <a:pt x="13" y="33"/>
                    <a:pt x="19" y="38"/>
                    <a:pt x="25" y="38"/>
                  </a:cubicBezTo>
                  <a:cubicBezTo>
                    <a:pt x="32" y="38"/>
                    <a:pt x="37" y="32"/>
                    <a:pt x="37" y="25"/>
                  </a:cubicBezTo>
                  <a:cubicBezTo>
                    <a:pt x="37" y="18"/>
                    <a:pt x="31" y="13"/>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2" name="Oval 72"/>
            <p:cNvSpPr>
              <a:spLocks noChangeArrowheads="1"/>
            </p:cNvSpPr>
            <p:nvPr/>
          </p:nvSpPr>
          <p:spPr bwMode="auto">
            <a:xfrm>
              <a:off x="2988" y="1069"/>
              <a:ext cx="89"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3" name="Freeform 73"/>
            <p:cNvSpPr>
              <a:spLocks noEditPoints="1"/>
            </p:cNvSpPr>
            <p:nvPr/>
          </p:nvSpPr>
          <p:spPr bwMode="auto">
            <a:xfrm>
              <a:off x="2333" y="1053"/>
              <a:ext cx="863" cy="1220"/>
            </a:xfrm>
            <a:custGeom>
              <a:avLst/>
              <a:gdLst>
                <a:gd name="T0" fmla="*/ 293 w 362"/>
                <a:gd name="T1" fmla="*/ 50 h 513"/>
                <a:gd name="T2" fmla="*/ 268 w 362"/>
                <a:gd name="T3" fmla="*/ 25 h 513"/>
                <a:gd name="T4" fmla="*/ 293 w 362"/>
                <a:gd name="T5" fmla="*/ 0 h 513"/>
                <a:gd name="T6" fmla="*/ 318 w 362"/>
                <a:gd name="T7" fmla="*/ 25 h 513"/>
                <a:gd name="T8" fmla="*/ 293 w 362"/>
                <a:gd name="T9" fmla="*/ 50 h 513"/>
                <a:gd name="T10" fmla="*/ 293 w 362"/>
                <a:gd name="T11" fmla="*/ 13 h 513"/>
                <a:gd name="T12" fmla="*/ 282 w 362"/>
                <a:gd name="T13" fmla="*/ 26 h 513"/>
                <a:gd name="T14" fmla="*/ 293 w 362"/>
                <a:gd name="T15" fmla="*/ 38 h 513"/>
                <a:gd name="T16" fmla="*/ 305 w 362"/>
                <a:gd name="T17" fmla="*/ 25 h 513"/>
                <a:gd name="T18" fmla="*/ 293 w 362"/>
                <a:gd name="T19" fmla="*/ 13 h 513"/>
                <a:gd name="T20" fmla="*/ 281 w 362"/>
                <a:gd name="T21" fmla="*/ 513 h 513"/>
                <a:gd name="T22" fmla="*/ 200 w 362"/>
                <a:gd name="T23" fmla="*/ 432 h 513"/>
                <a:gd name="T24" fmla="*/ 281 w 362"/>
                <a:gd name="T25" fmla="*/ 351 h 513"/>
                <a:gd name="T26" fmla="*/ 362 w 362"/>
                <a:gd name="T27" fmla="*/ 432 h 513"/>
                <a:gd name="T28" fmla="*/ 281 w 362"/>
                <a:gd name="T29" fmla="*/ 513 h 513"/>
                <a:gd name="T30" fmla="*/ 281 w 362"/>
                <a:gd name="T31" fmla="*/ 363 h 513"/>
                <a:gd name="T32" fmla="*/ 212 w 362"/>
                <a:gd name="T33" fmla="*/ 432 h 513"/>
                <a:gd name="T34" fmla="*/ 281 w 362"/>
                <a:gd name="T35" fmla="*/ 501 h 513"/>
                <a:gd name="T36" fmla="*/ 350 w 362"/>
                <a:gd name="T37" fmla="*/ 432 h 513"/>
                <a:gd name="T38" fmla="*/ 281 w 362"/>
                <a:gd name="T39" fmla="*/ 363 h 513"/>
                <a:gd name="T40" fmla="*/ 306 w 362"/>
                <a:gd name="T41" fmla="*/ 250 h 513"/>
                <a:gd name="T42" fmla="*/ 6 w 362"/>
                <a:gd name="T43" fmla="*/ 250 h 513"/>
                <a:gd name="T44" fmla="*/ 0 w 362"/>
                <a:gd name="T45" fmla="*/ 244 h 513"/>
                <a:gd name="T46" fmla="*/ 6 w 362"/>
                <a:gd name="T47" fmla="*/ 238 h 513"/>
                <a:gd name="T48" fmla="*/ 306 w 362"/>
                <a:gd name="T49" fmla="*/ 238 h 513"/>
                <a:gd name="T50" fmla="*/ 312 w 362"/>
                <a:gd name="T51" fmla="*/ 244 h 513"/>
                <a:gd name="T52" fmla="*/ 306 w 362"/>
                <a:gd name="T53" fmla="*/ 250 h 513"/>
                <a:gd name="T54" fmla="*/ 306 w 362"/>
                <a:gd name="T55" fmla="*/ 313 h 513"/>
                <a:gd name="T56" fmla="*/ 6 w 362"/>
                <a:gd name="T57" fmla="*/ 313 h 513"/>
                <a:gd name="T58" fmla="*/ 0 w 362"/>
                <a:gd name="T59" fmla="*/ 307 h 513"/>
                <a:gd name="T60" fmla="*/ 6 w 362"/>
                <a:gd name="T61" fmla="*/ 301 h 513"/>
                <a:gd name="T62" fmla="*/ 306 w 362"/>
                <a:gd name="T63" fmla="*/ 301 h 513"/>
                <a:gd name="T64" fmla="*/ 312 w 362"/>
                <a:gd name="T65" fmla="*/ 307 h 513"/>
                <a:gd name="T66" fmla="*/ 306 w 362"/>
                <a:gd name="T67" fmla="*/ 3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513">
                  <a:moveTo>
                    <a:pt x="293" y="50"/>
                  </a:moveTo>
                  <a:cubicBezTo>
                    <a:pt x="280" y="50"/>
                    <a:pt x="268" y="39"/>
                    <a:pt x="268" y="25"/>
                  </a:cubicBezTo>
                  <a:cubicBezTo>
                    <a:pt x="268" y="12"/>
                    <a:pt x="280" y="0"/>
                    <a:pt x="293" y="0"/>
                  </a:cubicBezTo>
                  <a:cubicBezTo>
                    <a:pt x="307" y="0"/>
                    <a:pt x="318" y="12"/>
                    <a:pt x="318" y="25"/>
                  </a:cubicBezTo>
                  <a:cubicBezTo>
                    <a:pt x="318" y="39"/>
                    <a:pt x="307" y="50"/>
                    <a:pt x="293" y="50"/>
                  </a:cubicBezTo>
                  <a:close/>
                  <a:moveTo>
                    <a:pt x="293" y="13"/>
                  </a:moveTo>
                  <a:cubicBezTo>
                    <a:pt x="287" y="13"/>
                    <a:pt x="281" y="19"/>
                    <a:pt x="282" y="26"/>
                  </a:cubicBezTo>
                  <a:cubicBezTo>
                    <a:pt x="282" y="33"/>
                    <a:pt x="287" y="38"/>
                    <a:pt x="293" y="38"/>
                  </a:cubicBezTo>
                  <a:cubicBezTo>
                    <a:pt x="300" y="38"/>
                    <a:pt x="306" y="32"/>
                    <a:pt x="305" y="25"/>
                  </a:cubicBezTo>
                  <a:cubicBezTo>
                    <a:pt x="305" y="18"/>
                    <a:pt x="300" y="13"/>
                    <a:pt x="293" y="13"/>
                  </a:cubicBezTo>
                  <a:close/>
                  <a:moveTo>
                    <a:pt x="281" y="513"/>
                  </a:moveTo>
                  <a:cubicBezTo>
                    <a:pt x="236" y="513"/>
                    <a:pt x="200" y="477"/>
                    <a:pt x="200" y="432"/>
                  </a:cubicBezTo>
                  <a:cubicBezTo>
                    <a:pt x="200" y="387"/>
                    <a:pt x="236" y="351"/>
                    <a:pt x="281" y="351"/>
                  </a:cubicBezTo>
                  <a:cubicBezTo>
                    <a:pt x="326" y="351"/>
                    <a:pt x="362" y="387"/>
                    <a:pt x="362" y="432"/>
                  </a:cubicBezTo>
                  <a:cubicBezTo>
                    <a:pt x="362" y="477"/>
                    <a:pt x="326" y="513"/>
                    <a:pt x="281" y="513"/>
                  </a:cubicBezTo>
                  <a:close/>
                  <a:moveTo>
                    <a:pt x="281" y="363"/>
                  </a:moveTo>
                  <a:cubicBezTo>
                    <a:pt x="243" y="363"/>
                    <a:pt x="212" y="394"/>
                    <a:pt x="212" y="432"/>
                  </a:cubicBezTo>
                  <a:cubicBezTo>
                    <a:pt x="212" y="470"/>
                    <a:pt x="243" y="501"/>
                    <a:pt x="281" y="501"/>
                  </a:cubicBezTo>
                  <a:cubicBezTo>
                    <a:pt x="319" y="501"/>
                    <a:pt x="350" y="470"/>
                    <a:pt x="350" y="432"/>
                  </a:cubicBezTo>
                  <a:cubicBezTo>
                    <a:pt x="350" y="394"/>
                    <a:pt x="319" y="363"/>
                    <a:pt x="281" y="363"/>
                  </a:cubicBezTo>
                  <a:close/>
                  <a:moveTo>
                    <a:pt x="306" y="250"/>
                  </a:moveTo>
                  <a:cubicBezTo>
                    <a:pt x="6" y="250"/>
                    <a:pt x="6" y="250"/>
                    <a:pt x="6" y="250"/>
                  </a:cubicBezTo>
                  <a:cubicBezTo>
                    <a:pt x="3" y="250"/>
                    <a:pt x="0" y="248"/>
                    <a:pt x="0" y="244"/>
                  </a:cubicBezTo>
                  <a:cubicBezTo>
                    <a:pt x="0" y="241"/>
                    <a:pt x="3" y="238"/>
                    <a:pt x="6" y="238"/>
                  </a:cubicBezTo>
                  <a:cubicBezTo>
                    <a:pt x="306" y="238"/>
                    <a:pt x="306" y="238"/>
                    <a:pt x="306" y="238"/>
                  </a:cubicBezTo>
                  <a:cubicBezTo>
                    <a:pt x="309" y="238"/>
                    <a:pt x="312" y="241"/>
                    <a:pt x="312" y="244"/>
                  </a:cubicBezTo>
                  <a:cubicBezTo>
                    <a:pt x="312" y="248"/>
                    <a:pt x="309" y="250"/>
                    <a:pt x="306" y="250"/>
                  </a:cubicBezTo>
                  <a:close/>
                  <a:moveTo>
                    <a:pt x="306" y="313"/>
                  </a:moveTo>
                  <a:cubicBezTo>
                    <a:pt x="6" y="313"/>
                    <a:pt x="6" y="313"/>
                    <a:pt x="6" y="313"/>
                  </a:cubicBezTo>
                  <a:cubicBezTo>
                    <a:pt x="3" y="313"/>
                    <a:pt x="0" y="310"/>
                    <a:pt x="0" y="307"/>
                  </a:cubicBezTo>
                  <a:cubicBezTo>
                    <a:pt x="0" y="303"/>
                    <a:pt x="3" y="301"/>
                    <a:pt x="6" y="301"/>
                  </a:cubicBezTo>
                  <a:cubicBezTo>
                    <a:pt x="306" y="301"/>
                    <a:pt x="306" y="301"/>
                    <a:pt x="306" y="301"/>
                  </a:cubicBezTo>
                  <a:cubicBezTo>
                    <a:pt x="309" y="301"/>
                    <a:pt x="312" y="303"/>
                    <a:pt x="312" y="307"/>
                  </a:cubicBezTo>
                  <a:cubicBezTo>
                    <a:pt x="312" y="310"/>
                    <a:pt x="309" y="313"/>
                    <a:pt x="306" y="3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4" name="Freeform 74"/>
            <p:cNvSpPr/>
            <p:nvPr/>
          </p:nvSpPr>
          <p:spPr bwMode="auto">
            <a:xfrm>
              <a:off x="3003" y="1902"/>
              <a:ext cx="195" cy="305"/>
            </a:xfrm>
            <a:custGeom>
              <a:avLst/>
              <a:gdLst>
                <a:gd name="T0" fmla="*/ 53 w 82"/>
                <a:gd name="T1" fmla="*/ 128 h 128"/>
                <a:gd name="T2" fmla="*/ 53 w 82"/>
                <a:gd name="T3" fmla="*/ 128 h 128"/>
                <a:gd name="T4" fmla="*/ 53 w 82"/>
                <a:gd name="T5" fmla="*/ 22 h 128"/>
                <a:gd name="T6" fmla="*/ 0 w 82"/>
                <a:gd name="T7" fmla="*/ 0 h 128"/>
                <a:gd name="T8" fmla="*/ 0 w 82"/>
                <a:gd name="T9" fmla="*/ 75 h 128"/>
                <a:gd name="T10" fmla="*/ 53 w 82"/>
                <a:gd name="T11" fmla="*/ 128 h 128"/>
              </a:gdLst>
              <a:ahLst/>
              <a:cxnLst>
                <a:cxn ang="0">
                  <a:pos x="T0" y="T1"/>
                </a:cxn>
                <a:cxn ang="0">
                  <a:pos x="T2" y="T3"/>
                </a:cxn>
                <a:cxn ang="0">
                  <a:pos x="T4" y="T5"/>
                </a:cxn>
                <a:cxn ang="0">
                  <a:pos x="T6" y="T7"/>
                </a:cxn>
                <a:cxn ang="0">
                  <a:pos x="T8" y="T9"/>
                </a:cxn>
                <a:cxn ang="0">
                  <a:pos x="T10" y="T11"/>
                </a:cxn>
              </a:cxnLst>
              <a:rect l="0" t="0" r="r" b="b"/>
              <a:pathLst>
                <a:path w="82" h="128">
                  <a:moveTo>
                    <a:pt x="53" y="128"/>
                  </a:moveTo>
                  <a:cubicBezTo>
                    <a:pt x="53" y="128"/>
                    <a:pt x="53" y="128"/>
                    <a:pt x="53" y="128"/>
                  </a:cubicBezTo>
                  <a:cubicBezTo>
                    <a:pt x="82" y="98"/>
                    <a:pt x="82" y="51"/>
                    <a:pt x="53" y="22"/>
                  </a:cubicBezTo>
                  <a:cubicBezTo>
                    <a:pt x="39" y="8"/>
                    <a:pt x="20" y="0"/>
                    <a:pt x="0" y="0"/>
                  </a:cubicBezTo>
                  <a:cubicBezTo>
                    <a:pt x="0" y="75"/>
                    <a:pt x="0" y="75"/>
                    <a:pt x="0" y="75"/>
                  </a:cubicBezTo>
                  <a:lnTo>
                    <a:pt x="53" y="128"/>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5" name="Freeform 75"/>
            <p:cNvSpPr>
              <a:spLocks noEditPoints="1"/>
            </p:cNvSpPr>
            <p:nvPr/>
          </p:nvSpPr>
          <p:spPr bwMode="auto">
            <a:xfrm>
              <a:off x="2988" y="1888"/>
              <a:ext cx="208" cy="333"/>
            </a:xfrm>
            <a:custGeom>
              <a:avLst/>
              <a:gdLst>
                <a:gd name="T0" fmla="*/ 59 w 87"/>
                <a:gd name="T1" fmla="*/ 140 h 140"/>
                <a:gd name="T2" fmla="*/ 55 w 87"/>
                <a:gd name="T3" fmla="*/ 138 h 140"/>
                <a:gd name="T4" fmla="*/ 2 w 87"/>
                <a:gd name="T5" fmla="*/ 85 h 140"/>
                <a:gd name="T6" fmla="*/ 0 w 87"/>
                <a:gd name="T7" fmla="*/ 81 h 140"/>
                <a:gd name="T8" fmla="*/ 0 w 87"/>
                <a:gd name="T9" fmla="*/ 6 h 140"/>
                <a:gd name="T10" fmla="*/ 6 w 87"/>
                <a:gd name="T11" fmla="*/ 0 h 140"/>
                <a:gd name="T12" fmla="*/ 87 w 87"/>
                <a:gd name="T13" fmla="*/ 81 h 140"/>
                <a:gd name="T14" fmla="*/ 63 w 87"/>
                <a:gd name="T15" fmla="*/ 138 h 140"/>
                <a:gd name="T16" fmla="*/ 59 w 87"/>
                <a:gd name="T17" fmla="*/ 140 h 140"/>
                <a:gd name="T18" fmla="*/ 12 w 87"/>
                <a:gd name="T19" fmla="*/ 78 h 140"/>
                <a:gd name="T20" fmla="*/ 59 w 87"/>
                <a:gd name="T21" fmla="*/ 125 h 140"/>
                <a:gd name="T22" fmla="*/ 75 w 87"/>
                <a:gd name="T23" fmla="*/ 81 h 140"/>
                <a:gd name="T24" fmla="*/ 12 w 87"/>
                <a:gd name="T25" fmla="*/ 12 h 140"/>
                <a:gd name="T26" fmla="*/ 12 w 87"/>
                <a:gd name="T2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40">
                  <a:moveTo>
                    <a:pt x="59" y="140"/>
                  </a:moveTo>
                  <a:cubicBezTo>
                    <a:pt x="57" y="140"/>
                    <a:pt x="56" y="139"/>
                    <a:pt x="55" y="138"/>
                  </a:cubicBezTo>
                  <a:cubicBezTo>
                    <a:pt x="2" y="85"/>
                    <a:pt x="2" y="85"/>
                    <a:pt x="2" y="85"/>
                  </a:cubicBezTo>
                  <a:cubicBezTo>
                    <a:pt x="0" y="84"/>
                    <a:pt x="0" y="82"/>
                    <a:pt x="0" y="81"/>
                  </a:cubicBezTo>
                  <a:cubicBezTo>
                    <a:pt x="0" y="6"/>
                    <a:pt x="0" y="6"/>
                    <a:pt x="0" y="6"/>
                  </a:cubicBezTo>
                  <a:cubicBezTo>
                    <a:pt x="0" y="2"/>
                    <a:pt x="3" y="0"/>
                    <a:pt x="6" y="0"/>
                  </a:cubicBezTo>
                  <a:cubicBezTo>
                    <a:pt x="51" y="0"/>
                    <a:pt x="87" y="36"/>
                    <a:pt x="87" y="81"/>
                  </a:cubicBezTo>
                  <a:cubicBezTo>
                    <a:pt x="87" y="102"/>
                    <a:pt x="79" y="123"/>
                    <a:pt x="63" y="138"/>
                  </a:cubicBezTo>
                  <a:cubicBezTo>
                    <a:pt x="62" y="139"/>
                    <a:pt x="61" y="140"/>
                    <a:pt x="59" y="140"/>
                  </a:cubicBezTo>
                  <a:close/>
                  <a:moveTo>
                    <a:pt x="12" y="78"/>
                  </a:moveTo>
                  <a:cubicBezTo>
                    <a:pt x="59" y="125"/>
                    <a:pt x="59" y="125"/>
                    <a:pt x="59" y="125"/>
                  </a:cubicBezTo>
                  <a:cubicBezTo>
                    <a:pt x="69" y="112"/>
                    <a:pt x="75" y="97"/>
                    <a:pt x="75" y="81"/>
                  </a:cubicBezTo>
                  <a:cubicBezTo>
                    <a:pt x="75" y="45"/>
                    <a:pt x="48" y="16"/>
                    <a:pt x="12" y="12"/>
                  </a:cubicBez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6" name="Freeform 76"/>
            <p:cNvSpPr/>
            <p:nvPr/>
          </p:nvSpPr>
          <p:spPr bwMode="auto">
            <a:xfrm>
              <a:off x="2824" y="2081"/>
              <a:ext cx="305" cy="178"/>
            </a:xfrm>
            <a:custGeom>
              <a:avLst/>
              <a:gdLst>
                <a:gd name="T0" fmla="*/ 75 w 128"/>
                <a:gd name="T1" fmla="*/ 75 h 75"/>
                <a:gd name="T2" fmla="*/ 128 w 128"/>
                <a:gd name="T3" fmla="*/ 53 h 75"/>
                <a:gd name="T4" fmla="*/ 75 w 128"/>
                <a:gd name="T5" fmla="*/ 0 h 75"/>
                <a:gd name="T6" fmla="*/ 0 w 128"/>
                <a:gd name="T7" fmla="*/ 0 h 75"/>
                <a:gd name="T8" fmla="*/ 75 w 128"/>
                <a:gd name="T9" fmla="*/ 75 h 75"/>
              </a:gdLst>
              <a:ahLst/>
              <a:cxnLst>
                <a:cxn ang="0">
                  <a:pos x="T0" y="T1"/>
                </a:cxn>
                <a:cxn ang="0">
                  <a:pos x="T2" y="T3"/>
                </a:cxn>
                <a:cxn ang="0">
                  <a:pos x="T4" y="T5"/>
                </a:cxn>
                <a:cxn ang="0">
                  <a:pos x="T6" y="T7"/>
                </a:cxn>
                <a:cxn ang="0">
                  <a:pos x="T8" y="T9"/>
                </a:cxn>
              </a:cxnLst>
              <a:rect l="0" t="0" r="r" b="b"/>
              <a:pathLst>
                <a:path w="128" h="75">
                  <a:moveTo>
                    <a:pt x="75" y="75"/>
                  </a:moveTo>
                  <a:cubicBezTo>
                    <a:pt x="95" y="75"/>
                    <a:pt x="114" y="67"/>
                    <a:pt x="128" y="53"/>
                  </a:cubicBezTo>
                  <a:cubicBezTo>
                    <a:pt x="75" y="0"/>
                    <a:pt x="75" y="0"/>
                    <a:pt x="75" y="0"/>
                  </a:cubicBezTo>
                  <a:cubicBezTo>
                    <a:pt x="0" y="0"/>
                    <a:pt x="0" y="0"/>
                    <a:pt x="0" y="0"/>
                  </a:cubicBezTo>
                  <a:cubicBezTo>
                    <a:pt x="0" y="41"/>
                    <a:pt x="34" y="75"/>
                    <a:pt x="75" y="75"/>
                  </a:cubicBez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7" name="Freeform 77"/>
            <p:cNvSpPr>
              <a:spLocks noEditPoints="1"/>
            </p:cNvSpPr>
            <p:nvPr/>
          </p:nvSpPr>
          <p:spPr bwMode="auto">
            <a:xfrm>
              <a:off x="2810" y="2066"/>
              <a:ext cx="336" cy="207"/>
            </a:xfrm>
            <a:custGeom>
              <a:avLst/>
              <a:gdLst>
                <a:gd name="T0" fmla="*/ 81 w 141"/>
                <a:gd name="T1" fmla="*/ 87 h 87"/>
                <a:gd name="T2" fmla="*/ 0 w 141"/>
                <a:gd name="T3" fmla="*/ 6 h 87"/>
                <a:gd name="T4" fmla="*/ 6 w 141"/>
                <a:gd name="T5" fmla="*/ 0 h 87"/>
                <a:gd name="T6" fmla="*/ 81 w 141"/>
                <a:gd name="T7" fmla="*/ 0 h 87"/>
                <a:gd name="T8" fmla="*/ 85 w 141"/>
                <a:gd name="T9" fmla="*/ 1 h 87"/>
                <a:gd name="T10" fmla="*/ 138 w 141"/>
                <a:gd name="T11" fmla="*/ 54 h 87"/>
                <a:gd name="T12" fmla="*/ 138 w 141"/>
                <a:gd name="T13" fmla="*/ 63 h 87"/>
                <a:gd name="T14" fmla="*/ 138 w 141"/>
                <a:gd name="T15" fmla="*/ 63 h 87"/>
                <a:gd name="T16" fmla="*/ 81 w 141"/>
                <a:gd name="T17" fmla="*/ 87 h 87"/>
                <a:gd name="T18" fmla="*/ 13 w 141"/>
                <a:gd name="T19" fmla="*/ 12 h 87"/>
                <a:gd name="T20" fmla="*/ 81 w 141"/>
                <a:gd name="T21" fmla="*/ 75 h 87"/>
                <a:gd name="T22" fmla="*/ 125 w 141"/>
                <a:gd name="T23" fmla="*/ 59 h 87"/>
                <a:gd name="T24" fmla="*/ 78 w 141"/>
                <a:gd name="T25" fmla="*/ 12 h 87"/>
                <a:gd name="T26" fmla="*/ 13 w 141"/>
                <a:gd name="T2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87">
                  <a:moveTo>
                    <a:pt x="81" y="87"/>
                  </a:moveTo>
                  <a:cubicBezTo>
                    <a:pt x="36" y="87"/>
                    <a:pt x="0" y="51"/>
                    <a:pt x="0" y="6"/>
                  </a:cubicBezTo>
                  <a:cubicBezTo>
                    <a:pt x="0" y="2"/>
                    <a:pt x="3" y="0"/>
                    <a:pt x="6" y="0"/>
                  </a:cubicBezTo>
                  <a:cubicBezTo>
                    <a:pt x="81" y="0"/>
                    <a:pt x="81" y="0"/>
                    <a:pt x="81" y="0"/>
                  </a:cubicBezTo>
                  <a:cubicBezTo>
                    <a:pt x="83" y="0"/>
                    <a:pt x="84" y="0"/>
                    <a:pt x="85" y="1"/>
                  </a:cubicBezTo>
                  <a:cubicBezTo>
                    <a:pt x="138" y="54"/>
                    <a:pt x="138" y="54"/>
                    <a:pt x="138" y="54"/>
                  </a:cubicBezTo>
                  <a:cubicBezTo>
                    <a:pt x="141" y="57"/>
                    <a:pt x="141" y="61"/>
                    <a:pt x="138" y="63"/>
                  </a:cubicBezTo>
                  <a:cubicBezTo>
                    <a:pt x="138" y="63"/>
                    <a:pt x="138" y="63"/>
                    <a:pt x="138" y="63"/>
                  </a:cubicBezTo>
                  <a:cubicBezTo>
                    <a:pt x="123" y="78"/>
                    <a:pt x="103" y="87"/>
                    <a:pt x="81" y="87"/>
                  </a:cubicBezTo>
                  <a:close/>
                  <a:moveTo>
                    <a:pt x="13" y="12"/>
                  </a:moveTo>
                  <a:cubicBezTo>
                    <a:pt x="16" y="47"/>
                    <a:pt x="45" y="75"/>
                    <a:pt x="81" y="75"/>
                  </a:cubicBezTo>
                  <a:cubicBezTo>
                    <a:pt x="97" y="75"/>
                    <a:pt x="113" y="69"/>
                    <a:pt x="125" y="59"/>
                  </a:cubicBezTo>
                  <a:cubicBezTo>
                    <a:pt x="78" y="12"/>
                    <a:pt x="78" y="12"/>
                    <a:pt x="78" y="12"/>
                  </a:cubicBez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8" name="Freeform 78"/>
            <p:cNvSpPr/>
            <p:nvPr/>
          </p:nvSpPr>
          <p:spPr bwMode="auto">
            <a:xfrm>
              <a:off x="2362" y="1916"/>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9" name="Freeform 79"/>
            <p:cNvSpPr/>
            <p:nvPr/>
          </p:nvSpPr>
          <p:spPr bwMode="auto">
            <a:xfrm>
              <a:off x="2362" y="2066"/>
              <a:ext cx="269" cy="29"/>
            </a:xfrm>
            <a:custGeom>
              <a:avLst/>
              <a:gdLst>
                <a:gd name="T0" fmla="*/ 106 w 113"/>
                <a:gd name="T1" fmla="*/ 12 h 12"/>
                <a:gd name="T2" fmla="*/ 6 w 113"/>
                <a:gd name="T3" fmla="*/ 12 h 12"/>
                <a:gd name="T4" fmla="*/ 0 w 113"/>
                <a:gd name="T5" fmla="*/ 6 h 12"/>
                <a:gd name="T6" fmla="*/ 6 w 113"/>
                <a:gd name="T7" fmla="*/ 0 h 12"/>
                <a:gd name="T8" fmla="*/ 106 w 113"/>
                <a:gd name="T9" fmla="*/ 0 h 12"/>
                <a:gd name="T10" fmla="*/ 113 w 113"/>
                <a:gd name="T11" fmla="*/ 6 h 12"/>
                <a:gd name="T12" fmla="*/ 106 w 1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3" h="12">
                  <a:moveTo>
                    <a:pt x="106" y="12"/>
                  </a:moveTo>
                  <a:cubicBezTo>
                    <a:pt x="6" y="12"/>
                    <a:pt x="6" y="12"/>
                    <a:pt x="6" y="12"/>
                  </a:cubicBezTo>
                  <a:cubicBezTo>
                    <a:pt x="3" y="12"/>
                    <a:pt x="0" y="9"/>
                    <a:pt x="0" y="6"/>
                  </a:cubicBezTo>
                  <a:cubicBezTo>
                    <a:pt x="0" y="2"/>
                    <a:pt x="3" y="0"/>
                    <a:pt x="6" y="0"/>
                  </a:cubicBezTo>
                  <a:cubicBezTo>
                    <a:pt x="106" y="0"/>
                    <a:pt x="106" y="0"/>
                    <a:pt x="106" y="0"/>
                  </a:cubicBezTo>
                  <a:cubicBezTo>
                    <a:pt x="110" y="0"/>
                    <a:pt x="113" y="2"/>
                    <a:pt x="113" y="6"/>
                  </a:cubicBezTo>
                  <a:cubicBezTo>
                    <a:pt x="113" y="9"/>
                    <a:pt x="110" y="12"/>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0" name="Freeform 80"/>
            <p:cNvSpPr/>
            <p:nvPr/>
          </p:nvSpPr>
          <p:spPr bwMode="auto">
            <a:xfrm>
              <a:off x="2362" y="2214"/>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1" name="Freeform 81"/>
            <p:cNvSpPr/>
            <p:nvPr/>
          </p:nvSpPr>
          <p:spPr bwMode="auto">
            <a:xfrm>
              <a:off x="3598" y="2333"/>
              <a:ext cx="29" cy="90"/>
            </a:xfrm>
            <a:custGeom>
              <a:avLst/>
              <a:gdLst>
                <a:gd name="T0" fmla="*/ 6 w 12"/>
                <a:gd name="T1" fmla="*/ 38 h 38"/>
                <a:gd name="T2" fmla="*/ 0 w 12"/>
                <a:gd name="T3" fmla="*/ 31 h 38"/>
                <a:gd name="T4" fmla="*/ 0 w 12"/>
                <a:gd name="T5" fmla="*/ 6 h 38"/>
                <a:gd name="T6" fmla="*/ 6 w 12"/>
                <a:gd name="T7" fmla="*/ 0 h 38"/>
                <a:gd name="T8" fmla="*/ 12 w 12"/>
                <a:gd name="T9" fmla="*/ 6 h 38"/>
                <a:gd name="T10" fmla="*/ 12 w 12"/>
                <a:gd name="T11" fmla="*/ 31 h 38"/>
                <a:gd name="T12" fmla="*/ 6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6" y="38"/>
                  </a:moveTo>
                  <a:cubicBezTo>
                    <a:pt x="3" y="38"/>
                    <a:pt x="0" y="35"/>
                    <a:pt x="0" y="31"/>
                  </a:cubicBezTo>
                  <a:cubicBezTo>
                    <a:pt x="0" y="6"/>
                    <a:pt x="0" y="6"/>
                    <a:pt x="0" y="6"/>
                  </a:cubicBezTo>
                  <a:cubicBezTo>
                    <a:pt x="0" y="3"/>
                    <a:pt x="3" y="0"/>
                    <a:pt x="6" y="0"/>
                  </a:cubicBezTo>
                  <a:cubicBezTo>
                    <a:pt x="10" y="0"/>
                    <a:pt x="12" y="3"/>
                    <a:pt x="12" y="6"/>
                  </a:cubicBezTo>
                  <a:cubicBezTo>
                    <a:pt x="12" y="31"/>
                    <a:pt x="12" y="31"/>
                    <a:pt x="12" y="31"/>
                  </a:cubicBezTo>
                  <a:cubicBezTo>
                    <a:pt x="12" y="35"/>
                    <a:pt x="10" y="38"/>
                    <a:pt x="6"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2" name="Freeform 82"/>
            <p:cNvSpPr/>
            <p:nvPr/>
          </p:nvSpPr>
          <p:spPr bwMode="auto">
            <a:xfrm>
              <a:off x="3598" y="1738"/>
              <a:ext cx="29" cy="566"/>
            </a:xfrm>
            <a:custGeom>
              <a:avLst/>
              <a:gdLst>
                <a:gd name="T0" fmla="*/ 6 w 12"/>
                <a:gd name="T1" fmla="*/ 238 h 238"/>
                <a:gd name="T2" fmla="*/ 0 w 12"/>
                <a:gd name="T3" fmla="*/ 231 h 238"/>
                <a:gd name="T4" fmla="*/ 0 w 12"/>
                <a:gd name="T5" fmla="*/ 6 h 238"/>
                <a:gd name="T6" fmla="*/ 6 w 12"/>
                <a:gd name="T7" fmla="*/ 0 h 238"/>
                <a:gd name="T8" fmla="*/ 12 w 12"/>
                <a:gd name="T9" fmla="*/ 6 h 238"/>
                <a:gd name="T10" fmla="*/ 12 w 12"/>
                <a:gd name="T11" fmla="*/ 231 h 238"/>
                <a:gd name="T12" fmla="*/ 6 w 12"/>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2" h="238">
                  <a:moveTo>
                    <a:pt x="6" y="238"/>
                  </a:moveTo>
                  <a:cubicBezTo>
                    <a:pt x="3" y="238"/>
                    <a:pt x="0" y="235"/>
                    <a:pt x="0" y="231"/>
                  </a:cubicBezTo>
                  <a:cubicBezTo>
                    <a:pt x="0" y="6"/>
                    <a:pt x="0" y="6"/>
                    <a:pt x="0" y="6"/>
                  </a:cubicBezTo>
                  <a:cubicBezTo>
                    <a:pt x="0" y="3"/>
                    <a:pt x="3" y="0"/>
                    <a:pt x="6" y="0"/>
                  </a:cubicBezTo>
                  <a:cubicBezTo>
                    <a:pt x="10" y="0"/>
                    <a:pt x="12" y="3"/>
                    <a:pt x="12" y="6"/>
                  </a:cubicBezTo>
                  <a:cubicBezTo>
                    <a:pt x="12" y="231"/>
                    <a:pt x="12" y="231"/>
                    <a:pt x="12" y="231"/>
                  </a:cubicBezTo>
                  <a:cubicBezTo>
                    <a:pt x="12" y="235"/>
                    <a:pt x="10" y="238"/>
                    <a:pt x="6" y="2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85" name="Group 25"/>
          <p:cNvGrpSpPr>
            <a:grpSpLocks noChangeAspect="1"/>
          </p:cNvGrpSpPr>
          <p:nvPr/>
        </p:nvGrpSpPr>
        <p:grpSpPr bwMode="auto">
          <a:xfrm rot="1261458">
            <a:off x="10338331" y="5576032"/>
            <a:ext cx="912157" cy="864800"/>
            <a:chOff x="4256" y="1633"/>
            <a:chExt cx="1695" cy="1607"/>
          </a:xfrm>
        </p:grpSpPr>
        <p:sp>
          <p:nvSpPr>
            <p:cNvPr id="87" name="Freeform 26"/>
            <p:cNvSpPr/>
            <p:nvPr/>
          </p:nvSpPr>
          <p:spPr bwMode="auto">
            <a:xfrm>
              <a:off x="4420" y="1902"/>
              <a:ext cx="536" cy="326"/>
            </a:xfrm>
            <a:custGeom>
              <a:avLst/>
              <a:gdLst>
                <a:gd name="T0" fmla="*/ 212 w 225"/>
                <a:gd name="T1" fmla="*/ 137 h 137"/>
                <a:gd name="T2" fmla="*/ 12 w 225"/>
                <a:gd name="T3" fmla="*/ 137 h 137"/>
                <a:gd name="T4" fmla="*/ 0 w 225"/>
                <a:gd name="T5" fmla="*/ 125 h 137"/>
                <a:gd name="T6" fmla="*/ 0 w 225"/>
                <a:gd name="T7" fmla="*/ 12 h 137"/>
                <a:gd name="T8" fmla="*/ 12 w 225"/>
                <a:gd name="T9" fmla="*/ 0 h 137"/>
                <a:gd name="T10" fmla="*/ 212 w 225"/>
                <a:gd name="T11" fmla="*/ 0 h 137"/>
                <a:gd name="T12" fmla="*/ 225 w 225"/>
                <a:gd name="T13" fmla="*/ 12 h 137"/>
                <a:gd name="T14" fmla="*/ 225 w 225"/>
                <a:gd name="T15" fmla="*/ 125 h 137"/>
                <a:gd name="T16" fmla="*/ 212 w 225"/>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37">
                  <a:moveTo>
                    <a:pt x="212" y="137"/>
                  </a:moveTo>
                  <a:cubicBezTo>
                    <a:pt x="12" y="137"/>
                    <a:pt x="12" y="137"/>
                    <a:pt x="12" y="137"/>
                  </a:cubicBezTo>
                  <a:cubicBezTo>
                    <a:pt x="5" y="137"/>
                    <a:pt x="0" y="132"/>
                    <a:pt x="0" y="125"/>
                  </a:cubicBezTo>
                  <a:cubicBezTo>
                    <a:pt x="0" y="12"/>
                    <a:pt x="0" y="12"/>
                    <a:pt x="0" y="12"/>
                  </a:cubicBezTo>
                  <a:cubicBezTo>
                    <a:pt x="0" y="6"/>
                    <a:pt x="5" y="0"/>
                    <a:pt x="12" y="0"/>
                  </a:cubicBezTo>
                  <a:cubicBezTo>
                    <a:pt x="212" y="0"/>
                    <a:pt x="212" y="0"/>
                    <a:pt x="212" y="0"/>
                  </a:cubicBezTo>
                  <a:cubicBezTo>
                    <a:pt x="219" y="0"/>
                    <a:pt x="225" y="6"/>
                    <a:pt x="225" y="12"/>
                  </a:cubicBezTo>
                  <a:cubicBezTo>
                    <a:pt x="225" y="125"/>
                    <a:pt x="225" y="125"/>
                    <a:pt x="225" y="125"/>
                  </a:cubicBezTo>
                  <a:cubicBezTo>
                    <a:pt x="225" y="132"/>
                    <a:pt x="219" y="137"/>
                    <a:pt x="212" y="137"/>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27"/>
            <p:cNvSpPr>
              <a:spLocks noEditPoints="1"/>
            </p:cNvSpPr>
            <p:nvPr/>
          </p:nvSpPr>
          <p:spPr bwMode="auto">
            <a:xfrm>
              <a:off x="4403" y="1888"/>
              <a:ext cx="567" cy="357"/>
            </a:xfrm>
            <a:custGeom>
              <a:avLst/>
              <a:gdLst>
                <a:gd name="T0" fmla="*/ 219 w 238"/>
                <a:gd name="T1" fmla="*/ 150 h 150"/>
                <a:gd name="T2" fmla="*/ 19 w 238"/>
                <a:gd name="T3" fmla="*/ 150 h 150"/>
                <a:gd name="T4" fmla="*/ 0 w 238"/>
                <a:gd name="T5" fmla="*/ 131 h 150"/>
                <a:gd name="T6" fmla="*/ 0 w 238"/>
                <a:gd name="T7" fmla="*/ 18 h 150"/>
                <a:gd name="T8" fmla="*/ 19 w 238"/>
                <a:gd name="T9" fmla="*/ 0 h 150"/>
                <a:gd name="T10" fmla="*/ 219 w 238"/>
                <a:gd name="T11" fmla="*/ 0 h 150"/>
                <a:gd name="T12" fmla="*/ 238 w 238"/>
                <a:gd name="T13" fmla="*/ 18 h 150"/>
                <a:gd name="T14" fmla="*/ 238 w 238"/>
                <a:gd name="T15" fmla="*/ 131 h 150"/>
                <a:gd name="T16" fmla="*/ 219 w 238"/>
                <a:gd name="T17" fmla="*/ 150 h 150"/>
                <a:gd name="T18" fmla="*/ 19 w 238"/>
                <a:gd name="T19" fmla="*/ 12 h 150"/>
                <a:gd name="T20" fmla="*/ 13 w 238"/>
                <a:gd name="T21" fmla="*/ 18 h 150"/>
                <a:gd name="T22" fmla="*/ 13 w 238"/>
                <a:gd name="T23" fmla="*/ 131 h 150"/>
                <a:gd name="T24" fmla="*/ 19 w 238"/>
                <a:gd name="T25" fmla="*/ 137 h 150"/>
                <a:gd name="T26" fmla="*/ 219 w 238"/>
                <a:gd name="T27" fmla="*/ 137 h 150"/>
                <a:gd name="T28" fmla="*/ 225 w 238"/>
                <a:gd name="T29" fmla="*/ 131 h 150"/>
                <a:gd name="T30" fmla="*/ 225 w 238"/>
                <a:gd name="T31" fmla="*/ 18 h 150"/>
                <a:gd name="T32" fmla="*/ 219 w 238"/>
                <a:gd name="T33" fmla="*/ 12 h 150"/>
                <a:gd name="T34" fmla="*/ 19 w 238"/>
                <a:gd name="T35"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150">
                  <a:moveTo>
                    <a:pt x="219" y="150"/>
                  </a:moveTo>
                  <a:cubicBezTo>
                    <a:pt x="19" y="150"/>
                    <a:pt x="19" y="150"/>
                    <a:pt x="19" y="150"/>
                  </a:cubicBezTo>
                  <a:cubicBezTo>
                    <a:pt x="9" y="150"/>
                    <a:pt x="0" y="141"/>
                    <a:pt x="0" y="131"/>
                  </a:cubicBezTo>
                  <a:cubicBezTo>
                    <a:pt x="0" y="18"/>
                    <a:pt x="0" y="18"/>
                    <a:pt x="0" y="18"/>
                  </a:cubicBezTo>
                  <a:cubicBezTo>
                    <a:pt x="0" y="8"/>
                    <a:pt x="9" y="0"/>
                    <a:pt x="19" y="0"/>
                  </a:cubicBezTo>
                  <a:cubicBezTo>
                    <a:pt x="219" y="0"/>
                    <a:pt x="219" y="0"/>
                    <a:pt x="219" y="0"/>
                  </a:cubicBezTo>
                  <a:cubicBezTo>
                    <a:pt x="229" y="0"/>
                    <a:pt x="238" y="8"/>
                    <a:pt x="238" y="18"/>
                  </a:cubicBezTo>
                  <a:cubicBezTo>
                    <a:pt x="238" y="131"/>
                    <a:pt x="238" y="131"/>
                    <a:pt x="238" y="131"/>
                  </a:cubicBezTo>
                  <a:cubicBezTo>
                    <a:pt x="238" y="141"/>
                    <a:pt x="229" y="150"/>
                    <a:pt x="219" y="150"/>
                  </a:cubicBezTo>
                  <a:close/>
                  <a:moveTo>
                    <a:pt x="19" y="12"/>
                  </a:moveTo>
                  <a:cubicBezTo>
                    <a:pt x="16" y="12"/>
                    <a:pt x="13" y="15"/>
                    <a:pt x="13" y="18"/>
                  </a:cubicBezTo>
                  <a:cubicBezTo>
                    <a:pt x="13" y="131"/>
                    <a:pt x="13" y="131"/>
                    <a:pt x="13" y="131"/>
                  </a:cubicBezTo>
                  <a:cubicBezTo>
                    <a:pt x="13" y="134"/>
                    <a:pt x="16" y="137"/>
                    <a:pt x="19" y="137"/>
                  </a:cubicBezTo>
                  <a:cubicBezTo>
                    <a:pt x="219" y="137"/>
                    <a:pt x="219" y="137"/>
                    <a:pt x="219" y="137"/>
                  </a:cubicBezTo>
                  <a:cubicBezTo>
                    <a:pt x="222" y="137"/>
                    <a:pt x="225" y="134"/>
                    <a:pt x="225" y="131"/>
                  </a:cubicBezTo>
                  <a:cubicBezTo>
                    <a:pt x="225" y="18"/>
                    <a:pt x="225" y="18"/>
                    <a:pt x="225" y="18"/>
                  </a:cubicBezTo>
                  <a:cubicBezTo>
                    <a:pt x="225" y="15"/>
                    <a:pt x="222" y="12"/>
                    <a:pt x="219" y="12"/>
                  </a:cubicBezTo>
                  <a:lnTo>
                    <a:pt x="19" y="1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9" name="Freeform 28"/>
            <p:cNvSpPr/>
            <p:nvPr/>
          </p:nvSpPr>
          <p:spPr bwMode="auto">
            <a:xfrm>
              <a:off x="4434" y="2095"/>
              <a:ext cx="1338" cy="893"/>
            </a:xfrm>
            <a:custGeom>
              <a:avLst/>
              <a:gdLst>
                <a:gd name="T0" fmla="*/ 0 w 1338"/>
                <a:gd name="T1" fmla="*/ 536 h 893"/>
                <a:gd name="T2" fmla="*/ 148 w 1338"/>
                <a:gd name="T3" fmla="*/ 402 h 893"/>
                <a:gd name="T4" fmla="*/ 298 w 1338"/>
                <a:gd name="T5" fmla="*/ 431 h 893"/>
                <a:gd name="T6" fmla="*/ 446 w 1338"/>
                <a:gd name="T7" fmla="*/ 283 h 893"/>
                <a:gd name="T8" fmla="*/ 596 w 1338"/>
                <a:gd name="T9" fmla="*/ 328 h 893"/>
                <a:gd name="T10" fmla="*/ 743 w 1338"/>
                <a:gd name="T11" fmla="*/ 150 h 893"/>
                <a:gd name="T12" fmla="*/ 893 w 1338"/>
                <a:gd name="T13" fmla="*/ 550 h 893"/>
                <a:gd name="T14" fmla="*/ 1041 w 1338"/>
                <a:gd name="T15" fmla="*/ 388 h 893"/>
                <a:gd name="T16" fmla="*/ 1191 w 1338"/>
                <a:gd name="T17" fmla="*/ 448 h 893"/>
                <a:gd name="T18" fmla="*/ 1338 w 1338"/>
                <a:gd name="T19" fmla="*/ 0 h 893"/>
                <a:gd name="T20" fmla="*/ 1338 w 1338"/>
                <a:gd name="T21" fmla="*/ 893 h 893"/>
                <a:gd name="T22" fmla="*/ 0 w 1338"/>
                <a:gd name="T23" fmla="*/ 893 h 893"/>
                <a:gd name="T24" fmla="*/ 0 w 1338"/>
                <a:gd name="T25" fmla="*/ 53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8" h="893">
                  <a:moveTo>
                    <a:pt x="0" y="536"/>
                  </a:moveTo>
                  <a:lnTo>
                    <a:pt x="148" y="402"/>
                  </a:lnTo>
                  <a:lnTo>
                    <a:pt x="298" y="431"/>
                  </a:lnTo>
                  <a:lnTo>
                    <a:pt x="446" y="283"/>
                  </a:lnTo>
                  <a:lnTo>
                    <a:pt x="596" y="328"/>
                  </a:lnTo>
                  <a:lnTo>
                    <a:pt x="743" y="150"/>
                  </a:lnTo>
                  <a:lnTo>
                    <a:pt x="893" y="550"/>
                  </a:lnTo>
                  <a:lnTo>
                    <a:pt x="1041" y="388"/>
                  </a:lnTo>
                  <a:lnTo>
                    <a:pt x="1191" y="448"/>
                  </a:lnTo>
                  <a:lnTo>
                    <a:pt x="1338" y="0"/>
                  </a:lnTo>
                  <a:lnTo>
                    <a:pt x="1338" y="893"/>
                  </a:lnTo>
                  <a:lnTo>
                    <a:pt x="0" y="893"/>
                  </a:lnTo>
                  <a:lnTo>
                    <a:pt x="0" y="536"/>
                  </a:lnTo>
                  <a:close/>
                </a:path>
              </a:pathLst>
            </a:custGeom>
            <a:solidFill>
              <a:srgbClr val="FFC4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0" name="Freeform 29"/>
            <p:cNvSpPr>
              <a:spLocks noEditPoints="1"/>
            </p:cNvSpPr>
            <p:nvPr/>
          </p:nvSpPr>
          <p:spPr bwMode="auto">
            <a:xfrm>
              <a:off x="4256" y="1752"/>
              <a:ext cx="1695" cy="1371"/>
            </a:xfrm>
            <a:custGeom>
              <a:avLst/>
              <a:gdLst>
                <a:gd name="T0" fmla="*/ 675 w 712"/>
                <a:gd name="T1" fmla="*/ 575 h 576"/>
                <a:gd name="T2" fmla="*/ 37 w 712"/>
                <a:gd name="T3" fmla="*/ 575 h 576"/>
                <a:gd name="T4" fmla="*/ 0 w 712"/>
                <a:gd name="T5" fmla="*/ 537 h 576"/>
                <a:gd name="T6" fmla="*/ 0 w 712"/>
                <a:gd name="T7" fmla="*/ 39 h 576"/>
                <a:gd name="T8" fmla="*/ 37 w 712"/>
                <a:gd name="T9" fmla="*/ 0 h 576"/>
                <a:gd name="T10" fmla="*/ 675 w 712"/>
                <a:gd name="T11" fmla="*/ 0 h 576"/>
                <a:gd name="T12" fmla="*/ 712 w 712"/>
                <a:gd name="T13" fmla="*/ 39 h 576"/>
                <a:gd name="T14" fmla="*/ 712 w 712"/>
                <a:gd name="T15" fmla="*/ 537 h 576"/>
                <a:gd name="T16" fmla="*/ 675 w 712"/>
                <a:gd name="T17" fmla="*/ 576 h 576"/>
                <a:gd name="T18" fmla="*/ 675 w 712"/>
                <a:gd name="T19" fmla="*/ 575 h 576"/>
                <a:gd name="T20" fmla="*/ 37 w 712"/>
                <a:gd name="T21" fmla="*/ 13 h 576"/>
                <a:gd name="T22" fmla="*/ 12 w 712"/>
                <a:gd name="T23" fmla="*/ 39 h 576"/>
                <a:gd name="T24" fmla="*/ 12 w 712"/>
                <a:gd name="T25" fmla="*/ 537 h 576"/>
                <a:gd name="T26" fmla="*/ 37 w 712"/>
                <a:gd name="T27" fmla="*/ 563 h 576"/>
                <a:gd name="T28" fmla="*/ 675 w 712"/>
                <a:gd name="T29" fmla="*/ 563 h 576"/>
                <a:gd name="T30" fmla="*/ 700 w 712"/>
                <a:gd name="T31" fmla="*/ 537 h 576"/>
                <a:gd name="T32" fmla="*/ 700 w 712"/>
                <a:gd name="T33" fmla="*/ 39 h 576"/>
                <a:gd name="T34" fmla="*/ 675 w 712"/>
                <a:gd name="T35" fmla="*/ 13 h 576"/>
                <a:gd name="T36" fmla="*/ 37 w 712"/>
                <a:gd name="T37" fmla="*/ 1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2" h="576">
                  <a:moveTo>
                    <a:pt x="675" y="575"/>
                  </a:moveTo>
                  <a:cubicBezTo>
                    <a:pt x="37" y="575"/>
                    <a:pt x="37" y="575"/>
                    <a:pt x="37" y="575"/>
                  </a:cubicBezTo>
                  <a:cubicBezTo>
                    <a:pt x="17" y="575"/>
                    <a:pt x="0" y="558"/>
                    <a:pt x="0" y="537"/>
                  </a:cubicBezTo>
                  <a:cubicBezTo>
                    <a:pt x="0" y="39"/>
                    <a:pt x="0" y="39"/>
                    <a:pt x="0" y="39"/>
                  </a:cubicBezTo>
                  <a:cubicBezTo>
                    <a:pt x="0" y="18"/>
                    <a:pt x="17" y="0"/>
                    <a:pt x="37" y="0"/>
                  </a:cubicBezTo>
                  <a:cubicBezTo>
                    <a:pt x="675" y="0"/>
                    <a:pt x="675" y="0"/>
                    <a:pt x="675" y="0"/>
                  </a:cubicBezTo>
                  <a:cubicBezTo>
                    <a:pt x="695" y="0"/>
                    <a:pt x="712" y="18"/>
                    <a:pt x="712" y="39"/>
                  </a:cubicBezTo>
                  <a:cubicBezTo>
                    <a:pt x="712" y="537"/>
                    <a:pt x="712" y="537"/>
                    <a:pt x="712" y="537"/>
                  </a:cubicBezTo>
                  <a:cubicBezTo>
                    <a:pt x="712" y="558"/>
                    <a:pt x="695" y="576"/>
                    <a:pt x="675" y="576"/>
                  </a:cubicBezTo>
                  <a:lnTo>
                    <a:pt x="675" y="575"/>
                  </a:lnTo>
                  <a:close/>
                  <a:moveTo>
                    <a:pt x="37" y="13"/>
                  </a:moveTo>
                  <a:cubicBezTo>
                    <a:pt x="23" y="13"/>
                    <a:pt x="12" y="25"/>
                    <a:pt x="12" y="39"/>
                  </a:cubicBezTo>
                  <a:cubicBezTo>
                    <a:pt x="12" y="537"/>
                    <a:pt x="12" y="537"/>
                    <a:pt x="12" y="537"/>
                  </a:cubicBezTo>
                  <a:cubicBezTo>
                    <a:pt x="12" y="551"/>
                    <a:pt x="23" y="563"/>
                    <a:pt x="37" y="563"/>
                  </a:cubicBezTo>
                  <a:cubicBezTo>
                    <a:pt x="675" y="563"/>
                    <a:pt x="675" y="563"/>
                    <a:pt x="675" y="563"/>
                  </a:cubicBezTo>
                  <a:cubicBezTo>
                    <a:pt x="689" y="563"/>
                    <a:pt x="700" y="551"/>
                    <a:pt x="700" y="537"/>
                  </a:cubicBezTo>
                  <a:cubicBezTo>
                    <a:pt x="700" y="39"/>
                    <a:pt x="700" y="39"/>
                    <a:pt x="700" y="39"/>
                  </a:cubicBezTo>
                  <a:cubicBezTo>
                    <a:pt x="700" y="25"/>
                    <a:pt x="689" y="13"/>
                    <a:pt x="675" y="13"/>
                  </a:cubicBez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1" name="Freeform 30"/>
            <p:cNvSpPr>
              <a:spLocks noEditPoints="1"/>
            </p:cNvSpPr>
            <p:nvPr/>
          </p:nvSpPr>
          <p:spPr bwMode="auto">
            <a:xfrm>
              <a:off x="4418" y="1976"/>
              <a:ext cx="1371" cy="686"/>
            </a:xfrm>
            <a:custGeom>
              <a:avLst/>
              <a:gdLst>
                <a:gd name="T0" fmla="*/ 151 w 576"/>
                <a:gd name="T1" fmla="*/ 13 h 288"/>
                <a:gd name="T2" fmla="*/ 26 w 576"/>
                <a:gd name="T3" fmla="*/ 13 h 288"/>
                <a:gd name="T4" fmla="*/ 19 w 576"/>
                <a:gd name="T5" fmla="*/ 6 h 288"/>
                <a:gd name="T6" fmla="*/ 26 w 576"/>
                <a:gd name="T7" fmla="*/ 0 h 288"/>
                <a:gd name="T8" fmla="*/ 151 w 576"/>
                <a:gd name="T9" fmla="*/ 0 h 288"/>
                <a:gd name="T10" fmla="*/ 157 w 576"/>
                <a:gd name="T11" fmla="*/ 6 h 288"/>
                <a:gd name="T12" fmla="*/ 151 w 576"/>
                <a:gd name="T13" fmla="*/ 13 h 288"/>
                <a:gd name="T14" fmla="*/ 151 w 576"/>
                <a:gd name="T15" fmla="*/ 44 h 288"/>
                <a:gd name="T16" fmla="*/ 26 w 576"/>
                <a:gd name="T17" fmla="*/ 44 h 288"/>
                <a:gd name="T18" fmla="*/ 19 w 576"/>
                <a:gd name="T19" fmla="*/ 38 h 288"/>
                <a:gd name="T20" fmla="*/ 26 w 576"/>
                <a:gd name="T21" fmla="*/ 31 h 288"/>
                <a:gd name="T22" fmla="*/ 151 w 576"/>
                <a:gd name="T23" fmla="*/ 31 h 288"/>
                <a:gd name="T24" fmla="*/ 157 w 576"/>
                <a:gd name="T25" fmla="*/ 38 h 288"/>
                <a:gd name="T26" fmla="*/ 151 w 576"/>
                <a:gd name="T27" fmla="*/ 44 h 288"/>
                <a:gd name="T28" fmla="*/ 88 w 576"/>
                <a:gd name="T29" fmla="*/ 75 h 288"/>
                <a:gd name="T30" fmla="*/ 26 w 576"/>
                <a:gd name="T31" fmla="*/ 75 h 288"/>
                <a:gd name="T32" fmla="*/ 19 w 576"/>
                <a:gd name="T33" fmla="*/ 69 h 288"/>
                <a:gd name="T34" fmla="*/ 26 w 576"/>
                <a:gd name="T35" fmla="*/ 63 h 288"/>
                <a:gd name="T36" fmla="*/ 88 w 576"/>
                <a:gd name="T37" fmla="*/ 63 h 288"/>
                <a:gd name="T38" fmla="*/ 94 w 576"/>
                <a:gd name="T39" fmla="*/ 69 h 288"/>
                <a:gd name="T40" fmla="*/ 88 w 576"/>
                <a:gd name="T41" fmla="*/ 75 h 288"/>
                <a:gd name="T42" fmla="*/ 382 w 576"/>
                <a:gd name="T43" fmla="*/ 288 h 288"/>
                <a:gd name="T44" fmla="*/ 376 w 576"/>
                <a:gd name="T45" fmla="*/ 284 h 288"/>
                <a:gd name="T46" fmla="*/ 317 w 576"/>
                <a:gd name="T47" fmla="*/ 125 h 288"/>
                <a:gd name="T48" fmla="*/ 262 w 576"/>
                <a:gd name="T49" fmla="*/ 192 h 288"/>
                <a:gd name="T50" fmla="*/ 255 w 576"/>
                <a:gd name="T51" fmla="*/ 194 h 288"/>
                <a:gd name="T52" fmla="*/ 196 w 576"/>
                <a:gd name="T53" fmla="*/ 176 h 288"/>
                <a:gd name="T54" fmla="*/ 136 w 576"/>
                <a:gd name="T55" fmla="*/ 236 h 288"/>
                <a:gd name="T56" fmla="*/ 131 w 576"/>
                <a:gd name="T57" fmla="*/ 238 h 288"/>
                <a:gd name="T58" fmla="*/ 71 w 576"/>
                <a:gd name="T59" fmla="*/ 226 h 288"/>
                <a:gd name="T60" fmla="*/ 11 w 576"/>
                <a:gd name="T61" fmla="*/ 280 h 288"/>
                <a:gd name="T62" fmla="*/ 2 w 576"/>
                <a:gd name="T63" fmla="*/ 279 h 288"/>
                <a:gd name="T64" fmla="*/ 3 w 576"/>
                <a:gd name="T65" fmla="*/ 271 h 288"/>
                <a:gd name="T66" fmla="*/ 65 w 576"/>
                <a:gd name="T67" fmla="*/ 214 h 288"/>
                <a:gd name="T68" fmla="*/ 70 w 576"/>
                <a:gd name="T69" fmla="*/ 213 h 288"/>
                <a:gd name="T70" fmla="*/ 130 w 576"/>
                <a:gd name="T71" fmla="*/ 225 h 288"/>
                <a:gd name="T72" fmla="*/ 190 w 576"/>
                <a:gd name="T73" fmla="*/ 165 h 288"/>
                <a:gd name="T74" fmla="*/ 196 w 576"/>
                <a:gd name="T75" fmla="*/ 163 h 288"/>
                <a:gd name="T76" fmla="*/ 255 w 576"/>
                <a:gd name="T77" fmla="*/ 181 h 288"/>
                <a:gd name="T78" fmla="*/ 314 w 576"/>
                <a:gd name="T79" fmla="*/ 109 h 288"/>
                <a:gd name="T80" fmla="*/ 323 w 576"/>
                <a:gd name="T81" fmla="*/ 108 h 288"/>
                <a:gd name="T82" fmla="*/ 325 w 576"/>
                <a:gd name="T83" fmla="*/ 111 h 288"/>
                <a:gd name="T84" fmla="*/ 384 w 576"/>
                <a:gd name="T85" fmla="*/ 270 h 288"/>
                <a:gd name="T86" fmla="*/ 440 w 576"/>
                <a:gd name="T87" fmla="*/ 209 h 288"/>
                <a:gd name="T88" fmla="*/ 447 w 576"/>
                <a:gd name="T89" fmla="*/ 207 h 288"/>
                <a:gd name="T90" fmla="*/ 503 w 576"/>
                <a:gd name="T91" fmla="*/ 229 h 288"/>
                <a:gd name="T92" fmla="*/ 563 w 576"/>
                <a:gd name="T93" fmla="*/ 48 h 288"/>
                <a:gd name="T94" fmla="*/ 571 w 576"/>
                <a:gd name="T95" fmla="*/ 44 h 288"/>
                <a:gd name="T96" fmla="*/ 575 w 576"/>
                <a:gd name="T97" fmla="*/ 52 h 288"/>
                <a:gd name="T98" fmla="*/ 575 w 576"/>
                <a:gd name="T99" fmla="*/ 52 h 288"/>
                <a:gd name="T100" fmla="*/ 513 w 576"/>
                <a:gd name="T101" fmla="*/ 240 h 288"/>
                <a:gd name="T102" fmla="*/ 505 w 576"/>
                <a:gd name="T103" fmla="*/ 244 h 288"/>
                <a:gd name="T104" fmla="*/ 504 w 576"/>
                <a:gd name="T105" fmla="*/ 244 h 288"/>
                <a:gd name="T106" fmla="*/ 446 w 576"/>
                <a:gd name="T107" fmla="*/ 220 h 288"/>
                <a:gd name="T108" fmla="*/ 386 w 576"/>
                <a:gd name="T109" fmla="*/ 286 h 288"/>
                <a:gd name="T110" fmla="*/ 382 w 576"/>
                <a:gd name="T11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288">
                  <a:moveTo>
                    <a:pt x="151" y="13"/>
                  </a:moveTo>
                  <a:cubicBezTo>
                    <a:pt x="26" y="13"/>
                    <a:pt x="26" y="13"/>
                    <a:pt x="26" y="13"/>
                  </a:cubicBezTo>
                  <a:cubicBezTo>
                    <a:pt x="22" y="13"/>
                    <a:pt x="19" y="10"/>
                    <a:pt x="19" y="6"/>
                  </a:cubicBezTo>
                  <a:cubicBezTo>
                    <a:pt x="19" y="3"/>
                    <a:pt x="22" y="0"/>
                    <a:pt x="26" y="0"/>
                  </a:cubicBezTo>
                  <a:cubicBezTo>
                    <a:pt x="151" y="0"/>
                    <a:pt x="151" y="0"/>
                    <a:pt x="151" y="0"/>
                  </a:cubicBezTo>
                  <a:cubicBezTo>
                    <a:pt x="154" y="0"/>
                    <a:pt x="157" y="3"/>
                    <a:pt x="157" y="6"/>
                  </a:cubicBezTo>
                  <a:cubicBezTo>
                    <a:pt x="157" y="10"/>
                    <a:pt x="154" y="13"/>
                    <a:pt x="151" y="13"/>
                  </a:cubicBezTo>
                  <a:close/>
                  <a:moveTo>
                    <a:pt x="151" y="44"/>
                  </a:moveTo>
                  <a:cubicBezTo>
                    <a:pt x="26" y="44"/>
                    <a:pt x="26" y="44"/>
                    <a:pt x="26" y="44"/>
                  </a:cubicBezTo>
                  <a:cubicBezTo>
                    <a:pt x="22" y="44"/>
                    <a:pt x="19" y="41"/>
                    <a:pt x="19" y="38"/>
                  </a:cubicBezTo>
                  <a:cubicBezTo>
                    <a:pt x="19" y="34"/>
                    <a:pt x="22" y="31"/>
                    <a:pt x="26" y="31"/>
                  </a:cubicBezTo>
                  <a:cubicBezTo>
                    <a:pt x="151" y="31"/>
                    <a:pt x="151" y="31"/>
                    <a:pt x="151" y="31"/>
                  </a:cubicBezTo>
                  <a:cubicBezTo>
                    <a:pt x="154" y="31"/>
                    <a:pt x="157" y="34"/>
                    <a:pt x="157" y="38"/>
                  </a:cubicBezTo>
                  <a:cubicBezTo>
                    <a:pt x="157" y="41"/>
                    <a:pt x="154" y="44"/>
                    <a:pt x="151" y="44"/>
                  </a:cubicBezTo>
                  <a:close/>
                  <a:moveTo>
                    <a:pt x="88" y="75"/>
                  </a:moveTo>
                  <a:cubicBezTo>
                    <a:pt x="26" y="75"/>
                    <a:pt x="26" y="75"/>
                    <a:pt x="26" y="75"/>
                  </a:cubicBezTo>
                  <a:cubicBezTo>
                    <a:pt x="22" y="75"/>
                    <a:pt x="19" y="72"/>
                    <a:pt x="19" y="69"/>
                  </a:cubicBezTo>
                  <a:cubicBezTo>
                    <a:pt x="19" y="66"/>
                    <a:pt x="22" y="63"/>
                    <a:pt x="26" y="63"/>
                  </a:cubicBezTo>
                  <a:cubicBezTo>
                    <a:pt x="88" y="63"/>
                    <a:pt x="88" y="63"/>
                    <a:pt x="88" y="63"/>
                  </a:cubicBezTo>
                  <a:cubicBezTo>
                    <a:pt x="91" y="63"/>
                    <a:pt x="94" y="66"/>
                    <a:pt x="94" y="69"/>
                  </a:cubicBezTo>
                  <a:cubicBezTo>
                    <a:pt x="94" y="72"/>
                    <a:pt x="91" y="75"/>
                    <a:pt x="88" y="75"/>
                  </a:cubicBezTo>
                  <a:close/>
                  <a:moveTo>
                    <a:pt x="382" y="288"/>
                  </a:moveTo>
                  <a:cubicBezTo>
                    <a:pt x="379" y="288"/>
                    <a:pt x="377" y="286"/>
                    <a:pt x="376" y="284"/>
                  </a:cubicBezTo>
                  <a:cubicBezTo>
                    <a:pt x="317" y="125"/>
                    <a:pt x="317" y="125"/>
                    <a:pt x="317" y="125"/>
                  </a:cubicBezTo>
                  <a:cubicBezTo>
                    <a:pt x="262" y="192"/>
                    <a:pt x="262" y="192"/>
                    <a:pt x="262" y="192"/>
                  </a:cubicBezTo>
                  <a:cubicBezTo>
                    <a:pt x="260" y="194"/>
                    <a:pt x="257" y="194"/>
                    <a:pt x="255" y="194"/>
                  </a:cubicBezTo>
                  <a:cubicBezTo>
                    <a:pt x="196" y="176"/>
                    <a:pt x="196" y="176"/>
                    <a:pt x="196" y="176"/>
                  </a:cubicBezTo>
                  <a:cubicBezTo>
                    <a:pt x="136" y="236"/>
                    <a:pt x="136" y="236"/>
                    <a:pt x="136" y="236"/>
                  </a:cubicBezTo>
                  <a:cubicBezTo>
                    <a:pt x="135" y="237"/>
                    <a:pt x="133" y="238"/>
                    <a:pt x="131" y="238"/>
                  </a:cubicBezTo>
                  <a:cubicBezTo>
                    <a:pt x="71" y="226"/>
                    <a:pt x="71" y="226"/>
                    <a:pt x="71" y="226"/>
                  </a:cubicBezTo>
                  <a:cubicBezTo>
                    <a:pt x="11" y="280"/>
                    <a:pt x="11" y="280"/>
                    <a:pt x="11" y="280"/>
                  </a:cubicBezTo>
                  <a:cubicBezTo>
                    <a:pt x="8" y="282"/>
                    <a:pt x="4" y="282"/>
                    <a:pt x="2" y="279"/>
                  </a:cubicBezTo>
                  <a:cubicBezTo>
                    <a:pt x="0" y="277"/>
                    <a:pt x="0" y="273"/>
                    <a:pt x="3" y="271"/>
                  </a:cubicBezTo>
                  <a:cubicBezTo>
                    <a:pt x="65" y="214"/>
                    <a:pt x="65" y="214"/>
                    <a:pt x="65" y="214"/>
                  </a:cubicBezTo>
                  <a:cubicBezTo>
                    <a:pt x="67" y="213"/>
                    <a:pt x="69" y="213"/>
                    <a:pt x="70" y="213"/>
                  </a:cubicBezTo>
                  <a:cubicBezTo>
                    <a:pt x="130" y="225"/>
                    <a:pt x="130" y="225"/>
                    <a:pt x="130" y="225"/>
                  </a:cubicBezTo>
                  <a:cubicBezTo>
                    <a:pt x="190" y="165"/>
                    <a:pt x="190" y="165"/>
                    <a:pt x="190" y="165"/>
                  </a:cubicBezTo>
                  <a:cubicBezTo>
                    <a:pt x="191" y="163"/>
                    <a:pt x="194" y="162"/>
                    <a:pt x="196" y="163"/>
                  </a:cubicBezTo>
                  <a:cubicBezTo>
                    <a:pt x="255" y="181"/>
                    <a:pt x="255" y="181"/>
                    <a:pt x="255" y="181"/>
                  </a:cubicBezTo>
                  <a:cubicBezTo>
                    <a:pt x="314" y="109"/>
                    <a:pt x="314" y="109"/>
                    <a:pt x="314" y="109"/>
                  </a:cubicBezTo>
                  <a:cubicBezTo>
                    <a:pt x="317" y="106"/>
                    <a:pt x="321" y="106"/>
                    <a:pt x="323" y="108"/>
                  </a:cubicBezTo>
                  <a:cubicBezTo>
                    <a:pt x="324" y="109"/>
                    <a:pt x="325" y="110"/>
                    <a:pt x="325" y="111"/>
                  </a:cubicBezTo>
                  <a:cubicBezTo>
                    <a:pt x="384" y="270"/>
                    <a:pt x="384" y="270"/>
                    <a:pt x="384" y="270"/>
                  </a:cubicBezTo>
                  <a:cubicBezTo>
                    <a:pt x="440" y="209"/>
                    <a:pt x="440" y="209"/>
                    <a:pt x="440" y="209"/>
                  </a:cubicBezTo>
                  <a:cubicBezTo>
                    <a:pt x="441" y="207"/>
                    <a:pt x="444" y="206"/>
                    <a:pt x="447" y="207"/>
                  </a:cubicBezTo>
                  <a:cubicBezTo>
                    <a:pt x="503" y="229"/>
                    <a:pt x="503" y="229"/>
                    <a:pt x="503" y="229"/>
                  </a:cubicBezTo>
                  <a:cubicBezTo>
                    <a:pt x="563" y="48"/>
                    <a:pt x="563" y="48"/>
                    <a:pt x="563" y="48"/>
                  </a:cubicBezTo>
                  <a:cubicBezTo>
                    <a:pt x="564" y="45"/>
                    <a:pt x="568" y="43"/>
                    <a:pt x="571" y="44"/>
                  </a:cubicBezTo>
                  <a:cubicBezTo>
                    <a:pt x="574" y="45"/>
                    <a:pt x="576" y="48"/>
                    <a:pt x="575" y="52"/>
                  </a:cubicBezTo>
                  <a:cubicBezTo>
                    <a:pt x="575" y="52"/>
                    <a:pt x="575" y="52"/>
                    <a:pt x="575" y="52"/>
                  </a:cubicBezTo>
                  <a:cubicBezTo>
                    <a:pt x="513" y="240"/>
                    <a:pt x="513" y="240"/>
                    <a:pt x="513" y="240"/>
                  </a:cubicBezTo>
                  <a:cubicBezTo>
                    <a:pt x="512" y="243"/>
                    <a:pt x="508" y="245"/>
                    <a:pt x="505" y="244"/>
                  </a:cubicBezTo>
                  <a:cubicBezTo>
                    <a:pt x="505" y="244"/>
                    <a:pt x="505" y="244"/>
                    <a:pt x="504" y="244"/>
                  </a:cubicBezTo>
                  <a:cubicBezTo>
                    <a:pt x="446" y="220"/>
                    <a:pt x="446" y="220"/>
                    <a:pt x="446" y="220"/>
                  </a:cubicBezTo>
                  <a:cubicBezTo>
                    <a:pt x="386" y="286"/>
                    <a:pt x="386" y="286"/>
                    <a:pt x="386" y="286"/>
                  </a:cubicBezTo>
                  <a:cubicBezTo>
                    <a:pt x="385" y="287"/>
                    <a:pt x="384" y="288"/>
                    <a:pt x="382" y="28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2" name="Freeform 31"/>
            <p:cNvSpPr>
              <a:spLocks noEditPoints="1"/>
            </p:cNvSpPr>
            <p:nvPr/>
          </p:nvSpPr>
          <p:spPr bwMode="auto">
            <a:xfrm>
              <a:off x="4568" y="1633"/>
              <a:ext cx="1071" cy="1607"/>
            </a:xfrm>
            <a:custGeom>
              <a:avLst/>
              <a:gdLst>
                <a:gd name="T0" fmla="*/ 0 w 450"/>
                <a:gd name="T1" fmla="*/ 569 h 675"/>
                <a:gd name="T2" fmla="*/ 6 w 450"/>
                <a:gd name="T3" fmla="*/ 357 h 675"/>
                <a:gd name="T4" fmla="*/ 13 w 450"/>
                <a:gd name="T5" fmla="*/ 569 h 675"/>
                <a:gd name="T6" fmla="*/ 69 w 450"/>
                <a:gd name="T7" fmla="*/ 575 h 675"/>
                <a:gd name="T8" fmla="*/ 63 w 450"/>
                <a:gd name="T9" fmla="*/ 375 h 675"/>
                <a:gd name="T10" fmla="*/ 75 w 450"/>
                <a:gd name="T11" fmla="*/ 375 h 675"/>
                <a:gd name="T12" fmla="*/ 69 w 450"/>
                <a:gd name="T13" fmla="*/ 575 h 675"/>
                <a:gd name="T14" fmla="*/ 125 w 450"/>
                <a:gd name="T15" fmla="*/ 569 h 675"/>
                <a:gd name="T16" fmla="*/ 131 w 450"/>
                <a:gd name="T17" fmla="*/ 307 h 675"/>
                <a:gd name="T18" fmla="*/ 138 w 450"/>
                <a:gd name="T19" fmla="*/ 569 h 675"/>
                <a:gd name="T20" fmla="*/ 194 w 450"/>
                <a:gd name="T21" fmla="*/ 575 h 675"/>
                <a:gd name="T22" fmla="*/ 188 w 450"/>
                <a:gd name="T23" fmla="*/ 332 h 675"/>
                <a:gd name="T24" fmla="*/ 200 w 450"/>
                <a:gd name="T25" fmla="*/ 332 h 675"/>
                <a:gd name="T26" fmla="*/ 194 w 450"/>
                <a:gd name="T27" fmla="*/ 575 h 675"/>
                <a:gd name="T28" fmla="*/ 250 w 450"/>
                <a:gd name="T29" fmla="*/ 569 h 675"/>
                <a:gd name="T30" fmla="*/ 256 w 450"/>
                <a:gd name="T31" fmla="*/ 250 h 675"/>
                <a:gd name="T32" fmla="*/ 263 w 450"/>
                <a:gd name="T33" fmla="*/ 569 h 675"/>
                <a:gd name="T34" fmla="*/ 319 w 450"/>
                <a:gd name="T35" fmla="*/ 575 h 675"/>
                <a:gd name="T36" fmla="*/ 313 w 450"/>
                <a:gd name="T37" fmla="*/ 425 h 675"/>
                <a:gd name="T38" fmla="*/ 325 w 450"/>
                <a:gd name="T39" fmla="*/ 425 h 675"/>
                <a:gd name="T40" fmla="*/ 319 w 450"/>
                <a:gd name="T41" fmla="*/ 575 h 675"/>
                <a:gd name="T42" fmla="*/ 375 w 450"/>
                <a:gd name="T43" fmla="*/ 569 h 675"/>
                <a:gd name="T44" fmla="*/ 381 w 450"/>
                <a:gd name="T45" fmla="*/ 350 h 675"/>
                <a:gd name="T46" fmla="*/ 388 w 450"/>
                <a:gd name="T47" fmla="*/ 569 h 675"/>
                <a:gd name="T48" fmla="*/ 444 w 450"/>
                <a:gd name="T49" fmla="*/ 575 h 675"/>
                <a:gd name="T50" fmla="*/ 438 w 450"/>
                <a:gd name="T51" fmla="*/ 382 h 675"/>
                <a:gd name="T52" fmla="*/ 450 w 450"/>
                <a:gd name="T53" fmla="*/ 382 h 675"/>
                <a:gd name="T54" fmla="*/ 444 w 450"/>
                <a:gd name="T55" fmla="*/ 575 h 675"/>
                <a:gd name="T56" fmla="*/ 288 w 450"/>
                <a:gd name="T57" fmla="*/ 675 h 675"/>
                <a:gd name="T58" fmla="*/ 288 w 450"/>
                <a:gd name="T59" fmla="*/ 663 h 675"/>
                <a:gd name="T60" fmla="*/ 319 w 450"/>
                <a:gd name="T61" fmla="*/ 669 h 675"/>
                <a:gd name="T62" fmla="*/ 263 w 450"/>
                <a:gd name="T63" fmla="*/ 675 h 675"/>
                <a:gd name="T64" fmla="*/ 6 w 450"/>
                <a:gd name="T65" fmla="*/ 669 h 675"/>
                <a:gd name="T66" fmla="*/ 263 w 450"/>
                <a:gd name="T67" fmla="*/ 663 h 675"/>
                <a:gd name="T68" fmla="*/ 263 w 450"/>
                <a:gd name="T69" fmla="*/ 675 h 675"/>
                <a:gd name="T70" fmla="*/ 200 w 450"/>
                <a:gd name="T71" fmla="*/ 13 h 675"/>
                <a:gd name="T72" fmla="*/ 200 w 450"/>
                <a:gd name="T73" fmla="*/ 0 h 675"/>
                <a:gd name="T74" fmla="*/ 231 w 450"/>
                <a:gd name="T75" fmla="*/ 7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0" h="675">
                  <a:moveTo>
                    <a:pt x="6" y="575"/>
                  </a:moveTo>
                  <a:cubicBezTo>
                    <a:pt x="3" y="575"/>
                    <a:pt x="0" y="573"/>
                    <a:pt x="0" y="569"/>
                  </a:cubicBezTo>
                  <a:cubicBezTo>
                    <a:pt x="0" y="363"/>
                    <a:pt x="0" y="363"/>
                    <a:pt x="0" y="363"/>
                  </a:cubicBezTo>
                  <a:cubicBezTo>
                    <a:pt x="0" y="360"/>
                    <a:pt x="3" y="357"/>
                    <a:pt x="6" y="357"/>
                  </a:cubicBezTo>
                  <a:cubicBezTo>
                    <a:pt x="10" y="357"/>
                    <a:pt x="13" y="360"/>
                    <a:pt x="13" y="363"/>
                  </a:cubicBezTo>
                  <a:cubicBezTo>
                    <a:pt x="13" y="569"/>
                    <a:pt x="13" y="569"/>
                    <a:pt x="13" y="569"/>
                  </a:cubicBezTo>
                  <a:cubicBezTo>
                    <a:pt x="13" y="573"/>
                    <a:pt x="10" y="575"/>
                    <a:pt x="6" y="575"/>
                  </a:cubicBezTo>
                  <a:close/>
                  <a:moveTo>
                    <a:pt x="69" y="575"/>
                  </a:moveTo>
                  <a:cubicBezTo>
                    <a:pt x="65" y="575"/>
                    <a:pt x="63" y="573"/>
                    <a:pt x="63" y="569"/>
                  </a:cubicBezTo>
                  <a:cubicBezTo>
                    <a:pt x="63" y="375"/>
                    <a:pt x="63" y="375"/>
                    <a:pt x="63" y="375"/>
                  </a:cubicBezTo>
                  <a:cubicBezTo>
                    <a:pt x="63" y="372"/>
                    <a:pt x="65" y="369"/>
                    <a:pt x="69" y="369"/>
                  </a:cubicBezTo>
                  <a:cubicBezTo>
                    <a:pt x="72" y="369"/>
                    <a:pt x="75" y="372"/>
                    <a:pt x="75" y="375"/>
                  </a:cubicBezTo>
                  <a:cubicBezTo>
                    <a:pt x="75" y="569"/>
                    <a:pt x="75" y="569"/>
                    <a:pt x="75" y="569"/>
                  </a:cubicBezTo>
                  <a:cubicBezTo>
                    <a:pt x="75" y="573"/>
                    <a:pt x="72" y="575"/>
                    <a:pt x="69" y="575"/>
                  </a:cubicBezTo>
                  <a:close/>
                  <a:moveTo>
                    <a:pt x="131" y="575"/>
                  </a:moveTo>
                  <a:cubicBezTo>
                    <a:pt x="128" y="575"/>
                    <a:pt x="125" y="573"/>
                    <a:pt x="125" y="569"/>
                  </a:cubicBezTo>
                  <a:cubicBezTo>
                    <a:pt x="125" y="313"/>
                    <a:pt x="125" y="313"/>
                    <a:pt x="125" y="313"/>
                  </a:cubicBezTo>
                  <a:cubicBezTo>
                    <a:pt x="125" y="310"/>
                    <a:pt x="128" y="307"/>
                    <a:pt x="131" y="307"/>
                  </a:cubicBezTo>
                  <a:cubicBezTo>
                    <a:pt x="135" y="307"/>
                    <a:pt x="138" y="310"/>
                    <a:pt x="138" y="313"/>
                  </a:cubicBezTo>
                  <a:cubicBezTo>
                    <a:pt x="138" y="569"/>
                    <a:pt x="138" y="569"/>
                    <a:pt x="138" y="569"/>
                  </a:cubicBezTo>
                  <a:cubicBezTo>
                    <a:pt x="138" y="573"/>
                    <a:pt x="135" y="575"/>
                    <a:pt x="131" y="575"/>
                  </a:cubicBezTo>
                  <a:close/>
                  <a:moveTo>
                    <a:pt x="194" y="575"/>
                  </a:moveTo>
                  <a:cubicBezTo>
                    <a:pt x="190" y="575"/>
                    <a:pt x="188" y="573"/>
                    <a:pt x="188" y="569"/>
                  </a:cubicBezTo>
                  <a:cubicBezTo>
                    <a:pt x="188" y="332"/>
                    <a:pt x="188" y="332"/>
                    <a:pt x="188" y="332"/>
                  </a:cubicBezTo>
                  <a:cubicBezTo>
                    <a:pt x="188" y="328"/>
                    <a:pt x="190" y="325"/>
                    <a:pt x="194" y="325"/>
                  </a:cubicBezTo>
                  <a:cubicBezTo>
                    <a:pt x="197" y="325"/>
                    <a:pt x="200" y="328"/>
                    <a:pt x="200" y="332"/>
                  </a:cubicBezTo>
                  <a:cubicBezTo>
                    <a:pt x="200" y="569"/>
                    <a:pt x="200" y="569"/>
                    <a:pt x="200" y="569"/>
                  </a:cubicBezTo>
                  <a:cubicBezTo>
                    <a:pt x="200" y="573"/>
                    <a:pt x="197" y="575"/>
                    <a:pt x="194" y="575"/>
                  </a:cubicBezTo>
                  <a:close/>
                  <a:moveTo>
                    <a:pt x="256" y="575"/>
                  </a:moveTo>
                  <a:cubicBezTo>
                    <a:pt x="253" y="575"/>
                    <a:pt x="250" y="573"/>
                    <a:pt x="250" y="569"/>
                  </a:cubicBezTo>
                  <a:cubicBezTo>
                    <a:pt x="250" y="257"/>
                    <a:pt x="250" y="257"/>
                    <a:pt x="250" y="257"/>
                  </a:cubicBezTo>
                  <a:cubicBezTo>
                    <a:pt x="250" y="253"/>
                    <a:pt x="253" y="250"/>
                    <a:pt x="256" y="250"/>
                  </a:cubicBezTo>
                  <a:cubicBezTo>
                    <a:pt x="260" y="250"/>
                    <a:pt x="263" y="253"/>
                    <a:pt x="263" y="257"/>
                  </a:cubicBezTo>
                  <a:cubicBezTo>
                    <a:pt x="263" y="569"/>
                    <a:pt x="263" y="569"/>
                    <a:pt x="263" y="569"/>
                  </a:cubicBezTo>
                  <a:cubicBezTo>
                    <a:pt x="263" y="573"/>
                    <a:pt x="260" y="575"/>
                    <a:pt x="256" y="575"/>
                  </a:cubicBezTo>
                  <a:close/>
                  <a:moveTo>
                    <a:pt x="319" y="575"/>
                  </a:moveTo>
                  <a:cubicBezTo>
                    <a:pt x="315" y="575"/>
                    <a:pt x="313" y="573"/>
                    <a:pt x="313" y="569"/>
                  </a:cubicBezTo>
                  <a:cubicBezTo>
                    <a:pt x="313" y="425"/>
                    <a:pt x="313" y="425"/>
                    <a:pt x="313" y="425"/>
                  </a:cubicBezTo>
                  <a:cubicBezTo>
                    <a:pt x="313" y="422"/>
                    <a:pt x="315" y="419"/>
                    <a:pt x="319" y="419"/>
                  </a:cubicBezTo>
                  <a:cubicBezTo>
                    <a:pt x="322" y="419"/>
                    <a:pt x="325" y="422"/>
                    <a:pt x="325" y="425"/>
                  </a:cubicBezTo>
                  <a:cubicBezTo>
                    <a:pt x="325" y="569"/>
                    <a:pt x="325" y="569"/>
                    <a:pt x="325" y="569"/>
                  </a:cubicBezTo>
                  <a:cubicBezTo>
                    <a:pt x="325" y="573"/>
                    <a:pt x="322" y="575"/>
                    <a:pt x="319" y="575"/>
                  </a:cubicBezTo>
                  <a:close/>
                  <a:moveTo>
                    <a:pt x="381" y="575"/>
                  </a:moveTo>
                  <a:cubicBezTo>
                    <a:pt x="378" y="575"/>
                    <a:pt x="375" y="573"/>
                    <a:pt x="375" y="569"/>
                  </a:cubicBezTo>
                  <a:cubicBezTo>
                    <a:pt x="375" y="357"/>
                    <a:pt x="375" y="357"/>
                    <a:pt x="375" y="357"/>
                  </a:cubicBezTo>
                  <a:cubicBezTo>
                    <a:pt x="375" y="353"/>
                    <a:pt x="378" y="350"/>
                    <a:pt x="381" y="350"/>
                  </a:cubicBezTo>
                  <a:cubicBezTo>
                    <a:pt x="385" y="350"/>
                    <a:pt x="388" y="353"/>
                    <a:pt x="388" y="357"/>
                  </a:cubicBezTo>
                  <a:cubicBezTo>
                    <a:pt x="388" y="569"/>
                    <a:pt x="388" y="569"/>
                    <a:pt x="388" y="569"/>
                  </a:cubicBezTo>
                  <a:cubicBezTo>
                    <a:pt x="388" y="573"/>
                    <a:pt x="385" y="575"/>
                    <a:pt x="381" y="575"/>
                  </a:cubicBezTo>
                  <a:close/>
                  <a:moveTo>
                    <a:pt x="444" y="575"/>
                  </a:moveTo>
                  <a:cubicBezTo>
                    <a:pt x="440" y="575"/>
                    <a:pt x="438" y="573"/>
                    <a:pt x="438" y="569"/>
                  </a:cubicBezTo>
                  <a:cubicBezTo>
                    <a:pt x="438" y="382"/>
                    <a:pt x="438" y="382"/>
                    <a:pt x="438" y="382"/>
                  </a:cubicBezTo>
                  <a:cubicBezTo>
                    <a:pt x="438" y="378"/>
                    <a:pt x="440" y="375"/>
                    <a:pt x="444" y="375"/>
                  </a:cubicBezTo>
                  <a:cubicBezTo>
                    <a:pt x="447" y="375"/>
                    <a:pt x="450" y="378"/>
                    <a:pt x="450" y="382"/>
                  </a:cubicBezTo>
                  <a:cubicBezTo>
                    <a:pt x="450" y="569"/>
                    <a:pt x="450" y="569"/>
                    <a:pt x="450" y="569"/>
                  </a:cubicBezTo>
                  <a:cubicBezTo>
                    <a:pt x="450" y="573"/>
                    <a:pt x="447" y="575"/>
                    <a:pt x="444" y="575"/>
                  </a:cubicBezTo>
                  <a:close/>
                  <a:moveTo>
                    <a:pt x="313" y="675"/>
                  </a:moveTo>
                  <a:cubicBezTo>
                    <a:pt x="288" y="675"/>
                    <a:pt x="288" y="675"/>
                    <a:pt x="288" y="675"/>
                  </a:cubicBezTo>
                  <a:cubicBezTo>
                    <a:pt x="284" y="675"/>
                    <a:pt x="281" y="673"/>
                    <a:pt x="281" y="669"/>
                  </a:cubicBezTo>
                  <a:cubicBezTo>
                    <a:pt x="281" y="666"/>
                    <a:pt x="284" y="663"/>
                    <a:pt x="288" y="663"/>
                  </a:cubicBezTo>
                  <a:cubicBezTo>
                    <a:pt x="313" y="663"/>
                    <a:pt x="313" y="663"/>
                    <a:pt x="313" y="663"/>
                  </a:cubicBezTo>
                  <a:cubicBezTo>
                    <a:pt x="316" y="663"/>
                    <a:pt x="319" y="666"/>
                    <a:pt x="319" y="669"/>
                  </a:cubicBezTo>
                  <a:cubicBezTo>
                    <a:pt x="319" y="673"/>
                    <a:pt x="316" y="675"/>
                    <a:pt x="313" y="675"/>
                  </a:cubicBezTo>
                  <a:close/>
                  <a:moveTo>
                    <a:pt x="263" y="675"/>
                  </a:moveTo>
                  <a:cubicBezTo>
                    <a:pt x="13" y="675"/>
                    <a:pt x="13" y="675"/>
                    <a:pt x="13" y="675"/>
                  </a:cubicBezTo>
                  <a:cubicBezTo>
                    <a:pt x="9" y="675"/>
                    <a:pt x="6" y="673"/>
                    <a:pt x="6" y="669"/>
                  </a:cubicBezTo>
                  <a:cubicBezTo>
                    <a:pt x="6" y="666"/>
                    <a:pt x="9" y="663"/>
                    <a:pt x="13" y="663"/>
                  </a:cubicBezTo>
                  <a:cubicBezTo>
                    <a:pt x="263" y="663"/>
                    <a:pt x="263" y="663"/>
                    <a:pt x="263" y="663"/>
                  </a:cubicBezTo>
                  <a:cubicBezTo>
                    <a:pt x="266" y="663"/>
                    <a:pt x="269" y="666"/>
                    <a:pt x="269" y="669"/>
                  </a:cubicBezTo>
                  <a:cubicBezTo>
                    <a:pt x="269" y="673"/>
                    <a:pt x="266" y="675"/>
                    <a:pt x="263" y="675"/>
                  </a:cubicBezTo>
                  <a:close/>
                  <a:moveTo>
                    <a:pt x="225" y="13"/>
                  </a:moveTo>
                  <a:cubicBezTo>
                    <a:pt x="200" y="13"/>
                    <a:pt x="200" y="13"/>
                    <a:pt x="200" y="13"/>
                  </a:cubicBezTo>
                  <a:cubicBezTo>
                    <a:pt x="197" y="13"/>
                    <a:pt x="194" y="10"/>
                    <a:pt x="194" y="7"/>
                  </a:cubicBezTo>
                  <a:cubicBezTo>
                    <a:pt x="194" y="3"/>
                    <a:pt x="197" y="0"/>
                    <a:pt x="200" y="0"/>
                  </a:cubicBezTo>
                  <a:cubicBezTo>
                    <a:pt x="225" y="0"/>
                    <a:pt x="225" y="0"/>
                    <a:pt x="225" y="0"/>
                  </a:cubicBezTo>
                  <a:cubicBezTo>
                    <a:pt x="228" y="0"/>
                    <a:pt x="231" y="3"/>
                    <a:pt x="231" y="7"/>
                  </a:cubicBezTo>
                  <a:cubicBezTo>
                    <a:pt x="231" y="10"/>
                    <a:pt x="228" y="13"/>
                    <a:pt x="225"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3" name="Freeform 32"/>
            <p:cNvSpPr/>
            <p:nvPr/>
          </p:nvSpPr>
          <p:spPr bwMode="auto">
            <a:xfrm>
              <a:off x="5149" y="1633"/>
              <a:ext cx="623" cy="31"/>
            </a:xfrm>
            <a:custGeom>
              <a:avLst/>
              <a:gdLst>
                <a:gd name="T0" fmla="*/ 256 w 262"/>
                <a:gd name="T1" fmla="*/ 13 h 13"/>
                <a:gd name="T2" fmla="*/ 6 w 262"/>
                <a:gd name="T3" fmla="*/ 13 h 13"/>
                <a:gd name="T4" fmla="*/ 0 w 262"/>
                <a:gd name="T5" fmla="*/ 7 h 13"/>
                <a:gd name="T6" fmla="*/ 6 w 262"/>
                <a:gd name="T7" fmla="*/ 0 h 13"/>
                <a:gd name="T8" fmla="*/ 256 w 262"/>
                <a:gd name="T9" fmla="*/ 0 h 13"/>
                <a:gd name="T10" fmla="*/ 262 w 262"/>
                <a:gd name="T11" fmla="*/ 7 h 13"/>
                <a:gd name="T12" fmla="*/ 256 w 26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62" h="13">
                  <a:moveTo>
                    <a:pt x="256" y="13"/>
                  </a:moveTo>
                  <a:cubicBezTo>
                    <a:pt x="6" y="13"/>
                    <a:pt x="6" y="13"/>
                    <a:pt x="6" y="13"/>
                  </a:cubicBezTo>
                  <a:cubicBezTo>
                    <a:pt x="3" y="13"/>
                    <a:pt x="0" y="10"/>
                    <a:pt x="0" y="7"/>
                  </a:cubicBezTo>
                  <a:cubicBezTo>
                    <a:pt x="0" y="3"/>
                    <a:pt x="3" y="0"/>
                    <a:pt x="6" y="0"/>
                  </a:cubicBezTo>
                  <a:cubicBezTo>
                    <a:pt x="256" y="0"/>
                    <a:pt x="256" y="0"/>
                    <a:pt x="256" y="0"/>
                  </a:cubicBezTo>
                  <a:cubicBezTo>
                    <a:pt x="259" y="0"/>
                    <a:pt x="262" y="3"/>
                    <a:pt x="262" y="7"/>
                  </a:cubicBezTo>
                  <a:cubicBezTo>
                    <a:pt x="262" y="10"/>
                    <a:pt x="259" y="13"/>
                    <a:pt x="256"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5"/>
                                        </p:tgtEl>
                                      </p:cBhvr>
                                      <p:by x="115000" y="115000"/>
                                    </p:animScale>
                                  </p:childTnLst>
                                </p:cTn>
                              </p:par>
                              <p:par>
                                <p:cTn id="16" presetID="14" presetClass="entr" presetSubtype="1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par>
                                <p:cTn id="19" presetID="14" presetClass="entr" presetSubtype="1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randombar(horizontal)">
                                      <p:cBhvr>
                                        <p:cTn id="21" dur="500"/>
                                        <p:tgtEl>
                                          <p:spTgt spid="85"/>
                                        </p:tgtEl>
                                      </p:cBhvr>
                                    </p:animEffect>
                                  </p:childTnLst>
                                </p:cTn>
                              </p:par>
                              <p:par>
                                <p:cTn id="22" presetID="14" presetClass="entr" presetSubtype="1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par>
                                <p:cTn id="25" presetID="22" presetClass="entr" presetSubtype="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47" presetClass="entr" presetSubtype="0" fill="hold" grpId="0" nodeType="withEffect">
                                  <p:stCondLst>
                                    <p:cond delay="0"/>
                                  </p:stCondLst>
                                  <p:childTnLst>
                                    <p:set>
                                      <p:cBhvr>
                                        <p:cTn id="32" dur="500"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500"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par>
                                <p:cTn id="41" presetID="55"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0.7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animBg="1"/>
      <p:bldP spid="591" grpId="0" bldLvl="0" animBg="1"/>
      <p:bldP spid="592" grpId="0" bldLvl="0" animBg="1"/>
      <p:bldP spid="593" grpId="0" bldLvl="0"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47871" y="556320"/>
            <a:ext cx="11096259" cy="5745359"/>
            <a:chOff x="1188720" y="515736"/>
            <a:chExt cx="7197151" cy="4112029"/>
          </a:xfrm>
        </p:grpSpPr>
        <p:sp>
          <p:nvSpPr>
            <p:cNvPr id="21" name="任意多边形: 形状 20"/>
            <p:cNvSpPr/>
            <p:nvPr/>
          </p:nvSpPr>
          <p:spPr>
            <a:xfrm>
              <a:off x="1188720" y="515736"/>
              <a:ext cx="7190509" cy="4112029"/>
            </a:xfrm>
            <a:custGeom>
              <a:avLst/>
              <a:gdLst>
                <a:gd name="connsiteX0" fmla="*/ 244789 w 7190509"/>
                <a:gd name="connsiteY0" fmla="*/ 0 h 4112029"/>
                <a:gd name="connsiteX1" fmla="*/ 6945720 w 7190509"/>
                <a:gd name="connsiteY1" fmla="*/ 0 h 4112029"/>
                <a:gd name="connsiteX2" fmla="*/ 7190509 w 7190509"/>
                <a:gd name="connsiteY2" fmla="*/ 244789 h 4112029"/>
                <a:gd name="connsiteX3" fmla="*/ 7190509 w 7190509"/>
                <a:gd name="connsiteY3" fmla="*/ 3186767 h 4112029"/>
                <a:gd name="connsiteX4" fmla="*/ 6306985 w 7190509"/>
                <a:gd name="connsiteY4" fmla="*/ 4112029 h 4112029"/>
                <a:gd name="connsiteX5" fmla="*/ 244789 w 7190509"/>
                <a:gd name="connsiteY5" fmla="*/ 4112029 h 4112029"/>
                <a:gd name="connsiteX6" fmla="*/ 0 w 7190509"/>
                <a:gd name="connsiteY6" fmla="*/ 3867240 h 4112029"/>
                <a:gd name="connsiteX7" fmla="*/ 0 w 7190509"/>
                <a:gd name="connsiteY7" fmla="*/ 244789 h 4112029"/>
                <a:gd name="connsiteX8" fmla="*/ 244789 w 7190509"/>
                <a:gd name="connsiteY8" fmla="*/ 0 h 411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0509" h="4112029">
                  <a:moveTo>
                    <a:pt x="244789" y="0"/>
                  </a:moveTo>
                  <a:lnTo>
                    <a:pt x="6945720" y="0"/>
                  </a:lnTo>
                  <a:cubicBezTo>
                    <a:pt x="7080913" y="0"/>
                    <a:pt x="7190509" y="109596"/>
                    <a:pt x="7190509" y="244789"/>
                  </a:cubicBezTo>
                  <a:lnTo>
                    <a:pt x="7190509" y="3186767"/>
                  </a:lnTo>
                  <a:lnTo>
                    <a:pt x="6306985" y="4112029"/>
                  </a:lnTo>
                  <a:lnTo>
                    <a:pt x="244789" y="4112029"/>
                  </a:lnTo>
                  <a:cubicBezTo>
                    <a:pt x="109596" y="4112029"/>
                    <a:pt x="0" y="4002433"/>
                    <a:pt x="0" y="3867240"/>
                  </a:cubicBezTo>
                  <a:lnTo>
                    <a:pt x="0" y="244789"/>
                  </a:lnTo>
                  <a:cubicBezTo>
                    <a:pt x="0" y="109596"/>
                    <a:pt x="109596" y="0"/>
                    <a:pt x="244789" y="0"/>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 name="任意多边形: 形状 18"/>
            <p:cNvSpPr/>
            <p:nvPr/>
          </p:nvSpPr>
          <p:spPr>
            <a:xfrm rot="16017969" flipV="1">
              <a:off x="7513219" y="3710643"/>
              <a:ext cx="845310" cy="899994"/>
            </a:xfrm>
            <a:custGeom>
              <a:avLst/>
              <a:gdLst>
                <a:gd name="connsiteX0" fmla="*/ 861473 w 861473"/>
                <a:gd name="connsiteY0" fmla="*/ 0 h 917203"/>
                <a:gd name="connsiteX1" fmla="*/ 861473 w 861473"/>
                <a:gd name="connsiteY1" fmla="*/ 672414 h 917203"/>
                <a:gd name="connsiteX2" fmla="*/ 616684 w 861473"/>
                <a:gd name="connsiteY2" fmla="*/ 917203 h 917203"/>
                <a:gd name="connsiteX3" fmla="*/ 0 w 861473"/>
                <a:gd name="connsiteY3" fmla="*/ 917203 h 917203"/>
              </a:gdLst>
              <a:ahLst/>
              <a:cxnLst>
                <a:cxn ang="0">
                  <a:pos x="connsiteX0" y="connsiteY0"/>
                </a:cxn>
                <a:cxn ang="0">
                  <a:pos x="connsiteX1" y="connsiteY1"/>
                </a:cxn>
                <a:cxn ang="0">
                  <a:pos x="connsiteX2" y="connsiteY2"/>
                </a:cxn>
                <a:cxn ang="0">
                  <a:pos x="connsiteX3" y="connsiteY3"/>
                </a:cxn>
              </a:cxnLst>
              <a:rect l="l" t="t" r="r" b="b"/>
              <a:pathLst>
                <a:path w="861473" h="917203">
                  <a:moveTo>
                    <a:pt x="861473" y="0"/>
                  </a:moveTo>
                  <a:lnTo>
                    <a:pt x="861473" y="672414"/>
                  </a:lnTo>
                  <a:cubicBezTo>
                    <a:pt x="861473" y="807607"/>
                    <a:pt x="751877" y="917203"/>
                    <a:pt x="616684" y="917203"/>
                  </a:cubicBezTo>
                  <a:lnTo>
                    <a:pt x="0" y="917203"/>
                  </a:lnTo>
                  <a:close/>
                </a:path>
              </a:pathLst>
            </a:custGeom>
            <a:solidFill>
              <a:srgbClr val="4E99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25" name="文本框 24"/>
          <p:cNvSpPr txBox="1"/>
          <p:nvPr/>
        </p:nvSpPr>
        <p:spPr>
          <a:xfrm>
            <a:off x="10470009" y="5403531"/>
            <a:ext cx="1539240" cy="9124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5335" b="1">
                <a:ln>
                  <a:gradFill>
                    <a:gsLst>
                      <a:gs pos="51000">
                        <a:schemeClr val="bg1">
                          <a:alpha val="0"/>
                        </a:schemeClr>
                      </a:gs>
                      <a:gs pos="0">
                        <a:schemeClr val="bg1"/>
                      </a:gs>
                    </a:gsLst>
                    <a:lin ang="5400000" scaled="1"/>
                  </a:gradFill>
                </a:ln>
                <a:noFill/>
                <a:latin typeface="微软雅黑" panose="020B0503020204020204" charset="-122"/>
                <a:ea typeface="微软雅黑" panose="020B0503020204020204" charset="-122"/>
                <a:sym typeface="微软雅黑" panose="020B0503020204020204" charset="-122"/>
              </a:rPr>
              <a:t>技术</a:t>
            </a:r>
            <a:endParaRPr kumimoji="0" lang="zh-CN" altLang="en-US" sz="5335" b="1" i="0" u="none" strike="noStrike" kern="1200" cap="none" spc="0" normalizeH="0" baseline="0" noProof="0">
              <a:ln>
                <a:gradFill>
                  <a:gsLst>
                    <a:gs pos="51000">
                      <a:schemeClr val="bg1">
                        <a:alpha val="0"/>
                      </a:schemeClr>
                    </a:gs>
                    <a:gs pos="0">
                      <a:schemeClr val="bg1"/>
                    </a:gs>
                  </a:gsLst>
                  <a:lin ang="5400000" scaled="1"/>
                </a:gradFill>
              </a:ln>
              <a:noFill/>
              <a:effectLst/>
              <a:uLnTx/>
              <a:uFillTx/>
              <a:latin typeface="微软雅黑" panose="020B0503020204020204" charset="-122"/>
              <a:ea typeface="微软雅黑" panose="020B0503020204020204" charset="-122"/>
              <a:sym typeface="微软雅黑" panose="020B0503020204020204" charset="-122"/>
            </a:endParaRPr>
          </a:p>
        </p:txBody>
      </p:sp>
      <p:sp>
        <p:nvSpPr>
          <p:cNvPr id="24" name="文本框 23"/>
          <p:cNvSpPr txBox="1"/>
          <p:nvPr/>
        </p:nvSpPr>
        <p:spPr>
          <a:xfrm>
            <a:off x="10466803" y="5658840"/>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gradFill>
                    <a:gsLst>
                      <a:gs pos="0">
                        <a:schemeClr val="bg1"/>
                      </a:gs>
                      <a:gs pos="63000">
                        <a:schemeClr val="bg1">
                          <a:alpha val="0"/>
                        </a:schemeClr>
                      </a:gs>
                    </a:gsLst>
                    <a:lin ang="5400000" scaled="1"/>
                  </a:gradFill>
                </a:ln>
                <a:latin typeface="微软雅黑" panose="020B0503020204020204" charset="-122"/>
                <a:ea typeface="微软雅黑" panose="020B0503020204020204" charset="-122"/>
                <a:sym typeface="微软雅黑" panose="020B0503020204020204" charset="-122"/>
              </a:rPr>
              <a:t>技术</a:t>
            </a:r>
          </a:p>
        </p:txBody>
      </p:sp>
      <p:sp>
        <p:nvSpPr>
          <p:cNvPr id="27" name="文本框 26"/>
          <p:cNvSpPr txBox="1"/>
          <p:nvPr/>
        </p:nvSpPr>
        <p:spPr>
          <a:xfrm>
            <a:off x="10460523" y="5914152"/>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solidFill>
                    <a:schemeClr val="bg1"/>
                  </a:solidFill>
                </a:ln>
                <a:solidFill>
                  <a:schemeClr val="bg1"/>
                </a:solidFill>
                <a:latin typeface="微软雅黑" panose="020B0503020204020204" charset="-122"/>
                <a:ea typeface="微软雅黑" panose="020B0503020204020204" charset="-122"/>
                <a:sym typeface="微软雅黑" panose="020B0503020204020204" charset="-122"/>
              </a:rPr>
              <a:t>技术</a:t>
            </a:r>
          </a:p>
        </p:txBody>
      </p:sp>
      <p:sp>
        <p:nvSpPr>
          <p:cNvPr id="2" name="PA_库_Rectangle: Rounded Corners 7"/>
          <p:cNvSpPr/>
          <p:nvPr>
            <p:custDataLst>
              <p:tags r:id="rId1"/>
            </p:custDataLst>
          </p:nvPr>
        </p:nvSpPr>
        <p:spPr>
          <a:xfrm>
            <a:off x="1163320" y="1284844"/>
            <a:ext cx="360000" cy="36000"/>
          </a:xfrm>
          <a:prstGeom prst="roundRect">
            <a:avLst>
              <a:gd name="adj" fmla="val 123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gradFill>
                <a:gsLst>
                  <a:gs pos="2000">
                    <a:schemeClr val="accent1"/>
                  </a:gs>
                  <a:gs pos="100000">
                    <a:schemeClr val="accent5"/>
                  </a:gs>
                </a:gsLst>
                <a:lin ang="0" scaled="0"/>
              </a:gradFill>
            </a:endParaRPr>
          </a:p>
        </p:txBody>
      </p:sp>
      <p:sp>
        <p:nvSpPr>
          <p:cNvPr id="51" name="PA_库_文本框 41"/>
          <p:cNvSpPr txBox="1"/>
          <p:nvPr>
            <p:custDataLst>
              <p:tags r:id="rId2"/>
            </p:custDataLst>
          </p:nvPr>
        </p:nvSpPr>
        <p:spPr>
          <a:xfrm>
            <a:off x="1037590" y="800352"/>
            <a:ext cx="3051503" cy="460375"/>
          </a:xfrm>
          <a:prstGeom prst="rect">
            <a:avLst/>
          </a:prstGeom>
          <a:noFill/>
        </p:spPr>
        <p:txBody>
          <a:bodyPr wrap="square" rtlCol="0">
            <a:spAutoFit/>
          </a:bodyPr>
          <a:lstStyle/>
          <a:p>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rPr>
              <a:t>研发技术人员</a:t>
            </a:r>
          </a:p>
        </p:txBody>
      </p:sp>
      <p:sp>
        <p:nvSpPr>
          <p:cNvPr id="52" name="PA_库_矩形 43"/>
          <p:cNvSpPr/>
          <p:nvPr>
            <p:custDataLst>
              <p:tags r:id="rId3"/>
            </p:custDataLst>
          </p:nvPr>
        </p:nvSpPr>
        <p:spPr>
          <a:xfrm>
            <a:off x="3039426" y="861946"/>
            <a:ext cx="1910080" cy="337185"/>
          </a:xfrm>
          <a:prstGeom prst="rect">
            <a:avLst/>
          </a:prstGeom>
        </p:spPr>
        <p:txBody>
          <a:bodyPr wrap="none">
            <a:spAutoFit/>
          </a:bodyPr>
          <a:lstStyle/>
          <a:p>
            <a:pPr algn="l"/>
            <a:r>
              <a:rPr lang="en-US" sz="1600" dirty="0">
                <a:solidFill>
                  <a:schemeClr val="bg1">
                    <a:lumMod val="75000"/>
                  </a:schemeClr>
                </a:solidFill>
                <a:latin typeface="微软雅黑" panose="020B0503020204020204" charset="-122"/>
                <a:ea typeface="微软雅黑" panose="020B0503020204020204" charset="-122"/>
                <a:cs typeface="Segoe UI Light" panose="020B0502040204020203" pitchFamily="34" charset="0"/>
              </a:rPr>
              <a:t>R &amp; D technicians</a:t>
            </a:r>
          </a:p>
        </p:txBody>
      </p:sp>
      <p:sp>
        <p:nvSpPr>
          <p:cNvPr id="53" name="PA_库_TextPlaceholder 4"/>
          <p:cNvSpPr txBox="1"/>
          <p:nvPr>
            <p:custDataLst>
              <p:tags r:id="rId4"/>
            </p:custDataLst>
          </p:nvPr>
        </p:nvSpPr>
        <p:spPr>
          <a:xfrm>
            <a:off x="957542" y="1284844"/>
            <a:ext cx="10142220" cy="193802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5000"/>
              </a:lnSpc>
              <a:spcBef>
                <a:spcPts val="0"/>
              </a:spcBef>
              <a:buNone/>
            </a:pP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近年来，随着软件行业的飞速发展，技术型人才稀缺严重，而人才需求的增长与专业技术人才的稀缺也在不断撬动着企业薪酬福利杆杠的变化。</a:t>
            </a:r>
          </a:p>
          <a:p>
            <a:pPr marL="0" indent="0" fontAlgn="auto">
              <a:lnSpc>
                <a:spcPct val="125000"/>
              </a:lnSpc>
              <a:spcBef>
                <a:spcPts val="0"/>
              </a:spcBef>
              <a:buNone/>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2021年软件</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互联网</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行业招聘持续火热。随着视频电商、短视频等领域的快速增长以及一大批相关企业IPO的趋势来看，该领域人才需求热度不减。HR朋友们应提前做好人员规划和充足的预算准备。</a:t>
            </a:r>
          </a:p>
          <a:p>
            <a:pPr marL="0" indent="0" fontAlgn="auto">
              <a:lnSpc>
                <a:spcPct val="125000"/>
              </a:lnSpc>
              <a:spcBef>
                <a:spcPts val="0"/>
              </a:spcBef>
              <a:buNone/>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id-ID"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本次调研主要关注的是“</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软件研发工程师</a:t>
            </a:r>
            <a:r>
              <a:rPr lang="id-ID"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研发项目经理</a:t>
            </a:r>
            <a:r>
              <a:rPr lang="id-ID"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产品经理</a:t>
            </a:r>
            <a:r>
              <a:rPr lang="id-ID"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”三个典型性的技术相关岗位的薪酬情况。</a:t>
            </a:r>
          </a:p>
        </p:txBody>
      </p:sp>
      <p:grpSp>
        <p:nvGrpSpPr>
          <p:cNvPr id="56" name="Group 13"/>
          <p:cNvGrpSpPr>
            <a:grpSpLocks noChangeAspect="1"/>
          </p:cNvGrpSpPr>
          <p:nvPr/>
        </p:nvGrpSpPr>
        <p:grpSpPr>
          <a:xfrm>
            <a:off x="1779270" y="3318510"/>
            <a:ext cx="2031531" cy="2160000"/>
            <a:chOff x="2073564" y="1769807"/>
            <a:chExt cx="2224598" cy="2364540"/>
          </a:xfrm>
        </p:grpSpPr>
        <p:sp>
          <p:nvSpPr>
            <p:cNvPr id="58" name="Freeform 8"/>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Freeform 3"/>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rgbClr val="1E7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Freeform 9"/>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1" name="Group 14"/>
          <p:cNvGrpSpPr>
            <a:grpSpLocks noChangeAspect="1"/>
          </p:cNvGrpSpPr>
          <p:nvPr/>
        </p:nvGrpSpPr>
        <p:grpSpPr>
          <a:xfrm rot="2700000">
            <a:off x="5144059" y="3147316"/>
            <a:ext cx="2032163" cy="2160000"/>
            <a:chOff x="2073564" y="1769807"/>
            <a:chExt cx="2224598" cy="2364540"/>
          </a:xfrm>
        </p:grpSpPr>
        <p:sp>
          <p:nvSpPr>
            <p:cNvPr id="62" name="Freeform 15"/>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Freeform 16"/>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rgbClr val="46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Freeform 17"/>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5" name="Group 18"/>
          <p:cNvGrpSpPr>
            <a:grpSpLocks noChangeAspect="1"/>
          </p:cNvGrpSpPr>
          <p:nvPr/>
        </p:nvGrpSpPr>
        <p:grpSpPr>
          <a:xfrm rot="17100000">
            <a:off x="8333118" y="3149667"/>
            <a:ext cx="2032163" cy="2160000"/>
            <a:chOff x="2073564" y="1769807"/>
            <a:chExt cx="2224598" cy="2364540"/>
          </a:xfrm>
        </p:grpSpPr>
        <p:sp>
          <p:nvSpPr>
            <p:cNvPr id="66" name="Freeform 19"/>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Freeform 20"/>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rgbClr val="FFC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8" name="Freeform 21"/>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9" name="TextBox 60"/>
          <p:cNvSpPr txBox="1"/>
          <p:nvPr/>
        </p:nvSpPr>
        <p:spPr>
          <a:xfrm>
            <a:off x="1464388" y="5658441"/>
            <a:ext cx="2417782" cy="339725"/>
          </a:xfrm>
          <a:prstGeom prst="rect">
            <a:avLst/>
          </a:prstGeom>
          <a:noFill/>
        </p:spPr>
        <p:txBody>
          <a:bodyPr wrap="square" rtlCol="0">
            <a:spAutoFit/>
          </a:bodyPr>
          <a:lstStyle/>
          <a:p>
            <a:pPr algn="ctr">
              <a:lnSpc>
                <a:spcPct val="90000"/>
              </a:lnSpc>
            </a:pPr>
            <a:r>
              <a:rPr lang="zh-CN" altLang="id-ID" b="1" dirty="0">
                <a:solidFill>
                  <a:srgbClr val="F36932"/>
                </a:solidFill>
                <a:latin typeface="微软雅黑" panose="020B0503020204020204" charset="-122"/>
                <a:ea typeface="微软雅黑" panose="020B0503020204020204" charset="-122"/>
                <a:cs typeface="Segoe UI Light" panose="020B0502040204020203" pitchFamily="34" charset="0"/>
              </a:rPr>
              <a:t>软件研发工程师</a:t>
            </a:r>
            <a:endParaRPr lang="zh-CN" altLang="id-ID" sz="1600" b="1" dirty="0">
              <a:solidFill>
                <a:srgbClr val="F36932"/>
              </a:solidFill>
              <a:latin typeface="微软雅黑" panose="020B0503020204020204" charset="-122"/>
              <a:ea typeface="微软雅黑" panose="020B0503020204020204" charset="-122"/>
              <a:cs typeface="Segoe UI Light" panose="020B0502040204020203" pitchFamily="34" charset="0"/>
            </a:endParaRPr>
          </a:p>
        </p:txBody>
      </p:sp>
      <p:sp>
        <p:nvSpPr>
          <p:cNvPr id="100" name="TextBox 61"/>
          <p:cNvSpPr txBox="1"/>
          <p:nvPr/>
        </p:nvSpPr>
        <p:spPr>
          <a:xfrm>
            <a:off x="4804527" y="5658441"/>
            <a:ext cx="2417782" cy="339725"/>
          </a:xfrm>
          <a:prstGeom prst="rect">
            <a:avLst/>
          </a:prstGeom>
          <a:noFill/>
        </p:spPr>
        <p:txBody>
          <a:bodyPr wrap="square" rtlCol="0">
            <a:spAutoFit/>
          </a:bodyPr>
          <a:lstStyle/>
          <a:p>
            <a:pPr lvl="0" algn="ctr">
              <a:lnSpc>
                <a:spcPct val="90000"/>
              </a:lnSpc>
              <a:buClrTx/>
              <a:buSzTx/>
              <a:buFontTx/>
            </a:pPr>
            <a:r>
              <a:rPr lang="zh-CN" altLang="id-ID" b="1" dirty="0">
                <a:solidFill>
                  <a:srgbClr val="F36932"/>
                </a:solidFill>
                <a:latin typeface="微软雅黑" panose="020B0503020204020204" charset="-122"/>
                <a:ea typeface="微软雅黑" panose="020B0503020204020204" charset="-122"/>
                <a:cs typeface="Segoe UI Light" panose="020B0502040204020203" pitchFamily="34" charset="0"/>
                <a:sym typeface="+mn-ea"/>
              </a:rPr>
              <a:t>研发项目经理</a:t>
            </a:r>
          </a:p>
        </p:txBody>
      </p:sp>
      <p:sp>
        <p:nvSpPr>
          <p:cNvPr id="101" name="TextBox 62"/>
          <p:cNvSpPr txBox="1"/>
          <p:nvPr/>
        </p:nvSpPr>
        <p:spPr>
          <a:xfrm>
            <a:off x="8132317" y="5658441"/>
            <a:ext cx="2417782" cy="339725"/>
          </a:xfrm>
          <a:prstGeom prst="rect">
            <a:avLst/>
          </a:prstGeom>
          <a:noFill/>
        </p:spPr>
        <p:txBody>
          <a:bodyPr wrap="square" rtlCol="0">
            <a:spAutoFit/>
          </a:bodyPr>
          <a:lstStyle/>
          <a:p>
            <a:pPr lvl="0" algn="ctr">
              <a:lnSpc>
                <a:spcPct val="90000"/>
              </a:lnSpc>
              <a:buClrTx/>
              <a:buSzTx/>
              <a:buFontTx/>
            </a:pPr>
            <a:r>
              <a:rPr lang="zh-CN" altLang="id-ID" b="1" dirty="0">
                <a:solidFill>
                  <a:srgbClr val="F36932"/>
                </a:solidFill>
                <a:latin typeface="微软雅黑" panose="020B0503020204020204" charset="-122"/>
                <a:ea typeface="微软雅黑" panose="020B0503020204020204" charset="-122"/>
                <a:cs typeface="Segoe UI Light" panose="020B0502040204020203" pitchFamily="34" charset="0"/>
                <a:sym typeface="+mn-ea"/>
              </a:rPr>
              <a:t>产品经理</a:t>
            </a:r>
          </a:p>
        </p:txBody>
      </p:sp>
      <p:pic>
        <p:nvPicPr>
          <p:cNvPr id="102" name="图片 101"/>
          <p:cNvPicPr>
            <a:picLocks noChangeAspect="1"/>
          </p:cNvPicPr>
          <p:nvPr/>
        </p:nvPicPr>
        <p:blipFill>
          <a:blip r:embed="rId6"/>
          <a:stretch>
            <a:fillRect/>
          </a:stretch>
        </p:blipFill>
        <p:spPr>
          <a:xfrm>
            <a:off x="2235523" y="3834742"/>
            <a:ext cx="852324" cy="1296000"/>
          </a:xfrm>
          <a:prstGeom prst="rect">
            <a:avLst/>
          </a:prstGeom>
        </p:spPr>
      </p:pic>
      <p:pic>
        <p:nvPicPr>
          <p:cNvPr id="103" name="图片 102"/>
          <p:cNvPicPr>
            <a:picLocks noChangeAspect="1"/>
          </p:cNvPicPr>
          <p:nvPr/>
        </p:nvPicPr>
        <p:blipFill>
          <a:blip r:embed="rId7"/>
          <a:stretch>
            <a:fillRect/>
          </a:stretch>
        </p:blipFill>
        <p:spPr>
          <a:xfrm>
            <a:off x="9078150" y="3845231"/>
            <a:ext cx="848708" cy="1296000"/>
          </a:xfrm>
          <a:prstGeom prst="rect">
            <a:avLst/>
          </a:prstGeom>
        </p:spPr>
      </p:pic>
      <p:pic>
        <p:nvPicPr>
          <p:cNvPr id="104" name="图片 103"/>
          <p:cNvPicPr>
            <a:picLocks noChangeAspect="1"/>
          </p:cNvPicPr>
          <p:nvPr/>
        </p:nvPicPr>
        <p:blipFill>
          <a:blip r:embed="rId8"/>
          <a:stretch>
            <a:fillRect/>
          </a:stretch>
        </p:blipFill>
        <p:spPr>
          <a:xfrm>
            <a:off x="5491289" y="3486853"/>
            <a:ext cx="1044259" cy="1296000"/>
          </a:xfrm>
          <a:prstGeom prst="rect">
            <a:avLst/>
          </a:prstGeom>
        </p:spPr>
      </p:pic>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500"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500"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500"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593"/>
                                        </p:tgtEl>
                                      </p:cBhvr>
                                    </p:animEffect>
                                    <p:animScale>
                                      <p:cBhvr>
                                        <p:cTn id="22" dur="250" autoRev="1" fill="hold"/>
                                        <p:tgtEl>
                                          <p:spTgt spid="593"/>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591"/>
                                        </p:tgtEl>
                                      </p:cBhvr>
                                    </p:animEffect>
                                    <p:animScale>
                                      <p:cBhvr>
                                        <p:cTn id="25" dur="250" autoRev="1" fill="hold"/>
                                        <p:tgtEl>
                                          <p:spTgt spid="591"/>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592"/>
                                        </p:tgtEl>
                                      </p:cBhvr>
                                    </p:animEffect>
                                    <p:animScale>
                                      <p:cBhvr>
                                        <p:cTn id="28" dur="250" autoRev="1" fill="hold"/>
                                        <p:tgtEl>
                                          <p:spTgt spid="592"/>
                                        </p:tgtEl>
                                      </p:cBhvr>
                                      <p:by x="105000" y="105000"/>
                                    </p:animScale>
                                  </p:childTnLst>
                                </p:cTn>
                              </p:par>
                              <p:par>
                                <p:cTn id="29" presetID="6" presetClass="emph" presetSubtype="0" repeatCount="indefinite" fill="hold" grpId="0" nodeType="withEffect">
                                  <p:stCondLst>
                                    <p:cond delay="0"/>
                                  </p:stCondLst>
                                  <p:endCondLst>
                                    <p:cond evt="onNext" delay="0">
                                      <p:tgtEl>
                                        <p:sldTgt/>
                                      </p:tgtEl>
                                    </p:cond>
                                  </p:endCondLst>
                                  <p:childTnLst>
                                    <p:animScale>
                                      <p:cBhvr>
                                        <p:cTn id="30" dur="1000" fill="hold"/>
                                        <p:tgtEl>
                                          <p:spTgt spid="88"/>
                                        </p:tgtEl>
                                      </p:cBhvr>
                                      <p:by x="115000" y="115000"/>
                                    </p:animScale>
                                  </p:childTnLst>
                                </p:cTn>
                              </p:par>
                              <p:par>
                                <p:cTn id="31" presetID="22" presetClass="entr" presetSubtype="8" fill="hold" grpId="0" nodeType="withEffect" nodePh="1">
                                  <p:stCondLst>
                                    <p:cond delay="250"/>
                                  </p:stCondLst>
                                  <p:endCondLst>
                                    <p:cond evt="begin" delay="0">
                                      <p:tn val="31"/>
                                    </p:cond>
                                  </p:endCondLst>
                                  <p:childTnLst>
                                    <p:set>
                                      <p:cBhvr>
                                        <p:cTn id="32"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33" dur="1000"/>
                                        <p:tgtEl>
                                          <p:spTgt spid="2">
                                            <p:txEl>
                                              <p:charRg st="4294967295" end="4294967295"/>
                                            </p:txEl>
                                          </p:spTgt>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1000"/>
                                        <p:tgtEl>
                                          <p:spTgt spid="51"/>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1000"/>
                                        <p:tgtEl>
                                          <p:spTgt spid="52"/>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1000"/>
                                        <p:tgtEl>
                                          <p:spTgt spid="53"/>
                                        </p:tgtEl>
                                      </p:cBhvr>
                                    </p:animEffect>
                                  </p:childTnLst>
                                </p:cTn>
                              </p:par>
                            </p:childTnLst>
                          </p:cTn>
                        </p:par>
                        <p:par>
                          <p:cTn id="43" fill="hold">
                            <p:stCondLst>
                              <p:cond delay="500"/>
                            </p:stCondLst>
                            <p:childTnLst>
                              <p:par>
                                <p:cTn id="44" presetID="47" presetClass="entr" presetSubtype="0" fill="hold" nodeType="afterEffect">
                                  <p:stCondLst>
                                    <p:cond delay="0"/>
                                  </p:stCondLst>
                                  <p:childTnLst>
                                    <p:set>
                                      <p:cBhvr>
                                        <p:cTn id="45" dur="500"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anim calcmode="lin" valueType="num">
                                      <p:cBhvr>
                                        <p:cTn id="47" dur="500" fill="hold"/>
                                        <p:tgtEl>
                                          <p:spTgt spid="56"/>
                                        </p:tgtEl>
                                        <p:attrNameLst>
                                          <p:attrName>ppt_x</p:attrName>
                                        </p:attrNameLst>
                                      </p:cBhvr>
                                      <p:tavLst>
                                        <p:tav tm="0">
                                          <p:val>
                                            <p:strVal val="#ppt_x"/>
                                          </p:val>
                                        </p:tav>
                                        <p:tav tm="100000">
                                          <p:val>
                                            <p:strVal val="#ppt_x"/>
                                          </p:val>
                                        </p:tav>
                                      </p:tavLst>
                                    </p:anim>
                                    <p:anim calcmode="lin" valueType="num">
                                      <p:cBhvr>
                                        <p:cTn id="48" dur="500" fill="hold"/>
                                        <p:tgtEl>
                                          <p:spTgt spid="56"/>
                                        </p:tgtEl>
                                        <p:attrNameLst>
                                          <p:attrName>ppt_y</p:attrName>
                                        </p:attrNameLst>
                                      </p:cBhvr>
                                      <p:tavLst>
                                        <p:tav tm="0">
                                          <p:val>
                                            <p:strVal val="#ppt_y-.1"/>
                                          </p:val>
                                        </p:tav>
                                        <p:tav tm="100000">
                                          <p:val>
                                            <p:strVal val="#ppt_y"/>
                                          </p:val>
                                        </p:tav>
                                      </p:tavLst>
                                    </p:anim>
                                  </p:childTnLst>
                                </p:cTn>
                              </p:par>
                              <p:par>
                                <p:cTn id="49" presetID="47" presetClass="entr" presetSubtype="0" fill="hold" grpId="1" nodeType="withEffect">
                                  <p:stCondLst>
                                    <p:cond delay="0"/>
                                  </p:stCondLst>
                                  <p:childTnLst>
                                    <p:set>
                                      <p:cBhvr>
                                        <p:cTn id="50" dur="500"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anim calcmode="lin" valueType="num">
                                      <p:cBhvr>
                                        <p:cTn id="52" dur="500" fill="hold"/>
                                        <p:tgtEl>
                                          <p:spTgt spid="99"/>
                                        </p:tgtEl>
                                        <p:attrNameLst>
                                          <p:attrName>ppt_x</p:attrName>
                                        </p:attrNameLst>
                                      </p:cBhvr>
                                      <p:tavLst>
                                        <p:tav tm="0">
                                          <p:val>
                                            <p:strVal val="#ppt_x"/>
                                          </p:val>
                                        </p:tav>
                                        <p:tav tm="100000">
                                          <p:val>
                                            <p:strVal val="#ppt_x"/>
                                          </p:val>
                                        </p:tav>
                                      </p:tavLst>
                                    </p:anim>
                                    <p:anim calcmode="lin" valueType="num">
                                      <p:cBhvr>
                                        <p:cTn id="53" dur="500" fill="hold"/>
                                        <p:tgtEl>
                                          <p:spTgt spid="99"/>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500" fill="hold">
                                          <p:stCondLst>
                                            <p:cond delay="0"/>
                                          </p:stCondLst>
                                        </p:cTn>
                                        <p:tgtEl>
                                          <p:spTgt spid="102"/>
                                        </p:tgtEl>
                                        <p:attrNameLst>
                                          <p:attrName>style.visibility</p:attrName>
                                        </p:attrNameLst>
                                      </p:cBhvr>
                                      <p:to>
                                        <p:strVal val="visible"/>
                                      </p:to>
                                    </p:set>
                                    <p:animEffect transition="in" filter="fade">
                                      <p:cBhvr>
                                        <p:cTn id="56" dur="500"/>
                                        <p:tgtEl>
                                          <p:spTgt spid="102"/>
                                        </p:tgtEl>
                                      </p:cBhvr>
                                    </p:animEffect>
                                    <p:anim calcmode="lin" valueType="num">
                                      <p:cBhvr>
                                        <p:cTn id="57" dur="500" fill="hold"/>
                                        <p:tgtEl>
                                          <p:spTgt spid="102"/>
                                        </p:tgtEl>
                                        <p:attrNameLst>
                                          <p:attrName>ppt_x</p:attrName>
                                        </p:attrNameLst>
                                      </p:cBhvr>
                                      <p:tavLst>
                                        <p:tav tm="0">
                                          <p:val>
                                            <p:strVal val="#ppt_x"/>
                                          </p:val>
                                        </p:tav>
                                        <p:tav tm="100000">
                                          <p:val>
                                            <p:strVal val="#ppt_x"/>
                                          </p:val>
                                        </p:tav>
                                      </p:tavLst>
                                    </p:anim>
                                    <p:anim calcmode="lin" valueType="num">
                                      <p:cBhvr>
                                        <p:cTn id="58" dur="500" fill="hold"/>
                                        <p:tgtEl>
                                          <p:spTgt spid="102"/>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7" presetClass="entr" presetSubtype="0" fill="hold" nodeType="afterEffect">
                                  <p:stCondLst>
                                    <p:cond delay="0"/>
                                  </p:stCondLst>
                                  <p:childTnLst>
                                    <p:set>
                                      <p:cBhvr>
                                        <p:cTn id="61" dur="500"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anim calcmode="lin" valueType="num">
                                      <p:cBhvr>
                                        <p:cTn id="63" dur="500" fill="hold"/>
                                        <p:tgtEl>
                                          <p:spTgt spid="61"/>
                                        </p:tgtEl>
                                        <p:attrNameLst>
                                          <p:attrName>ppt_x</p:attrName>
                                        </p:attrNameLst>
                                      </p:cBhvr>
                                      <p:tavLst>
                                        <p:tav tm="0">
                                          <p:val>
                                            <p:strVal val="#ppt_x"/>
                                          </p:val>
                                        </p:tav>
                                        <p:tav tm="100000">
                                          <p:val>
                                            <p:strVal val="#ppt_x"/>
                                          </p:val>
                                        </p:tav>
                                      </p:tavLst>
                                    </p:anim>
                                    <p:anim calcmode="lin" valueType="num">
                                      <p:cBhvr>
                                        <p:cTn id="64" dur="500" fill="hold"/>
                                        <p:tgtEl>
                                          <p:spTgt spid="61"/>
                                        </p:tgtEl>
                                        <p:attrNameLst>
                                          <p:attrName>ppt_y</p:attrName>
                                        </p:attrNameLst>
                                      </p:cBhvr>
                                      <p:tavLst>
                                        <p:tav tm="0">
                                          <p:val>
                                            <p:strVal val="#ppt_y-.1"/>
                                          </p:val>
                                        </p:tav>
                                        <p:tav tm="100000">
                                          <p:val>
                                            <p:strVal val="#ppt_y"/>
                                          </p:val>
                                        </p:tav>
                                      </p:tavLst>
                                    </p:anim>
                                  </p:childTnLst>
                                </p:cTn>
                              </p:par>
                              <p:par>
                                <p:cTn id="65" presetID="47" presetClass="entr" presetSubtype="0" fill="hold" grpId="1" nodeType="withEffect">
                                  <p:stCondLst>
                                    <p:cond delay="0"/>
                                  </p:stCondLst>
                                  <p:childTnLst>
                                    <p:set>
                                      <p:cBhvr>
                                        <p:cTn id="66" dur="500" fill="hold">
                                          <p:stCondLst>
                                            <p:cond delay="0"/>
                                          </p:stCondLst>
                                        </p:cTn>
                                        <p:tgtEl>
                                          <p:spTgt spid="100"/>
                                        </p:tgtEl>
                                        <p:attrNameLst>
                                          <p:attrName>style.visibility</p:attrName>
                                        </p:attrNameLst>
                                      </p:cBhvr>
                                      <p:to>
                                        <p:strVal val="visible"/>
                                      </p:to>
                                    </p:set>
                                    <p:animEffect transition="in" filter="fade">
                                      <p:cBhvr>
                                        <p:cTn id="67" dur="500"/>
                                        <p:tgtEl>
                                          <p:spTgt spid="100"/>
                                        </p:tgtEl>
                                      </p:cBhvr>
                                    </p:animEffect>
                                    <p:anim calcmode="lin" valueType="num">
                                      <p:cBhvr>
                                        <p:cTn id="68" dur="500" fill="hold"/>
                                        <p:tgtEl>
                                          <p:spTgt spid="100"/>
                                        </p:tgtEl>
                                        <p:attrNameLst>
                                          <p:attrName>ppt_x</p:attrName>
                                        </p:attrNameLst>
                                      </p:cBhvr>
                                      <p:tavLst>
                                        <p:tav tm="0">
                                          <p:val>
                                            <p:strVal val="#ppt_x"/>
                                          </p:val>
                                        </p:tav>
                                        <p:tav tm="100000">
                                          <p:val>
                                            <p:strVal val="#ppt_x"/>
                                          </p:val>
                                        </p:tav>
                                      </p:tavLst>
                                    </p:anim>
                                    <p:anim calcmode="lin" valueType="num">
                                      <p:cBhvr>
                                        <p:cTn id="69" dur="500" fill="hold"/>
                                        <p:tgtEl>
                                          <p:spTgt spid="100"/>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500" fill="hold">
                                          <p:stCondLst>
                                            <p:cond delay="0"/>
                                          </p:stCondLst>
                                        </p:cTn>
                                        <p:tgtEl>
                                          <p:spTgt spid="104"/>
                                        </p:tgtEl>
                                        <p:attrNameLst>
                                          <p:attrName>style.visibility</p:attrName>
                                        </p:attrNameLst>
                                      </p:cBhvr>
                                      <p:to>
                                        <p:strVal val="visible"/>
                                      </p:to>
                                    </p:set>
                                    <p:animEffect transition="in" filter="fade">
                                      <p:cBhvr>
                                        <p:cTn id="72" dur="500"/>
                                        <p:tgtEl>
                                          <p:spTgt spid="104"/>
                                        </p:tgtEl>
                                      </p:cBhvr>
                                    </p:animEffect>
                                    <p:anim calcmode="lin" valueType="num">
                                      <p:cBhvr>
                                        <p:cTn id="73" dur="500" fill="hold"/>
                                        <p:tgtEl>
                                          <p:spTgt spid="104"/>
                                        </p:tgtEl>
                                        <p:attrNameLst>
                                          <p:attrName>ppt_x</p:attrName>
                                        </p:attrNameLst>
                                      </p:cBhvr>
                                      <p:tavLst>
                                        <p:tav tm="0">
                                          <p:val>
                                            <p:strVal val="#ppt_x"/>
                                          </p:val>
                                        </p:tav>
                                        <p:tav tm="100000">
                                          <p:val>
                                            <p:strVal val="#ppt_x"/>
                                          </p:val>
                                        </p:tav>
                                      </p:tavLst>
                                    </p:anim>
                                    <p:anim calcmode="lin" valueType="num">
                                      <p:cBhvr>
                                        <p:cTn id="74" dur="500" fill="hold"/>
                                        <p:tgtEl>
                                          <p:spTgt spid="104"/>
                                        </p:tgtEl>
                                        <p:attrNameLst>
                                          <p:attrName>ppt_y</p:attrName>
                                        </p:attrNameLst>
                                      </p:cBhvr>
                                      <p:tavLst>
                                        <p:tav tm="0">
                                          <p:val>
                                            <p:strVal val="#ppt_y-.1"/>
                                          </p:val>
                                        </p:tav>
                                        <p:tav tm="100000">
                                          <p:val>
                                            <p:strVal val="#ppt_y"/>
                                          </p:val>
                                        </p:tav>
                                      </p:tavLst>
                                    </p:anim>
                                  </p:childTnLst>
                                </p:cTn>
                              </p:par>
                            </p:childTnLst>
                          </p:cTn>
                        </p:par>
                        <p:par>
                          <p:cTn id="75" fill="hold">
                            <p:stCondLst>
                              <p:cond delay="1500"/>
                            </p:stCondLst>
                            <p:childTnLst>
                              <p:par>
                                <p:cTn id="76" presetID="47" presetClass="entr" presetSubtype="0" fill="hold" nodeType="afterEffect">
                                  <p:stCondLst>
                                    <p:cond delay="0"/>
                                  </p:stCondLst>
                                  <p:childTnLst>
                                    <p:set>
                                      <p:cBhvr>
                                        <p:cTn id="77" dur="500"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47" presetClass="entr" presetSubtype="0" fill="hold" grpId="1" nodeType="withEffect">
                                  <p:stCondLst>
                                    <p:cond delay="0"/>
                                  </p:stCondLst>
                                  <p:childTnLst>
                                    <p:set>
                                      <p:cBhvr>
                                        <p:cTn id="82" dur="500" fill="hold">
                                          <p:stCondLst>
                                            <p:cond delay="0"/>
                                          </p:stCondLst>
                                        </p:cTn>
                                        <p:tgtEl>
                                          <p:spTgt spid="101"/>
                                        </p:tgtEl>
                                        <p:attrNameLst>
                                          <p:attrName>style.visibility</p:attrName>
                                        </p:attrNameLst>
                                      </p:cBhvr>
                                      <p:to>
                                        <p:strVal val="visible"/>
                                      </p:to>
                                    </p:set>
                                    <p:animEffect transition="in" filter="fade">
                                      <p:cBhvr>
                                        <p:cTn id="83" dur="500"/>
                                        <p:tgtEl>
                                          <p:spTgt spid="101"/>
                                        </p:tgtEl>
                                      </p:cBhvr>
                                    </p:animEffect>
                                    <p:anim calcmode="lin" valueType="num">
                                      <p:cBhvr>
                                        <p:cTn id="84" dur="500" fill="hold"/>
                                        <p:tgtEl>
                                          <p:spTgt spid="101"/>
                                        </p:tgtEl>
                                        <p:attrNameLst>
                                          <p:attrName>ppt_x</p:attrName>
                                        </p:attrNameLst>
                                      </p:cBhvr>
                                      <p:tavLst>
                                        <p:tav tm="0">
                                          <p:val>
                                            <p:strVal val="#ppt_x"/>
                                          </p:val>
                                        </p:tav>
                                        <p:tav tm="100000">
                                          <p:val>
                                            <p:strVal val="#ppt_x"/>
                                          </p:val>
                                        </p:tav>
                                      </p:tavLst>
                                    </p:anim>
                                    <p:anim calcmode="lin" valueType="num">
                                      <p:cBhvr>
                                        <p:cTn id="85" dur="500" fill="hold"/>
                                        <p:tgtEl>
                                          <p:spTgt spid="101"/>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500" fill="hold">
                                          <p:stCondLst>
                                            <p:cond delay="0"/>
                                          </p:stCondLst>
                                        </p:cTn>
                                        <p:tgtEl>
                                          <p:spTgt spid="103"/>
                                        </p:tgtEl>
                                        <p:attrNameLst>
                                          <p:attrName>style.visibility</p:attrName>
                                        </p:attrNameLst>
                                      </p:cBhvr>
                                      <p:to>
                                        <p:strVal val="visible"/>
                                      </p:to>
                                    </p:set>
                                    <p:animEffect transition="in" filter="fade">
                                      <p:cBhvr>
                                        <p:cTn id="88" dur="500"/>
                                        <p:tgtEl>
                                          <p:spTgt spid="103"/>
                                        </p:tgtEl>
                                      </p:cBhvr>
                                    </p:animEffect>
                                    <p:anim calcmode="lin" valueType="num">
                                      <p:cBhvr>
                                        <p:cTn id="89" dur="500" fill="hold"/>
                                        <p:tgtEl>
                                          <p:spTgt spid="103"/>
                                        </p:tgtEl>
                                        <p:attrNameLst>
                                          <p:attrName>ppt_x</p:attrName>
                                        </p:attrNameLst>
                                      </p:cBhvr>
                                      <p:tavLst>
                                        <p:tav tm="0">
                                          <p:val>
                                            <p:strVal val="#ppt_x"/>
                                          </p:val>
                                        </p:tav>
                                        <p:tav tm="100000">
                                          <p:val>
                                            <p:strVal val="#ppt_x"/>
                                          </p:val>
                                        </p:tav>
                                      </p:tavLst>
                                    </p:anim>
                                    <p:anim calcmode="lin" valueType="num">
                                      <p:cBhvr>
                                        <p:cTn id="90" dur="500" fill="hold"/>
                                        <p:tgtEl>
                                          <p:spTgt spid="103"/>
                                        </p:tgtEl>
                                        <p:attrNameLst>
                                          <p:attrName>ppt_y</p:attrName>
                                        </p:attrNameLst>
                                      </p:cBhvr>
                                      <p:tavLst>
                                        <p:tav tm="0">
                                          <p:val>
                                            <p:strVal val="#ppt_y-.1"/>
                                          </p:val>
                                        </p:tav>
                                        <p:tav tm="100000">
                                          <p:val>
                                            <p:strVal val="#ppt_y"/>
                                          </p:val>
                                        </p:tav>
                                      </p:tavLst>
                                    </p:anim>
                                  </p:childTnLst>
                                </p:cTn>
                              </p:par>
                            </p:childTnLst>
                          </p:cTn>
                        </p:par>
                        <p:par>
                          <p:cTn id="91" fill="hold">
                            <p:stCondLst>
                              <p:cond delay="2000"/>
                            </p:stCondLst>
                            <p:childTnLst>
                              <p:par>
                                <p:cTn id="92" presetID="8" presetClass="emph" presetSubtype="0" fill="hold" nodeType="afterEffect">
                                  <p:stCondLst>
                                    <p:cond delay="0"/>
                                  </p:stCondLst>
                                  <p:childTnLst>
                                    <p:animRot by="21600000">
                                      <p:cBhvr>
                                        <p:cTn id="93" dur="2250" fill="hold"/>
                                        <p:tgtEl>
                                          <p:spTgt spid="56"/>
                                        </p:tgtEl>
                                        <p:attrNameLst>
                                          <p:attrName>r</p:attrName>
                                        </p:attrNameLst>
                                      </p:cBhvr>
                                    </p:animRot>
                                  </p:childTnLst>
                                </p:cTn>
                              </p:par>
                              <p:par>
                                <p:cTn id="94" presetID="8" presetClass="emph" presetSubtype="0" fill="hold" nodeType="withEffect">
                                  <p:stCondLst>
                                    <p:cond delay="0"/>
                                  </p:stCondLst>
                                  <p:childTnLst>
                                    <p:animRot by="21600000">
                                      <p:cBhvr>
                                        <p:cTn id="95" dur="2250" fill="hold"/>
                                        <p:tgtEl>
                                          <p:spTgt spid="61"/>
                                        </p:tgtEl>
                                        <p:attrNameLst>
                                          <p:attrName>r</p:attrName>
                                        </p:attrNameLst>
                                      </p:cBhvr>
                                    </p:animRot>
                                  </p:childTnLst>
                                </p:cTn>
                              </p:par>
                              <p:par>
                                <p:cTn id="96" presetID="8" presetClass="emph" presetSubtype="0" fill="hold" nodeType="withEffect">
                                  <p:stCondLst>
                                    <p:cond delay="0"/>
                                  </p:stCondLst>
                                  <p:childTnLst>
                                    <p:animRot by="21600000">
                                      <p:cBhvr>
                                        <p:cTn id="97" dur="225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27" grpId="0"/>
      <p:bldP spid="2" grpId="0" bldLvl="0" animBg="1" autoUpdateAnimBg="0"/>
      <p:bldP spid="51" grpId="0" autoUpdateAnimBg="0"/>
      <p:bldP spid="52" grpId="0" autoUpdateAnimBg="0"/>
      <p:bldP spid="53" grpId="0" autoUpdateAnimBg="0"/>
      <p:bldP spid="99" grpId="1"/>
      <p:bldP spid="100" grpId="1"/>
      <p:bldP spid="101" grpId="1"/>
      <p:bldP spid="591" grpId="0" bldLvl="0" animBg="1"/>
      <p:bldP spid="592" grpId="0" bldLvl="0" animBg="1"/>
      <p:bldP spid="593" grpId="0" bldLvl="0" animBg="1"/>
      <p:bldP spid="8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49" name="Group 123"/>
          <p:cNvGrpSpPr>
            <a:grpSpLocks noChangeAspect="1"/>
          </p:cNvGrpSpPr>
          <p:nvPr/>
        </p:nvGrpSpPr>
        <p:grpSpPr bwMode="auto">
          <a:xfrm>
            <a:off x="7509293" y="2046299"/>
            <a:ext cx="3857896" cy="3983096"/>
            <a:chOff x="1309" y="-5"/>
            <a:chExt cx="3143" cy="3245"/>
          </a:xfrm>
        </p:grpSpPr>
        <p:sp>
          <p:nvSpPr>
            <p:cNvPr id="151" name="Freeform 124"/>
            <p:cNvSpPr/>
            <p:nvPr/>
          </p:nvSpPr>
          <p:spPr bwMode="auto">
            <a:xfrm>
              <a:off x="2759" y="2"/>
              <a:ext cx="480" cy="503"/>
            </a:xfrm>
            <a:custGeom>
              <a:avLst/>
              <a:gdLst>
                <a:gd name="T0" fmla="*/ 946 w 950"/>
                <a:gd name="T1" fmla="*/ 919 h 997"/>
                <a:gd name="T2" fmla="*/ 861 w 950"/>
                <a:gd name="T3" fmla="*/ 947 h 997"/>
                <a:gd name="T4" fmla="*/ 806 w 950"/>
                <a:gd name="T5" fmla="*/ 971 h 997"/>
                <a:gd name="T6" fmla="*/ 719 w 950"/>
                <a:gd name="T7" fmla="*/ 997 h 997"/>
                <a:gd name="T8" fmla="*/ 643 w 950"/>
                <a:gd name="T9" fmla="*/ 843 h 997"/>
                <a:gd name="T10" fmla="*/ 591 w 950"/>
                <a:gd name="T11" fmla="*/ 780 h 997"/>
                <a:gd name="T12" fmla="*/ 504 w 950"/>
                <a:gd name="T13" fmla="*/ 759 h 997"/>
                <a:gd name="T14" fmla="*/ 413 w 950"/>
                <a:gd name="T15" fmla="*/ 738 h 997"/>
                <a:gd name="T16" fmla="*/ 409 w 950"/>
                <a:gd name="T17" fmla="*/ 733 h 997"/>
                <a:gd name="T18" fmla="*/ 398 w 950"/>
                <a:gd name="T19" fmla="*/ 654 h 997"/>
                <a:gd name="T20" fmla="*/ 399 w 950"/>
                <a:gd name="T21" fmla="*/ 654 h 997"/>
                <a:gd name="T22" fmla="*/ 415 w 950"/>
                <a:gd name="T23" fmla="*/ 641 h 997"/>
                <a:gd name="T24" fmla="*/ 455 w 950"/>
                <a:gd name="T25" fmla="*/ 598 h 997"/>
                <a:gd name="T26" fmla="*/ 473 w 950"/>
                <a:gd name="T27" fmla="*/ 559 h 997"/>
                <a:gd name="T28" fmla="*/ 476 w 950"/>
                <a:gd name="T29" fmla="*/ 551 h 997"/>
                <a:gd name="T30" fmla="*/ 482 w 950"/>
                <a:gd name="T31" fmla="*/ 522 h 997"/>
                <a:gd name="T32" fmla="*/ 443 w 950"/>
                <a:gd name="T33" fmla="*/ 355 h 997"/>
                <a:gd name="T34" fmla="*/ 324 w 950"/>
                <a:gd name="T35" fmla="*/ 275 h 997"/>
                <a:gd name="T36" fmla="*/ 273 w 950"/>
                <a:gd name="T37" fmla="*/ 282 h 997"/>
                <a:gd name="T38" fmla="*/ 241 w 950"/>
                <a:gd name="T39" fmla="*/ 288 h 997"/>
                <a:gd name="T40" fmla="*/ 164 w 950"/>
                <a:gd name="T41" fmla="*/ 281 h 997"/>
                <a:gd name="T42" fmla="*/ 117 w 950"/>
                <a:gd name="T43" fmla="*/ 251 h 997"/>
                <a:gd name="T44" fmla="*/ 109 w 950"/>
                <a:gd name="T45" fmla="*/ 356 h 997"/>
                <a:gd name="T46" fmla="*/ 114 w 950"/>
                <a:gd name="T47" fmla="*/ 454 h 997"/>
                <a:gd name="T48" fmla="*/ 133 w 950"/>
                <a:gd name="T49" fmla="*/ 525 h 997"/>
                <a:gd name="T50" fmla="*/ 245 w 950"/>
                <a:gd name="T51" fmla="*/ 664 h 997"/>
                <a:gd name="T52" fmla="*/ 233 w 950"/>
                <a:gd name="T53" fmla="*/ 737 h 997"/>
                <a:gd name="T54" fmla="*/ 153 w 950"/>
                <a:gd name="T55" fmla="*/ 756 h 997"/>
                <a:gd name="T56" fmla="*/ 146 w 950"/>
                <a:gd name="T57" fmla="*/ 759 h 997"/>
                <a:gd name="T58" fmla="*/ 16 w 950"/>
                <a:gd name="T59" fmla="*/ 772 h 997"/>
                <a:gd name="T60" fmla="*/ 25 w 950"/>
                <a:gd name="T61" fmla="*/ 594 h 997"/>
                <a:gd name="T62" fmla="*/ 51 w 950"/>
                <a:gd name="T63" fmla="*/ 544 h 997"/>
                <a:gd name="T64" fmla="*/ 64 w 950"/>
                <a:gd name="T65" fmla="*/ 445 h 997"/>
                <a:gd name="T66" fmla="*/ 53 w 950"/>
                <a:gd name="T67" fmla="*/ 394 h 997"/>
                <a:gd name="T68" fmla="*/ 102 w 950"/>
                <a:gd name="T69" fmla="*/ 217 h 997"/>
                <a:gd name="T70" fmla="*/ 159 w 950"/>
                <a:gd name="T71" fmla="*/ 103 h 997"/>
                <a:gd name="T72" fmla="*/ 298 w 950"/>
                <a:gd name="T73" fmla="*/ 14 h 997"/>
                <a:gd name="T74" fmla="*/ 565 w 950"/>
                <a:gd name="T75" fmla="*/ 60 h 997"/>
                <a:gd name="T76" fmla="*/ 680 w 950"/>
                <a:gd name="T77" fmla="*/ 230 h 997"/>
                <a:gd name="T78" fmla="*/ 696 w 950"/>
                <a:gd name="T79" fmla="*/ 455 h 997"/>
                <a:gd name="T80" fmla="*/ 769 w 950"/>
                <a:gd name="T81" fmla="*/ 512 h 997"/>
                <a:gd name="T82" fmla="*/ 825 w 950"/>
                <a:gd name="T83" fmla="*/ 589 h 997"/>
                <a:gd name="T84" fmla="*/ 825 w 950"/>
                <a:gd name="T85" fmla="*/ 692 h 997"/>
                <a:gd name="T86" fmla="*/ 921 w 950"/>
                <a:gd name="T87" fmla="*/ 829 h 997"/>
                <a:gd name="T88" fmla="*/ 946 w 950"/>
                <a:gd name="T89" fmla="*/ 919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0" h="997">
                  <a:moveTo>
                    <a:pt x="946" y="919"/>
                  </a:moveTo>
                  <a:cubicBezTo>
                    <a:pt x="861" y="947"/>
                    <a:pt x="861" y="947"/>
                    <a:pt x="861" y="947"/>
                  </a:cubicBezTo>
                  <a:cubicBezTo>
                    <a:pt x="806" y="971"/>
                    <a:pt x="806" y="971"/>
                    <a:pt x="806" y="971"/>
                  </a:cubicBezTo>
                  <a:cubicBezTo>
                    <a:pt x="719" y="997"/>
                    <a:pt x="719" y="997"/>
                    <a:pt x="719" y="997"/>
                  </a:cubicBezTo>
                  <a:cubicBezTo>
                    <a:pt x="719" y="997"/>
                    <a:pt x="659" y="874"/>
                    <a:pt x="643" y="843"/>
                  </a:cubicBezTo>
                  <a:cubicBezTo>
                    <a:pt x="626" y="809"/>
                    <a:pt x="616" y="788"/>
                    <a:pt x="591" y="780"/>
                  </a:cubicBezTo>
                  <a:cubicBezTo>
                    <a:pt x="562" y="773"/>
                    <a:pt x="533" y="766"/>
                    <a:pt x="504" y="759"/>
                  </a:cubicBezTo>
                  <a:cubicBezTo>
                    <a:pt x="474" y="752"/>
                    <a:pt x="442" y="747"/>
                    <a:pt x="413" y="738"/>
                  </a:cubicBezTo>
                  <a:cubicBezTo>
                    <a:pt x="410" y="737"/>
                    <a:pt x="410" y="736"/>
                    <a:pt x="409" y="733"/>
                  </a:cubicBezTo>
                  <a:cubicBezTo>
                    <a:pt x="407" y="719"/>
                    <a:pt x="399" y="673"/>
                    <a:pt x="398" y="654"/>
                  </a:cubicBezTo>
                  <a:cubicBezTo>
                    <a:pt x="398" y="654"/>
                    <a:pt x="399" y="654"/>
                    <a:pt x="399" y="654"/>
                  </a:cubicBezTo>
                  <a:cubicBezTo>
                    <a:pt x="404" y="650"/>
                    <a:pt x="410" y="646"/>
                    <a:pt x="415" y="641"/>
                  </a:cubicBezTo>
                  <a:cubicBezTo>
                    <a:pt x="431" y="629"/>
                    <a:pt x="444" y="614"/>
                    <a:pt x="455" y="598"/>
                  </a:cubicBezTo>
                  <a:cubicBezTo>
                    <a:pt x="462" y="587"/>
                    <a:pt x="469" y="574"/>
                    <a:pt x="473" y="559"/>
                  </a:cubicBezTo>
                  <a:cubicBezTo>
                    <a:pt x="474" y="557"/>
                    <a:pt x="475" y="554"/>
                    <a:pt x="476" y="551"/>
                  </a:cubicBezTo>
                  <a:cubicBezTo>
                    <a:pt x="479" y="542"/>
                    <a:pt x="481" y="533"/>
                    <a:pt x="482" y="522"/>
                  </a:cubicBezTo>
                  <a:cubicBezTo>
                    <a:pt x="487" y="489"/>
                    <a:pt x="457" y="470"/>
                    <a:pt x="443" y="355"/>
                  </a:cubicBezTo>
                  <a:cubicBezTo>
                    <a:pt x="443" y="355"/>
                    <a:pt x="438" y="266"/>
                    <a:pt x="324" y="275"/>
                  </a:cubicBezTo>
                  <a:cubicBezTo>
                    <a:pt x="307" y="276"/>
                    <a:pt x="290" y="280"/>
                    <a:pt x="273" y="282"/>
                  </a:cubicBezTo>
                  <a:cubicBezTo>
                    <a:pt x="263" y="284"/>
                    <a:pt x="252" y="286"/>
                    <a:pt x="241" y="288"/>
                  </a:cubicBezTo>
                  <a:cubicBezTo>
                    <a:pt x="213" y="291"/>
                    <a:pt x="186" y="292"/>
                    <a:pt x="164" y="281"/>
                  </a:cubicBezTo>
                  <a:cubicBezTo>
                    <a:pt x="149" y="274"/>
                    <a:pt x="129" y="264"/>
                    <a:pt x="117" y="251"/>
                  </a:cubicBezTo>
                  <a:cubicBezTo>
                    <a:pt x="112" y="285"/>
                    <a:pt x="112" y="322"/>
                    <a:pt x="109" y="356"/>
                  </a:cubicBezTo>
                  <a:cubicBezTo>
                    <a:pt x="107" y="380"/>
                    <a:pt x="110" y="430"/>
                    <a:pt x="114" y="454"/>
                  </a:cubicBezTo>
                  <a:cubicBezTo>
                    <a:pt x="118" y="478"/>
                    <a:pt x="125" y="502"/>
                    <a:pt x="133" y="525"/>
                  </a:cubicBezTo>
                  <a:cubicBezTo>
                    <a:pt x="156" y="590"/>
                    <a:pt x="193" y="642"/>
                    <a:pt x="245" y="664"/>
                  </a:cubicBezTo>
                  <a:cubicBezTo>
                    <a:pt x="233" y="737"/>
                    <a:pt x="233" y="737"/>
                    <a:pt x="233" y="737"/>
                  </a:cubicBezTo>
                  <a:cubicBezTo>
                    <a:pt x="233" y="737"/>
                    <a:pt x="153" y="754"/>
                    <a:pt x="153" y="756"/>
                  </a:cubicBezTo>
                  <a:cubicBezTo>
                    <a:pt x="146" y="759"/>
                    <a:pt x="146" y="759"/>
                    <a:pt x="146" y="759"/>
                  </a:cubicBezTo>
                  <a:cubicBezTo>
                    <a:pt x="146" y="765"/>
                    <a:pt x="51" y="774"/>
                    <a:pt x="16" y="772"/>
                  </a:cubicBezTo>
                  <a:cubicBezTo>
                    <a:pt x="8" y="713"/>
                    <a:pt x="0" y="649"/>
                    <a:pt x="25" y="594"/>
                  </a:cubicBezTo>
                  <a:cubicBezTo>
                    <a:pt x="33" y="577"/>
                    <a:pt x="44" y="561"/>
                    <a:pt x="51" y="544"/>
                  </a:cubicBezTo>
                  <a:cubicBezTo>
                    <a:pt x="66" y="513"/>
                    <a:pt x="70" y="478"/>
                    <a:pt x="64" y="445"/>
                  </a:cubicBezTo>
                  <a:cubicBezTo>
                    <a:pt x="61" y="428"/>
                    <a:pt x="56" y="411"/>
                    <a:pt x="53" y="394"/>
                  </a:cubicBezTo>
                  <a:cubicBezTo>
                    <a:pt x="48" y="357"/>
                    <a:pt x="60" y="273"/>
                    <a:pt x="102" y="217"/>
                  </a:cubicBezTo>
                  <a:cubicBezTo>
                    <a:pt x="90" y="168"/>
                    <a:pt x="117" y="118"/>
                    <a:pt x="159" y="103"/>
                  </a:cubicBezTo>
                  <a:cubicBezTo>
                    <a:pt x="168" y="100"/>
                    <a:pt x="190" y="34"/>
                    <a:pt x="298" y="14"/>
                  </a:cubicBezTo>
                  <a:cubicBezTo>
                    <a:pt x="373" y="0"/>
                    <a:pt x="502" y="14"/>
                    <a:pt x="565" y="60"/>
                  </a:cubicBezTo>
                  <a:cubicBezTo>
                    <a:pt x="620" y="102"/>
                    <a:pt x="658" y="165"/>
                    <a:pt x="680" y="230"/>
                  </a:cubicBezTo>
                  <a:cubicBezTo>
                    <a:pt x="702" y="297"/>
                    <a:pt x="664" y="391"/>
                    <a:pt x="696" y="455"/>
                  </a:cubicBezTo>
                  <a:cubicBezTo>
                    <a:pt x="709" y="481"/>
                    <a:pt x="748" y="493"/>
                    <a:pt x="769" y="512"/>
                  </a:cubicBezTo>
                  <a:cubicBezTo>
                    <a:pt x="793" y="532"/>
                    <a:pt x="816" y="558"/>
                    <a:pt x="825" y="589"/>
                  </a:cubicBezTo>
                  <a:cubicBezTo>
                    <a:pt x="836" y="624"/>
                    <a:pt x="819" y="658"/>
                    <a:pt x="825" y="692"/>
                  </a:cubicBezTo>
                  <a:cubicBezTo>
                    <a:pt x="835" y="755"/>
                    <a:pt x="886" y="784"/>
                    <a:pt x="921" y="829"/>
                  </a:cubicBezTo>
                  <a:cubicBezTo>
                    <a:pt x="940" y="854"/>
                    <a:pt x="950" y="887"/>
                    <a:pt x="946" y="919"/>
                  </a:cubicBezTo>
                  <a:close/>
                </a:path>
              </a:pathLst>
            </a:custGeom>
            <a:solidFill>
              <a:srgbClr val="3738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2" name="Freeform 125"/>
            <p:cNvSpPr/>
            <p:nvPr/>
          </p:nvSpPr>
          <p:spPr bwMode="auto">
            <a:xfrm>
              <a:off x="2616" y="1347"/>
              <a:ext cx="251" cy="362"/>
            </a:xfrm>
            <a:custGeom>
              <a:avLst/>
              <a:gdLst>
                <a:gd name="T0" fmla="*/ 407 w 498"/>
                <a:gd name="T1" fmla="*/ 0 h 717"/>
                <a:gd name="T2" fmla="*/ 498 w 498"/>
                <a:gd name="T3" fmla="*/ 9 h 717"/>
                <a:gd name="T4" fmla="*/ 283 w 498"/>
                <a:gd name="T5" fmla="*/ 169 h 717"/>
                <a:gd name="T6" fmla="*/ 181 w 498"/>
                <a:gd name="T7" fmla="*/ 717 h 717"/>
                <a:gd name="T8" fmla="*/ 0 w 498"/>
                <a:gd name="T9" fmla="*/ 717 h 717"/>
                <a:gd name="T10" fmla="*/ 103 w 498"/>
                <a:gd name="T11" fmla="*/ 169 h 717"/>
                <a:gd name="T12" fmla="*/ 407 w 498"/>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498" h="717">
                  <a:moveTo>
                    <a:pt x="407" y="0"/>
                  </a:moveTo>
                  <a:cubicBezTo>
                    <a:pt x="439" y="0"/>
                    <a:pt x="470" y="3"/>
                    <a:pt x="498" y="9"/>
                  </a:cubicBezTo>
                  <a:cubicBezTo>
                    <a:pt x="404" y="29"/>
                    <a:pt x="332" y="83"/>
                    <a:pt x="283" y="169"/>
                  </a:cubicBezTo>
                  <a:cubicBezTo>
                    <a:pt x="220" y="282"/>
                    <a:pt x="185" y="465"/>
                    <a:pt x="181" y="717"/>
                  </a:cubicBezTo>
                  <a:cubicBezTo>
                    <a:pt x="0" y="717"/>
                    <a:pt x="0" y="717"/>
                    <a:pt x="0" y="717"/>
                  </a:cubicBezTo>
                  <a:cubicBezTo>
                    <a:pt x="5" y="465"/>
                    <a:pt x="39" y="282"/>
                    <a:pt x="103" y="169"/>
                  </a:cubicBezTo>
                  <a:cubicBezTo>
                    <a:pt x="166" y="57"/>
                    <a:pt x="268" y="0"/>
                    <a:pt x="407" y="0"/>
                  </a:cubicBezTo>
                  <a:close/>
                </a:path>
              </a:pathLst>
            </a:custGeom>
            <a:solidFill>
              <a:srgbClr val="DD4B1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3" name="Freeform 126"/>
            <p:cNvSpPr/>
            <p:nvPr/>
          </p:nvSpPr>
          <p:spPr bwMode="auto">
            <a:xfrm>
              <a:off x="2904" y="1007"/>
              <a:ext cx="683" cy="1596"/>
            </a:xfrm>
            <a:custGeom>
              <a:avLst/>
              <a:gdLst>
                <a:gd name="T0" fmla="*/ 1354 w 1354"/>
                <a:gd name="T1" fmla="*/ 1070 h 3162"/>
                <a:gd name="T2" fmla="*/ 1229 w 1354"/>
                <a:gd name="T3" fmla="*/ 1624 h 3162"/>
                <a:gd name="T4" fmla="*/ 793 w 1354"/>
                <a:gd name="T5" fmla="*/ 2259 h 3162"/>
                <a:gd name="T6" fmla="*/ 419 w 1354"/>
                <a:gd name="T7" fmla="*/ 2768 h 3162"/>
                <a:gd name="T8" fmla="*/ 288 w 1354"/>
                <a:gd name="T9" fmla="*/ 3162 h 3162"/>
                <a:gd name="T10" fmla="*/ 107 w 1354"/>
                <a:gd name="T11" fmla="*/ 3162 h 3162"/>
                <a:gd name="T12" fmla="*/ 239 w 1354"/>
                <a:gd name="T13" fmla="*/ 2768 h 3162"/>
                <a:gd name="T14" fmla="*/ 613 w 1354"/>
                <a:gd name="T15" fmla="*/ 2259 h 3162"/>
                <a:gd name="T16" fmla="*/ 1049 w 1354"/>
                <a:gd name="T17" fmla="*/ 1624 h 3162"/>
                <a:gd name="T18" fmla="*/ 1173 w 1354"/>
                <a:gd name="T19" fmla="*/ 1070 h 3162"/>
                <a:gd name="T20" fmla="*/ 962 w 1354"/>
                <a:gd name="T21" fmla="*/ 417 h 3162"/>
                <a:gd name="T22" fmla="*/ 876 w 1354"/>
                <a:gd name="T23" fmla="*/ 324 h 3162"/>
                <a:gd name="T24" fmla="*/ 835 w 1354"/>
                <a:gd name="T25" fmla="*/ 287 h 3162"/>
                <a:gd name="T26" fmla="*/ 0 w 1354"/>
                <a:gd name="T27" fmla="*/ 2 h 3162"/>
                <a:gd name="T28" fmla="*/ 93 w 1354"/>
                <a:gd name="T29" fmla="*/ 0 h 3162"/>
                <a:gd name="T30" fmla="*/ 1016 w 1354"/>
                <a:gd name="T31" fmla="*/ 287 h 3162"/>
                <a:gd name="T32" fmla="*/ 1354 w 1354"/>
                <a:gd name="T33" fmla="*/ 1070 h 3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4" h="3162">
                  <a:moveTo>
                    <a:pt x="1354" y="1070"/>
                  </a:moveTo>
                  <a:cubicBezTo>
                    <a:pt x="1354" y="1259"/>
                    <a:pt x="1312" y="1443"/>
                    <a:pt x="1229" y="1624"/>
                  </a:cubicBezTo>
                  <a:cubicBezTo>
                    <a:pt x="1146" y="1805"/>
                    <a:pt x="1009" y="2023"/>
                    <a:pt x="793" y="2259"/>
                  </a:cubicBezTo>
                  <a:cubicBezTo>
                    <a:pt x="617" y="2452"/>
                    <a:pt x="500" y="2591"/>
                    <a:pt x="419" y="2768"/>
                  </a:cubicBezTo>
                  <a:cubicBezTo>
                    <a:pt x="358" y="2902"/>
                    <a:pt x="306" y="3029"/>
                    <a:pt x="288" y="3162"/>
                  </a:cubicBezTo>
                  <a:cubicBezTo>
                    <a:pt x="107" y="3162"/>
                    <a:pt x="107" y="3162"/>
                    <a:pt x="107" y="3162"/>
                  </a:cubicBezTo>
                  <a:cubicBezTo>
                    <a:pt x="125" y="3029"/>
                    <a:pt x="169" y="2897"/>
                    <a:pt x="239" y="2768"/>
                  </a:cubicBezTo>
                  <a:cubicBezTo>
                    <a:pt x="308" y="2638"/>
                    <a:pt x="433" y="2468"/>
                    <a:pt x="613" y="2259"/>
                  </a:cubicBezTo>
                  <a:cubicBezTo>
                    <a:pt x="820" y="2016"/>
                    <a:pt x="965" y="1805"/>
                    <a:pt x="1049" y="1624"/>
                  </a:cubicBezTo>
                  <a:cubicBezTo>
                    <a:pt x="1132" y="1443"/>
                    <a:pt x="1173" y="1259"/>
                    <a:pt x="1173" y="1070"/>
                  </a:cubicBezTo>
                  <a:cubicBezTo>
                    <a:pt x="1173" y="809"/>
                    <a:pt x="1103" y="591"/>
                    <a:pt x="962" y="417"/>
                  </a:cubicBezTo>
                  <a:cubicBezTo>
                    <a:pt x="876" y="324"/>
                    <a:pt x="876" y="324"/>
                    <a:pt x="876" y="324"/>
                  </a:cubicBezTo>
                  <a:cubicBezTo>
                    <a:pt x="863" y="311"/>
                    <a:pt x="849" y="299"/>
                    <a:pt x="835" y="287"/>
                  </a:cubicBezTo>
                  <a:cubicBezTo>
                    <a:pt x="627" y="110"/>
                    <a:pt x="348" y="15"/>
                    <a:pt x="0" y="2"/>
                  </a:cubicBezTo>
                  <a:cubicBezTo>
                    <a:pt x="30" y="0"/>
                    <a:pt x="61" y="0"/>
                    <a:pt x="93" y="0"/>
                  </a:cubicBezTo>
                  <a:cubicBezTo>
                    <a:pt x="482" y="0"/>
                    <a:pt x="790" y="96"/>
                    <a:pt x="1016" y="287"/>
                  </a:cubicBezTo>
                  <a:cubicBezTo>
                    <a:pt x="1241" y="479"/>
                    <a:pt x="1354" y="740"/>
                    <a:pt x="1354" y="1070"/>
                  </a:cubicBezTo>
                  <a:close/>
                </a:path>
              </a:pathLst>
            </a:custGeom>
            <a:solidFill>
              <a:srgbClr val="DD4B1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4" name="Freeform 127"/>
            <p:cNvSpPr/>
            <p:nvPr/>
          </p:nvSpPr>
          <p:spPr bwMode="auto">
            <a:xfrm>
              <a:off x="2734" y="2732"/>
              <a:ext cx="344" cy="504"/>
            </a:xfrm>
            <a:custGeom>
              <a:avLst/>
              <a:gdLst>
                <a:gd name="T0" fmla="*/ 679 w 681"/>
                <a:gd name="T1" fmla="*/ 498 h 998"/>
                <a:gd name="T2" fmla="*/ 181 w 681"/>
                <a:gd name="T3" fmla="*/ 996 h 998"/>
                <a:gd name="T4" fmla="*/ 0 w 681"/>
                <a:gd name="T5" fmla="*/ 996 h 998"/>
                <a:gd name="T6" fmla="*/ 498 w 681"/>
                <a:gd name="T7" fmla="*/ 498 h 998"/>
                <a:gd name="T8" fmla="*/ 17 w 681"/>
                <a:gd name="T9" fmla="*/ 1 h 998"/>
                <a:gd name="T10" fmla="*/ 17 w 681"/>
                <a:gd name="T11" fmla="*/ 0 h 998"/>
                <a:gd name="T12" fmla="*/ 181 w 681"/>
                <a:gd name="T13" fmla="*/ 0 h 998"/>
                <a:gd name="T14" fmla="*/ 679 w 681"/>
                <a:gd name="T15" fmla="*/ 498 h 9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1" h="998">
                  <a:moveTo>
                    <a:pt x="679" y="498"/>
                  </a:moveTo>
                  <a:cubicBezTo>
                    <a:pt x="677" y="774"/>
                    <a:pt x="451" y="998"/>
                    <a:pt x="181" y="996"/>
                  </a:cubicBezTo>
                  <a:cubicBezTo>
                    <a:pt x="0" y="996"/>
                    <a:pt x="0" y="996"/>
                    <a:pt x="0" y="996"/>
                  </a:cubicBezTo>
                  <a:cubicBezTo>
                    <a:pt x="275" y="996"/>
                    <a:pt x="498" y="773"/>
                    <a:pt x="498" y="498"/>
                  </a:cubicBezTo>
                  <a:cubicBezTo>
                    <a:pt x="498" y="229"/>
                    <a:pt x="284" y="9"/>
                    <a:pt x="17" y="1"/>
                  </a:cubicBezTo>
                  <a:cubicBezTo>
                    <a:pt x="17" y="0"/>
                    <a:pt x="17" y="0"/>
                    <a:pt x="17" y="0"/>
                  </a:cubicBezTo>
                  <a:cubicBezTo>
                    <a:pt x="181" y="0"/>
                    <a:pt x="181" y="0"/>
                    <a:pt x="181" y="0"/>
                  </a:cubicBezTo>
                  <a:cubicBezTo>
                    <a:pt x="456" y="0"/>
                    <a:pt x="681" y="223"/>
                    <a:pt x="679" y="498"/>
                  </a:cubicBezTo>
                  <a:close/>
                </a:path>
              </a:pathLst>
            </a:custGeom>
            <a:solidFill>
              <a:srgbClr val="DD4B1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5" name="Freeform 128"/>
            <p:cNvSpPr/>
            <p:nvPr/>
          </p:nvSpPr>
          <p:spPr bwMode="auto">
            <a:xfrm>
              <a:off x="2174" y="1007"/>
              <a:ext cx="1322" cy="1596"/>
            </a:xfrm>
            <a:custGeom>
              <a:avLst/>
              <a:gdLst>
                <a:gd name="T0" fmla="*/ 2407 w 2618"/>
                <a:gd name="T1" fmla="*/ 417 h 3162"/>
                <a:gd name="T2" fmla="*/ 2618 w 2618"/>
                <a:gd name="T3" fmla="*/ 1070 h 3162"/>
                <a:gd name="T4" fmla="*/ 2494 w 2618"/>
                <a:gd name="T5" fmla="*/ 1624 h 3162"/>
                <a:gd name="T6" fmla="*/ 2058 w 2618"/>
                <a:gd name="T7" fmla="*/ 2259 h 3162"/>
                <a:gd name="T8" fmla="*/ 1684 w 2618"/>
                <a:gd name="T9" fmla="*/ 2768 h 3162"/>
                <a:gd name="T10" fmla="*/ 1552 w 2618"/>
                <a:gd name="T11" fmla="*/ 3162 h 3162"/>
                <a:gd name="T12" fmla="*/ 646 w 2618"/>
                <a:gd name="T13" fmla="*/ 3162 h 3162"/>
                <a:gd name="T14" fmla="*/ 764 w 2618"/>
                <a:gd name="T15" fmla="*/ 2647 h 3162"/>
                <a:gd name="T16" fmla="*/ 1097 w 2618"/>
                <a:gd name="T17" fmla="*/ 2123 h 3162"/>
                <a:gd name="T18" fmla="*/ 1220 w 2618"/>
                <a:gd name="T19" fmla="*/ 1978 h 3162"/>
                <a:gd name="T20" fmla="*/ 1631 w 2618"/>
                <a:gd name="T21" fmla="*/ 1086 h 3162"/>
                <a:gd name="T22" fmla="*/ 1540 w 2618"/>
                <a:gd name="T23" fmla="*/ 782 h 3162"/>
                <a:gd name="T24" fmla="*/ 1282 w 2618"/>
                <a:gd name="T25" fmla="*/ 675 h 3162"/>
                <a:gd name="T26" fmla="*/ 978 w 2618"/>
                <a:gd name="T27" fmla="*/ 845 h 3162"/>
                <a:gd name="T28" fmla="*/ 875 w 2618"/>
                <a:gd name="T29" fmla="*/ 1392 h 3162"/>
                <a:gd name="T30" fmla="*/ 0 w 2618"/>
                <a:gd name="T31" fmla="*/ 1392 h 3162"/>
                <a:gd name="T32" fmla="*/ 0 w 2618"/>
                <a:gd name="T33" fmla="*/ 1320 h 3162"/>
                <a:gd name="T34" fmla="*/ 347 w 2618"/>
                <a:gd name="T35" fmla="*/ 336 h 3162"/>
                <a:gd name="T36" fmla="*/ 1357 w 2618"/>
                <a:gd name="T37" fmla="*/ 0 h 3162"/>
                <a:gd name="T38" fmla="*/ 2280 w 2618"/>
                <a:gd name="T39" fmla="*/ 287 h 3162"/>
                <a:gd name="T40" fmla="*/ 2321 w 2618"/>
                <a:gd name="T41" fmla="*/ 324 h 3162"/>
                <a:gd name="T42" fmla="*/ 2407 w 2618"/>
                <a:gd name="T43" fmla="*/ 417 h 3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8" h="3162">
                  <a:moveTo>
                    <a:pt x="2407" y="417"/>
                  </a:moveTo>
                  <a:cubicBezTo>
                    <a:pt x="2548" y="591"/>
                    <a:pt x="2618" y="809"/>
                    <a:pt x="2618" y="1070"/>
                  </a:cubicBezTo>
                  <a:cubicBezTo>
                    <a:pt x="2618" y="1259"/>
                    <a:pt x="2577" y="1443"/>
                    <a:pt x="2494" y="1624"/>
                  </a:cubicBezTo>
                  <a:cubicBezTo>
                    <a:pt x="2410" y="1805"/>
                    <a:pt x="2265" y="2016"/>
                    <a:pt x="2058" y="2259"/>
                  </a:cubicBezTo>
                  <a:cubicBezTo>
                    <a:pt x="1878" y="2468"/>
                    <a:pt x="1753" y="2638"/>
                    <a:pt x="1684" y="2768"/>
                  </a:cubicBezTo>
                  <a:cubicBezTo>
                    <a:pt x="1614" y="2897"/>
                    <a:pt x="1570" y="3029"/>
                    <a:pt x="1552" y="3162"/>
                  </a:cubicBezTo>
                  <a:cubicBezTo>
                    <a:pt x="646" y="3162"/>
                    <a:pt x="646" y="3162"/>
                    <a:pt x="646" y="3162"/>
                  </a:cubicBezTo>
                  <a:cubicBezTo>
                    <a:pt x="651" y="2988"/>
                    <a:pt x="690" y="2816"/>
                    <a:pt x="764" y="2647"/>
                  </a:cubicBezTo>
                  <a:cubicBezTo>
                    <a:pt x="838" y="2477"/>
                    <a:pt x="949" y="2303"/>
                    <a:pt x="1097" y="2123"/>
                  </a:cubicBezTo>
                  <a:cubicBezTo>
                    <a:pt x="1125" y="2090"/>
                    <a:pt x="1166" y="2041"/>
                    <a:pt x="1220" y="1978"/>
                  </a:cubicBezTo>
                  <a:cubicBezTo>
                    <a:pt x="1494" y="1660"/>
                    <a:pt x="1631" y="1362"/>
                    <a:pt x="1631" y="1086"/>
                  </a:cubicBezTo>
                  <a:cubicBezTo>
                    <a:pt x="1631" y="955"/>
                    <a:pt x="1600" y="853"/>
                    <a:pt x="1540" y="782"/>
                  </a:cubicBezTo>
                  <a:cubicBezTo>
                    <a:pt x="1480" y="711"/>
                    <a:pt x="1394" y="675"/>
                    <a:pt x="1282" y="675"/>
                  </a:cubicBezTo>
                  <a:cubicBezTo>
                    <a:pt x="1143" y="675"/>
                    <a:pt x="1041" y="732"/>
                    <a:pt x="978" y="845"/>
                  </a:cubicBezTo>
                  <a:cubicBezTo>
                    <a:pt x="914" y="958"/>
                    <a:pt x="880" y="1140"/>
                    <a:pt x="875" y="1392"/>
                  </a:cubicBezTo>
                  <a:cubicBezTo>
                    <a:pt x="0" y="1392"/>
                    <a:pt x="0" y="1392"/>
                    <a:pt x="0" y="1392"/>
                  </a:cubicBezTo>
                  <a:cubicBezTo>
                    <a:pt x="0" y="1320"/>
                    <a:pt x="0" y="1320"/>
                    <a:pt x="0" y="1320"/>
                  </a:cubicBezTo>
                  <a:cubicBezTo>
                    <a:pt x="0" y="888"/>
                    <a:pt x="116" y="560"/>
                    <a:pt x="347" y="336"/>
                  </a:cubicBezTo>
                  <a:cubicBezTo>
                    <a:pt x="578" y="112"/>
                    <a:pt x="915" y="0"/>
                    <a:pt x="1357" y="0"/>
                  </a:cubicBezTo>
                  <a:cubicBezTo>
                    <a:pt x="1747" y="0"/>
                    <a:pt x="2054" y="96"/>
                    <a:pt x="2280" y="287"/>
                  </a:cubicBezTo>
                  <a:cubicBezTo>
                    <a:pt x="2294" y="299"/>
                    <a:pt x="2308" y="311"/>
                    <a:pt x="2321" y="324"/>
                  </a:cubicBezTo>
                  <a:lnTo>
                    <a:pt x="2407" y="417"/>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6" name="Oval 129"/>
            <p:cNvSpPr>
              <a:spLocks noChangeArrowheads="1"/>
            </p:cNvSpPr>
            <p:nvPr/>
          </p:nvSpPr>
          <p:spPr bwMode="auto">
            <a:xfrm>
              <a:off x="2483" y="2732"/>
              <a:ext cx="503" cy="503"/>
            </a:xfrm>
            <a:prstGeom prst="ellipse">
              <a:avLst/>
            </a:pr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7" name="Freeform 130"/>
            <p:cNvSpPr/>
            <p:nvPr/>
          </p:nvSpPr>
          <p:spPr bwMode="auto">
            <a:xfrm>
              <a:off x="2621" y="391"/>
              <a:ext cx="558" cy="676"/>
            </a:xfrm>
            <a:custGeom>
              <a:avLst/>
              <a:gdLst>
                <a:gd name="T0" fmla="*/ 1049 w 1106"/>
                <a:gd name="T1" fmla="*/ 612 h 1339"/>
                <a:gd name="T2" fmla="*/ 933 w 1106"/>
                <a:gd name="T3" fmla="*/ 651 h 1339"/>
                <a:gd name="T4" fmla="*/ 926 w 1106"/>
                <a:gd name="T5" fmla="*/ 681 h 1339"/>
                <a:gd name="T6" fmla="*/ 927 w 1106"/>
                <a:gd name="T7" fmla="*/ 680 h 1339"/>
                <a:gd name="T8" fmla="*/ 1002 w 1106"/>
                <a:gd name="T9" fmla="*/ 877 h 1339"/>
                <a:gd name="T10" fmla="*/ 909 w 1106"/>
                <a:gd name="T11" fmla="*/ 1247 h 1339"/>
                <a:gd name="T12" fmla="*/ 906 w 1106"/>
                <a:gd name="T13" fmla="*/ 1339 h 1339"/>
                <a:gd name="T14" fmla="*/ 282 w 1106"/>
                <a:gd name="T15" fmla="*/ 1339 h 1339"/>
                <a:gd name="T16" fmla="*/ 278 w 1106"/>
                <a:gd name="T17" fmla="*/ 1239 h 1339"/>
                <a:gd name="T18" fmla="*/ 202 w 1106"/>
                <a:gd name="T19" fmla="*/ 877 h 1339"/>
                <a:gd name="T20" fmla="*/ 285 w 1106"/>
                <a:gd name="T21" fmla="*/ 697 h 1339"/>
                <a:gd name="T22" fmla="*/ 112 w 1106"/>
                <a:gd name="T23" fmla="*/ 668 h 1339"/>
                <a:gd name="T24" fmla="*/ 27 w 1106"/>
                <a:gd name="T25" fmla="*/ 538 h 1339"/>
                <a:gd name="T26" fmla="*/ 273 w 1106"/>
                <a:gd name="T27" fmla="*/ 60 h 1339"/>
                <a:gd name="T28" fmla="*/ 341 w 1106"/>
                <a:gd name="T29" fmla="*/ 14 h 1339"/>
                <a:gd name="T30" fmla="*/ 411 w 1106"/>
                <a:gd name="T31" fmla="*/ 0 h 1339"/>
                <a:gd name="T32" fmla="*/ 439 w 1106"/>
                <a:gd name="T33" fmla="*/ 39 h 1339"/>
                <a:gd name="T34" fmla="*/ 594 w 1106"/>
                <a:gd name="T35" fmla="*/ 99 h 1339"/>
                <a:gd name="T36" fmla="*/ 600 w 1106"/>
                <a:gd name="T37" fmla="*/ 99 h 1339"/>
                <a:gd name="T38" fmla="*/ 772 w 1106"/>
                <a:gd name="T39" fmla="*/ 16 h 1339"/>
                <a:gd name="T40" fmla="*/ 780 w 1106"/>
                <a:gd name="T41" fmla="*/ 3 h 1339"/>
                <a:gd name="T42" fmla="*/ 834 w 1106"/>
                <a:gd name="T43" fmla="*/ 13 h 1339"/>
                <a:gd name="T44" fmla="*/ 915 w 1106"/>
                <a:gd name="T45" fmla="*/ 67 h 1339"/>
                <a:gd name="T46" fmla="*/ 1085 w 1106"/>
                <a:gd name="T47" fmla="*/ 507 h 1339"/>
                <a:gd name="T48" fmla="*/ 1049 w 1106"/>
                <a:gd name="T49" fmla="*/ 612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6" h="1339">
                  <a:moveTo>
                    <a:pt x="1049" y="612"/>
                  </a:moveTo>
                  <a:cubicBezTo>
                    <a:pt x="933" y="651"/>
                    <a:pt x="933" y="651"/>
                    <a:pt x="933" y="651"/>
                  </a:cubicBezTo>
                  <a:cubicBezTo>
                    <a:pt x="929" y="668"/>
                    <a:pt x="926" y="681"/>
                    <a:pt x="926" y="681"/>
                  </a:cubicBezTo>
                  <a:cubicBezTo>
                    <a:pt x="927" y="680"/>
                    <a:pt x="927" y="680"/>
                    <a:pt x="927" y="680"/>
                  </a:cubicBezTo>
                  <a:cubicBezTo>
                    <a:pt x="1002" y="877"/>
                    <a:pt x="1002" y="877"/>
                    <a:pt x="1002" y="877"/>
                  </a:cubicBezTo>
                  <a:cubicBezTo>
                    <a:pt x="1062" y="1021"/>
                    <a:pt x="1009" y="1202"/>
                    <a:pt x="909" y="1247"/>
                  </a:cubicBezTo>
                  <a:cubicBezTo>
                    <a:pt x="906" y="1339"/>
                    <a:pt x="906" y="1339"/>
                    <a:pt x="906" y="1339"/>
                  </a:cubicBezTo>
                  <a:cubicBezTo>
                    <a:pt x="282" y="1339"/>
                    <a:pt x="282" y="1339"/>
                    <a:pt x="282" y="1339"/>
                  </a:cubicBezTo>
                  <a:cubicBezTo>
                    <a:pt x="278" y="1239"/>
                    <a:pt x="278" y="1239"/>
                    <a:pt x="278" y="1239"/>
                  </a:cubicBezTo>
                  <a:cubicBezTo>
                    <a:pt x="189" y="1182"/>
                    <a:pt x="146" y="1013"/>
                    <a:pt x="202" y="877"/>
                  </a:cubicBezTo>
                  <a:cubicBezTo>
                    <a:pt x="285" y="697"/>
                    <a:pt x="285" y="697"/>
                    <a:pt x="285" y="697"/>
                  </a:cubicBezTo>
                  <a:cubicBezTo>
                    <a:pt x="112" y="668"/>
                    <a:pt x="112" y="668"/>
                    <a:pt x="112" y="668"/>
                  </a:cubicBezTo>
                  <a:cubicBezTo>
                    <a:pt x="45" y="668"/>
                    <a:pt x="0" y="600"/>
                    <a:pt x="27" y="538"/>
                  </a:cubicBezTo>
                  <a:cubicBezTo>
                    <a:pt x="273" y="60"/>
                    <a:pt x="273" y="60"/>
                    <a:pt x="273" y="60"/>
                  </a:cubicBezTo>
                  <a:cubicBezTo>
                    <a:pt x="275" y="57"/>
                    <a:pt x="299" y="20"/>
                    <a:pt x="341" y="14"/>
                  </a:cubicBezTo>
                  <a:cubicBezTo>
                    <a:pt x="361" y="10"/>
                    <a:pt x="386" y="6"/>
                    <a:pt x="411" y="0"/>
                  </a:cubicBezTo>
                  <a:cubicBezTo>
                    <a:pt x="415" y="12"/>
                    <a:pt x="425" y="25"/>
                    <a:pt x="439" y="39"/>
                  </a:cubicBezTo>
                  <a:cubicBezTo>
                    <a:pt x="458" y="57"/>
                    <a:pt x="510" y="99"/>
                    <a:pt x="594" y="99"/>
                  </a:cubicBezTo>
                  <a:cubicBezTo>
                    <a:pt x="600" y="99"/>
                    <a:pt x="600" y="99"/>
                    <a:pt x="600" y="99"/>
                  </a:cubicBezTo>
                  <a:cubicBezTo>
                    <a:pt x="710" y="97"/>
                    <a:pt x="763" y="30"/>
                    <a:pt x="772" y="16"/>
                  </a:cubicBezTo>
                  <a:cubicBezTo>
                    <a:pt x="776" y="12"/>
                    <a:pt x="778" y="7"/>
                    <a:pt x="780" y="3"/>
                  </a:cubicBezTo>
                  <a:cubicBezTo>
                    <a:pt x="834" y="13"/>
                    <a:pt x="834" y="13"/>
                    <a:pt x="834" y="13"/>
                  </a:cubicBezTo>
                  <a:cubicBezTo>
                    <a:pt x="876" y="21"/>
                    <a:pt x="894" y="37"/>
                    <a:pt x="915" y="67"/>
                  </a:cubicBezTo>
                  <a:cubicBezTo>
                    <a:pt x="922" y="84"/>
                    <a:pt x="1031" y="314"/>
                    <a:pt x="1085" y="507"/>
                  </a:cubicBezTo>
                  <a:cubicBezTo>
                    <a:pt x="1106" y="581"/>
                    <a:pt x="1074" y="602"/>
                    <a:pt x="1049" y="612"/>
                  </a:cubicBezTo>
                  <a:close/>
                </a:path>
              </a:pathLst>
            </a:custGeom>
            <a:solidFill>
              <a:srgbClr val="F7AF4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8" name="Freeform 131"/>
            <p:cNvSpPr/>
            <p:nvPr/>
          </p:nvSpPr>
          <p:spPr bwMode="auto">
            <a:xfrm>
              <a:off x="2809" y="1296"/>
              <a:ext cx="118" cy="203"/>
            </a:xfrm>
            <a:custGeom>
              <a:avLst/>
              <a:gdLst>
                <a:gd name="T0" fmla="*/ 234 w 234"/>
                <a:gd name="T1" fmla="*/ 89 h 402"/>
                <a:gd name="T2" fmla="*/ 225 w 234"/>
                <a:gd name="T3" fmla="*/ 307 h 402"/>
                <a:gd name="T4" fmla="*/ 138 w 234"/>
                <a:gd name="T5" fmla="*/ 391 h 402"/>
                <a:gd name="T6" fmla="*/ 51 w 234"/>
                <a:gd name="T7" fmla="*/ 366 h 402"/>
                <a:gd name="T8" fmla="*/ 12 w 234"/>
                <a:gd name="T9" fmla="*/ 261 h 402"/>
                <a:gd name="T10" fmla="*/ 81 w 234"/>
                <a:gd name="T11" fmla="*/ 0 h 402"/>
                <a:gd name="T12" fmla="*/ 83 w 234"/>
                <a:gd name="T13" fmla="*/ 6 h 402"/>
                <a:gd name="T14" fmla="*/ 83 w 234"/>
                <a:gd name="T15" fmla="*/ 73 h 402"/>
                <a:gd name="T16" fmla="*/ 143 w 234"/>
                <a:gd name="T17" fmla="*/ 155 h 402"/>
                <a:gd name="T18" fmla="*/ 144 w 234"/>
                <a:gd name="T19" fmla="*/ 155 h 402"/>
                <a:gd name="T20" fmla="*/ 234 w 234"/>
                <a:gd name="T21" fmla="*/ 8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402">
                  <a:moveTo>
                    <a:pt x="234" y="89"/>
                  </a:moveTo>
                  <a:cubicBezTo>
                    <a:pt x="225" y="307"/>
                    <a:pt x="225" y="307"/>
                    <a:pt x="225" y="307"/>
                  </a:cubicBezTo>
                  <a:cubicBezTo>
                    <a:pt x="221" y="361"/>
                    <a:pt x="175" y="402"/>
                    <a:pt x="138" y="391"/>
                  </a:cubicBezTo>
                  <a:cubicBezTo>
                    <a:pt x="51" y="366"/>
                    <a:pt x="51" y="366"/>
                    <a:pt x="51" y="366"/>
                  </a:cubicBezTo>
                  <a:cubicBezTo>
                    <a:pt x="17" y="356"/>
                    <a:pt x="0" y="308"/>
                    <a:pt x="12" y="261"/>
                  </a:cubicBezTo>
                  <a:cubicBezTo>
                    <a:pt x="81" y="0"/>
                    <a:pt x="81" y="0"/>
                    <a:pt x="81" y="0"/>
                  </a:cubicBezTo>
                  <a:cubicBezTo>
                    <a:pt x="83" y="6"/>
                    <a:pt x="83" y="6"/>
                    <a:pt x="83" y="6"/>
                  </a:cubicBezTo>
                  <a:cubicBezTo>
                    <a:pt x="83" y="73"/>
                    <a:pt x="83" y="73"/>
                    <a:pt x="83" y="73"/>
                  </a:cubicBezTo>
                  <a:cubicBezTo>
                    <a:pt x="83" y="115"/>
                    <a:pt x="108" y="150"/>
                    <a:pt x="143" y="155"/>
                  </a:cubicBezTo>
                  <a:cubicBezTo>
                    <a:pt x="144" y="155"/>
                    <a:pt x="144" y="155"/>
                    <a:pt x="144" y="155"/>
                  </a:cubicBezTo>
                  <a:cubicBezTo>
                    <a:pt x="181" y="161"/>
                    <a:pt x="223" y="132"/>
                    <a:pt x="234" y="89"/>
                  </a:cubicBezTo>
                  <a:close/>
                </a:path>
              </a:pathLst>
            </a:custGeom>
            <a:solidFill>
              <a:srgbClr val="9F90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9" name="Freeform 132"/>
            <p:cNvSpPr/>
            <p:nvPr/>
          </p:nvSpPr>
          <p:spPr bwMode="auto">
            <a:xfrm>
              <a:off x="2930" y="1295"/>
              <a:ext cx="113" cy="202"/>
            </a:xfrm>
            <a:custGeom>
              <a:avLst/>
              <a:gdLst>
                <a:gd name="T0" fmla="*/ 172 w 225"/>
                <a:gd name="T1" fmla="*/ 359 h 401"/>
                <a:gd name="T2" fmla="*/ 84 w 225"/>
                <a:gd name="T3" fmla="*/ 389 h 401"/>
                <a:gd name="T4" fmla="*/ 0 w 225"/>
                <a:gd name="T5" fmla="*/ 309 h 401"/>
                <a:gd name="T6" fmla="*/ 2 w 225"/>
                <a:gd name="T7" fmla="*/ 74 h 401"/>
                <a:gd name="T8" fmla="*/ 83 w 225"/>
                <a:gd name="T9" fmla="*/ 151 h 401"/>
                <a:gd name="T10" fmla="*/ 156 w 225"/>
                <a:gd name="T11" fmla="*/ 75 h 401"/>
                <a:gd name="T12" fmla="*/ 156 w 225"/>
                <a:gd name="T13" fmla="*/ 68 h 401"/>
                <a:gd name="T14" fmla="*/ 156 w 225"/>
                <a:gd name="T15" fmla="*/ 9 h 401"/>
                <a:gd name="T16" fmla="*/ 157 w 225"/>
                <a:gd name="T17" fmla="*/ 0 h 401"/>
                <a:gd name="T18" fmla="*/ 215 w 225"/>
                <a:gd name="T19" fmla="*/ 253 h 401"/>
                <a:gd name="T20" fmla="*/ 172 w 225"/>
                <a:gd name="T21" fmla="*/ 35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401">
                  <a:moveTo>
                    <a:pt x="172" y="359"/>
                  </a:moveTo>
                  <a:cubicBezTo>
                    <a:pt x="84" y="389"/>
                    <a:pt x="84" y="389"/>
                    <a:pt x="84" y="389"/>
                  </a:cubicBezTo>
                  <a:cubicBezTo>
                    <a:pt x="46" y="401"/>
                    <a:pt x="2" y="363"/>
                    <a:pt x="0" y="309"/>
                  </a:cubicBezTo>
                  <a:cubicBezTo>
                    <a:pt x="2" y="74"/>
                    <a:pt x="2" y="74"/>
                    <a:pt x="2" y="74"/>
                  </a:cubicBezTo>
                  <a:cubicBezTo>
                    <a:pt x="3" y="114"/>
                    <a:pt x="44" y="149"/>
                    <a:pt x="83" y="151"/>
                  </a:cubicBezTo>
                  <a:cubicBezTo>
                    <a:pt x="125" y="153"/>
                    <a:pt x="153" y="114"/>
                    <a:pt x="156" y="75"/>
                  </a:cubicBezTo>
                  <a:cubicBezTo>
                    <a:pt x="156" y="73"/>
                    <a:pt x="156" y="70"/>
                    <a:pt x="156" y="68"/>
                  </a:cubicBezTo>
                  <a:cubicBezTo>
                    <a:pt x="156" y="9"/>
                    <a:pt x="156" y="9"/>
                    <a:pt x="156" y="9"/>
                  </a:cubicBezTo>
                  <a:cubicBezTo>
                    <a:pt x="157" y="0"/>
                    <a:pt x="157" y="0"/>
                    <a:pt x="157" y="0"/>
                  </a:cubicBezTo>
                  <a:cubicBezTo>
                    <a:pt x="215" y="253"/>
                    <a:pt x="215" y="253"/>
                    <a:pt x="215" y="253"/>
                  </a:cubicBezTo>
                  <a:cubicBezTo>
                    <a:pt x="225" y="300"/>
                    <a:pt x="206" y="348"/>
                    <a:pt x="172" y="359"/>
                  </a:cubicBezTo>
                  <a:close/>
                </a:path>
              </a:pathLst>
            </a:custGeom>
            <a:solidFill>
              <a:srgbClr val="9F90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0" name="Freeform 133"/>
            <p:cNvSpPr/>
            <p:nvPr/>
          </p:nvSpPr>
          <p:spPr bwMode="auto">
            <a:xfrm>
              <a:off x="2802" y="1067"/>
              <a:ext cx="247" cy="308"/>
            </a:xfrm>
            <a:custGeom>
              <a:avLst/>
              <a:gdLst>
                <a:gd name="T0" fmla="*/ 490 w 490"/>
                <a:gd name="T1" fmla="*/ 0 h 610"/>
                <a:gd name="T2" fmla="*/ 409 w 490"/>
                <a:gd name="T3" fmla="*/ 461 h 610"/>
                <a:gd name="T4" fmla="*/ 409 w 490"/>
                <a:gd name="T5" fmla="*/ 520 h 610"/>
                <a:gd name="T6" fmla="*/ 341 w 490"/>
                <a:gd name="T7" fmla="*/ 603 h 610"/>
                <a:gd name="T8" fmla="*/ 255 w 490"/>
                <a:gd name="T9" fmla="*/ 526 h 610"/>
                <a:gd name="T10" fmla="*/ 251 w 490"/>
                <a:gd name="T11" fmla="*/ 533 h 610"/>
                <a:gd name="T12" fmla="*/ 167 w 490"/>
                <a:gd name="T13" fmla="*/ 610 h 610"/>
                <a:gd name="T14" fmla="*/ 98 w 490"/>
                <a:gd name="T15" fmla="*/ 527 h 610"/>
                <a:gd name="T16" fmla="*/ 98 w 490"/>
                <a:gd name="T17" fmla="*/ 460 h 610"/>
                <a:gd name="T18" fmla="*/ 0 w 490"/>
                <a:gd name="T19" fmla="*/ 0 h 610"/>
                <a:gd name="T20" fmla="*/ 490 w 490"/>
                <a:gd name="T2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0" h="610">
                  <a:moveTo>
                    <a:pt x="490" y="0"/>
                  </a:moveTo>
                  <a:cubicBezTo>
                    <a:pt x="409" y="461"/>
                    <a:pt x="409" y="461"/>
                    <a:pt x="409" y="461"/>
                  </a:cubicBezTo>
                  <a:cubicBezTo>
                    <a:pt x="409" y="461"/>
                    <a:pt x="409" y="520"/>
                    <a:pt x="409" y="520"/>
                  </a:cubicBezTo>
                  <a:cubicBezTo>
                    <a:pt x="409" y="559"/>
                    <a:pt x="383" y="600"/>
                    <a:pt x="341" y="603"/>
                  </a:cubicBezTo>
                  <a:cubicBezTo>
                    <a:pt x="298" y="605"/>
                    <a:pt x="261" y="566"/>
                    <a:pt x="255" y="526"/>
                  </a:cubicBezTo>
                  <a:cubicBezTo>
                    <a:pt x="251" y="533"/>
                    <a:pt x="251" y="533"/>
                    <a:pt x="251" y="533"/>
                  </a:cubicBezTo>
                  <a:cubicBezTo>
                    <a:pt x="250" y="574"/>
                    <a:pt x="208" y="610"/>
                    <a:pt x="167" y="610"/>
                  </a:cubicBezTo>
                  <a:cubicBezTo>
                    <a:pt x="124" y="610"/>
                    <a:pt x="98" y="567"/>
                    <a:pt x="98" y="527"/>
                  </a:cubicBezTo>
                  <a:cubicBezTo>
                    <a:pt x="98" y="460"/>
                    <a:pt x="98" y="460"/>
                    <a:pt x="98" y="460"/>
                  </a:cubicBezTo>
                  <a:cubicBezTo>
                    <a:pt x="0" y="0"/>
                    <a:pt x="0" y="0"/>
                    <a:pt x="0" y="0"/>
                  </a:cubicBezTo>
                  <a:lnTo>
                    <a:pt x="490" y="0"/>
                  </a:ln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1" name="Rectangle 134"/>
            <p:cNvSpPr>
              <a:spLocks noChangeArrowheads="1"/>
            </p:cNvSpPr>
            <p:nvPr/>
          </p:nvSpPr>
          <p:spPr bwMode="auto">
            <a:xfrm>
              <a:off x="2756" y="542"/>
              <a:ext cx="334" cy="244"/>
            </a:xfrm>
            <a:prstGeom prst="rect">
              <a:avLst/>
            </a:prstGeom>
            <a:solidFill>
              <a:srgbClr val="5A8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2" name="Oval 135"/>
            <p:cNvSpPr>
              <a:spLocks noChangeArrowheads="1"/>
            </p:cNvSpPr>
            <p:nvPr/>
          </p:nvSpPr>
          <p:spPr bwMode="auto">
            <a:xfrm>
              <a:off x="2902" y="642"/>
              <a:ext cx="55" cy="54"/>
            </a:xfrm>
            <a:prstGeom prst="ellipse">
              <a:avLst/>
            </a:prstGeom>
            <a:solidFill>
              <a:srgbClr val="1DAE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3" name="Freeform 136"/>
            <p:cNvSpPr>
              <a:spLocks noEditPoints="1"/>
            </p:cNvSpPr>
            <p:nvPr/>
          </p:nvSpPr>
          <p:spPr bwMode="auto">
            <a:xfrm>
              <a:off x="2896" y="635"/>
              <a:ext cx="67" cy="68"/>
            </a:xfrm>
            <a:custGeom>
              <a:avLst/>
              <a:gdLst>
                <a:gd name="T0" fmla="*/ 67 w 134"/>
                <a:gd name="T1" fmla="*/ 134 h 134"/>
                <a:gd name="T2" fmla="*/ 0 w 134"/>
                <a:gd name="T3" fmla="*/ 67 h 134"/>
                <a:gd name="T4" fmla="*/ 67 w 134"/>
                <a:gd name="T5" fmla="*/ 0 h 134"/>
                <a:gd name="T6" fmla="*/ 134 w 134"/>
                <a:gd name="T7" fmla="*/ 67 h 134"/>
                <a:gd name="T8" fmla="*/ 67 w 134"/>
                <a:gd name="T9" fmla="*/ 134 h 134"/>
                <a:gd name="T10" fmla="*/ 67 w 134"/>
                <a:gd name="T11" fmla="*/ 26 h 134"/>
                <a:gd name="T12" fmla="*/ 26 w 134"/>
                <a:gd name="T13" fmla="*/ 67 h 134"/>
                <a:gd name="T14" fmla="*/ 67 w 134"/>
                <a:gd name="T15" fmla="*/ 108 h 134"/>
                <a:gd name="T16" fmla="*/ 109 w 134"/>
                <a:gd name="T17" fmla="*/ 67 h 134"/>
                <a:gd name="T18" fmla="*/ 67 w 134"/>
                <a:gd name="T19"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67" y="134"/>
                  </a:moveTo>
                  <a:cubicBezTo>
                    <a:pt x="30" y="134"/>
                    <a:pt x="0" y="104"/>
                    <a:pt x="0" y="67"/>
                  </a:cubicBezTo>
                  <a:cubicBezTo>
                    <a:pt x="0" y="30"/>
                    <a:pt x="30" y="0"/>
                    <a:pt x="67" y="0"/>
                  </a:cubicBezTo>
                  <a:cubicBezTo>
                    <a:pt x="104" y="0"/>
                    <a:pt x="134" y="30"/>
                    <a:pt x="134" y="67"/>
                  </a:cubicBezTo>
                  <a:cubicBezTo>
                    <a:pt x="134" y="104"/>
                    <a:pt x="104" y="134"/>
                    <a:pt x="67" y="134"/>
                  </a:cubicBezTo>
                  <a:close/>
                  <a:moveTo>
                    <a:pt x="67" y="26"/>
                  </a:moveTo>
                  <a:cubicBezTo>
                    <a:pt x="44" y="26"/>
                    <a:pt x="26" y="44"/>
                    <a:pt x="26" y="67"/>
                  </a:cubicBezTo>
                  <a:cubicBezTo>
                    <a:pt x="26" y="90"/>
                    <a:pt x="44" y="108"/>
                    <a:pt x="67" y="108"/>
                  </a:cubicBezTo>
                  <a:cubicBezTo>
                    <a:pt x="90" y="108"/>
                    <a:pt x="109" y="90"/>
                    <a:pt x="109" y="67"/>
                  </a:cubicBezTo>
                  <a:cubicBezTo>
                    <a:pt x="109" y="44"/>
                    <a:pt x="90" y="26"/>
                    <a:pt x="67"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4" name="Freeform 137"/>
            <p:cNvSpPr/>
            <p:nvPr/>
          </p:nvSpPr>
          <p:spPr bwMode="auto">
            <a:xfrm>
              <a:off x="2783" y="820"/>
              <a:ext cx="124" cy="48"/>
            </a:xfrm>
            <a:custGeom>
              <a:avLst/>
              <a:gdLst>
                <a:gd name="T0" fmla="*/ 15 w 245"/>
                <a:gd name="T1" fmla="*/ 95 h 95"/>
                <a:gd name="T2" fmla="*/ 6 w 245"/>
                <a:gd name="T3" fmla="*/ 92 h 95"/>
                <a:gd name="T4" fmla="*/ 5 w 245"/>
                <a:gd name="T5" fmla="*/ 74 h 95"/>
                <a:gd name="T6" fmla="*/ 239 w 245"/>
                <a:gd name="T7" fmla="*/ 56 h 95"/>
                <a:gd name="T8" fmla="*/ 240 w 245"/>
                <a:gd name="T9" fmla="*/ 74 h 95"/>
                <a:gd name="T10" fmla="*/ 222 w 245"/>
                <a:gd name="T11" fmla="*/ 75 h 95"/>
                <a:gd name="T12" fmla="*/ 24 w 245"/>
                <a:gd name="T13" fmla="*/ 91 h 95"/>
                <a:gd name="T14" fmla="*/ 15 w 245"/>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95">
                  <a:moveTo>
                    <a:pt x="15" y="95"/>
                  </a:moveTo>
                  <a:cubicBezTo>
                    <a:pt x="12" y="95"/>
                    <a:pt x="8" y="94"/>
                    <a:pt x="6" y="92"/>
                  </a:cubicBezTo>
                  <a:cubicBezTo>
                    <a:pt x="1" y="87"/>
                    <a:pt x="0" y="79"/>
                    <a:pt x="5" y="74"/>
                  </a:cubicBezTo>
                  <a:cubicBezTo>
                    <a:pt x="64" y="9"/>
                    <a:pt x="173" y="0"/>
                    <a:pt x="239" y="56"/>
                  </a:cubicBezTo>
                  <a:cubicBezTo>
                    <a:pt x="244" y="60"/>
                    <a:pt x="245" y="69"/>
                    <a:pt x="240" y="74"/>
                  </a:cubicBezTo>
                  <a:cubicBezTo>
                    <a:pt x="236" y="79"/>
                    <a:pt x="228" y="80"/>
                    <a:pt x="222" y="75"/>
                  </a:cubicBezTo>
                  <a:cubicBezTo>
                    <a:pt x="161" y="23"/>
                    <a:pt x="69" y="42"/>
                    <a:pt x="24" y="91"/>
                  </a:cubicBezTo>
                  <a:cubicBezTo>
                    <a:pt x="22" y="94"/>
                    <a:pt x="18" y="95"/>
                    <a:pt x="15" y="9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5" name="Freeform 138"/>
            <p:cNvSpPr/>
            <p:nvPr/>
          </p:nvSpPr>
          <p:spPr bwMode="auto">
            <a:xfrm>
              <a:off x="1376" y="1674"/>
              <a:ext cx="785" cy="668"/>
            </a:xfrm>
            <a:custGeom>
              <a:avLst/>
              <a:gdLst>
                <a:gd name="T0" fmla="*/ 1556 w 1556"/>
                <a:gd name="T1" fmla="*/ 785 h 1324"/>
                <a:gd name="T2" fmla="*/ 1511 w 1556"/>
                <a:gd name="T3" fmla="*/ 997 h 1324"/>
                <a:gd name="T4" fmla="*/ 1057 w 1556"/>
                <a:gd name="T5" fmla="*/ 815 h 1324"/>
                <a:gd name="T6" fmla="*/ 977 w 1556"/>
                <a:gd name="T7" fmla="*/ 678 h 1324"/>
                <a:gd name="T8" fmla="*/ 798 w 1556"/>
                <a:gd name="T9" fmla="*/ 1082 h 1324"/>
                <a:gd name="T10" fmla="*/ 788 w 1556"/>
                <a:gd name="T11" fmla="*/ 1113 h 1324"/>
                <a:gd name="T12" fmla="*/ 772 w 1556"/>
                <a:gd name="T13" fmla="*/ 1168 h 1324"/>
                <a:gd name="T14" fmla="*/ 737 w 1556"/>
                <a:gd name="T15" fmla="*/ 1281 h 1324"/>
                <a:gd name="T16" fmla="*/ 728 w 1556"/>
                <a:gd name="T17" fmla="*/ 1313 h 1324"/>
                <a:gd name="T18" fmla="*/ 689 w 1556"/>
                <a:gd name="T19" fmla="*/ 1320 h 1324"/>
                <a:gd name="T20" fmla="*/ 579 w 1556"/>
                <a:gd name="T21" fmla="*/ 1307 h 1324"/>
                <a:gd name="T22" fmla="*/ 605 w 1556"/>
                <a:gd name="T23" fmla="*/ 1237 h 1324"/>
                <a:gd name="T24" fmla="*/ 501 w 1556"/>
                <a:gd name="T25" fmla="*/ 1197 h 1324"/>
                <a:gd name="T26" fmla="*/ 468 w 1556"/>
                <a:gd name="T27" fmla="*/ 1280 h 1324"/>
                <a:gd name="T28" fmla="*/ 348 w 1556"/>
                <a:gd name="T29" fmla="*/ 1240 h 1324"/>
                <a:gd name="T30" fmla="*/ 342 w 1556"/>
                <a:gd name="T31" fmla="*/ 1237 h 1324"/>
                <a:gd name="T32" fmla="*/ 340 w 1556"/>
                <a:gd name="T33" fmla="*/ 1268 h 1324"/>
                <a:gd name="T34" fmla="*/ 111 w 1556"/>
                <a:gd name="T35" fmla="*/ 1271 h 1324"/>
                <a:gd name="T36" fmla="*/ 112 w 1556"/>
                <a:gd name="T37" fmla="*/ 1102 h 1324"/>
                <a:gd name="T38" fmla="*/ 111 w 1556"/>
                <a:gd name="T39" fmla="*/ 1101 h 1324"/>
                <a:gd name="T40" fmla="*/ 13 w 1556"/>
                <a:gd name="T41" fmla="*/ 1027 h 1324"/>
                <a:gd name="T42" fmla="*/ 116 w 1556"/>
                <a:gd name="T43" fmla="*/ 876 h 1324"/>
                <a:gd name="T44" fmla="*/ 117 w 1556"/>
                <a:gd name="T45" fmla="*/ 826 h 1324"/>
                <a:gd name="T46" fmla="*/ 123 w 1556"/>
                <a:gd name="T47" fmla="*/ 621 h 1324"/>
                <a:gd name="T48" fmla="*/ 134 w 1556"/>
                <a:gd name="T49" fmla="*/ 554 h 1324"/>
                <a:gd name="T50" fmla="*/ 159 w 1556"/>
                <a:gd name="T51" fmla="*/ 520 h 1324"/>
                <a:gd name="T52" fmla="*/ 387 w 1556"/>
                <a:gd name="T53" fmla="*/ 224 h 1324"/>
                <a:gd name="T54" fmla="*/ 507 w 1556"/>
                <a:gd name="T55" fmla="*/ 85 h 1324"/>
                <a:gd name="T56" fmla="*/ 533 w 1556"/>
                <a:gd name="T57" fmla="*/ 60 h 1324"/>
                <a:gd name="T58" fmla="*/ 560 w 1556"/>
                <a:gd name="T59" fmla="*/ 44 h 1324"/>
                <a:gd name="T60" fmla="*/ 593 w 1556"/>
                <a:gd name="T61" fmla="*/ 30 h 1324"/>
                <a:gd name="T62" fmla="*/ 696 w 1556"/>
                <a:gd name="T63" fmla="*/ 4 h 1324"/>
                <a:gd name="T64" fmla="*/ 766 w 1556"/>
                <a:gd name="T65" fmla="*/ 3 h 1324"/>
                <a:gd name="T66" fmla="*/ 782 w 1556"/>
                <a:gd name="T67" fmla="*/ 39 h 1324"/>
                <a:gd name="T68" fmla="*/ 814 w 1556"/>
                <a:gd name="T69" fmla="*/ 181 h 1324"/>
                <a:gd name="T70" fmla="*/ 965 w 1556"/>
                <a:gd name="T71" fmla="*/ 203 h 1324"/>
                <a:gd name="T72" fmla="*/ 1038 w 1556"/>
                <a:gd name="T73" fmla="*/ 217 h 1324"/>
                <a:gd name="T74" fmla="*/ 1042 w 1556"/>
                <a:gd name="T75" fmla="*/ 217 h 1324"/>
                <a:gd name="T76" fmla="*/ 1044 w 1556"/>
                <a:gd name="T77" fmla="*/ 227 h 1324"/>
                <a:gd name="T78" fmla="*/ 1047 w 1556"/>
                <a:gd name="T79" fmla="*/ 228 h 1324"/>
                <a:gd name="T80" fmla="*/ 1048 w 1556"/>
                <a:gd name="T81" fmla="*/ 238 h 1324"/>
                <a:gd name="T82" fmla="*/ 1050 w 1556"/>
                <a:gd name="T83" fmla="*/ 237 h 1324"/>
                <a:gd name="T84" fmla="*/ 1214 w 1556"/>
                <a:gd name="T85" fmla="*/ 642 h 1324"/>
                <a:gd name="T86" fmla="*/ 1556 w 1556"/>
                <a:gd name="T87" fmla="*/ 785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6" h="1324">
                  <a:moveTo>
                    <a:pt x="1556" y="785"/>
                  </a:moveTo>
                  <a:cubicBezTo>
                    <a:pt x="1511" y="997"/>
                    <a:pt x="1511" y="997"/>
                    <a:pt x="1511" y="997"/>
                  </a:cubicBezTo>
                  <a:cubicBezTo>
                    <a:pt x="1511" y="997"/>
                    <a:pt x="1105" y="890"/>
                    <a:pt x="1057" y="815"/>
                  </a:cubicBezTo>
                  <a:cubicBezTo>
                    <a:pt x="977" y="678"/>
                    <a:pt x="977" y="678"/>
                    <a:pt x="977" y="678"/>
                  </a:cubicBezTo>
                  <a:cubicBezTo>
                    <a:pt x="903" y="897"/>
                    <a:pt x="801" y="1080"/>
                    <a:pt x="798" y="1082"/>
                  </a:cubicBezTo>
                  <a:cubicBezTo>
                    <a:pt x="788" y="1113"/>
                    <a:pt x="788" y="1113"/>
                    <a:pt x="788" y="1113"/>
                  </a:cubicBezTo>
                  <a:cubicBezTo>
                    <a:pt x="772" y="1168"/>
                    <a:pt x="772" y="1168"/>
                    <a:pt x="772" y="1168"/>
                  </a:cubicBezTo>
                  <a:cubicBezTo>
                    <a:pt x="737" y="1281"/>
                    <a:pt x="737" y="1281"/>
                    <a:pt x="737" y="1281"/>
                  </a:cubicBezTo>
                  <a:cubicBezTo>
                    <a:pt x="728" y="1313"/>
                    <a:pt x="728" y="1313"/>
                    <a:pt x="728" y="1313"/>
                  </a:cubicBezTo>
                  <a:cubicBezTo>
                    <a:pt x="726" y="1322"/>
                    <a:pt x="711" y="1324"/>
                    <a:pt x="689" y="1320"/>
                  </a:cubicBezTo>
                  <a:cubicBezTo>
                    <a:pt x="663" y="1315"/>
                    <a:pt x="618" y="1322"/>
                    <a:pt x="579" y="1307"/>
                  </a:cubicBezTo>
                  <a:cubicBezTo>
                    <a:pt x="573" y="1305"/>
                    <a:pt x="605" y="1237"/>
                    <a:pt x="605" y="1237"/>
                  </a:cubicBezTo>
                  <a:cubicBezTo>
                    <a:pt x="595" y="1233"/>
                    <a:pt x="510" y="1201"/>
                    <a:pt x="501" y="1197"/>
                  </a:cubicBezTo>
                  <a:cubicBezTo>
                    <a:pt x="492" y="1193"/>
                    <a:pt x="476" y="1284"/>
                    <a:pt x="468" y="1280"/>
                  </a:cubicBezTo>
                  <a:cubicBezTo>
                    <a:pt x="424" y="1262"/>
                    <a:pt x="396" y="1257"/>
                    <a:pt x="348" y="1240"/>
                  </a:cubicBezTo>
                  <a:cubicBezTo>
                    <a:pt x="342" y="1237"/>
                    <a:pt x="342" y="1237"/>
                    <a:pt x="342" y="1237"/>
                  </a:cubicBezTo>
                  <a:cubicBezTo>
                    <a:pt x="340" y="1268"/>
                    <a:pt x="340" y="1268"/>
                    <a:pt x="340" y="1268"/>
                  </a:cubicBezTo>
                  <a:cubicBezTo>
                    <a:pt x="111" y="1271"/>
                    <a:pt x="111" y="1271"/>
                    <a:pt x="111" y="1271"/>
                  </a:cubicBezTo>
                  <a:cubicBezTo>
                    <a:pt x="111" y="1271"/>
                    <a:pt x="111" y="1200"/>
                    <a:pt x="112" y="1102"/>
                  </a:cubicBezTo>
                  <a:cubicBezTo>
                    <a:pt x="111" y="1101"/>
                    <a:pt x="111" y="1101"/>
                    <a:pt x="111" y="1101"/>
                  </a:cubicBezTo>
                  <a:cubicBezTo>
                    <a:pt x="69" y="1071"/>
                    <a:pt x="0" y="1048"/>
                    <a:pt x="13" y="1027"/>
                  </a:cubicBezTo>
                  <a:cubicBezTo>
                    <a:pt x="25" y="1004"/>
                    <a:pt x="69" y="939"/>
                    <a:pt x="116" y="876"/>
                  </a:cubicBezTo>
                  <a:cubicBezTo>
                    <a:pt x="116" y="876"/>
                    <a:pt x="116" y="842"/>
                    <a:pt x="117" y="826"/>
                  </a:cubicBezTo>
                  <a:cubicBezTo>
                    <a:pt x="117" y="809"/>
                    <a:pt x="121" y="655"/>
                    <a:pt x="123" y="621"/>
                  </a:cubicBezTo>
                  <a:cubicBezTo>
                    <a:pt x="124" y="600"/>
                    <a:pt x="120" y="573"/>
                    <a:pt x="134" y="554"/>
                  </a:cubicBezTo>
                  <a:cubicBezTo>
                    <a:pt x="142" y="543"/>
                    <a:pt x="150" y="532"/>
                    <a:pt x="159" y="520"/>
                  </a:cubicBezTo>
                  <a:cubicBezTo>
                    <a:pt x="192" y="476"/>
                    <a:pt x="343" y="278"/>
                    <a:pt x="387" y="224"/>
                  </a:cubicBezTo>
                  <a:cubicBezTo>
                    <a:pt x="426" y="176"/>
                    <a:pt x="465" y="129"/>
                    <a:pt x="507" y="85"/>
                  </a:cubicBezTo>
                  <a:cubicBezTo>
                    <a:pt x="515" y="77"/>
                    <a:pt x="523" y="65"/>
                    <a:pt x="533" y="60"/>
                  </a:cubicBezTo>
                  <a:cubicBezTo>
                    <a:pt x="535" y="58"/>
                    <a:pt x="556" y="45"/>
                    <a:pt x="560" y="44"/>
                  </a:cubicBezTo>
                  <a:cubicBezTo>
                    <a:pt x="560" y="44"/>
                    <a:pt x="587" y="34"/>
                    <a:pt x="593" y="30"/>
                  </a:cubicBezTo>
                  <a:cubicBezTo>
                    <a:pt x="608" y="19"/>
                    <a:pt x="678" y="7"/>
                    <a:pt x="696" y="4"/>
                  </a:cubicBezTo>
                  <a:cubicBezTo>
                    <a:pt x="717" y="1"/>
                    <a:pt x="744" y="0"/>
                    <a:pt x="766" y="3"/>
                  </a:cubicBezTo>
                  <a:cubicBezTo>
                    <a:pt x="770" y="15"/>
                    <a:pt x="775" y="27"/>
                    <a:pt x="782" y="39"/>
                  </a:cubicBezTo>
                  <a:cubicBezTo>
                    <a:pt x="784" y="50"/>
                    <a:pt x="803" y="162"/>
                    <a:pt x="814" y="181"/>
                  </a:cubicBezTo>
                  <a:cubicBezTo>
                    <a:pt x="864" y="274"/>
                    <a:pt x="931" y="236"/>
                    <a:pt x="965" y="203"/>
                  </a:cubicBezTo>
                  <a:cubicBezTo>
                    <a:pt x="991" y="212"/>
                    <a:pt x="1017" y="217"/>
                    <a:pt x="1038" y="217"/>
                  </a:cubicBezTo>
                  <a:cubicBezTo>
                    <a:pt x="1038" y="217"/>
                    <a:pt x="1042" y="217"/>
                    <a:pt x="1042" y="217"/>
                  </a:cubicBezTo>
                  <a:cubicBezTo>
                    <a:pt x="1043" y="220"/>
                    <a:pt x="1044" y="224"/>
                    <a:pt x="1044" y="227"/>
                  </a:cubicBezTo>
                  <a:cubicBezTo>
                    <a:pt x="1047" y="228"/>
                    <a:pt x="1047" y="228"/>
                    <a:pt x="1047" y="228"/>
                  </a:cubicBezTo>
                  <a:cubicBezTo>
                    <a:pt x="1048" y="231"/>
                    <a:pt x="1048" y="235"/>
                    <a:pt x="1048" y="238"/>
                  </a:cubicBezTo>
                  <a:cubicBezTo>
                    <a:pt x="1050" y="237"/>
                    <a:pt x="1050" y="237"/>
                    <a:pt x="1050" y="237"/>
                  </a:cubicBezTo>
                  <a:cubicBezTo>
                    <a:pt x="1214" y="642"/>
                    <a:pt x="1214" y="642"/>
                    <a:pt x="1214" y="642"/>
                  </a:cubicBezTo>
                  <a:lnTo>
                    <a:pt x="1556" y="785"/>
                  </a:lnTo>
                  <a:close/>
                </a:path>
              </a:pathLst>
            </a:custGeom>
            <a:solidFill>
              <a:srgbClr val="4C96D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6" name="Freeform 139"/>
            <p:cNvSpPr/>
            <p:nvPr/>
          </p:nvSpPr>
          <p:spPr bwMode="auto">
            <a:xfrm>
              <a:off x="2937" y="826"/>
              <a:ext cx="112" cy="40"/>
            </a:xfrm>
            <a:custGeom>
              <a:avLst/>
              <a:gdLst>
                <a:gd name="T0" fmla="*/ 219 w 222"/>
                <a:gd name="T1" fmla="*/ 43 h 78"/>
                <a:gd name="T2" fmla="*/ 208 w 222"/>
                <a:gd name="T3" fmla="*/ 50 h 78"/>
                <a:gd name="T4" fmla="*/ 192 w 222"/>
                <a:gd name="T5" fmla="*/ 43 h 78"/>
                <a:gd name="T6" fmla="*/ 50 w 222"/>
                <a:gd name="T7" fmla="*/ 55 h 78"/>
                <a:gd name="T8" fmla="*/ 28 w 222"/>
                <a:gd name="T9" fmla="*/ 69 h 78"/>
                <a:gd name="T10" fmla="*/ 14 w 222"/>
                <a:gd name="T11" fmla="*/ 48 h 78"/>
                <a:gd name="T12" fmla="*/ 72 w 222"/>
                <a:gd name="T13" fmla="*/ 16 h 78"/>
                <a:gd name="T14" fmla="*/ 203 w 222"/>
                <a:gd name="T15" fmla="*/ 20 h 78"/>
                <a:gd name="T16" fmla="*/ 214 w 222"/>
                <a:gd name="T17" fmla="*/ 26 h 78"/>
                <a:gd name="T18" fmla="*/ 219 w 222"/>
                <a:gd name="T19"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78">
                  <a:moveTo>
                    <a:pt x="219" y="43"/>
                  </a:moveTo>
                  <a:cubicBezTo>
                    <a:pt x="217" y="47"/>
                    <a:pt x="213" y="50"/>
                    <a:pt x="208" y="50"/>
                  </a:cubicBezTo>
                  <a:cubicBezTo>
                    <a:pt x="202" y="50"/>
                    <a:pt x="197" y="45"/>
                    <a:pt x="192" y="43"/>
                  </a:cubicBezTo>
                  <a:cubicBezTo>
                    <a:pt x="144" y="20"/>
                    <a:pt x="94" y="30"/>
                    <a:pt x="50" y="55"/>
                  </a:cubicBezTo>
                  <a:cubicBezTo>
                    <a:pt x="42" y="59"/>
                    <a:pt x="35" y="64"/>
                    <a:pt x="28" y="69"/>
                  </a:cubicBezTo>
                  <a:cubicBezTo>
                    <a:pt x="15" y="78"/>
                    <a:pt x="0" y="57"/>
                    <a:pt x="14" y="48"/>
                  </a:cubicBezTo>
                  <a:cubicBezTo>
                    <a:pt x="32" y="35"/>
                    <a:pt x="51" y="24"/>
                    <a:pt x="72" y="16"/>
                  </a:cubicBezTo>
                  <a:cubicBezTo>
                    <a:pt x="115" y="0"/>
                    <a:pt x="162" y="0"/>
                    <a:pt x="203" y="20"/>
                  </a:cubicBezTo>
                  <a:cubicBezTo>
                    <a:pt x="207" y="22"/>
                    <a:pt x="211" y="24"/>
                    <a:pt x="214" y="26"/>
                  </a:cubicBezTo>
                  <a:cubicBezTo>
                    <a:pt x="221" y="30"/>
                    <a:pt x="222" y="38"/>
                    <a:pt x="219"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7" name="Freeform 140"/>
            <p:cNvSpPr/>
            <p:nvPr/>
          </p:nvSpPr>
          <p:spPr bwMode="auto">
            <a:xfrm>
              <a:off x="4133" y="2606"/>
              <a:ext cx="89" cy="120"/>
            </a:xfrm>
            <a:custGeom>
              <a:avLst/>
              <a:gdLst>
                <a:gd name="T0" fmla="*/ 152 w 176"/>
                <a:gd name="T1" fmla="*/ 142 h 237"/>
                <a:gd name="T2" fmla="*/ 32 w 176"/>
                <a:gd name="T3" fmla="*/ 179 h 237"/>
                <a:gd name="T4" fmla="*/ 4 w 176"/>
                <a:gd name="T5" fmla="*/ 102 h 237"/>
                <a:gd name="T6" fmla="*/ 55 w 176"/>
                <a:gd name="T7" fmla="*/ 67 h 237"/>
                <a:gd name="T8" fmla="*/ 72 w 176"/>
                <a:gd name="T9" fmla="*/ 52 h 237"/>
                <a:gd name="T10" fmla="*/ 123 w 176"/>
                <a:gd name="T11" fmla="*/ 3 h 237"/>
                <a:gd name="T12" fmla="*/ 155 w 176"/>
                <a:gd name="T13" fmla="*/ 3 h 237"/>
                <a:gd name="T14" fmla="*/ 152 w 176"/>
                <a:gd name="T15" fmla="*/ 142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37">
                  <a:moveTo>
                    <a:pt x="152" y="142"/>
                  </a:moveTo>
                  <a:cubicBezTo>
                    <a:pt x="118" y="237"/>
                    <a:pt x="54" y="230"/>
                    <a:pt x="32" y="179"/>
                  </a:cubicBezTo>
                  <a:cubicBezTo>
                    <a:pt x="32" y="179"/>
                    <a:pt x="0" y="104"/>
                    <a:pt x="4" y="102"/>
                  </a:cubicBezTo>
                  <a:cubicBezTo>
                    <a:pt x="21" y="93"/>
                    <a:pt x="39" y="80"/>
                    <a:pt x="55" y="67"/>
                  </a:cubicBezTo>
                  <a:cubicBezTo>
                    <a:pt x="61" y="62"/>
                    <a:pt x="67" y="57"/>
                    <a:pt x="72" y="52"/>
                  </a:cubicBezTo>
                  <a:cubicBezTo>
                    <a:pt x="96" y="32"/>
                    <a:pt x="115" y="11"/>
                    <a:pt x="123" y="3"/>
                  </a:cubicBezTo>
                  <a:cubicBezTo>
                    <a:pt x="126" y="0"/>
                    <a:pt x="155" y="3"/>
                    <a:pt x="155" y="3"/>
                  </a:cubicBezTo>
                  <a:cubicBezTo>
                    <a:pt x="176" y="35"/>
                    <a:pt x="166" y="104"/>
                    <a:pt x="152" y="142"/>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8" name="Freeform 141"/>
            <p:cNvSpPr/>
            <p:nvPr/>
          </p:nvSpPr>
          <p:spPr bwMode="auto">
            <a:xfrm>
              <a:off x="4139" y="2602"/>
              <a:ext cx="211" cy="288"/>
            </a:xfrm>
            <a:custGeom>
              <a:avLst/>
              <a:gdLst>
                <a:gd name="T0" fmla="*/ 404 w 418"/>
                <a:gd name="T1" fmla="*/ 323 h 570"/>
                <a:gd name="T2" fmla="*/ 404 w 418"/>
                <a:gd name="T3" fmla="*/ 324 h 570"/>
                <a:gd name="T4" fmla="*/ 370 w 418"/>
                <a:gd name="T5" fmla="*/ 320 h 570"/>
                <a:gd name="T6" fmla="*/ 292 w 418"/>
                <a:gd name="T7" fmla="*/ 222 h 570"/>
                <a:gd name="T8" fmla="*/ 276 w 418"/>
                <a:gd name="T9" fmla="*/ 290 h 570"/>
                <a:gd name="T10" fmla="*/ 283 w 418"/>
                <a:gd name="T11" fmla="*/ 412 h 570"/>
                <a:gd name="T12" fmla="*/ 249 w 418"/>
                <a:gd name="T13" fmla="*/ 457 h 570"/>
                <a:gd name="T14" fmla="*/ 106 w 418"/>
                <a:gd name="T15" fmla="*/ 562 h 570"/>
                <a:gd name="T16" fmla="*/ 82 w 418"/>
                <a:gd name="T17" fmla="*/ 569 h 570"/>
                <a:gd name="T18" fmla="*/ 59 w 418"/>
                <a:gd name="T19" fmla="*/ 557 h 570"/>
                <a:gd name="T20" fmla="*/ 1 w 418"/>
                <a:gd name="T21" fmla="*/ 476 h 570"/>
                <a:gd name="T22" fmla="*/ 57 w 418"/>
                <a:gd name="T23" fmla="*/ 377 h 570"/>
                <a:gd name="T24" fmla="*/ 21 w 418"/>
                <a:gd name="T25" fmla="*/ 187 h 570"/>
                <a:gd name="T26" fmla="*/ 141 w 418"/>
                <a:gd name="T27" fmla="*/ 150 h 570"/>
                <a:gd name="T28" fmla="*/ 144 w 418"/>
                <a:gd name="T29" fmla="*/ 11 h 570"/>
                <a:gd name="T30" fmla="*/ 137 w 418"/>
                <a:gd name="T31" fmla="*/ 3 h 570"/>
                <a:gd name="T32" fmla="*/ 220 w 418"/>
                <a:gd name="T33" fmla="*/ 21 h 570"/>
                <a:gd name="T34" fmla="*/ 319 w 418"/>
                <a:gd name="T35" fmla="*/ 141 h 570"/>
                <a:gd name="T36" fmla="*/ 324 w 418"/>
                <a:gd name="T37" fmla="*/ 158 h 570"/>
                <a:gd name="T38" fmla="*/ 412 w 418"/>
                <a:gd name="T39" fmla="*/ 291 h 570"/>
                <a:gd name="T40" fmla="*/ 404 w 418"/>
                <a:gd name="T41" fmla="*/ 323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570">
                  <a:moveTo>
                    <a:pt x="404" y="323"/>
                  </a:moveTo>
                  <a:cubicBezTo>
                    <a:pt x="404" y="324"/>
                    <a:pt x="404" y="324"/>
                    <a:pt x="404" y="324"/>
                  </a:cubicBezTo>
                  <a:cubicBezTo>
                    <a:pt x="393" y="331"/>
                    <a:pt x="378" y="329"/>
                    <a:pt x="370" y="320"/>
                  </a:cubicBezTo>
                  <a:cubicBezTo>
                    <a:pt x="292" y="222"/>
                    <a:pt x="292" y="222"/>
                    <a:pt x="292" y="222"/>
                  </a:cubicBezTo>
                  <a:cubicBezTo>
                    <a:pt x="282" y="243"/>
                    <a:pt x="276" y="266"/>
                    <a:pt x="276" y="290"/>
                  </a:cubicBezTo>
                  <a:cubicBezTo>
                    <a:pt x="277" y="331"/>
                    <a:pt x="296" y="374"/>
                    <a:pt x="283" y="412"/>
                  </a:cubicBezTo>
                  <a:cubicBezTo>
                    <a:pt x="276" y="430"/>
                    <a:pt x="263" y="444"/>
                    <a:pt x="249" y="457"/>
                  </a:cubicBezTo>
                  <a:cubicBezTo>
                    <a:pt x="207" y="498"/>
                    <a:pt x="159" y="534"/>
                    <a:pt x="106" y="562"/>
                  </a:cubicBezTo>
                  <a:cubicBezTo>
                    <a:pt x="99" y="566"/>
                    <a:pt x="91" y="570"/>
                    <a:pt x="82" y="569"/>
                  </a:cubicBezTo>
                  <a:cubicBezTo>
                    <a:pt x="73" y="568"/>
                    <a:pt x="66" y="562"/>
                    <a:pt x="59" y="557"/>
                  </a:cubicBezTo>
                  <a:cubicBezTo>
                    <a:pt x="32" y="536"/>
                    <a:pt x="2" y="510"/>
                    <a:pt x="1" y="476"/>
                  </a:cubicBezTo>
                  <a:cubicBezTo>
                    <a:pt x="0" y="437"/>
                    <a:pt x="40" y="412"/>
                    <a:pt x="57" y="377"/>
                  </a:cubicBezTo>
                  <a:cubicBezTo>
                    <a:pt x="85" y="319"/>
                    <a:pt x="45" y="250"/>
                    <a:pt x="21" y="187"/>
                  </a:cubicBezTo>
                  <a:cubicBezTo>
                    <a:pt x="43" y="238"/>
                    <a:pt x="107" y="245"/>
                    <a:pt x="141" y="150"/>
                  </a:cubicBezTo>
                  <a:cubicBezTo>
                    <a:pt x="155" y="112"/>
                    <a:pt x="165" y="43"/>
                    <a:pt x="144" y="11"/>
                  </a:cubicBezTo>
                  <a:cubicBezTo>
                    <a:pt x="137" y="3"/>
                    <a:pt x="137" y="3"/>
                    <a:pt x="137" y="3"/>
                  </a:cubicBezTo>
                  <a:cubicBezTo>
                    <a:pt x="165" y="0"/>
                    <a:pt x="195" y="6"/>
                    <a:pt x="220" y="21"/>
                  </a:cubicBezTo>
                  <a:cubicBezTo>
                    <a:pt x="266" y="47"/>
                    <a:pt x="296" y="94"/>
                    <a:pt x="319" y="141"/>
                  </a:cubicBezTo>
                  <a:cubicBezTo>
                    <a:pt x="321" y="146"/>
                    <a:pt x="324" y="152"/>
                    <a:pt x="324" y="158"/>
                  </a:cubicBezTo>
                  <a:cubicBezTo>
                    <a:pt x="324" y="161"/>
                    <a:pt x="412" y="291"/>
                    <a:pt x="412" y="291"/>
                  </a:cubicBezTo>
                  <a:cubicBezTo>
                    <a:pt x="418" y="301"/>
                    <a:pt x="415" y="316"/>
                    <a:pt x="404" y="323"/>
                  </a:cubicBezTo>
                  <a:close/>
                </a:path>
              </a:pathLst>
            </a:custGeom>
            <a:solidFill>
              <a:srgbClr val="1D9A8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9" name="Freeform 142"/>
            <p:cNvSpPr/>
            <p:nvPr/>
          </p:nvSpPr>
          <p:spPr bwMode="auto">
            <a:xfrm>
              <a:off x="3731" y="2694"/>
              <a:ext cx="248" cy="220"/>
            </a:xfrm>
            <a:custGeom>
              <a:avLst/>
              <a:gdLst>
                <a:gd name="T0" fmla="*/ 471 w 490"/>
                <a:gd name="T1" fmla="*/ 228 h 436"/>
                <a:gd name="T2" fmla="*/ 472 w 490"/>
                <a:gd name="T3" fmla="*/ 232 h 436"/>
                <a:gd name="T4" fmla="*/ 463 w 490"/>
                <a:gd name="T5" fmla="*/ 386 h 436"/>
                <a:gd name="T6" fmla="*/ 438 w 490"/>
                <a:gd name="T7" fmla="*/ 407 h 436"/>
                <a:gd name="T8" fmla="*/ 437 w 490"/>
                <a:gd name="T9" fmla="*/ 407 h 436"/>
                <a:gd name="T10" fmla="*/ 412 w 490"/>
                <a:gd name="T11" fmla="*/ 385 h 436"/>
                <a:gd name="T12" fmla="*/ 407 w 490"/>
                <a:gd name="T13" fmla="*/ 260 h 436"/>
                <a:gd name="T14" fmla="*/ 354 w 490"/>
                <a:gd name="T15" fmla="*/ 307 h 436"/>
                <a:gd name="T16" fmla="*/ 286 w 490"/>
                <a:gd name="T17" fmla="*/ 409 h 436"/>
                <a:gd name="T18" fmla="*/ 233 w 490"/>
                <a:gd name="T19" fmla="*/ 427 h 436"/>
                <a:gd name="T20" fmla="*/ 53 w 490"/>
                <a:gd name="T21" fmla="*/ 429 h 436"/>
                <a:gd name="T22" fmla="*/ 30 w 490"/>
                <a:gd name="T23" fmla="*/ 421 h 436"/>
                <a:gd name="T24" fmla="*/ 18 w 490"/>
                <a:gd name="T25" fmla="*/ 398 h 436"/>
                <a:gd name="T26" fmla="*/ 20 w 490"/>
                <a:gd name="T27" fmla="*/ 299 h 436"/>
                <a:gd name="T28" fmla="*/ 124 w 490"/>
                <a:gd name="T29" fmla="*/ 251 h 436"/>
                <a:gd name="T30" fmla="*/ 203 w 490"/>
                <a:gd name="T31" fmla="*/ 107 h 436"/>
                <a:gd name="T32" fmla="*/ 349 w 490"/>
                <a:gd name="T33" fmla="*/ 118 h 436"/>
                <a:gd name="T34" fmla="*/ 413 w 490"/>
                <a:gd name="T35" fmla="*/ 4 h 436"/>
                <a:gd name="T36" fmla="*/ 414 w 490"/>
                <a:gd name="T37" fmla="*/ 0 h 436"/>
                <a:gd name="T38" fmla="*/ 469 w 490"/>
                <a:gd name="T39" fmla="*/ 57 h 436"/>
                <a:gd name="T40" fmla="*/ 477 w 490"/>
                <a:gd name="T41" fmla="*/ 210 h 436"/>
                <a:gd name="T42" fmla="*/ 471 w 490"/>
                <a:gd name="T43" fmla="*/ 22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0" h="436">
                  <a:moveTo>
                    <a:pt x="471" y="228"/>
                  </a:moveTo>
                  <a:cubicBezTo>
                    <a:pt x="470" y="230"/>
                    <a:pt x="472" y="232"/>
                    <a:pt x="472" y="232"/>
                  </a:cubicBezTo>
                  <a:cubicBezTo>
                    <a:pt x="463" y="386"/>
                    <a:pt x="463" y="386"/>
                    <a:pt x="463" y="386"/>
                  </a:cubicBezTo>
                  <a:cubicBezTo>
                    <a:pt x="462" y="398"/>
                    <a:pt x="451" y="407"/>
                    <a:pt x="438" y="407"/>
                  </a:cubicBezTo>
                  <a:cubicBezTo>
                    <a:pt x="437" y="407"/>
                    <a:pt x="437" y="407"/>
                    <a:pt x="437" y="407"/>
                  </a:cubicBezTo>
                  <a:cubicBezTo>
                    <a:pt x="424" y="407"/>
                    <a:pt x="413" y="397"/>
                    <a:pt x="412" y="385"/>
                  </a:cubicBezTo>
                  <a:cubicBezTo>
                    <a:pt x="407" y="260"/>
                    <a:pt x="407" y="260"/>
                    <a:pt x="407" y="260"/>
                  </a:cubicBezTo>
                  <a:cubicBezTo>
                    <a:pt x="387" y="272"/>
                    <a:pt x="368" y="287"/>
                    <a:pt x="354" y="307"/>
                  </a:cubicBezTo>
                  <a:cubicBezTo>
                    <a:pt x="329" y="340"/>
                    <a:pt x="320" y="386"/>
                    <a:pt x="286" y="409"/>
                  </a:cubicBezTo>
                  <a:cubicBezTo>
                    <a:pt x="270" y="420"/>
                    <a:pt x="251" y="424"/>
                    <a:pt x="233" y="427"/>
                  </a:cubicBezTo>
                  <a:cubicBezTo>
                    <a:pt x="173" y="436"/>
                    <a:pt x="113" y="436"/>
                    <a:pt x="53" y="429"/>
                  </a:cubicBezTo>
                  <a:cubicBezTo>
                    <a:pt x="45" y="428"/>
                    <a:pt x="36" y="426"/>
                    <a:pt x="30" y="421"/>
                  </a:cubicBezTo>
                  <a:cubicBezTo>
                    <a:pt x="24" y="415"/>
                    <a:pt x="21" y="406"/>
                    <a:pt x="18" y="398"/>
                  </a:cubicBezTo>
                  <a:cubicBezTo>
                    <a:pt x="9" y="365"/>
                    <a:pt x="0" y="326"/>
                    <a:pt x="20" y="299"/>
                  </a:cubicBezTo>
                  <a:cubicBezTo>
                    <a:pt x="42" y="267"/>
                    <a:pt x="88" y="266"/>
                    <a:pt x="124" y="251"/>
                  </a:cubicBezTo>
                  <a:cubicBezTo>
                    <a:pt x="175" y="229"/>
                    <a:pt x="178" y="173"/>
                    <a:pt x="203" y="107"/>
                  </a:cubicBezTo>
                  <a:cubicBezTo>
                    <a:pt x="192" y="153"/>
                    <a:pt x="260" y="165"/>
                    <a:pt x="349" y="118"/>
                  </a:cubicBezTo>
                  <a:cubicBezTo>
                    <a:pt x="385" y="99"/>
                    <a:pt x="411" y="43"/>
                    <a:pt x="413" y="4"/>
                  </a:cubicBezTo>
                  <a:cubicBezTo>
                    <a:pt x="414" y="0"/>
                    <a:pt x="414" y="0"/>
                    <a:pt x="414" y="0"/>
                  </a:cubicBezTo>
                  <a:cubicBezTo>
                    <a:pt x="414" y="0"/>
                    <a:pt x="448" y="9"/>
                    <a:pt x="469" y="57"/>
                  </a:cubicBezTo>
                  <a:cubicBezTo>
                    <a:pt x="490" y="104"/>
                    <a:pt x="487" y="159"/>
                    <a:pt x="477" y="210"/>
                  </a:cubicBezTo>
                  <a:cubicBezTo>
                    <a:pt x="476" y="216"/>
                    <a:pt x="475" y="223"/>
                    <a:pt x="471" y="228"/>
                  </a:cubicBezTo>
                  <a:close/>
                </a:path>
              </a:pathLst>
            </a:custGeom>
            <a:solidFill>
              <a:srgbClr val="1D9A8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0" name="Freeform 143"/>
            <p:cNvSpPr/>
            <p:nvPr/>
          </p:nvSpPr>
          <p:spPr bwMode="auto">
            <a:xfrm>
              <a:off x="3821" y="2694"/>
              <a:ext cx="119" cy="86"/>
            </a:xfrm>
            <a:custGeom>
              <a:avLst/>
              <a:gdLst>
                <a:gd name="T0" fmla="*/ 236 w 236"/>
                <a:gd name="T1" fmla="*/ 0 h 171"/>
                <a:gd name="T2" fmla="*/ 235 w 236"/>
                <a:gd name="T3" fmla="*/ 4 h 171"/>
                <a:gd name="T4" fmla="*/ 171 w 236"/>
                <a:gd name="T5" fmla="*/ 118 h 171"/>
                <a:gd name="T6" fmla="*/ 32 w 236"/>
                <a:gd name="T7" fmla="*/ 90 h 171"/>
                <a:gd name="T8" fmla="*/ 48 w 236"/>
                <a:gd name="T9" fmla="*/ 19 h 171"/>
                <a:gd name="T10" fmla="*/ 236 w 236"/>
                <a:gd name="T11" fmla="*/ 0 h 171"/>
              </a:gdLst>
              <a:ahLst/>
              <a:cxnLst>
                <a:cxn ang="0">
                  <a:pos x="T0" y="T1"/>
                </a:cxn>
                <a:cxn ang="0">
                  <a:pos x="T2" y="T3"/>
                </a:cxn>
                <a:cxn ang="0">
                  <a:pos x="T4" y="T5"/>
                </a:cxn>
                <a:cxn ang="0">
                  <a:pos x="T6" y="T7"/>
                </a:cxn>
                <a:cxn ang="0">
                  <a:pos x="T8" y="T9"/>
                </a:cxn>
                <a:cxn ang="0">
                  <a:pos x="T10" y="T11"/>
                </a:cxn>
              </a:cxnLst>
              <a:rect l="0" t="0" r="r" b="b"/>
              <a:pathLst>
                <a:path w="236" h="171">
                  <a:moveTo>
                    <a:pt x="236" y="0"/>
                  </a:moveTo>
                  <a:cubicBezTo>
                    <a:pt x="235" y="4"/>
                    <a:pt x="235" y="4"/>
                    <a:pt x="235" y="4"/>
                  </a:cubicBezTo>
                  <a:cubicBezTo>
                    <a:pt x="233" y="43"/>
                    <a:pt x="207" y="99"/>
                    <a:pt x="171" y="118"/>
                  </a:cubicBezTo>
                  <a:cubicBezTo>
                    <a:pt x="72" y="171"/>
                    <a:pt x="0" y="149"/>
                    <a:pt x="32" y="90"/>
                  </a:cubicBezTo>
                  <a:cubicBezTo>
                    <a:pt x="32" y="90"/>
                    <a:pt x="40" y="63"/>
                    <a:pt x="48" y="19"/>
                  </a:cubicBezTo>
                  <a:lnTo>
                    <a:pt x="236" y="0"/>
                  </a:ln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1" name="Freeform 144"/>
            <p:cNvSpPr/>
            <p:nvPr/>
          </p:nvSpPr>
          <p:spPr bwMode="auto">
            <a:xfrm>
              <a:off x="3752" y="1864"/>
              <a:ext cx="445" cy="840"/>
            </a:xfrm>
            <a:custGeom>
              <a:avLst/>
              <a:gdLst>
                <a:gd name="T0" fmla="*/ 878 w 882"/>
                <a:gd name="T1" fmla="*/ 1473 h 1664"/>
                <a:gd name="T2" fmla="*/ 810 w 882"/>
                <a:gd name="T3" fmla="*/ 1537 h 1664"/>
                <a:gd name="T4" fmla="*/ 747 w 882"/>
                <a:gd name="T5" fmla="*/ 1578 h 1664"/>
                <a:gd name="T6" fmla="*/ 691 w 882"/>
                <a:gd name="T7" fmla="*/ 1498 h 1664"/>
                <a:gd name="T8" fmla="*/ 623 w 882"/>
                <a:gd name="T9" fmla="*/ 1402 h 1664"/>
                <a:gd name="T10" fmla="*/ 554 w 882"/>
                <a:gd name="T11" fmla="*/ 1305 h 1664"/>
                <a:gd name="T12" fmla="*/ 486 w 882"/>
                <a:gd name="T13" fmla="*/ 1209 h 1664"/>
                <a:gd name="T14" fmla="*/ 418 w 882"/>
                <a:gd name="T15" fmla="*/ 1112 h 1664"/>
                <a:gd name="T16" fmla="*/ 374 w 882"/>
                <a:gd name="T17" fmla="*/ 1051 h 1664"/>
                <a:gd name="T18" fmla="*/ 403 w 882"/>
                <a:gd name="T19" fmla="*/ 1640 h 1664"/>
                <a:gd name="T20" fmla="*/ 350 w 882"/>
                <a:gd name="T21" fmla="*/ 1646 h 1664"/>
                <a:gd name="T22" fmla="*/ 282 w 882"/>
                <a:gd name="T23" fmla="*/ 1653 h 1664"/>
                <a:gd name="T24" fmla="*/ 213 w 882"/>
                <a:gd name="T25" fmla="*/ 1660 h 1664"/>
                <a:gd name="T26" fmla="*/ 197 w 882"/>
                <a:gd name="T27" fmla="*/ 1662 h 1664"/>
                <a:gd name="T28" fmla="*/ 145 w 882"/>
                <a:gd name="T29" fmla="*/ 1386 h 1664"/>
                <a:gd name="T30" fmla="*/ 128 w 882"/>
                <a:gd name="T31" fmla="*/ 1250 h 1664"/>
                <a:gd name="T32" fmla="*/ 76 w 882"/>
                <a:gd name="T33" fmla="*/ 837 h 1664"/>
                <a:gd name="T34" fmla="*/ 73 w 882"/>
                <a:gd name="T35" fmla="*/ 813 h 1664"/>
                <a:gd name="T36" fmla="*/ 67 w 882"/>
                <a:gd name="T37" fmla="*/ 769 h 1664"/>
                <a:gd name="T38" fmla="*/ 62 w 882"/>
                <a:gd name="T39" fmla="*/ 734 h 1664"/>
                <a:gd name="T40" fmla="*/ 38 w 882"/>
                <a:gd name="T41" fmla="*/ 108 h 1664"/>
                <a:gd name="T42" fmla="*/ 206 w 882"/>
                <a:gd name="T43" fmla="*/ 14 h 1664"/>
                <a:gd name="T44" fmla="*/ 586 w 882"/>
                <a:gd name="T45" fmla="*/ 135 h 1664"/>
                <a:gd name="T46" fmla="*/ 581 w 882"/>
                <a:gd name="T47" fmla="*/ 228 h 1664"/>
                <a:gd name="T48" fmla="*/ 547 w 882"/>
                <a:gd name="T49" fmla="*/ 456 h 1664"/>
                <a:gd name="T50" fmla="*/ 524 w 882"/>
                <a:gd name="T51" fmla="*/ 786 h 1664"/>
                <a:gd name="T52" fmla="*/ 537 w 882"/>
                <a:gd name="T53" fmla="*/ 810 h 1664"/>
                <a:gd name="T54" fmla="*/ 554 w 882"/>
                <a:gd name="T55" fmla="*/ 823 h 1664"/>
                <a:gd name="T56" fmla="*/ 623 w 882"/>
                <a:gd name="T57" fmla="*/ 931 h 1664"/>
                <a:gd name="T58" fmla="*/ 691 w 882"/>
                <a:gd name="T59" fmla="*/ 1057 h 1664"/>
                <a:gd name="T60" fmla="*/ 759 w 882"/>
                <a:gd name="T61" fmla="*/ 1195 h 1664"/>
                <a:gd name="T62" fmla="*/ 827 w 882"/>
                <a:gd name="T63" fmla="*/ 1343 h 1664"/>
                <a:gd name="T64" fmla="*/ 882 w 882"/>
                <a:gd name="T65" fmla="*/ 1469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2" h="1664">
                  <a:moveTo>
                    <a:pt x="882" y="1469"/>
                  </a:moveTo>
                  <a:cubicBezTo>
                    <a:pt x="882" y="1469"/>
                    <a:pt x="881" y="1470"/>
                    <a:pt x="878" y="1473"/>
                  </a:cubicBezTo>
                  <a:cubicBezTo>
                    <a:pt x="870" y="1481"/>
                    <a:pt x="851" y="1502"/>
                    <a:pt x="827" y="1522"/>
                  </a:cubicBezTo>
                  <a:cubicBezTo>
                    <a:pt x="822" y="1527"/>
                    <a:pt x="816" y="1532"/>
                    <a:pt x="810" y="1537"/>
                  </a:cubicBezTo>
                  <a:cubicBezTo>
                    <a:pt x="794" y="1550"/>
                    <a:pt x="776" y="1563"/>
                    <a:pt x="759" y="1572"/>
                  </a:cubicBezTo>
                  <a:cubicBezTo>
                    <a:pt x="755" y="1574"/>
                    <a:pt x="751" y="1576"/>
                    <a:pt x="747" y="1578"/>
                  </a:cubicBezTo>
                  <a:cubicBezTo>
                    <a:pt x="747" y="1578"/>
                    <a:pt x="745" y="1576"/>
                    <a:pt x="742" y="1571"/>
                  </a:cubicBezTo>
                  <a:cubicBezTo>
                    <a:pt x="733" y="1559"/>
                    <a:pt x="715" y="1533"/>
                    <a:pt x="691" y="1498"/>
                  </a:cubicBezTo>
                  <a:cubicBezTo>
                    <a:pt x="685" y="1491"/>
                    <a:pt x="680" y="1483"/>
                    <a:pt x="674" y="1474"/>
                  </a:cubicBezTo>
                  <a:cubicBezTo>
                    <a:pt x="658" y="1452"/>
                    <a:pt x="641" y="1428"/>
                    <a:pt x="623" y="1402"/>
                  </a:cubicBezTo>
                  <a:cubicBezTo>
                    <a:pt x="617" y="1394"/>
                    <a:pt x="611" y="1386"/>
                    <a:pt x="605" y="1377"/>
                  </a:cubicBezTo>
                  <a:cubicBezTo>
                    <a:pt x="589" y="1354"/>
                    <a:pt x="572" y="1330"/>
                    <a:pt x="554" y="1305"/>
                  </a:cubicBezTo>
                  <a:cubicBezTo>
                    <a:pt x="549" y="1297"/>
                    <a:pt x="543" y="1289"/>
                    <a:pt x="537" y="1281"/>
                  </a:cubicBezTo>
                  <a:cubicBezTo>
                    <a:pt x="520" y="1257"/>
                    <a:pt x="503" y="1233"/>
                    <a:pt x="486" y="1209"/>
                  </a:cubicBezTo>
                  <a:cubicBezTo>
                    <a:pt x="480" y="1201"/>
                    <a:pt x="475" y="1192"/>
                    <a:pt x="469" y="1185"/>
                  </a:cubicBezTo>
                  <a:cubicBezTo>
                    <a:pt x="451" y="1160"/>
                    <a:pt x="434" y="1136"/>
                    <a:pt x="418" y="1112"/>
                  </a:cubicBezTo>
                  <a:cubicBezTo>
                    <a:pt x="412" y="1104"/>
                    <a:pt x="407" y="1096"/>
                    <a:pt x="401" y="1088"/>
                  </a:cubicBezTo>
                  <a:cubicBezTo>
                    <a:pt x="392" y="1075"/>
                    <a:pt x="383" y="1063"/>
                    <a:pt x="374" y="1051"/>
                  </a:cubicBezTo>
                  <a:cubicBezTo>
                    <a:pt x="401" y="1595"/>
                    <a:pt x="401" y="1595"/>
                    <a:pt x="401" y="1595"/>
                  </a:cubicBezTo>
                  <a:cubicBezTo>
                    <a:pt x="403" y="1640"/>
                    <a:pt x="403" y="1640"/>
                    <a:pt x="403" y="1640"/>
                  </a:cubicBezTo>
                  <a:cubicBezTo>
                    <a:pt x="401" y="1641"/>
                    <a:pt x="401" y="1641"/>
                    <a:pt x="401" y="1641"/>
                  </a:cubicBezTo>
                  <a:cubicBezTo>
                    <a:pt x="350" y="1646"/>
                    <a:pt x="350" y="1646"/>
                    <a:pt x="350" y="1646"/>
                  </a:cubicBezTo>
                  <a:cubicBezTo>
                    <a:pt x="333" y="1648"/>
                    <a:pt x="333" y="1648"/>
                    <a:pt x="333" y="1648"/>
                  </a:cubicBezTo>
                  <a:cubicBezTo>
                    <a:pt x="282" y="1653"/>
                    <a:pt x="282" y="1653"/>
                    <a:pt x="282" y="1653"/>
                  </a:cubicBezTo>
                  <a:cubicBezTo>
                    <a:pt x="265" y="1655"/>
                    <a:pt x="265" y="1655"/>
                    <a:pt x="265" y="1655"/>
                  </a:cubicBezTo>
                  <a:cubicBezTo>
                    <a:pt x="213" y="1660"/>
                    <a:pt x="213" y="1660"/>
                    <a:pt x="213" y="1660"/>
                  </a:cubicBezTo>
                  <a:cubicBezTo>
                    <a:pt x="197" y="1662"/>
                    <a:pt x="197" y="1662"/>
                    <a:pt x="197" y="1662"/>
                  </a:cubicBezTo>
                  <a:cubicBezTo>
                    <a:pt x="197" y="1662"/>
                    <a:pt x="197" y="1662"/>
                    <a:pt x="197" y="1662"/>
                  </a:cubicBezTo>
                  <a:cubicBezTo>
                    <a:pt x="180" y="1664"/>
                    <a:pt x="180" y="1664"/>
                    <a:pt x="180" y="1664"/>
                  </a:cubicBezTo>
                  <a:cubicBezTo>
                    <a:pt x="145" y="1386"/>
                    <a:pt x="145" y="1386"/>
                    <a:pt x="145" y="1386"/>
                  </a:cubicBezTo>
                  <a:cubicBezTo>
                    <a:pt x="129" y="1259"/>
                    <a:pt x="129" y="1259"/>
                    <a:pt x="129" y="1259"/>
                  </a:cubicBezTo>
                  <a:cubicBezTo>
                    <a:pt x="128" y="1250"/>
                    <a:pt x="128" y="1250"/>
                    <a:pt x="128" y="1250"/>
                  </a:cubicBezTo>
                  <a:cubicBezTo>
                    <a:pt x="77" y="838"/>
                    <a:pt x="77" y="838"/>
                    <a:pt x="77" y="838"/>
                  </a:cubicBezTo>
                  <a:cubicBezTo>
                    <a:pt x="77" y="838"/>
                    <a:pt x="76" y="838"/>
                    <a:pt x="76" y="837"/>
                  </a:cubicBezTo>
                  <a:cubicBezTo>
                    <a:pt x="77" y="836"/>
                    <a:pt x="76" y="836"/>
                    <a:pt x="76" y="835"/>
                  </a:cubicBezTo>
                  <a:cubicBezTo>
                    <a:pt x="76" y="831"/>
                    <a:pt x="74" y="824"/>
                    <a:pt x="73" y="813"/>
                  </a:cubicBezTo>
                  <a:cubicBezTo>
                    <a:pt x="72" y="807"/>
                    <a:pt x="71" y="800"/>
                    <a:pt x="70" y="792"/>
                  </a:cubicBezTo>
                  <a:cubicBezTo>
                    <a:pt x="69" y="785"/>
                    <a:pt x="68" y="778"/>
                    <a:pt x="67" y="769"/>
                  </a:cubicBezTo>
                  <a:cubicBezTo>
                    <a:pt x="66" y="766"/>
                    <a:pt x="66" y="763"/>
                    <a:pt x="65" y="760"/>
                  </a:cubicBezTo>
                  <a:cubicBezTo>
                    <a:pt x="64" y="752"/>
                    <a:pt x="63" y="743"/>
                    <a:pt x="62" y="734"/>
                  </a:cubicBezTo>
                  <a:cubicBezTo>
                    <a:pt x="40" y="582"/>
                    <a:pt x="4" y="295"/>
                    <a:pt x="0" y="106"/>
                  </a:cubicBezTo>
                  <a:cubicBezTo>
                    <a:pt x="18" y="112"/>
                    <a:pt x="38" y="116"/>
                    <a:pt x="38" y="108"/>
                  </a:cubicBezTo>
                  <a:cubicBezTo>
                    <a:pt x="36" y="89"/>
                    <a:pt x="38" y="0"/>
                    <a:pt x="38" y="0"/>
                  </a:cubicBezTo>
                  <a:cubicBezTo>
                    <a:pt x="38" y="0"/>
                    <a:pt x="183" y="6"/>
                    <a:pt x="206" y="14"/>
                  </a:cubicBezTo>
                  <a:cubicBezTo>
                    <a:pt x="206" y="14"/>
                    <a:pt x="233" y="142"/>
                    <a:pt x="258" y="145"/>
                  </a:cubicBezTo>
                  <a:cubicBezTo>
                    <a:pt x="365" y="157"/>
                    <a:pt x="537" y="141"/>
                    <a:pt x="586" y="135"/>
                  </a:cubicBezTo>
                  <a:cubicBezTo>
                    <a:pt x="586" y="141"/>
                    <a:pt x="586" y="141"/>
                    <a:pt x="586" y="141"/>
                  </a:cubicBezTo>
                  <a:cubicBezTo>
                    <a:pt x="586" y="169"/>
                    <a:pt x="584" y="198"/>
                    <a:pt x="581" y="228"/>
                  </a:cubicBezTo>
                  <a:cubicBezTo>
                    <a:pt x="579" y="247"/>
                    <a:pt x="566" y="329"/>
                    <a:pt x="554" y="409"/>
                  </a:cubicBezTo>
                  <a:cubicBezTo>
                    <a:pt x="552" y="425"/>
                    <a:pt x="550" y="441"/>
                    <a:pt x="547" y="456"/>
                  </a:cubicBezTo>
                  <a:cubicBezTo>
                    <a:pt x="542" y="499"/>
                    <a:pt x="542" y="496"/>
                    <a:pt x="537" y="551"/>
                  </a:cubicBezTo>
                  <a:cubicBezTo>
                    <a:pt x="531" y="621"/>
                    <a:pt x="525" y="700"/>
                    <a:pt x="524" y="786"/>
                  </a:cubicBezTo>
                  <a:cubicBezTo>
                    <a:pt x="524" y="786"/>
                    <a:pt x="520" y="793"/>
                    <a:pt x="530" y="804"/>
                  </a:cubicBezTo>
                  <a:cubicBezTo>
                    <a:pt x="531" y="806"/>
                    <a:pt x="534" y="808"/>
                    <a:pt x="537" y="810"/>
                  </a:cubicBezTo>
                  <a:cubicBezTo>
                    <a:pt x="540" y="811"/>
                    <a:pt x="542" y="813"/>
                    <a:pt x="545" y="814"/>
                  </a:cubicBezTo>
                  <a:cubicBezTo>
                    <a:pt x="549" y="817"/>
                    <a:pt x="552" y="819"/>
                    <a:pt x="554" y="823"/>
                  </a:cubicBezTo>
                  <a:cubicBezTo>
                    <a:pt x="567" y="840"/>
                    <a:pt x="584" y="866"/>
                    <a:pt x="605" y="902"/>
                  </a:cubicBezTo>
                  <a:cubicBezTo>
                    <a:pt x="611" y="911"/>
                    <a:pt x="617" y="920"/>
                    <a:pt x="623" y="931"/>
                  </a:cubicBezTo>
                  <a:cubicBezTo>
                    <a:pt x="638" y="957"/>
                    <a:pt x="655" y="988"/>
                    <a:pt x="674" y="1024"/>
                  </a:cubicBezTo>
                  <a:cubicBezTo>
                    <a:pt x="679" y="1034"/>
                    <a:pt x="685" y="1045"/>
                    <a:pt x="691" y="1057"/>
                  </a:cubicBezTo>
                  <a:cubicBezTo>
                    <a:pt x="707" y="1087"/>
                    <a:pt x="723" y="1122"/>
                    <a:pt x="742" y="1159"/>
                  </a:cubicBezTo>
                  <a:cubicBezTo>
                    <a:pt x="747" y="1171"/>
                    <a:pt x="753" y="1183"/>
                    <a:pt x="759" y="1195"/>
                  </a:cubicBezTo>
                  <a:cubicBezTo>
                    <a:pt x="775" y="1229"/>
                    <a:pt x="792" y="1266"/>
                    <a:pt x="810" y="1305"/>
                  </a:cubicBezTo>
                  <a:cubicBezTo>
                    <a:pt x="816" y="1317"/>
                    <a:pt x="821" y="1330"/>
                    <a:pt x="827" y="1343"/>
                  </a:cubicBezTo>
                  <a:cubicBezTo>
                    <a:pt x="843" y="1379"/>
                    <a:pt x="860" y="1418"/>
                    <a:pt x="878" y="1460"/>
                  </a:cubicBezTo>
                  <a:cubicBezTo>
                    <a:pt x="879" y="1462"/>
                    <a:pt x="881" y="1466"/>
                    <a:pt x="882" y="1469"/>
                  </a:cubicBezTo>
                  <a:close/>
                </a:path>
              </a:pathLst>
            </a:custGeom>
            <a:solidFill>
              <a:srgbClr val="3738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2" name="Freeform 145"/>
            <p:cNvSpPr/>
            <p:nvPr/>
          </p:nvSpPr>
          <p:spPr bwMode="auto">
            <a:xfrm>
              <a:off x="3522" y="1283"/>
              <a:ext cx="748" cy="662"/>
            </a:xfrm>
            <a:custGeom>
              <a:avLst/>
              <a:gdLst>
                <a:gd name="T0" fmla="*/ 1476 w 1482"/>
                <a:gd name="T1" fmla="*/ 522 h 1310"/>
                <a:gd name="T2" fmla="*/ 1366 w 1482"/>
                <a:gd name="T3" fmla="*/ 595 h 1310"/>
                <a:gd name="T4" fmla="*/ 1017 w 1482"/>
                <a:gd name="T5" fmla="*/ 456 h 1310"/>
                <a:gd name="T6" fmla="*/ 958 w 1482"/>
                <a:gd name="T7" fmla="*/ 817 h 1310"/>
                <a:gd name="T8" fmla="*/ 950 w 1482"/>
                <a:gd name="T9" fmla="*/ 864 h 1310"/>
                <a:gd name="T10" fmla="*/ 1054 w 1482"/>
                <a:gd name="T11" fmla="*/ 1285 h 1310"/>
                <a:gd name="T12" fmla="*/ 713 w 1482"/>
                <a:gd name="T13" fmla="*/ 1296 h 1310"/>
                <a:gd name="T14" fmla="*/ 661 w 1482"/>
                <a:gd name="T15" fmla="*/ 1165 h 1310"/>
                <a:gd name="T16" fmla="*/ 493 w 1482"/>
                <a:gd name="T17" fmla="*/ 1151 h 1310"/>
                <a:gd name="T18" fmla="*/ 493 w 1482"/>
                <a:gd name="T19" fmla="*/ 1259 h 1310"/>
                <a:gd name="T20" fmla="*/ 432 w 1482"/>
                <a:gd name="T21" fmla="*/ 1251 h 1310"/>
                <a:gd name="T22" fmla="*/ 461 w 1482"/>
                <a:gd name="T23" fmla="*/ 773 h 1310"/>
                <a:gd name="T24" fmla="*/ 382 w 1482"/>
                <a:gd name="T25" fmla="*/ 827 h 1310"/>
                <a:gd name="T26" fmla="*/ 293 w 1482"/>
                <a:gd name="T27" fmla="*/ 796 h 1310"/>
                <a:gd name="T28" fmla="*/ 0 w 1482"/>
                <a:gd name="T29" fmla="*/ 329 h 1310"/>
                <a:gd name="T30" fmla="*/ 169 w 1482"/>
                <a:gd name="T31" fmla="*/ 246 h 1310"/>
                <a:gd name="T32" fmla="*/ 390 w 1482"/>
                <a:gd name="T33" fmla="*/ 547 h 1310"/>
                <a:gd name="T34" fmla="*/ 417 w 1482"/>
                <a:gd name="T35" fmla="*/ 505 h 1310"/>
                <a:gd name="T36" fmla="*/ 456 w 1482"/>
                <a:gd name="T37" fmla="*/ 392 h 1310"/>
                <a:gd name="T38" fmla="*/ 509 w 1482"/>
                <a:gd name="T39" fmla="*/ 293 h 1310"/>
                <a:gd name="T40" fmla="*/ 585 w 1482"/>
                <a:gd name="T41" fmla="*/ 200 h 1310"/>
                <a:gd name="T42" fmla="*/ 663 w 1482"/>
                <a:gd name="T43" fmla="*/ 178 h 1310"/>
                <a:gd name="T44" fmla="*/ 662 w 1482"/>
                <a:gd name="T45" fmla="*/ 184 h 1310"/>
                <a:gd name="T46" fmla="*/ 696 w 1482"/>
                <a:gd name="T47" fmla="*/ 297 h 1310"/>
                <a:gd name="T48" fmla="*/ 872 w 1482"/>
                <a:gd name="T49" fmla="*/ 214 h 1310"/>
                <a:gd name="T50" fmla="*/ 869 w 1482"/>
                <a:gd name="T51" fmla="*/ 191 h 1310"/>
                <a:gd name="T52" fmla="*/ 1013 w 1482"/>
                <a:gd name="T53" fmla="*/ 231 h 1310"/>
                <a:gd name="T54" fmla="*/ 1013 w 1482"/>
                <a:gd name="T55" fmla="*/ 231 h 1310"/>
                <a:gd name="T56" fmla="*/ 1132 w 1482"/>
                <a:gd name="T57" fmla="*/ 280 h 1310"/>
                <a:gd name="T58" fmla="*/ 1177 w 1482"/>
                <a:gd name="T59" fmla="*/ 307 h 1310"/>
                <a:gd name="T60" fmla="*/ 1259 w 1482"/>
                <a:gd name="T61" fmla="*/ 353 h 1310"/>
                <a:gd name="T62" fmla="*/ 1172 w 1482"/>
                <a:gd name="T63" fmla="*/ 53 h 1310"/>
                <a:gd name="T64" fmla="*/ 1332 w 1482"/>
                <a:gd name="T65" fmla="*/ 0 h 1310"/>
                <a:gd name="T66" fmla="*/ 1476 w 1482"/>
                <a:gd name="T67" fmla="*/ 522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2" h="1310">
                  <a:moveTo>
                    <a:pt x="1476" y="522"/>
                  </a:moveTo>
                  <a:cubicBezTo>
                    <a:pt x="1475" y="563"/>
                    <a:pt x="1408" y="593"/>
                    <a:pt x="1366" y="595"/>
                  </a:cubicBezTo>
                  <a:cubicBezTo>
                    <a:pt x="1275" y="600"/>
                    <a:pt x="1116" y="515"/>
                    <a:pt x="1017" y="456"/>
                  </a:cubicBezTo>
                  <a:cubicBezTo>
                    <a:pt x="958" y="817"/>
                    <a:pt x="958" y="817"/>
                    <a:pt x="958" y="817"/>
                  </a:cubicBezTo>
                  <a:cubicBezTo>
                    <a:pt x="950" y="864"/>
                    <a:pt x="950" y="864"/>
                    <a:pt x="950" y="864"/>
                  </a:cubicBezTo>
                  <a:cubicBezTo>
                    <a:pt x="1054" y="1285"/>
                    <a:pt x="1054" y="1285"/>
                    <a:pt x="1054" y="1285"/>
                  </a:cubicBezTo>
                  <a:cubicBezTo>
                    <a:pt x="1054" y="1285"/>
                    <a:pt x="839" y="1310"/>
                    <a:pt x="713" y="1296"/>
                  </a:cubicBezTo>
                  <a:cubicBezTo>
                    <a:pt x="688" y="1293"/>
                    <a:pt x="661" y="1165"/>
                    <a:pt x="661" y="1165"/>
                  </a:cubicBezTo>
                  <a:cubicBezTo>
                    <a:pt x="638" y="1157"/>
                    <a:pt x="493" y="1151"/>
                    <a:pt x="493" y="1151"/>
                  </a:cubicBezTo>
                  <a:cubicBezTo>
                    <a:pt x="493" y="1151"/>
                    <a:pt x="491" y="1240"/>
                    <a:pt x="493" y="1259"/>
                  </a:cubicBezTo>
                  <a:cubicBezTo>
                    <a:pt x="494" y="1273"/>
                    <a:pt x="439" y="1252"/>
                    <a:pt x="432" y="1251"/>
                  </a:cubicBezTo>
                  <a:cubicBezTo>
                    <a:pt x="433" y="1205"/>
                    <a:pt x="450" y="944"/>
                    <a:pt x="461" y="773"/>
                  </a:cubicBezTo>
                  <a:cubicBezTo>
                    <a:pt x="382" y="827"/>
                    <a:pt x="382" y="827"/>
                    <a:pt x="382" y="827"/>
                  </a:cubicBezTo>
                  <a:cubicBezTo>
                    <a:pt x="349" y="849"/>
                    <a:pt x="305" y="833"/>
                    <a:pt x="293" y="796"/>
                  </a:cubicBezTo>
                  <a:cubicBezTo>
                    <a:pt x="0" y="329"/>
                    <a:pt x="0" y="329"/>
                    <a:pt x="0" y="329"/>
                  </a:cubicBezTo>
                  <a:cubicBezTo>
                    <a:pt x="169" y="246"/>
                    <a:pt x="169" y="246"/>
                    <a:pt x="169" y="246"/>
                  </a:cubicBezTo>
                  <a:cubicBezTo>
                    <a:pt x="390" y="547"/>
                    <a:pt x="390" y="547"/>
                    <a:pt x="390" y="547"/>
                  </a:cubicBezTo>
                  <a:cubicBezTo>
                    <a:pt x="417" y="505"/>
                    <a:pt x="417" y="505"/>
                    <a:pt x="417" y="505"/>
                  </a:cubicBezTo>
                  <a:cubicBezTo>
                    <a:pt x="414" y="456"/>
                    <a:pt x="439" y="420"/>
                    <a:pt x="456" y="392"/>
                  </a:cubicBezTo>
                  <a:cubicBezTo>
                    <a:pt x="477" y="358"/>
                    <a:pt x="509" y="293"/>
                    <a:pt x="509" y="293"/>
                  </a:cubicBezTo>
                  <a:cubicBezTo>
                    <a:pt x="536" y="256"/>
                    <a:pt x="538" y="215"/>
                    <a:pt x="585" y="200"/>
                  </a:cubicBezTo>
                  <a:cubicBezTo>
                    <a:pt x="663" y="178"/>
                    <a:pt x="663" y="178"/>
                    <a:pt x="663" y="178"/>
                  </a:cubicBezTo>
                  <a:cubicBezTo>
                    <a:pt x="662" y="180"/>
                    <a:pt x="662" y="182"/>
                    <a:pt x="662" y="184"/>
                  </a:cubicBezTo>
                  <a:cubicBezTo>
                    <a:pt x="662" y="184"/>
                    <a:pt x="635" y="264"/>
                    <a:pt x="696" y="297"/>
                  </a:cubicBezTo>
                  <a:cubicBezTo>
                    <a:pt x="749" y="325"/>
                    <a:pt x="872" y="244"/>
                    <a:pt x="872" y="214"/>
                  </a:cubicBezTo>
                  <a:cubicBezTo>
                    <a:pt x="869" y="191"/>
                    <a:pt x="869" y="191"/>
                    <a:pt x="869" y="191"/>
                  </a:cubicBezTo>
                  <a:cubicBezTo>
                    <a:pt x="1013" y="231"/>
                    <a:pt x="1013" y="231"/>
                    <a:pt x="1013" y="231"/>
                  </a:cubicBezTo>
                  <a:cubicBezTo>
                    <a:pt x="1013" y="231"/>
                    <a:pt x="1013" y="231"/>
                    <a:pt x="1013" y="231"/>
                  </a:cubicBezTo>
                  <a:cubicBezTo>
                    <a:pt x="1059" y="237"/>
                    <a:pt x="1102" y="247"/>
                    <a:pt x="1132" y="280"/>
                  </a:cubicBezTo>
                  <a:cubicBezTo>
                    <a:pt x="1177" y="307"/>
                    <a:pt x="1177" y="307"/>
                    <a:pt x="1177" y="307"/>
                  </a:cubicBezTo>
                  <a:cubicBezTo>
                    <a:pt x="1201" y="313"/>
                    <a:pt x="1233" y="342"/>
                    <a:pt x="1259" y="353"/>
                  </a:cubicBezTo>
                  <a:cubicBezTo>
                    <a:pt x="1212" y="213"/>
                    <a:pt x="1172" y="53"/>
                    <a:pt x="1172" y="53"/>
                  </a:cubicBezTo>
                  <a:cubicBezTo>
                    <a:pt x="1332" y="0"/>
                    <a:pt x="1332" y="0"/>
                    <a:pt x="1332" y="0"/>
                  </a:cubicBezTo>
                  <a:cubicBezTo>
                    <a:pt x="1332" y="2"/>
                    <a:pt x="1482" y="338"/>
                    <a:pt x="1476" y="522"/>
                  </a:cubicBezTo>
                  <a:close/>
                </a:path>
              </a:pathLst>
            </a:custGeom>
            <a:solidFill>
              <a:srgbClr val="9F90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3" name="Freeform 146"/>
            <p:cNvSpPr/>
            <p:nvPr/>
          </p:nvSpPr>
          <p:spPr bwMode="auto">
            <a:xfrm>
              <a:off x="3771" y="1378"/>
              <a:ext cx="224" cy="493"/>
            </a:xfrm>
            <a:custGeom>
              <a:avLst/>
              <a:gdLst>
                <a:gd name="T0" fmla="*/ 444 w 444"/>
                <a:gd name="T1" fmla="*/ 27 h 977"/>
                <a:gd name="T2" fmla="*/ 262 w 444"/>
                <a:gd name="T3" fmla="*/ 201 h 977"/>
                <a:gd name="T4" fmla="*/ 174 w 444"/>
                <a:gd name="T5" fmla="*/ 332 h 977"/>
                <a:gd name="T6" fmla="*/ 164 w 444"/>
                <a:gd name="T7" fmla="*/ 467 h 977"/>
                <a:gd name="T8" fmla="*/ 168 w 444"/>
                <a:gd name="T9" fmla="*/ 977 h 977"/>
                <a:gd name="T10" fmla="*/ 0 w 444"/>
                <a:gd name="T11" fmla="*/ 963 h 977"/>
                <a:gd name="T12" fmla="*/ 30 w 444"/>
                <a:gd name="T13" fmla="*/ 718 h 977"/>
                <a:gd name="T14" fmla="*/ 24 w 444"/>
                <a:gd name="T15" fmla="*/ 333 h 977"/>
                <a:gd name="T16" fmla="*/ 40 w 444"/>
                <a:gd name="T17" fmla="*/ 273 h 977"/>
                <a:gd name="T18" fmla="*/ 152 w 444"/>
                <a:gd name="T19" fmla="*/ 28 h 977"/>
                <a:gd name="T20" fmla="*/ 166 w 444"/>
                <a:gd name="T21" fmla="*/ 6 h 977"/>
                <a:gd name="T22" fmla="*/ 203 w 444"/>
                <a:gd name="T23" fmla="*/ 109 h 977"/>
                <a:gd name="T24" fmla="*/ 379 w 444"/>
                <a:gd name="T25" fmla="*/ 26 h 977"/>
                <a:gd name="T26" fmla="*/ 376 w 444"/>
                <a:gd name="T27" fmla="*/ 0 h 977"/>
                <a:gd name="T28" fmla="*/ 444 w 444"/>
                <a:gd name="T29" fmla="*/ 27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4" h="977">
                  <a:moveTo>
                    <a:pt x="444" y="27"/>
                  </a:moveTo>
                  <a:cubicBezTo>
                    <a:pt x="380" y="82"/>
                    <a:pt x="320" y="140"/>
                    <a:pt x="262" y="201"/>
                  </a:cubicBezTo>
                  <a:cubicBezTo>
                    <a:pt x="226" y="240"/>
                    <a:pt x="190" y="282"/>
                    <a:pt x="174" y="332"/>
                  </a:cubicBezTo>
                  <a:cubicBezTo>
                    <a:pt x="160" y="375"/>
                    <a:pt x="162" y="422"/>
                    <a:pt x="164" y="467"/>
                  </a:cubicBezTo>
                  <a:cubicBezTo>
                    <a:pt x="171" y="636"/>
                    <a:pt x="161" y="808"/>
                    <a:pt x="168" y="977"/>
                  </a:cubicBezTo>
                  <a:cubicBezTo>
                    <a:pt x="92" y="977"/>
                    <a:pt x="0" y="963"/>
                    <a:pt x="0" y="963"/>
                  </a:cubicBezTo>
                  <a:cubicBezTo>
                    <a:pt x="0" y="963"/>
                    <a:pt x="27" y="747"/>
                    <a:pt x="30" y="718"/>
                  </a:cubicBezTo>
                  <a:cubicBezTo>
                    <a:pt x="35" y="664"/>
                    <a:pt x="24" y="355"/>
                    <a:pt x="24" y="333"/>
                  </a:cubicBezTo>
                  <a:cubicBezTo>
                    <a:pt x="23" y="312"/>
                    <a:pt x="32" y="292"/>
                    <a:pt x="40" y="273"/>
                  </a:cubicBezTo>
                  <a:cubicBezTo>
                    <a:pt x="75" y="191"/>
                    <a:pt x="112" y="109"/>
                    <a:pt x="152" y="28"/>
                  </a:cubicBezTo>
                  <a:cubicBezTo>
                    <a:pt x="156" y="20"/>
                    <a:pt x="160" y="12"/>
                    <a:pt x="166" y="6"/>
                  </a:cubicBezTo>
                  <a:cubicBezTo>
                    <a:pt x="161" y="28"/>
                    <a:pt x="155" y="83"/>
                    <a:pt x="203" y="109"/>
                  </a:cubicBezTo>
                  <a:cubicBezTo>
                    <a:pt x="256" y="137"/>
                    <a:pt x="379" y="56"/>
                    <a:pt x="379" y="26"/>
                  </a:cubicBezTo>
                  <a:cubicBezTo>
                    <a:pt x="376" y="0"/>
                    <a:pt x="376" y="0"/>
                    <a:pt x="376" y="0"/>
                  </a:cubicBezTo>
                  <a:cubicBezTo>
                    <a:pt x="400" y="5"/>
                    <a:pt x="423" y="14"/>
                    <a:pt x="444" y="27"/>
                  </a:cubicBezTo>
                  <a:close/>
                </a:path>
              </a:pathLst>
            </a:custGeom>
            <a:solidFill>
              <a:srgbClr val="A4C6E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4" name="Freeform 147"/>
            <p:cNvSpPr/>
            <p:nvPr/>
          </p:nvSpPr>
          <p:spPr bwMode="auto">
            <a:xfrm>
              <a:off x="3697" y="1004"/>
              <a:ext cx="371" cy="341"/>
            </a:xfrm>
            <a:custGeom>
              <a:avLst/>
              <a:gdLst>
                <a:gd name="T0" fmla="*/ 728 w 735"/>
                <a:gd name="T1" fmla="*/ 666 h 677"/>
                <a:gd name="T2" fmla="*/ 685 w 735"/>
                <a:gd name="T3" fmla="*/ 663 h 677"/>
                <a:gd name="T4" fmla="*/ 685 w 735"/>
                <a:gd name="T5" fmla="*/ 662 h 677"/>
                <a:gd name="T6" fmla="*/ 634 w 735"/>
                <a:gd name="T7" fmla="*/ 660 h 677"/>
                <a:gd name="T8" fmla="*/ 567 w 735"/>
                <a:gd name="T9" fmla="*/ 651 h 677"/>
                <a:gd name="T10" fmla="*/ 552 w 735"/>
                <a:gd name="T11" fmla="*/ 646 h 677"/>
                <a:gd name="T12" fmla="*/ 619 w 735"/>
                <a:gd name="T13" fmla="*/ 547 h 677"/>
                <a:gd name="T14" fmla="*/ 629 w 735"/>
                <a:gd name="T15" fmla="*/ 520 h 677"/>
                <a:gd name="T16" fmla="*/ 643 w 735"/>
                <a:gd name="T17" fmla="*/ 444 h 677"/>
                <a:gd name="T18" fmla="*/ 619 w 735"/>
                <a:gd name="T19" fmla="*/ 305 h 677"/>
                <a:gd name="T20" fmla="*/ 297 w 735"/>
                <a:gd name="T21" fmla="*/ 296 h 677"/>
                <a:gd name="T22" fmla="*/ 306 w 735"/>
                <a:gd name="T23" fmla="*/ 393 h 677"/>
                <a:gd name="T24" fmla="*/ 297 w 735"/>
                <a:gd name="T25" fmla="*/ 411 h 677"/>
                <a:gd name="T26" fmla="*/ 315 w 735"/>
                <a:gd name="T27" fmla="*/ 494 h 677"/>
                <a:gd name="T28" fmla="*/ 295 w 735"/>
                <a:gd name="T29" fmla="*/ 534 h 677"/>
                <a:gd name="T30" fmla="*/ 288 w 735"/>
                <a:gd name="T31" fmla="*/ 576 h 677"/>
                <a:gd name="T32" fmla="*/ 296 w 735"/>
                <a:gd name="T33" fmla="*/ 624 h 677"/>
                <a:gd name="T34" fmla="*/ 267 w 735"/>
                <a:gd name="T35" fmla="*/ 677 h 677"/>
                <a:gd name="T36" fmla="*/ 33 w 735"/>
                <a:gd name="T37" fmla="*/ 665 h 677"/>
                <a:gd name="T38" fmla="*/ 62 w 735"/>
                <a:gd name="T39" fmla="*/ 559 h 677"/>
                <a:gd name="T40" fmla="*/ 83 w 735"/>
                <a:gd name="T41" fmla="*/ 527 h 677"/>
                <a:gd name="T42" fmla="*/ 104 w 735"/>
                <a:gd name="T43" fmla="*/ 386 h 677"/>
                <a:gd name="T44" fmla="*/ 236 w 735"/>
                <a:gd name="T45" fmla="*/ 89 h 677"/>
                <a:gd name="T46" fmla="*/ 568 w 735"/>
                <a:gd name="T47" fmla="*/ 98 h 677"/>
                <a:gd name="T48" fmla="*/ 664 w 735"/>
                <a:gd name="T49" fmla="*/ 151 h 677"/>
                <a:gd name="T50" fmla="*/ 715 w 735"/>
                <a:gd name="T51" fmla="*/ 308 h 677"/>
                <a:gd name="T52" fmla="*/ 699 w 735"/>
                <a:gd name="T53" fmla="*/ 307 h 677"/>
                <a:gd name="T54" fmla="*/ 708 w 735"/>
                <a:gd name="T55" fmla="*/ 349 h 677"/>
                <a:gd name="T56" fmla="*/ 678 w 735"/>
                <a:gd name="T57" fmla="*/ 435 h 677"/>
                <a:gd name="T58" fmla="*/ 709 w 735"/>
                <a:gd name="T59" fmla="*/ 507 h 677"/>
                <a:gd name="T60" fmla="*/ 699 w 735"/>
                <a:gd name="T61" fmla="*/ 567 h 677"/>
                <a:gd name="T62" fmla="*/ 715 w 735"/>
                <a:gd name="T63" fmla="*/ 591 h 677"/>
                <a:gd name="T64" fmla="*/ 728 w 735"/>
                <a:gd name="T65" fmla="*/ 66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5" h="677">
                  <a:moveTo>
                    <a:pt x="728" y="666"/>
                  </a:moveTo>
                  <a:cubicBezTo>
                    <a:pt x="685" y="663"/>
                    <a:pt x="685" y="663"/>
                    <a:pt x="685" y="663"/>
                  </a:cubicBezTo>
                  <a:cubicBezTo>
                    <a:pt x="685" y="662"/>
                    <a:pt x="685" y="662"/>
                    <a:pt x="685" y="662"/>
                  </a:cubicBezTo>
                  <a:cubicBezTo>
                    <a:pt x="668" y="662"/>
                    <a:pt x="651" y="661"/>
                    <a:pt x="634" y="660"/>
                  </a:cubicBezTo>
                  <a:cubicBezTo>
                    <a:pt x="612" y="658"/>
                    <a:pt x="589" y="657"/>
                    <a:pt x="567" y="651"/>
                  </a:cubicBezTo>
                  <a:cubicBezTo>
                    <a:pt x="562" y="650"/>
                    <a:pt x="557" y="648"/>
                    <a:pt x="552" y="646"/>
                  </a:cubicBezTo>
                  <a:cubicBezTo>
                    <a:pt x="580" y="621"/>
                    <a:pt x="603" y="586"/>
                    <a:pt x="619" y="547"/>
                  </a:cubicBezTo>
                  <a:cubicBezTo>
                    <a:pt x="622" y="538"/>
                    <a:pt x="626" y="529"/>
                    <a:pt x="629" y="520"/>
                  </a:cubicBezTo>
                  <a:cubicBezTo>
                    <a:pt x="637" y="494"/>
                    <a:pt x="641" y="471"/>
                    <a:pt x="643" y="444"/>
                  </a:cubicBezTo>
                  <a:cubicBezTo>
                    <a:pt x="647" y="396"/>
                    <a:pt x="637" y="348"/>
                    <a:pt x="619" y="305"/>
                  </a:cubicBezTo>
                  <a:cubicBezTo>
                    <a:pt x="297" y="296"/>
                    <a:pt x="297" y="296"/>
                    <a:pt x="297" y="296"/>
                  </a:cubicBezTo>
                  <a:cubicBezTo>
                    <a:pt x="313" y="317"/>
                    <a:pt x="323" y="361"/>
                    <a:pt x="306" y="393"/>
                  </a:cubicBezTo>
                  <a:cubicBezTo>
                    <a:pt x="303" y="399"/>
                    <a:pt x="299" y="404"/>
                    <a:pt x="297" y="411"/>
                  </a:cubicBezTo>
                  <a:cubicBezTo>
                    <a:pt x="288" y="438"/>
                    <a:pt x="317" y="465"/>
                    <a:pt x="315" y="494"/>
                  </a:cubicBezTo>
                  <a:cubicBezTo>
                    <a:pt x="313" y="509"/>
                    <a:pt x="303" y="521"/>
                    <a:pt x="295" y="534"/>
                  </a:cubicBezTo>
                  <a:cubicBezTo>
                    <a:pt x="287" y="547"/>
                    <a:pt x="281" y="563"/>
                    <a:pt x="288" y="576"/>
                  </a:cubicBezTo>
                  <a:cubicBezTo>
                    <a:pt x="296" y="593"/>
                    <a:pt x="300" y="605"/>
                    <a:pt x="296" y="624"/>
                  </a:cubicBezTo>
                  <a:cubicBezTo>
                    <a:pt x="292" y="644"/>
                    <a:pt x="282" y="663"/>
                    <a:pt x="267" y="677"/>
                  </a:cubicBezTo>
                  <a:cubicBezTo>
                    <a:pt x="33" y="665"/>
                    <a:pt x="33" y="665"/>
                    <a:pt x="33" y="665"/>
                  </a:cubicBezTo>
                  <a:cubicBezTo>
                    <a:pt x="16" y="632"/>
                    <a:pt x="43" y="592"/>
                    <a:pt x="62" y="559"/>
                  </a:cubicBezTo>
                  <a:cubicBezTo>
                    <a:pt x="68" y="548"/>
                    <a:pt x="79" y="539"/>
                    <a:pt x="83" y="527"/>
                  </a:cubicBezTo>
                  <a:cubicBezTo>
                    <a:pt x="97" y="486"/>
                    <a:pt x="41" y="435"/>
                    <a:pt x="104" y="386"/>
                  </a:cubicBezTo>
                  <a:cubicBezTo>
                    <a:pt x="191" y="318"/>
                    <a:pt x="0" y="253"/>
                    <a:pt x="236" y="89"/>
                  </a:cubicBezTo>
                  <a:cubicBezTo>
                    <a:pt x="366" y="0"/>
                    <a:pt x="542" y="48"/>
                    <a:pt x="568" y="98"/>
                  </a:cubicBezTo>
                  <a:cubicBezTo>
                    <a:pt x="568" y="98"/>
                    <a:pt x="626" y="112"/>
                    <a:pt x="664" y="151"/>
                  </a:cubicBezTo>
                  <a:cubicBezTo>
                    <a:pt x="703" y="192"/>
                    <a:pt x="718" y="252"/>
                    <a:pt x="715" y="308"/>
                  </a:cubicBezTo>
                  <a:cubicBezTo>
                    <a:pt x="699" y="307"/>
                    <a:pt x="699" y="307"/>
                    <a:pt x="699" y="307"/>
                  </a:cubicBezTo>
                  <a:cubicBezTo>
                    <a:pt x="705" y="320"/>
                    <a:pt x="709" y="334"/>
                    <a:pt x="708" y="349"/>
                  </a:cubicBezTo>
                  <a:cubicBezTo>
                    <a:pt x="704" y="379"/>
                    <a:pt x="674" y="404"/>
                    <a:pt x="678" y="435"/>
                  </a:cubicBezTo>
                  <a:cubicBezTo>
                    <a:pt x="681" y="461"/>
                    <a:pt x="708" y="481"/>
                    <a:pt x="709" y="507"/>
                  </a:cubicBezTo>
                  <a:cubicBezTo>
                    <a:pt x="709" y="528"/>
                    <a:pt x="693" y="547"/>
                    <a:pt x="699" y="567"/>
                  </a:cubicBezTo>
                  <a:cubicBezTo>
                    <a:pt x="702" y="576"/>
                    <a:pt x="709" y="583"/>
                    <a:pt x="715" y="591"/>
                  </a:cubicBezTo>
                  <a:cubicBezTo>
                    <a:pt x="730" y="612"/>
                    <a:pt x="735" y="640"/>
                    <a:pt x="728" y="666"/>
                  </a:cubicBezTo>
                  <a:close/>
                </a:path>
              </a:pathLst>
            </a:custGeom>
            <a:solidFill>
              <a:srgbClr val="F7AF4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5" name="Freeform 148"/>
            <p:cNvSpPr/>
            <p:nvPr/>
          </p:nvSpPr>
          <p:spPr bwMode="auto">
            <a:xfrm>
              <a:off x="3839" y="1153"/>
              <a:ext cx="185" cy="294"/>
            </a:xfrm>
            <a:custGeom>
              <a:avLst/>
              <a:gdLst>
                <a:gd name="T0" fmla="*/ 362 w 366"/>
                <a:gd name="T1" fmla="*/ 148 h 583"/>
                <a:gd name="T2" fmla="*/ 348 w 366"/>
                <a:gd name="T3" fmla="*/ 224 h 583"/>
                <a:gd name="T4" fmla="*/ 338 w 366"/>
                <a:gd name="T5" fmla="*/ 251 h 583"/>
                <a:gd name="T6" fmla="*/ 338 w 366"/>
                <a:gd name="T7" fmla="*/ 251 h 583"/>
                <a:gd name="T8" fmla="*/ 234 w 366"/>
                <a:gd name="T9" fmla="*/ 377 h 583"/>
                <a:gd name="T10" fmla="*/ 244 w 366"/>
                <a:gd name="T11" fmla="*/ 472 h 583"/>
                <a:gd name="T12" fmla="*/ 68 w 366"/>
                <a:gd name="T13" fmla="*/ 555 h 583"/>
                <a:gd name="T14" fmla="*/ 34 w 366"/>
                <a:gd name="T15" fmla="*/ 442 h 583"/>
                <a:gd name="T16" fmla="*/ 50 w 366"/>
                <a:gd name="T17" fmla="*/ 359 h 583"/>
                <a:gd name="T18" fmla="*/ 15 w 366"/>
                <a:gd name="T19" fmla="*/ 328 h 583"/>
                <a:gd name="T20" fmla="*/ 17 w 366"/>
                <a:gd name="T21" fmla="*/ 310 h 583"/>
                <a:gd name="T22" fmla="*/ 14 w 366"/>
                <a:gd name="T23" fmla="*/ 292 h 583"/>
                <a:gd name="T24" fmla="*/ 7 w 366"/>
                <a:gd name="T25" fmla="*/ 280 h 583"/>
                <a:gd name="T26" fmla="*/ 14 w 366"/>
                <a:gd name="T27" fmla="*/ 238 h 583"/>
                <a:gd name="T28" fmla="*/ 34 w 366"/>
                <a:gd name="T29" fmla="*/ 198 h 583"/>
                <a:gd name="T30" fmla="*/ 16 w 366"/>
                <a:gd name="T31" fmla="*/ 115 h 583"/>
                <a:gd name="T32" fmla="*/ 25 w 366"/>
                <a:gd name="T33" fmla="*/ 97 h 583"/>
                <a:gd name="T34" fmla="*/ 16 w 366"/>
                <a:gd name="T35" fmla="*/ 0 h 583"/>
                <a:gd name="T36" fmla="*/ 338 w 366"/>
                <a:gd name="T37" fmla="*/ 9 h 583"/>
                <a:gd name="T38" fmla="*/ 362 w 366"/>
                <a:gd name="T39" fmla="*/ 14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6" h="583">
                  <a:moveTo>
                    <a:pt x="362" y="148"/>
                  </a:moveTo>
                  <a:cubicBezTo>
                    <a:pt x="360" y="174"/>
                    <a:pt x="355" y="200"/>
                    <a:pt x="348" y="224"/>
                  </a:cubicBezTo>
                  <a:cubicBezTo>
                    <a:pt x="345" y="233"/>
                    <a:pt x="341" y="242"/>
                    <a:pt x="338" y="251"/>
                  </a:cubicBezTo>
                  <a:cubicBezTo>
                    <a:pt x="338" y="251"/>
                    <a:pt x="338" y="251"/>
                    <a:pt x="338" y="251"/>
                  </a:cubicBezTo>
                  <a:cubicBezTo>
                    <a:pt x="315" y="306"/>
                    <a:pt x="279" y="352"/>
                    <a:pt x="234" y="377"/>
                  </a:cubicBezTo>
                  <a:cubicBezTo>
                    <a:pt x="244" y="472"/>
                    <a:pt x="244" y="472"/>
                    <a:pt x="244" y="472"/>
                  </a:cubicBezTo>
                  <a:cubicBezTo>
                    <a:pt x="244" y="502"/>
                    <a:pt x="121" y="583"/>
                    <a:pt x="68" y="555"/>
                  </a:cubicBezTo>
                  <a:cubicBezTo>
                    <a:pt x="7" y="522"/>
                    <a:pt x="34" y="442"/>
                    <a:pt x="34" y="442"/>
                  </a:cubicBezTo>
                  <a:cubicBezTo>
                    <a:pt x="39" y="411"/>
                    <a:pt x="44" y="390"/>
                    <a:pt x="50" y="359"/>
                  </a:cubicBezTo>
                  <a:cubicBezTo>
                    <a:pt x="38" y="350"/>
                    <a:pt x="26" y="340"/>
                    <a:pt x="15" y="328"/>
                  </a:cubicBezTo>
                  <a:cubicBezTo>
                    <a:pt x="16" y="322"/>
                    <a:pt x="17" y="316"/>
                    <a:pt x="17" y="310"/>
                  </a:cubicBezTo>
                  <a:cubicBezTo>
                    <a:pt x="17" y="304"/>
                    <a:pt x="17" y="298"/>
                    <a:pt x="14" y="292"/>
                  </a:cubicBezTo>
                  <a:cubicBezTo>
                    <a:pt x="12" y="288"/>
                    <a:pt x="9" y="284"/>
                    <a:pt x="7" y="280"/>
                  </a:cubicBezTo>
                  <a:cubicBezTo>
                    <a:pt x="0" y="267"/>
                    <a:pt x="6" y="251"/>
                    <a:pt x="14" y="238"/>
                  </a:cubicBezTo>
                  <a:cubicBezTo>
                    <a:pt x="22" y="225"/>
                    <a:pt x="32" y="213"/>
                    <a:pt x="34" y="198"/>
                  </a:cubicBezTo>
                  <a:cubicBezTo>
                    <a:pt x="36" y="169"/>
                    <a:pt x="7" y="142"/>
                    <a:pt x="16" y="115"/>
                  </a:cubicBezTo>
                  <a:cubicBezTo>
                    <a:pt x="18" y="108"/>
                    <a:pt x="22" y="103"/>
                    <a:pt x="25" y="97"/>
                  </a:cubicBezTo>
                  <a:cubicBezTo>
                    <a:pt x="42" y="65"/>
                    <a:pt x="32" y="21"/>
                    <a:pt x="16" y="0"/>
                  </a:cubicBezTo>
                  <a:cubicBezTo>
                    <a:pt x="338" y="9"/>
                    <a:pt x="338" y="9"/>
                    <a:pt x="338" y="9"/>
                  </a:cubicBezTo>
                  <a:cubicBezTo>
                    <a:pt x="356" y="52"/>
                    <a:pt x="366" y="100"/>
                    <a:pt x="362" y="148"/>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6" name="Freeform 149"/>
            <p:cNvSpPr/>
            <p:nvPr/>
          </p:nvSpPr>
          <p:spPr bwMode="auto">
            <a:xfrm>
              <a:off x="3878" y="1211"/>
              <a:ext cx="36" cy="13"/>
            </a:xfrm>
            <a:custGeom>
              <a:avLst/>
              <a:gdLst>
                <a:gd name="T0" fmla="*/ 13 w 71"/>
                <a:gd name="T1" fmla="*/ 26 h 26"/>
                <a:gd name="T2" fmla="*/ 1 w 71"/>
                <a:gd name="T3" fmla="*/ 13 h 26"/>
                <a:gd name="T4" fmla="*/ 13 w 71"/>
                <a:gd name="T5" fmla="*/ 0 h 26"/>
                <a:gd name="T6" fmla="*/ 58 w 71"/>
                <a:gd name="T7" fmla="*/ 0 h 26"/>
                <a:gd name="T8" fmla="*/ 58 w 71"/>
                <a:gd name="T9" fmla="*/ 0 h 26"/>
                <a:gd name="T10" fmla="*/ 71 w 71"/>
                <a:gd name="T11" fmla="*/ 12 h 26"/>
                <a:gd name="T12" fmla="*/ 58 w 71"/>
                <a:gd name="T13" fmla="*/ 25 h 26"/>
                <a:gd name="T14" fmla="*/ 14 w 71"/>
                <a:gd name="T15" fmla="*/ 26 h 26"/>
                <a:gd name="T16" fmla="*/ 13 w 71"/>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6">
                  <a:moveTo>
                    <a:pt x="13" y="26"/>
                  </a:moveTo>
                  <a:cubicBezTo>
                    <a:pt x="6" y="26"/>
                    <a:pt x="1" y="20"/>
                    <a:pt x="1" y="13"/>
                  </a:cubicBezTo>
                  <a:cubicBezTo>
                    <a:pt x="0" y="6"/>
                    <a:pt x="6" y="0"/>
                    <a:pt x="13" y="0"/>
                  </a:cubicBezTo>
                  <a:cubicBezTo>
                    <a:pt x="58" y="0"/>
                    <a:pt x="58" y="0"/>
                    <a:pt x="58" y="0"/>
                  </a:cubicBezTo>
                  <a:cubicBezTo>
                    <a:pt x="58" y="0"/>
                    <a:pt x="58" y="0"/>
                    <a:pt x="58" y="0"/>
                  </a:cubicBezTo>
                  <a:cubicBezTo>
                    <a:pt x="65" y="0"/>
                    <a:pt x="71" y="5"/>
                    <a:pt x="71" y="12"/>
                  </a:cubicBezTo>
                  <a:cubicBezTo>
                    <a:pt x="71" y="19"/>
                    <a:pt x="65" y="25"/>
                    <a:pt x="58" y="25"/>
                  </a:cubicBezTo>
                  <a:cubicBezTo>
                    <a:pt x="14" y="26"/>
                    <a:pt x="14" y="26"/>
                    <a:pt x="14" y="26"/>
                  </a:cubicBezTo>
                  <a:cubicBezTo>
                    <a:pt x="14" y="26"/>
                    <a:pt x="13" y="26"/>
                    <a:pt x="13" y="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7" name="Freeform 150"/>
            <p:cNvSpPr/>
            <p:nvPr/>
          </p:nvSpPr>
          <p:spPr bwMode="auto">
            <a:xfrm>
              <a:off x="3914" y="1186"/>
              <a:ext cx="41" cy="86"/>
            </a:xfrm>
            <a:custGeom>
              <a:avLst/>
              <a:gdLst>
                <a:gd name="T0" fmla="*/ 40 w 81"/>
                <a:gd name="T1" fmla="*/ 171 h 171"/>
                <a:gd name="T2" fmla="*/ 4 w 81"/>
                <a:gd name="T3" fmla="*/ 158 h 171"/>
                <a:gd name="T4" fmla="*/ 5 w 81"/>
                <a:gd name="T5" fmla="*/ 140 h 171"/>
                <a:gd name="T6" fmla="*/ 23 w 81"/>
                <a:gd name="T7" fmla="*/ 140 h 171"/>
                <a:gd name="T8" fmla="*/ 55 w 81"/>
                <a:gd name="T9" fmla="*/ 144 h 171"/>
                <a:gd name="T10" fmla="*/ 42 w 81"/>
                <a:gd name="T11" fmla="*/ 15 h 171"/>
                <a:gd name="T12" fmla="*/ 53 w 81"/>
                <a:gd name="T13" fmla="*/ 1 h 171"/>
                <a:gd name="T14" fmla="*/ 67 w 81"/>
                <a:gd name="T15" fmla="*/ 13 h 171"/>
                <a:gd name="T16" fmla="*/ 80 w 81"/>
                <a:gd name="T17" fmla="*/ 139 h 171"/>
                <a:gd name="T18" fmla="*/ 76 w 81"/>
                <a:gd name="T19" fmla="*/ 158 h 171"/>
                <a:gd name="T20" fmla="*/ 58 w 81"/>
                <a:gd name="T21" fmla="*/ 169 h 171"/>
                <a:gd name="T22" fmla="*/ 40 w 81"/>
                <a:gd name="T2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171">
                  <a:moveTo>
                    <a:pt x="40" y="171"/>
                  </a:moveTo>
                  <a:cubicBezTo>
                    <a:pt x="28" y="171"/>
                    <a:pt x="14" y="168"/>
                    <a:pt x="4" y="158"/>
                  </a:cubicBezTo>
                  <a:cubicBezTo>
                    <a:pt x="0" y="153"/>
                    <a:pt x="0" y="144"/>
                    <a:pt x="5" y="140"/>
                  </a:cubicBezTo>
                  <a:cubicBezTo>
                    <a:pt x="10" y="135"/>
                    <a:pt x="18" y="135"/>
                    <a:pt x="23" y="140"/>
                  </a:cubicBezTo>
                  <a:cubicBezTo>
                    <a:pt x="29" y="147"/>
                    <a:pt x="47" y="145"/>
                    <a:pt x="55" y="144"/>
                  </a:cubicBezTo>
                  <a:cubicBezTo>
                    <a:pt x="42" y="15"/>
                    <a:pt x="42" y="15"/>
                    <a:pt x="42" y="15"/>
                  </a:cubicBezTo>
                  <a:cubicBezTo>
                    <a:pt x="41" y="8"/>
                    <a:pt x="46" y="2"/>
                    <a:pt x="53" y="1"/>
                  </a:cubicBezTo>
                  <a:cubicBezTo>
                    <a:pt x="60" y="0"/>
                    <a:pt x="67" y="6"/>
                    <a:pt x="67" y="13"/>
                  </a:cubicBezTo>
                  <a:cubicBezTo>
                    <a:pt x="80" y="139"/>
                    <a:pt x="80" y="139"/>
                    <a:pt x="80" y="139"/>
                  </a:cubicBezTo>
                  <a:cubicBezTo>
                    <a:pt x="81" y="146"/>
                    <a:pt x="80" y="153"/>
                    <a:pt x="76" y="158"/>
                  </a:cubicBezTo>
                  <a:cubicBezTo>
                    <a:pt x="72" y="164"/>
                    <a:pt x="65" y="168"/>
                    <a:pt x="58" y="169"/>
                  </a:cubicBezTo>
                  <a:cubicBezTo>
                    <a:pt x="53" y="170"/>
                    <a:pt x="47" y="171"/>
                    <a:pt x="40" y="1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8" name="Freeform 151"/>
            <p:cNvSpPr/>
            <p:nvPr/>
          </p:nvSpPr>
          <p:spPr bwMode="auto">
            <a:xfrm>
              <a:off x="3889" y="1277"/>
              <a:ext cx="75" cy="40"/>
            </a:xfrm>
            <a:custGeom>
              <a:avLst/>
              <a:gdLst>
                <a:gd name="T0" fmla="*/ 140 w 148"/>
                <a:gd name="T1" fmla="*/ 30 h 78"/>
                <a:gd name="T2" fmla="*/ 109 w 148"/>
                <a:gd name="T3" fmla="*/ 41 h 78"/>
                <a:gd name="T4" fmla="*/ 83 w 148"/>
                <a:gd name="T5" fmla="*/ 44 h 78"/>
                <a:gd name="T6" fmla="*/ 38 w 148"/>
                <a:gd name="T7" fmla="*/ 38 h 78"/>
                <a:gd name="T8" fmla="*/ 89 w 148"/>
                <a:gd name="T9" fmla="*/ 50 h 78"/>
                <a:gd name="T10" fmla="*/ 104 w 148"/>
                <a:gd name="T11" fmla="*/ 60 h 78"/>
                <a:gd name="T12" fmla="*/ 94 w 148"/>
                <a:gd name="T13" fmla="*/ 75 h 78"/>
                <a:gd name="T14" fmla="*/ 70 w 148"/>
                <a:gd name="T15" fmla="*/ 78 h 78"/>
                <a:gd name="T16" fmla="*/ 1 w 148"/>
                <a:gd name="T17" fmla="*/ 20 h 78"/>
                <a:gd name="T18" fmla="*/ 4 w 148"/>
                <a:gd name="T19" fmla="*/ 5 h 78"/>
                <a:gd name="T20" fmla="*/ 15 w 148"/>
                <a:gd name="T21" fmla="*/ 0 h 78"/>
                <a:gd name="T22" fmla="*/ 24 w 148"/>
                <a:gd name="T23" fmla="*/ 4 h 78"/>
                <a:gd name="T24" fmla="*/ 25 w 148"/>
                <a:gd name="T25" fmla="*/ 5 h 78"/>
                <a:gd name="T26" fmla="*/ 29 w 148"/>
                <a:gd name="T27" fmla="*/ 7 h 78"/>
                <a:gd name="T28" fmla="*/ 105 w 148"/>
                <a:gd name="T29" fmla="*/ 16 h 78"/>
                <a:gd name="T30" fmla="*/ 127 w 148"/>
                <a:gd name="T31" fmla="*/ 8 h 78"/>
                <a:gd name="T32" fmla="*/ 144 w 148"/>
                <a:gd name="T33" fmla="*/ 13 h 78"/>
                <a:gd name="T34" fmla="*/ 140 w 148"/>
                <a:gd name="T35" fmla="*/ 3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78">
                  <a:moveTo>
                    <a:pt x="140" y="30"/>
                  </a:moveTo>
                  <a:cubicBezTo>
                    <a:pt x="131" y="35"/>
                    <a:pt x="121" y="39"/>
                    <a:pt x="109" y="41"/>
                  </a:cubicBezTo>
                  <a:cubicBezTo>
                    <a:pt x="101" y="43"/>
                    <a:pt x="92" y="44"/>
                    <a:pt x="83" y="44"/>
                  </a:cubicBezTo>
                  <a:cubicBezTo>
                    <a:pt x="68" y="44"/>
                    <a:pt x="51" y="42"/>
                    <a:pt x="38" y="38"/>
                  </a:cubicBezTo>
                  <a:cubicBezTo>
                    <a:pt x="48" y="51"/>
                    <a:pt x="65" y="55"/>
                    <a:pt x="89" y="50"/>
                  </a:cubicBezTo>
                  <a:cubicBezTo>
                    <a:pt x="96" y="49"/>
                    <a:pt x="103" y="53"/>
                    <a:pt x="104" y="60"/>
                  </a:cubicBezTo>
                  <a:cubicBezTo>
                    <a:pt x="106" y="67"/>
                    <a:pt x="101" y="74"/>
                    <a:pt x="94" y="75"/>
                  </a:cubicBezTo>
                  <a:cubicBezTo>
                    <a:pt x="86" y="77"/>
                    <a:pt x="78" y="78"/>
                    <a:pt x="70" y="78"/>
                  </a:cubicBezTo>
                  <a:cubicBezTo>
                    <a:pt x="35" y="78"/>
                    <a:pt x="11" y="58"/>
                    <a:pt x="1" y="20"/>
                  </a:cubicBezTo>
                  <a:cubicBezTo>
                    <a:pt x="0" y="14"/>
                    <a:pt x="0" y="9"/>
                    <a:pt x="4" y="5"/>
                  </a:cubicBezTo>
                  <a:cubicBezTo>
                    <a:pt x="6" y="2"/>
                    <a:pt x="11" y="0"/>
                    <a:pt x="15" y="0"/>
                  </a:cubicBezTo>
                  <a:cubicBezTo>
                    <a:pt x="19" y="0"/>
                    <a:pt x="22" y="1"/>
                    <a:pt x="24" y="4"/>
                  </a:cubicBezTo>
                  <a:cubicBezTo>
                    <a:pt x="25" y="5"/>
                    <a:pt x="25" y="5"/>
                    <a:pt x="25" y="5"/>
                  </a:cubicBezTo>
                  <a:cubicBezTo>
                    <a:pt x="27" y="6"/>
                    <a:pt x="28" y="6"/>
                    <a:pt x="29" y="7"/>
                  </a:cubicBezTo>
                  <a:cubicBezTo>
                    <a:pt x="46" y="17"/>
                    <a:pt x="81" y="21"/>
                    <a:pt x="105" y="16"/>
                  </a:cubicBezTo>
                  <a:cubicBezTo>
                    <a:pt x="113" y="15"/>
                    <a:pt x="121" y="12"/>
                    <a:pt x="127" y="8"/>
                  </a:cubicBezTo>
                  <a:cubicBezTo>
                    <a:pt x="133" y="5"/>
                    <a:pt x="141" y="7"/>
                    <a:pt x="144" y="13"/>
                  </a:cubicBezTo>
                  <a:cubicBezTo>
                    <a:pt x="148" y="19"/>
                    <a:pt x="146" y="27"/>
                    <a:pt x="140" y="3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9" name="Freeform 152"/>
            <p:cNvSpPr/>
            <p:nvPr/>
          </p:nvSpPr>
          <p:spPr bwMode="auto">
            <a:xfrm>
              <a:off x="3965" y="1240"/>
              <a:ext cx="50" cy="50"/>
            </a:xfrm>
            <a:custGeom>
              <a:avLst/>
              <a:gdLst>
                <a:gd name="T0" fmla="*/ 2 w 100"/>
                <a:gd name="T1" fmla="*/ 47 h 99"/>
                <a:gd name="T2" fmla="*/ 47 w 100"/>
                <a:gd name="T3" fmla="*/ 98 h 99"/>
                <a:gd name="T4" fmla="*/ 89 w 100"/>
                <a:gd name="T5" fmla="*/ 79 h 99"/>
                <a:gd name="T6" fmla="*/ 89 w 100"/>
                <a:gd name="T7" fmla="*/ 79 h 99"/>
                <a:gd name="T8" fmla="*/ 99 w 100"/>
                <a:gd name="T9" fmla="*/ 52 h 99"/>
                <a:gd name="T10" fmla="*/ 53 w 100"/>
                <a:gd name="T11" fmla="*/ 1 h 99"/>
                <a:gd name="T12" fmla="*/ 2 w 100"/>
                <a:gd name="T13" fmla="*/ 47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2" y="47"/>
                  </a:moveTo>
                  <a:cubicBezTo>
                    <a:pt x="0" y="74"/>
                    <a:pt x="21" y="97"/>
                    <a:pt x="47" y="98"/>
                  </a:cubicBezTo>
                  <a:cubicBezTo>
                    <a:pt x="64" y="99"/>
                    <a:pt x="79" y="92"/>
                    <a:pt x="89" y="79"/>
                  </a:cubicBezTo>
                  <a:cubicBezTo>
                    <a:pt x="89" y="79"/>
                    <a:pt x="89" y="79"/>
                    <a:pt x="89" y="79"/>
                  </a:cubicBezTo>
                  <a:cubicBezTo>
                    <a:pt x="92" y="70"/>
                    <a:pt x="96" y="61"/>
                    <a:pt x="99" y="52"/>
                  </a:cubicBezTo>
                  <a:cubicBezTo>
                    <a:pt x="100" y="26"/>
                    <a:pt x="79" y="3"/>
                    <a:pt x="53" y="1"/>
                  </a:cubicBezTo>
                  <a:cubicBezTo>
                    <a:pt x="26" y="0"/>
                    <a:pt x="3" y="20"/>
                    <a:pt x="2" y="47"/>
                  </a:cubicBezTo>
                  <a:close/>
                </a:path>
              </a:pathLst>
            </a:custGeom>
            <a:solidFill>
              <a:srgbClr val="EE7E9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0" name="Freeform 153"/>
            <p:cNvSpPr/>
            <p:nvPr/>
          </p:nvSpPr>
          <p:spPr bwMode="auto">
            <a:xfrm>
              <a:off x="3847" y="1233"/>
              <a:ext cx="46" cy="50"/>
            </a:xfrm>
            <a:custGeom>
              <a:avLst/>
              <a:gdLst>
                <a:gd name="T0" fmla="*/ 88 w 90"/>
                <a:gd name="T1" fmla="*/ 52 h 99"/>
                <a:gd name="T2" fmla="*/ 37 w 90"/>
                <a:gd name="T3" fmla="*/ 97 h 99"/>
                <a:gd name="T4" fmla="*/ 0 w 90"/>
                <a:gd name="T5" fmla="*/ 76 h 99"/>
                <a:gd name="T6" fmla="*/ 18 w 90"/>
                <a:gd name="T7" fmla="*/ 39 h 99"/>
                <a:gd name="T8" fmla="*/ 12 w 90"/>
                <a:gd name="T9" fmla="*/ 10 h 99"/>
                <a:gd name="T10" fmla="*/ 43 w 90"/>
                <a:gd name="T11" fmla="*/ 1 h 99"/>
                <a:gd name="T12" fmla="*/ 88 w 90"/>
                <a:gd name="T13" fmla="*/ 52 h 99"/>
              </a:gdLst>
              <a:ahLst/>
              <a:cxnLst>
                <a:cxn ang="0">
                  <a:pos x="T0" y="T1"/>
                </a:cxn>
                <a:cxn ang="0">
                  <a:pos x="T2" y="T3"/>
                </a:cxn>
                <a:cxn ang="0">
                  <a:pos x="T4" y="T5"/>
                </a:cxn>
                <a:cxn ang="0">
                  <a:pos x="T6" y="T7"/>
                </a:cxn>
                <a:cxn ang="0">
                  <a:pos x="T8" y="T9"/>
                </a:cxn>
                <a:cxn ang="0">
                  <a:pos x="T10" y="T11"/>
                </a:cxn>
                <a:cxn ang="0">
                  <a:pos x="T12" y="T13"/>
                </a:cxn>
              </a:cxnLst>
              <a:rect l="0" t="0" r="r" b="b"/>
              <a:pathLst>
                <a:path w="90" h="99">
                  <a:moveTo>
                    <a:pt x="88" y="52"/>
                  </a:moveTo>
                  <a:cubicBezTo>
                    <a:pt x="87" y="79"/>
                    <a:pt x="64" y="99"/>
                    <a:pt x="37" y="97"/>
                  </a:cubicBezTo>
                  <a:cubicBezTo>
                    <a:pt x="22" y="97"/>
                    <a:pt x="8" y="88"/>
                    <a:pt x="0" y="76"/>
                  </a:cubicBezTo>
                  <a:cubicBezTo>
                    <a:pt x="8" y="64"/>
                    <a:pt x="16" y="52"/>
                    <a:pt x="18" y="39"/>
                  </a:cubicBezTo>
                  <a:cubicBezTo>
                    <a:pt x="19" y="29"/>
                    <a:pt x="16" y="19"/>
                    <a:pt x="12" y="10"/>
                  </a:cubicBezTo>
                  <a:cubicBezTo>
                    <a:pt x="20" y="3"/>
                    <a:pt x="31" y="0"/>
                    <a:pt x="43" y="1"/>
                  </a:cubicBezTo>
                  <a:cubicBezTo>
                    <a:pt x="69" y="2"/>
                    <a:pt x="90" y="25"/>
                    <a:pt x="88" y="52"/>
                  </a:cubicBezTo>
                  <a:close/>
                </a:path>
              </a:pathLst>
            </a:custGeom>
            <a:solidFill>
              <a:srgbClr val="EE7E9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1" name="Freeform 154"/>
            <p:cNvSpPr/>
            <p:nvPr/>
          </p:nvSpPr>
          <p:spPr bwMode="auto">
            <a:xfrm>
              <a:off x="3965" y="1178"/>
              <a:ext cx="33" cy="18"/>
            </a:xfrm>
            <a:custGeom>
              <a:avLst/>
              <a:gdLst>
                <a:gd name="T0" fmla="*/ 51 w 66"/>
                <a:gd name="T1" fmla="*/ 34 h 34"/>
                <a:gd name="T2" fmla="*/ 46 w 66"/>
                <a:gd name="T3" fmla="*/ 33 h 34"/>
                <a:gd name="T4" fmla="*/ 13 w 66"/>
                <a:gd name="T5" fmla="*/ 26 h 34"/>
                <a:gd name="T6" fmla="*/ 0 w 66"/>
                <a:gd name="T7" fmla="*/ 13 h 34"/>
                <a:gd name="T8" fmla="*/ 13 w 66"/>
                <a:gd name="T9" fmla="*/ 1 h 34"/>
                <a:gd name="T10" fmla="*/ 56 w 66"/>
                <a:gd name="T11" fmla="*/ 10 h 34"/>
                <a:gd name="T12" fmla="*/ 63 w 66"/>
                <a:gd name="T13" fmla="*/ 26 h 34"/>
                <a:gd name="T14" fmla="*/ 51 w 6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4">
                  <a:moveTo>
                    <a:pt x="51" y="34"/>
                  </a:moveTo>
                  <a:cubicBezTo>
                    <a:pt x="50" y="34"/>
                    <a:pt x="48" y="34"/>
                    <a:pt x="46" y="33"/>
                  </a:cubicBezTo>
                  <a:cubicBezTo>
                    <a:pt x="36" y="29"/>
                    <a:pt x="24" y="26"/>
                    <a:pt x="13" y="26"/>
                  </a:cubicBezTo>
                  <a:cubicBezTo>
                    <a:pt x="6" y="26"/>
                    <a:pt x="0" y="20"/>
                    <a:pt x="0" y="13"/>
                  </a:cubicBezTo>
                  <a:cubicBezTo>
                    <a:pt x="0" y="6"/>
                    <a:pt x="5" y="0"/>
                    <a:pt x="13" y="1"/>
                  </a:cubicBezTo>
                  <a:cubicBezTo>
                    <a:pt x="28" y="1"/>
                    <a:pt x="43" y="4"/>
                    <a:pt x="56" y="10"/>
                  </a:cubicBezTo>
                  <a:cubicBezTo>
                    <a:pt x="63" y="12"/>
                    <a:pt x="66" y="20"/>
                    <a:pt x="63" y="26"/>
                  </a:cubicBezTo>
                  <a:cubicBezTo>
                    <a:pt x="61" y="31"/>
                    <a:pt x="56" y="34"/>
                    <a:pt x="51"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2" name="Freeform 155"/>
            <p:cNvSpPr/>
            <p:nvPr/>
          </p:nvSpPr>
          <p:spPr bwMode="auto">
            <a:xfrm>
              <a:off x="3874" y="1172"/>
              <a:ext cx="34" cy="16"/>
            </a:xfrm>
            <a:custGeom>
              <a:avLst/>
              <a:gdLst>
                <a:gd name="T0" fmla="*/ 14 w 67"/>
                <a:gd name="T1" fmla="*/ 31 h 31"/>
                <a:gd name="T2" fmla="*/ 2 w 67"/>
                <a:gd name="T3" fmla="*/ 22 h 31"/>
                <a:gd name="T4" fmla="*/ 10 w 67"/>
                <a:gd name="T5" fmla="*/ 6 h 31"/>
                <a:gd name="T6" fmla="*/ 55 w 67"/>
                <a:gd name="T7" fmla="*/ 2 h 31"/>
                <a:gd name="T8" fmla="*/ 66 w 67"/>
                <a:gd name="T9" fmla="*/ 16 h 31"/>
                <a:gd name="T10" fmla="*/ 52 w 67"/>
                <a:gd name="T11" fmla="*/ 27 h 31"/>
                <a:gd name="T12" fmla="*/ 18 w 67"/>
                <a:gd name="T13" fmla="*/ 30 h 31"/>
                <a:gd name="T14" fmla="*/ 14 w 6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1">
                  <a:moveTo>
                    <a:pt x="14" y="31"/>
                  </a:moveTo>
                  <a:cubicBezTo>
                    <a:pt x="8" y="31"/>
                    <a:pt x="3" y="27"/>
                    <a:pt x="2" y="22"/>
                  </a:cubicBezTo>
                  <a:cubicBezTo>
                    <a:pt x="0" y="15"/>
                    <a:pt x="4" y="8"/>
                    <a:pt x="10" y="6"/>
                  </a:cubicBezTo>
                  <a:cubicBezTo>
                    <a:pt x="25" y="2"/>
                    <a:pt x="40" y="0"/>
                    <a:pt x="55" y="2"/>
                  </a:cubicBezTo>
                  <a:cubicBezTo>
                    <a:pt x="62" y="2"/>
                    <a:pt x="67" y="9"/>
                    <a:pt x="66" y="16"/>
                  </a:cubicBezTo>
                  <a:cubicBezTo>
                    <a:pt x="65" y="23"/>
                    <a:pt x="59" y="28"/>
                    <a:pt x="52" y="27"/>
                  </a:cubicBezTo>
                  <a:cubicBezTo>
                    <a:pt x="40" y="26"/>
                    <a:pt x="29" y="27"/>
                    <a:pt x="18" y="30"/>
                  </a:cubicBezTo>
                  <a:cubicBezTo>
                    <a:pt x="16" y="31"/>
                    <a:pt x="15" y="31"/>
                    <a:pt x="14"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3" name="Freeform 156"/>
            <p:cNvSpPr/>
            <p:nvPr/>
          </p:nvSpPr>
          <p:spPr bwMode="auto">
            <a:xfrm>
              <a:off x="3942" y="1057"/>
              <a:ext cx="34" cy="18"/>
            </a:xfrm>
            <a:custGeom>
              <a:avLst/>
              <a:gdLst>
                <a:gd name="T0" fmla="*/ 59 w 69"/>
                <a:gd name="T1" fmla="*/ 36 h 36"/>
                <a:gd name="T2" fmla="*/ 55 w 69"/>
                <a:gd name="T3" fmla="*/ 35 h 36"/>
                <a:gd name="T4" fmla="*/ 8 w 69"/>
                <a:gd name="T5" fmla="*/ 18 h 36"/>
                <a:gd name="T6" fmla="*/ 0 w 69"/>
                <a:gd name="T7" fmla="*/ 8 h 36"/>
                <a:gd name="T8" fmla="*/ 10 w 69"/>
                <a:gd name="T9" fmla="*/ 1 h 36"/>
                <a:gd name="T10" fmla="*/ 63 w 69"/>
                <a:gd name="T11" fmla="*/ 20 h 36"/>
                <a:gd name="T12" fmla="*/ 67 w 69"/>
                <a:gd name="T13" fmla="*/ 31 h 36"/>
                <a:gd name="T14" fmla="*/ 59 w 69"/>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6">
                  <a:moveTo>
                    <a:pt x="59" y="36"/>
                  </a:moveTo>
                  <a:cubicBezTo>
                    <a:pt x="58" y="36"/>
                    <a:pt x="56" y="35"/>
                    <a:pt x="55" y="35"/>
                  </a:cubicBezTo>
                  <a:cubicBezTo>
                    <a:pt x="39" y="26"/>
                    <a:pt x="23" y="20"/>
                    <a:pt x="8" y="18"/>
                  </a:cubicBezTo>
                  <a:cubicBezTo>
                    <a:pt x="3" y="17"/>
                    <a:pt x="0" y="13"/>
                    <a:pt x="0" y="8"/>
                  </a:cubicBezTo>
                  <a:cubicBezTo>
                    <a:pt x="1" y="3"/>
                    <a:pt x="5" y="0"/>
                    <a:pt x="10" y="1"/>
                  </a:cubicBezTo>
                  <a:cubicBezTo>
                    <a:pt x="28" y="3"/>
                    <a:pt x="46" y="10"/>
                    <a:pt x="63" y="20"/>
                  </a:cubicBezTo>
                  <a:cubicBezTo>
                    <a:pt x="68" y="22"/>
                    <a:pt x="69" y="27"/>
                    <a:pt x="67" y="31"/>
                  </a:cubicBezTo>
                  <a:cubicBezTo>
                    <a:pt x="65" y="34"/>
                    <a:pt x="62" y="36"/>
                    <a:pt x="59"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4" name="Freeform 157"/>
            <p:cNvSpPr/>
            <p:nvPr/>
          </p:nvSpPr>
          <p:spPr bwMode="auto">
            <a:xfrm>
              <a:off x="3800" y="1094"/>
              <a:ext cx="32" cy="40"/>
            </a:xfrm>
            <a:custGeom>
              <a:avLst/>
              <a:gdLst>
                <a:gd name="T0" fmla="*/ 9 w 63"/>
                <a:gd name="T1" fmla="*/ 79 h 79"/>
                <a:gd name="T2" fmla="*/ 7 w 63"/>
                <a:gd name="T3" fmla="*/ 78 h 79"/>
                <a:gd name="T4" fmla="*/ 1 w 63"/>
                <a:gd name="T5" fmla="*/ 68 h 79"/>
                <a:gd name="T6" fmla="*/ 49 w 63"/>
                <a:gd name="T7" fmla="*/ 2 h 79"/>
                <a:gd name="T8" fmla="*/ 61 w 63"/>
                <a:gd name="T9" fmla="*/ 5 h 79"/>
                <a:gd name="T10" fmla="*/ 58 w 63"/>
                <a:gd name="T11" fmla="*/ 17 h 79"/>
                <a:gd name="T12" fmla="*/ 18 w 63"/>
                <a:gd name="T13" fmla="*/ 73 h 79"/>
                <a:gd name="T14" fmla="*/ 9 w 63"/>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79">
                  <a:moveTo>
                    <a:pt x="9" y="79"/>
                  </a:moveTo>
                  <a:cubicBezTo>
                    <a:pt x="9" y="79"/>
                    <a:pt x="8" y="79"/>
                    <a:pt x="7" y="78"/>
                  </a:cubicBezTo>
                  <a:cubicBezTo>
                    <a:pt x="2" y="77"/>
                    <a:pt x="0" y="72"/>
                    <a:pt x="1" y="68"/>
                  </a:cubicBezTo>
                  <a:cubicBezTo>
                    <a:pt x="12" y="37"/>
                    <a:pt x="28" y="16"/>
                    <a:pt x="49" y="2"/>
                  </a:cubicBezTo>
                  <a:cubicBezTo>
                    <a:pt x="53" y="0"/>
                    <a:pt x="58" y="1"/>
                    <a:pt x="61" y="5"/>
                  </a:cubicBezTo>
                  <a:cubicBezTo>
                    <a:pt x="63" y="9"/>
                    <a:pt x="62" y="15"/>
                    <a:pt x="58" y="17"/>
                  </a:cubicBezTo>
                  <a:cubicBezTo>
                    <a:pt x="40" y="28"/>
                    <a:pt x="27" y="46"/>
                    <a:pt x="18" y="73"/>
                  </a:cubicBezTo>
                  <a:cubicBezTo>
                    <a:pt x="16" y="77"/>
                    <a:pt x="13" y="79"/>
                    <a:pt x="9" y="7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5" name="Freeform 158"/>
            <p:cNvSpPr/>
            <p:nvPr/>
          </p:nvSpPr>
          <p:spPr bwMode="auto">
            <a:xfrm>
              <a:off x="3805" y="1207"/>
              <a:ext cx="29" cy="107"/>
            </a:xfrm>
            <a:custGeom>
              <a:avLst/>
              <a:gdLst>
                <a:gd name="T0" fmla="*/ 14 w 57"/>
                <a:gd name="T1" fmla="*/ 212 h 212"/>
                <a:gd name="T2" fmla="*/ 6 w 57"/>
                <a:gd name="T3" fmla="*/ 203 h 212"/>
                <a:gd name="T4" fmla="*/ 4 w 57"/>
                <a:gd name="T5" fmla="*/ 182 h 212"/>
                <a:gd name="T6" fmla="*/ 3 w 57"/>
                <a:gd name="T7" fmla="*/ 145 h 212"/>
                <a:gd name="T8" fmla="*/ 19 w 57"/>
                <a:gd name="T9" fmla="*/ 107 h 212"/>
                <a:gd name="T10" fmla="*/ 30 w 57"/>
                <a:gd name="T11" fmla="*/ 87 h 212"/>
                <a:gd name="T12" fmla="*/ 24 w 57"/>
                <a:gd name="T13" fmla="*/ 15 h 212"/>
                <a:gd name="T14" fmla="*/ 26 w 57"/>
                <a:gd name="T15" fmla="*/ 3 h 212"/>
                <a:gd name="T16" fmla="*/ 38 w 57"/>
                <a:gd name="T17" fmla="*/ 6 h 212"/>
                <a:gd name="T18" fmla="*/ 46 w 57"/>
                <a:gd name="T19" fmla="*/ 93 h 212"/>
                <a:gd name="T20" fmla="*/ 34 w 57"/>
                <a:gd name="T21" fmla="*/ 116 h 212"/>
                <a:gd name="T22" fmla="*/ 20 w 57"/>
                <a:gd name="T23" fmla="*/ 148 h 212"/>
                <a:gd name="T24" fmla="*/ 21 w 57"/>
                <a:gd name="T25" fmla="*/ 180 h 212"/>
                <a:gd name="T26" fmla="*/ 23 w 57"/>
                <a:gd name="T27" fmla="*/ 203 h 212"/>
                <a:gd name="T28" fmla="*/ 14 w 57"/>
                <a:gd name="T29" fmla="*/ 212 h 212"/>
                <a:gd name="T30" fmla="*/ 14 w 57"/>
                <a:gd name="T3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212">
                  <a:moveTo>
                    <a:pt x="14" y="212"/>
                  </a:moveTo>
                  <a:cubicBezTo>
                    <a:pt x="10" y="212"/>
                    <a:pt x="6" y="208"/>
                    <a:pt x="6" y="203"/>
                  </a:cubicBezTo>
                  <a:cubicBezTo>
                    <a:pt x="6" y="196"/>
                    <a:pt x="5" y="189"/>
                    <a:pt x="4" y="182"/>
                  </a:cubicBezTo>
                  <a:cubicBezTo>
                    <a:pt x="2" y="170"/>
                    <a:pt x="0" y="158"/>
                    <a:pt x="3" y="145"/>
                  </a:cubicBezTo>
                  <a:cubicBezTo>
                    <a:pt x="5" y="131"/>
                    <a:pt x="12" y="119"/>
                    <a:pt x="19" y="107"/>
                  </a:cubicBezTo>
                  <a:cubicBezTo>
                    <a:pt x="23" y="100"/>
                    <a:pt x="27" y="94"/>
                    <a:pt x="30" y="87"/>
                  </a:cubicBezTo>
                  <a:cubicBezTo>
                    <a:pt x="39" y="64"/>
                    <a:pt x="37" y="36"/>
                    <a:pt x="24" y="15"/>
                  </a:cubicBezTo>
                  <a:cubicBezTo>
                    <a:pt x="21" y="11"/>
                    <a:pt x="22" y="6"/>
                    <a:pt x="26" y="3"/>
                  </a:cubicBezTo>
                  <a:cubicBezTo>
                    <a:pt x="30" y="0"/>
                    <a:pt x="36" y="2"/>
                    <a:pt x="38" y="6"/>
                  </a:cubicBezTo>
                  <a:cubicBezTo>
                    <a:pt x="54" y="31"/>
                    <a:pt x="57" y="65"/>
                    <a:pt x="46" y="93"/>
                  </a:cubicBezTo>
                  <a:cubicBezTo>
                    <a:pt x="42" y="101"/>
                    <a:pt x="38" y="109"/>
                    <a:pt x="34" y="116"/>
                  </a:cubicBezTo>
                  <a:cubicBezTo>
                    <a:pt x="27" y="127"/>
                    <a:pt x="22" y="137"/>
                    <a:pt x="20" y="148"/>
                  </a:cubicBezTo>
                  <a:cubicBezTo>
                    <a:pt x="18" y="158"/>
                    <a:pt x="19" y="169"/>
                    <a:pt x="21" y="180"/>
                  </a:cubicBezTo>
                  <a:cubicBezTo>
                    <a:pt x="22" y="187"/>
                    <a:pt x="23" y="195"/>
                    <a:pt x="23" y="203"/>
                  </a:cubicBezTo>
                  <a:cubicBezTo>
                    <a:pt x="23" y="208"/>
                    <a:pt x="19" y="212"/>
                    <a:pt x="14" y="212"/>
                  </a:cubicBezTo>
                  <a:cubicBezTo>
                    <a:pt x="14" y="212"/>
                    <a:pt x="14" y="212"/>
                    <a:pt x="14" y="2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6" name="Rectangle 159"/>
            <p:cNvSpPr>
              <a:spLocks noChangeArrowheads="1"/>
            </p:cNvSpPr>
            <p:nvPr/>
          </p:nvSpPr>
          <p:spPr bwMode="auto">
            <a:xfrm>
              <a:off x="3971" y="1209"/>
              <a:ext cx="76" cy="26"/>
            </a:xfrm>
            <a:prstGeom prst="rect">
              <a:avLst/>
            </a:prstGeom>
            <a:solidFill>
              <a:srgbClr val="1088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7" name="Rectangle 160"/>
            <p:cNvSpPr>
              <a:spLocks noChangeArrowheads="1"/>
            </p:cNvSpPr>
            <p:nvPr/>
          </p:nvSpPr>
          <p:spPr bwMode="auto">
            <a:xfrm>
              <a:off x="4048" y="1193"/>
              <a:ext cx="219" cy="58"/>
            </a:xfrm>
            <a:prstGeom prst="rect">
              <a:avLst/>
            </a:prstGeom>
            <a:solidFill>
              <a:srgbClr val="1D9A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8" name="Rectangle 161"/>
            <p:cNvSpPr>
              <a:spLocks noChangeArrowheads="1"/>
            </p:cNvSpPr>
            <p:nvPr/>
          </p:nvSpPr>
          <p:spPr bwMode="auto">
            <a:xfrm>
              <a:off x="4267" y="1175"/>
              <a:ext cx="178" cy="93"/>
            </a:xfrm>
            <a:prstGeom prst="rect">
              <a:avLst/>
            </a:prstGeom>
            <a:solidFill>
              <a:srgbClr val="1088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9" name="Freeform 162"/>
            <p:cNvSpPr/>
            <p:nvPr/>
          </p:nvSpPr>
          <p:spPr bwMode="auto">
            <a:xfrm>
              <a:off x="4088" y="1185"/>
              <a:ext cx="95" cy="37"/>
            </a:xfrm>
            <a:custGeom>
              <a:avLst/>
              <a:gdLst>
                <a:gd name="T0" fmla="*/ 150 w 188"/>
                <a:gd name="T1" fmla="*/ 73 h 73"/>
                <a:gd name="T2" fmla="*/ 40 w 188"/>
                <a:gd name="T3" fmla="*/ 73 h 73"/>
                <a:gd name="T4" fmla="*/ 0 w 188"/>
                <a:gd name="T5" fmla="*/ 33 h 73"/>
                <a:gd name="T6" fmla="*/ 0 w 188"/>
                <a:gd name="T7" fmla="*/ 17 h 73"/>
                <a:gd name="T8" fmla="*/ 17 w 188"/>
                <a:gd name="T9" fmla="*/ 0 h 73"/>
                <a:gd name="T10" fmla="*/ 171 w 188"/>
                <a:gd name="T11" fmla="*/ 0 h 73"/>
                <a:gd name="T12" fmla="*/ 188 w 188"/>
                <a:gd name="T13" fmla="*/ 17 h 73"/>
                <a:gd name="T14" fmla="*/ 188 w 188"/>
                <a:gd name="T15" fmla="*/ 35 h 73"/>
                <a:gd name="T16" fmla="*/ 150 w 188"/>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73">
                  <a:moveTo>
                    <a:pt x="150" y="73"/>
                  </a:moveTo>
                  <a:cubicBezTo>
                    <a:pt x="40" y="73"/>
                    <a:pt x="40" y="73"/>
                    <a:pt x="40" y="73"/>
                  </a:cubicBezTo>
                  <a:cubicBezTo>
                    <a:pt x="18" y="73"/>
                    <a:pt x="0" y="55"/>
                    <a:pt x="0" y="33"/>
                  </a:cubicBezTo>
                  <a:cubicBezTo>
                    <a:pt x="0" y="17"/>
                    <a:pt x="0" y="17"/>
                    <a:pt x="0" y="17"/>
                  </a:cubicBezTo>
                  <a:cubicBezTo>
                    <a:pt x="0" y="8"/>
                    <a:pt x="8" y="0"/>
                    <a:pt x="17" y="0"/>
                  </a:cubicBezTo>
                  <a:cubicBezTo>
                    <a:pt x="171" y="0"/>
                    <a:pt x="171" y="0"/>
                    <a:pt x="171" y="0"/>
                  </a:cubicBezTo>
                  <a:cubicBezTo>
                    <a:pt x="180" y="0"/>
                    <a:pt x="188" y="8"/>
                    <a:pt x="188" y="17"/>
                  </a:cubicBezTo>
                  <a:cubicBezTo>
                    <a:pt x="188" y="35"/>
                    <a:pt x="188" y="35"/>
                    <a:pt x="188" y="35"/>
                  </a:cubicBezTo>
                  <a:cubicBezTo>
                    <a:pt x="188" y="56"/>
                    <a:pt x="171" y="73"/>
                    <a:pt x="150" y="73"/>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0" name="Freeform 163"/>
            <p:cNvSpPr/>
            <p:nvPr/>
          </p:nvSpPr>
          <p:spPr bwMode="auto">
            <a:xfrm>
              <a:off x="4046" y="1251"/>
              <a:ext cx="148" cy="59"/>
            </a:xfrm>
            <a:custGeom>
              <a:avLst/>
              <a:gdLst>
                <a:gd name="T0" fmla="*/ 292 w 292"/>
                <a:gd name="T1" fmla="*/ 0 h 117"/>
                <a:gd name="T2" fmla="*/ 292 w 292"/>
                <a:gd name="T3" fmla="*/ 9 h 117"/>
                <a:gd name="T4" fmla="*/ 276 w 292"/>
                <a:gd name="T5" fmla="*/ 64 h 117"/>
                <a:gd name="T6" fmla="*/ 272 w 292"/>
                <a:gd name="T7" fmla="*/ 72 h 117"/>
                <a:gd name="T8" fmla="*/ 138 w 292"/>
                <a:gd name="T9" fmla="*/ 117 h 117"/>
                <a:gd name="T10" fmla="*/ 124 w 292"/>
                <a:gd name="T11" fmla="*/ 102 h 117"/>
                <a:gd name="T12" fmla="*/ 57 w 292"/>
                <a:gd name="T13" fmla="*/ 48 h 117"/>
                <a:gd name="T14" fmla="*/ 16 w 292"/>
                <a:gd name="T15" fmla="*/ 36 h 117"/>
                <a:gd name="T16" fmla="*/ 1 w 292"/>
                <a:gd name="T17" fmla="*/ 19 h 117"/>
                <a:gd name="T18" fmla="*/ 1 w 292"/>
                <a:gd name="T19" fmla="*/ 12 h 117"/>
                <a:gd name="T20" fmla="*/ 16 w 292"/>
                <a:gd name="T21" fmla="*/ 0 h 117"/>
                <a:gd name="T22" fmla="*/ 292 w 29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117">
                  <a:moveTo>
                    <a:pt x="292" y="0"/>
                  </a:moveTo>
                  <a:cubicBezTo>
                    <a:pt x="292" y="3"/>
                    <a:pt x="292" y="6"/>
                    <a:pt x="292" y="9"/>
                  </a:cubicBezTo>
                  <a:cubicBezTo>
                    <a:pt x="289" y="28"/>
                    <a:pt x="284" y="47"/>
                    <a:pt x="276" y="64"/>
                  </a:cubicBezTo>
                  <a:cubicBezTo>
                    <a:pt x="275" y="67"/>
                    <a:pt x="274" y="70"/>
                    <a:pt x="272" y="72"/>
                  </a:cubicBezTo>
                  <a:cubicBezTo>
                    <a:pt x="138" y="117"/>
                    <a:pt x="138" y="117"/>
                    <a:pt x="138" y="117"/>
                  </a:cubicBezTo>
                  <a:cubicBezTo>
                    <a:pt x="131" y="112"/>
                    <a:pt x="127" y="107"/>
                    <a:pt x="124" y="102"/>
                  </a:cubicBezTo>
                  <a:cubicBezTo>
                    <a:pt x="97" y="53"/>
                    <a:pt x="76" y="52"/>
                    <a:pt x="57" y="48"/>
                  </a:cubicBezTo>
                  <a:cubicBezTo>
                    <a:pt x="49" y="48"/>
                    <a:pt x="23" y="40"/>
                    <a:pt x="16" y="36"/>
                  </a:cubicBezTo>
                  <a:cubicBezTo>
                    <a:pt x="9" y="33"/>
                    <a:pt x="3" y="27"/>
                    <a:pt x="1" y="19"/>
                  </a:cubicBezTo>
                  <a:cubicBezTo>
                    <a:pt x="0" y="17"/>
                    <a:pt x="0" y="14"/>
                    <a:pt x="1" y="12"/>
                  </a:cubicBezTo>
                  <a:cubicBezTo>
                    <a:pt x="3" y="7"/>
                    <a:pt x="11" y="2"/>
                    <a:pt x="16" y="0"/>
                  </a:cubicBezTo>
                  <a:lnTo>
                    <a:pt x="292" y="0"/>
                  </a:ln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1" name="Freeform 164"/>
            <p:cNvSpPr/>
            <p:nvPr/>
          </p:nvSpPr>
          <p:spPr bwMode="auto">
            <a:xfrm>
              <a:off x="3475" y="1431"/>
              <a:ext cx="52" cy="36"/>
            </a:xfrm>
            <a:custGeom>
              <a:avLst/>
              <a:gdLst>
                <a:gd name="T0" fmla="*/ 95 w 103"/>
                <a:gd name="T1" fmla="*/ 12 h 72"/>
                <a:gd name="T2" fmla="*/ 103 w 103"/>
                <a:gd name="T3" fmla="*/ 50 h 72"/>
                <a:gd name="T4" fmla="*/ 37 w 103"/>
                <a:gd name="T5" fmla="*/ 60 h 72"/>
                <a:gd name="T6" fmla="*/ 21 w 103"/>
                <a:gd name="T7" fmla="*/ 45 h 72"/>
                <a:gd name="T8" fmla="*/ 0 w 103"/>
                <a:gd name="T9" fmla="*/ 1 h 72"/>
                <a:gd name="T10" fmla="*/ 70 w 103"/>
                <a:gd name="T11" fmla="*/ 2 h 72"/>
                <a:gd name="T12" fmla="*/ 95 w 103"/>
                <a:gd name="T13" fmla="*/ 12 h 72"/>
              </a:gdLst>
              <a:ahLst/>
              <a:cxnLst>
                <a:cxn ang="0">
                  <a:pos x="T0" y="T1"/>
                </a:cxn>
                <a:cxn ang="0">
                  <a:pos x="T2" y="T3"/>
                </a:cxn>
                <a:cxn ang="0">
                  <a:pos x="T4" y="T5"/>
                </a:cxn>
                <a:cxn ang="0">
                  <a:pos x="T6" y="T7"/>
                </a:cxn>
                <a:cxn ang="0">
                  <a:pos x="T8" y="T9"/>
                </a:cxn>
                <a:cxn ang="0">
                  <a:pos x="T10" y="T11"/>
                </a:cxn>
                <a:cxn ang="0">
                  <a:pos x="T12" y="T13"/>
                </a:cxn>
              </a:cxnLst>
              <a:rect l="0" t="0" r="r" b="b"/>
              <a:pathLst>
                <a:path w="103" h="72">
                  <a:moveTo>
                    <a:pt x="95" y="12"/>
                  </a:moveTo>
                  <a:cubicBezTo>
                    <a:pt x="103" y="22"/>
                    <a:pt x="96" y="38"/>
                    <a:pt x="103" y="50"/>
                  </a:cubicBezTo>
                  <a:cubicBezTo>
                    <a:pt x="87" y="68"/>
                    <a:pt x="58" y="72"/>
                    <a:pt x="37" y="60"/>
                  </a:cubicBezTo>
                  <a:cubicBezTo>
                    <a:pt x="31" y="56"/>
                    <a:pt x="26" y="51"/>
                    <a:pt x="21" y="45"/>
                  </a:cubicBezTo>
                  <a:cubicBezTo>
                    <a:pt x="10" y="33"/>
                    <a:pt x="3" y="17"/>
                    <a:pt x="0" y="1"/>
                  </a:cubicBezTo>
                  <a:cubicBezTo>
                    <a:pt x="23" y="0"/>
                    <a:pt x="47" y="0"/>
                    <a:pt x="70" y="2"/>
                  </a:cubicBezTo>
                  <a:cubicBezTo>
                    <a:pt x="79" y="3"/>
                    <a:pt x="90" y="4"/>
                    <a:pt x="95" y="12"/>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2" name="Freeform 165"/>
            <p:cNvSpPr/>
            <p:nvPr/>
          </p:nvSpPr>
          <p:spPr bwMode="auto">
            <a:xfrm>
              <a:off x="3473" y="1381"/>
              <a:ext cx="128" cy="58"/>
            </a:xfrm>
            <a:custGeom>
              <a:avLst/>
              <a:gdLst>
                <a:gd name="T0" fmla="*/ 254 w 254"/>
                <a:gd name="T1" fmla="*/ 56 h 114"/>
                <a:gd name="T2" fmla="*/ 123 w 254"/>
                <a:gd name="T3" fmla="*/ 112 h 114"/>
                <a:gd name="T4" fmla="*/ 115 w 254"/>
                <a:gd name="T5" fmla="*/ 113 h 114"/>
                <a:gd name="T6" fmla="*/ 106 w 254"/>
                <a:gd name="T7" fmla="*/ 107 h 114"/>
                <a:gd name="T8" fmla="*/ 56 w 254"/>
                <a:gd name="T9" fmla="*/ 93 h 114"/>
                <a:gd name="T10" fmla="*/ 0 w 254"/>
                <a:gd name="T11" fmla="*/ 91 h 114"/>
                <a:gd name="T12" fmla="*/ 29 w 254"/>
                <a:gd name="T13" fmla="*/ 14 h 114"/>
                <a:gd name="T14" fmla="*/ 153 w 254"/>
                <a:gd name="T15" fmla="*/ 1 h 114"/>
                <a:gd name="T16" fmla="*/ 201 w 254"/>
                <a:gd name="T17" fmla="*/ 12 h 114"/>
                <a:gd name="T18" fmla="*/ 254 w 254"/>
                <a:gd name="T19" fmla="*/ 5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114">
                  <a:moveTo>
                    <a:pt x="254" y="56"/>
                  </a:moveTo>
                  <a:cubicBezTo>
                    <a:pt x="211" y="78"/>
                    <a:pt x="168" y="96"/>
                    <a:pt x="123" y="112"/>
                  </a:cubicBezTo>
                  <a:cubicBezTo>
                    <a:pt x="121" y="113"/>
                    <a:pt x="118" y="114"/>
                    <a:pt x="115" y="113"/>
                  </a:cubicBezTo>
                  <a:cubicBezTo>
                    <a:pt x="111" y="113"/>
                    <a:pt x="109" y="110"/>
                    <a:pt x="106" y="107"/>
                  </a:cubicBezTo>
                  <a:cubicBezTo>
                    <a:pt x="92" y="95"/>
                    <a:pt x="73" y="94"/>
                    <a:pt x="56" y="93"/>
                  </a:cubicBezTo>
                  <a:cubicBezTo>
                    <a:pt x="37" y="92"/>
                    <a:pt x="18" y="92"/>
                    <a:pt x="0" y="91"/>
                  </a:cubicBezTo>
                  <a:cubicBezTo>
                    <a:pt x="5" y="72"/>
                    <a:pt x="24" y="21"/>
                    <a:pt x="29" y="14"/>
                  </a:cubicBezTo>
                  <a:cubicBezTo>
                    <a:pt x="68" y="1"/>
                    <a:pt x="111" y="0"/>
                    <a:pt x="153" y="1"/>
                  </a:cubicBezTo>
                  <a:cubicBezTo>
                    <a:pt x="170" y="1"/>
                    <a:pt x="188" y="2"/>
                    <a:pt x="201" y="12"/>
                  </a:cubicBezTo>
                  <a:cubicBezTo>
                    <a:pt x="208" y="18"/>
                    <a:pt x="240" y="52"/>
                    <a:pt x="254" y="56"/>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3" name="Freeform 166"/>
            <p:cNvSpPr/>
            <p:nvPr/>
          </p:nvSpPr>
          <p:spPr bwMode="auto">
            <a:xfrm>
              <a:off x="1517" y="3102"/>
              <a:ext cx="130" cy="40"/>
            </a:xfrm>
            <a:custGeom>
              <a:avLst/>
              <a:gdLst>
                <a:gd name="T0" fmla="*/ 258 w 258"/>
                <a:gd name="T1" fmla="*/ 51 h 79"/>
                <a:gd name="T2" fmla="*/ 42 w 258"/>
                <a:gd name="T3" fmla="*/ 65 h 79"/>
                <a:gd name="T4" fmla="*/ 22 w 258"/>
                <a:gd name="T5" fmla="*/ 49 h 79"/>
                <a:gd name="T6" fmla="*/ 0 w 258"/>
                <a:gd name="T7" fmla="*/ 43 h 79"/>
                <a:gd name="T8" fmla="*/ 3 w 258"/>
                <a:gd name="T9" fmla="*/ 11 h 79"/>
                <a:gd name="T10" fmla="*/ 36 w 258"/>
                <a:gd name="T11" fmla="*/ 14 h 79"/>
                <a:gd name="T12" fmla="*/ 38 w 258"/>
                <a:gd name="T13" fmla="*/ 2 h 79"/>
                <a:gd name="T14" fmla="*/ 76 w 258"/>
                <a:gd name="T15" fmla="*/ 0 h 79"/>
                <a:gd name="T16" fmla="*/ 217 w 258"/>
                <a:gd name="T17" fmla="*/ 9 h 79"/>
                <a:gd name="T18" fmla="*/ 217 w 258"/>
                <a:gd name="T19" fmla="*/ 9 h 79"/>
                <a:gd name="T20" fmla="*/ 258 w 258"/>
                <a:gd name="T21" fmla="*/ 5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79">
                  <a:moveTo>
                    <a:pt x="258" y="51"/>
                  </a:moveTo>
                  <a:cubicBezTo>
                    <a:pt x="211" y="76"/>
                    <a:pt x="117" y="79"/>
                    <a:pt x="42" y="65"/>
                  </a:cubicBezTo>
                  <a:cubicBezTo>
                    <a:pt x="36" y="60"/>
                    <a:pt x="29" y="55"/>
                    <a:pt x="22" y="49"/>
                  </a:cubicBezTo>
                  <a:cubicBezTo>
                    <a:pt x="16" y="45"/>
                    <a:pt x="8" y="43"/>
                    <a:pt x="0" y="43"/>
                  </a:cubicBezTo>
                  <a:cubicBezTo>
                    <a:pt x="3" y="11"/>
                    <a:pt x="3" y="11"/>
                    <a:pt x="3" y="11"/>
                  </a:cubicBezTo>
                  <a:cubicBezTo>
                    <a:pt x="36" y="14"/>
                    <a:pt x="36" y="14"/>
                    <a:pt x="36" y="14"/>
                  </a:cubicBezTo>
                  <a:cubicBezTo>
                    <a:pt x="38" y="2"/>
                    <a:pt x="38" y="2"/>
                    <a:pt x="38" y="2"/>
                  </a:cubicBezTo>
                  <a:cubicBezTo>
                    <a:pt x="76" y="0"/>
                    <a:pt x="76" y="0"/>
                    <a:pt x="76" y="0"/>
                  </a:cubicBezTo>
                  <a:cubicBezTo>
                    <a:pt x="217" y="9"/>
                    <a:pt x="217" y="9"/>
                    <a:pt x="217" y="9"/>
                  </a:cubicBezTo>
                  <a:cubicBezTo>
                    <a:pt x="217" y="9"/>
                    <a:pt x="217" y="9"/>
                    <a:pt x="217" y="9"/>
                  </a:cubicBezTo>
                  <a:cubicBezTo>
                    <a:pt x="227" y="21"/>
                    <a:pt x="241" y="36"/>
                    <a:pt x="258" y="51"/>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4" name="Freeform 167"/>
            <p:cNvSpPr/>
            <p:nvPr/>
          </p:nvSpPr>
          <p:spPr bwMode="auto">
            <a:xfrm>
              <a:off x="1364" y="3123"/>
              <a:ext cx="467" cy="111"/>
            </a:xfrm>
            <a:custGeom>
              <a:avLst/>
              <a:gdLst>
                <a:gd name="T0" fmla="*/ 916 w 924"/>
                <a:gd name="T1" fmla="*/ 206 h 220"/>
                <a:gd name="T2" fmla="*/ 913 w 924"/>
                <a:gd name="T3" fmla="*/ 212 h 220"/>
                <a:gd name="T4" fmla="*/ 896 w 924"/>
                <a:gd name="T5" fmla="*/ 217 h 220"/>
                <a:gd name="T6" fmla="*/ 532 w 924"/>
                <a:gd name="T7" fmla="*/ 217 h 220"/>
                <a:gd name="T8" fmla="*/ 14 w 924"/>
                <a:gd name="T9" fmla="*/ 212 h 220"/>
                <a:gd name="T10" fmla="*/ 29 w 924"/>
                <a:gd name="T11" fmla="*/ 16 h 220"/>
                <a:gd name="T12" fmla="*/ 275 w 924"/>
                <a:gd name="T13" fmla="*/ 5 h 220"/>
                <a:gd name="T14" fmla="*/ 297 w 924"/>
                <a:gd name="T15" fmla="*/ 1 h 220"/>
                <a:gd name="T16" fmla="*/ 324 w 924"/>
                <a:gd name="T17" fmla="*/ 7 h 220"/>
                <a:gd name="T18" fmla="*/ 344 w 924"/>
                <a:gd name="T19" fmla="*/ 23 h 220"/>
                <a:gd name="T20" fmla="*/ 566 w 924"/>
                <a:gd name="T21" fmla="*/ 5 h 220"/>
                <a:gd name="T22" fmla="*/ 590 w 924"/>
                <a:gd name="T23" fmla="*/ 1 h 220"/>
                <a:gd name="T24" fmla="*/ 617 w 924"/>
                <a:gd name="T25" fmla="*/ 8 h 220"/>
                <a:gd name="T26" fmla="*/ 802 w 924"/>
                <a:gd name="T27" fmla="*/ 66 h 220"/>
                <a:gd name="T28" fmla="*/ 911 w 924"/>
                <a:gd name="T29" fmla="*/ 92 h 220"/>
                <a:gd name="T30" fmla="*/ 923 w 924"/>
                <a:gd name="T31" fmla="*/ 145 h 220"/>
                <a:gd name="T32" fmla="*/ 916 w 924"/>
                <a:gd name="T33" fmla="*/ 20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4" h="220">
                  <a:moveTo>
                    <a:pt x="916" y="206"/>
                  </a:moveTo>
                  <a:cubicBezTo>
                    <a:pt x="916" y="208"/>
                    <a:pt x="915" y="210"/>
                    <a:pt x="913" y="212"/>
                  </a:cubicBezTo>
                  <a:cubicBezTo>
                    <a:pt x="910" y="217"/>
                    <a:pt x="902" y="217"/>
                    <a:pt x="896" y="217"/>
                  </a:cubicBezTo>
                  <a:cubicBezTo>
                    <a:pt x="775" y="220"/>
                    <a:pt x="654" y="219"/>
                    <a:pt x="532" y="217"/>
                  </a:cubicBezTo>
                  <a:cubicBezTo>
                    <a:pt x="389" y="220"/>
                    <a:pt x="18" y="218"/>
                    <a:pt x="14" y="212"/>
                  </a:cubicBezTo>
                  <a:cubicBezTo>
                    <a:pt x="10" y="209"/>
                    <a:pt x="0" y="85"/>
                    <a:pt x="29" y="16"/>
                  </a:cubicBezTo>
                  <a:cubicBezTo>
                    <a:pt x="107" y="38"/>
                    <a:pt x="226" y="37"/>
                    <a:pt x="275" y="5"/>
                  </a:cubicBezTo>
                  <a:cubicBezTo>
                    <a:pt x="281" y="1"/>
                    <a:pt x="290" y="0"/>
                    <a:pt x="297" y="1"/>
                  </a:cubicBezTo>
                  <a:cubicBezTo>
                    <a:pt x="307" y="1"/>
                    <a:pt x="317" y="2"/>
                    <a:pt x="324" y="7"/>
                  </a:cubicBezTo>
                  <a:cubicBezTo>
                    <a:pt x="331" y="13"/>
                    <a:pt x="338" y="18"/>
                    <a:pt x="344" y="23"/>
                  </a:cubicBezTo>
                  <a:cubicBezTo>
                    <a:pt x="423" y="37"/>
                    <a:pt x="522" y="34"/>
                    <a:pt x="566" y="5"/>
                  </a:cubicBezTo>
                  <a:cubicBezTo>
                    <a:pt x="573" y="1"/>
                    <a:pt x="582" y="1"/>
                    <a:pt x="590" y="1"/>
                  </a:cubicBezTo>
                  <a:cubicBezTo>
                    <a:pt x="599" y="1"/>
                    <a:pt x="610" y="2"/>
                    <a:pt x="617" y="8"/>
                  </a:cubicBezTo>
                  <a:cubicBezTo>
                    <a:pt x="672" y="50"/>
                    <a:pt x="686" y="69"/>
                    <a:pt x="802" y="66"/>
                  </a:cubicBezTo>
                  <a:cubicBezTo>
                    <a:pt x="839" y="66"/>
                    <a:pt x="889" y="67"/>
                    <a:pt x="911" y="92"/>
                  </a:cubicBezTo>
                  <a:cubicBezTo>
                    <a:pt x="924" y="106"/>
                    <a:pt x="924" y="127"/>
                    <a:pt x="923" y="145"/>
                  </a:cubicBezTo>
                  <a:cubicBezTo>
                    <a:pt x="923" y="166"/>
                    <a:pt x="923" y="187"/>
                    <a:pt x="916" y="206"/>
                  </a:cubicBezTo>
                  <a:close/>
                </a:path>
              </a:pathLst>
            </a:custGeom>
            <a:solidFill>
              <a:srgbClr val="789ED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5" name="Freeform 168"/>
            <p:cNvSpPr/>
            <p:nvPr/>
          </p:nvSpPr>
          <p:spPr bwMode="auto">
            <a:xfrm>
              <a:off x="1384" y="3097"/>
              <a:ext cx="129" cy="45"/>
            </a:xfrm>
            <a:custGeom>
              <a:avLst/>
              <a:gdLst>
                <a:gd name="T0" fmla="*/ 256 w 256"/>
                <a:gd name="T1" fmla="*/ 53 h 90"/>
                <a:gd name="T2" fmla="*/ 235 w 256"/>
                <a:gd name="T3" fmla="*/ 57 h 90"/>
                <a:gd name="T4" fmla="*/ 0 w 256"/>
                <a:gd name="T5" fmla="*/ 71 h 90"/>
                <a:gd name="T6" fmla="*/ 14 w 256"/>
                <a:gd name="T7" fmla="*/ 0 h 90"/>
                <a:gd name="T8" fmla="*/ 239 w 256"/>
                <a:gd name="T9" fmla="*/ 19 h 90"/>
                <a:gd name="T10" fmla="*/ 256 w 256"/>
                <a:gd name="T11" fmla="*/ 53 h 90"/>
              </a:gdLst>
              <a:ahLst/>
              <a:cxnLst>
                <a:cxn ang="0">
                  <a:pos x="T0" y="T1"/>
                </a:cxn>
                <a:cxn ang="0">
                  <a:pos x="T2" y="T3"/>
                </a:cxn>
                <a:cxn ang="0">
                  <a:pos x="T4" y="T5"/>
                </a:cxn>
                <a:cxn ang="0">
                  <a:pos x="T6" y="T7"/>
                </a:cxn>
                <a:cxn ang="0">
                  <a:pos x="T8" y="T9"/>
                </a:cxn>
                <a:cxn ang="0">
                  <a:pos x="T10" y="T11"/>
                </a:cxn>
              </a:cxnLst>
              <a:rect l="0" t="0" r="r" b="b"/>
              <a:pathLst>
                <a:path w="256" h="90">
                  <a:moveTo>
                    <a:pt x="256" y="53"/>
                  </a:moveTo>
                  <a:cubicBezTo>
                    <a:pt x="249" y="52"/>
                    <a:pt x="241" y="53"/>
                    <a:pt x="235" y="57"/>
                  </a:cubicBezTo>
                  <a:cubicBezTo>
                    <a:pt x="188" y="88"/>
                    <a:pt x="79" y="90"/>
                    <a:pt x="0" y="71"/>
                  </a:cubicBezTo>
                  <a:cubicBezTo>
                    <a:pt x="14" y="0"/>
                    <a:pt x="14" y="0"/>
                    <a:pt x="14" y="0"/>
                  </a:cubicBezTo>
                  <a:cubicBezTo>
                    <a:pt x="239" y="19"/>
                    <a:pt x="239" y="19"/>
                    <a:pt x="239" y="19"/>
                  </a:cubicBezTo>
                  <a:cubicBezTo>
                    <a:pt x="244" y="29"/>
                    <a:pt x="250" y="41"/>
                    <a:pt x="256" y="53"/>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6" name="Freeform 169"/>
            <p:cNvSpPr/>
            <p:nvPr/>
          </p:nvSpPr>
          <p:spPr bwMode="auto">
            <a:xfrm>
              <a:off x="1376" y="2202"/>
              <a:ext cx="366" cy="907"/>
            </a:xfrm>
            <a:custGeom>
              <a:avLst/>
              <a:gdLst>
                <a:gd name="T0" fmla="*/ 725 w 725"/>
                <a:gd name="T1" fmla="*/ 968 h 1796"/>
                <a:gd name="T2" fmla="*/ 565 w 725"/>
                <a:gd name="T3" fmla="*/ 1796 h 1796"/>
                <a:gd name="T4" fmla="*/ 318 w 725"/>
                <a:gd name="T5" fmla="*/ 1779 h 1796"/>
                <a:gd name="T6" fmla="*/ 315 w 725"/>
                <a:gd name="T7" fmla="*/ 1796 h 1796"/>
                <a:gd name="T8" fmla="*/ 11 w 725"/>
                <a:gd name="T9" fmla="*/ 1770 h 1796"/>
                <a:gd name="T10" fmla="*/ 152 w 725"/>
                <a:gd name="T11" fmla="*/ 964 h 1796"/>
                <a:gd name="T12" fmla="*/ 30 w 725"/>
                <a:gd name="T13" fmla="*/ 325 h 1796"/>
                <a:gd name="T14" fmla="*/ 23 w 725"/>
                <a:gd name="T15" fmla="*/ 0 h 1796"/>
                <a:gd name="T16" fmla="*/ 112 w 725"/>
                <a:gd name="T17" fmla="*/ 54 h 1796"/>
                <a:gd name="T18" fmla="*/ 111 w 725"/>
                <a:gd name="T19" fmla="*/ 223 h 1796"/>
                <a:gd name="T20" fmla="*/ 340 w 725"/>
                <a:gd name="T21" fmla="*/ 220 h 1796"/>
                <a:gd name="T22" fmla="*/ 342 w 725"/>
                <a:gd name="T23" fmla="*/ 189 h 1796"/>
                <a:gd name="T24" fmla="*/ 348 w 725"/>
                <a:gd name="T25" fmla="*/ 192 h 1796"/>
                <a:gd name="T26" fmla="*/ 468 w 725"/>
                <a:gd name="T27" fmla="*/ 232 h 1796"/>
                <a:gd name="T28" fmla="*/ 501 w 725"/>
                <a:gd name="T29" fmla="*/ 149 h 1796"/>
                <a:gd name="T30" fmla="*/ 605 w 725"/>
                <a:gd name="T31" fmla="*/ 189 h 1796"/>
                <a:gd name="T32" fmla="*/ 579 w 725"/>
                <a:gd name="T33" fmla="*/ 259 h 1796"/>
                <a:gd name="T34" fmla="*/ 689 w 725"/>
                <a:gd name="T35" fmla="*/ 272 h 1796"/>
                <a:gd name="T36" fmla="*/ 716 w 725"/>
                <a:gd name="T37" fmla="*/ 273 h 1796"/>
                <a:gd name="T38" fmla="*/ 725 w 725"/>
                <a:gd name="T39" fmla="*/ 968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5" h="1796">
                  <a:moveTo>
                    <a:pt x="725" y="968"/>
                  </a:moveTo>
                  <a:cubicBezTo>
                    <a:pt x="565" y="1796"/>
                    <a:pt x="565" y="1796"/>
                    <a:pt x="565" y="1796"/>
                  </a:cubicBezTo>
                  <a:cubicBezTo>
                    <a:pt x="318" y="1779"/>
                    <a:pt x="318" y="1779"/>
                    <a:pt x="318" y="1779"/>
                  </a:cubicBezTo>
                  <a:cubicBezTo>
                    <a:pt x="315" y="1796"/>
                    <a:pt x="315" y="1796"/>
                    <a:pt x="315" y="1796"/>
                  </a:cubicBezTo>
                  <a:cubicBezTo>
                    <a:pt x="11" y="1770"/>
                    <a:pt x="11" y="1770"/>
                    <a:pt x="11" y="1770"/>
                  </a:cubicBezTo>
                  <a:cubicBezTo>
                    <a:pt x="152" y="964"/>
                    <a:pt x="152" y="964"/>
                    <a:pt x="152" y="964"/>
                  </a:cubicBezTo>
                  <a:cubicBezTo>
                    <a:pt x="159" y="906"/>
                    <a:pt x="38" y="468"/>
                    <a:pt x="30" y="325"/>
                  </a:cubicBezTo>
                  <a:cubicBezTo>
                    <a:pt x="22" y="317"/>
                    <a:pt x="0" y="124"/>
                    <a:pt x="23" y="0"/>
                  </a:cubicBezTo>
                  <a:cubicBezTo>
                    <a:pt x="42" y="16"/>
                    <a:pt x="112" y="54"/>
                    <a:pt x="112" y="54"/>
                  </a:cubicBezTo>
                  <a:cubicBezTo>
                    <a:pt x="111" y="152"/>
                    <a:pt x="111" y="223"/>
                    <a:pt x="111" y="223"/>
                  </a:cubicBezTo>
                  <a:cubicBezTo>
                    <a:pt x="340" y="220"/>
                    <a:pt x="340" y="220"/>
                    <a:pt x="340" y="220"/>
                  </a:cubicBezTo>
                  <a:cubicBezTo>
                    <a:pt x="342" y="189"/>
                    <a:pt x="342" y="189"/>
                    <a:pt x="342" y="189"/>
                  </a:cubicBezTo>
                  <a:cubicBezTo>
                    <a:pt x="348" y="192"/>
                    <a:pt x="348" y="192"/>
                    <a:pt x="348" y="192"/>
                  </a:cubicBezTo>
                  <a:cubicBezTo>
                    <a:pt x="396" y="209"/>
                    <a:pt x="424" y="214"/>
                    <a:pt x="468" y="232"/>
                  </a:cubicBezTo>
                  <a:cubicBezTo>
                    <a:pt x="476" y="236"/>
                    <a:pt x="492" y="145"/>
                    <a:pt x="501" y="149"/>
                  </a:cubicBezTo>
                  <a:cubicBezTo>
                    <a:pt x="510" y="153"/>
                    <a:pt x="595" y="185"/>
                    <a:pt x="605" y="189"/>
                  </a:cubicBezTo>
                  <a:cubicBezTo>
                    <a:pt x="605" y="189"/>
                    <a:pt x="573" y="257"/>
                    <a:pt x="579" y="259"/>
                  </a:cubicBezTo>
                  <a:cubicBezTo>
                    <a:pt x="618" y="274"/>
                    <a:pt x="663" y="267"/>
                    <a:pt x="689" y="272"/>
                  </a:cubicBezTo>
                  <a:cubicBezTo>
                    <a:pt x="700" y="274"/>
                    <a:pt x="709" y="274"/>
                    <a:pt x="716" y="273"/>
                  </a:cubicBezTo>
                  <a:lnTo>
                    <a:pt x="725" y="968"/>
                  </a:lnTo>
                  <a:close/>
                </a:path>
              </a:pathLst>
            </a:custGeom>
            <a:solidFill>
              <a:srgbClr val="3738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7" name="Freeform 170"/>
            <p:cNvSpPr/>
            <p:nvPr/>
          </p:nvSpPr>
          <p:spPr bwMode="auto">
            <a:xfrm>
              <a:off x="1770" y="1693"/>
              <a:ext cx="93" cy="119"/>
            </a:xfrm>
            <a:custGeom>
              <a:avLst/>
              <a:gdLst>
                <a:gd name="T0" fmla="*/ 183 w 183"/>
                <a:gd name="T1" fmla="*/ 164 h 235"/>
                <a:gd name="T2" fmla="*/ 32 w 183"/>
                <a:gd name="T3" fmla="*/ 142 h 235"/>
                <a:gd name="T4" fmla="*/ 0 w 183"/>
                <a:gd name="T5" fmla="*/ 0 h 235"/>
                <a:gd name="T6" fmla="*/ 71 w 183"/>
                <a:gd name="T7" fmla="*/ 93 h 235"/>
                <a:gd name="T8" fmla="*/ 183 w 183"/>
                <a:gd name="T9" fmla="*/ 164 h 235"/>
              </a:gdLst>
              <a:ahLst/>
              <a:cxnLst>
                <a:cxn ang="0">
                  <a:pos x="T0" y="T1"/>
                </a:cxn>
                <a:cxn ang="0">
                  <a:pos x="T2" y="T3"/>
                </a:cxn>
                <a:cxn ang="0">
                  <a:pos x="T4" y="T5"/>
                </a:cxn>
                <a:cxn ang="0">
                  <a:pos x="T6" y="T7"/>
                </a:cxn>
                <a:cxn ang="0">
                  <a:pos x="T8" y="T9"/>
                </a:cxn>
              </a:cxnLst>
              <a:rect l="0" t="0" r="r" b="b"/>
              <a:pathLst>
                <a:path w="183" h="235">
                  <a:moveTo>
                    <a:pt x="183" y="164"/>
                  </a:moveTo>
                  <a:cubicBezTo>
                    <a:pt x="149" y="197"/>
                    <a:pt x="82" y="235"/>
                    <a:pt x="32" y="142"/>
                  </a:cubicBezTo>
                  <a:cubicBezTo>
                    <a:pt x="21" y="123"/>
                    <a:pt x="2" y="11"/>
                    <a:pt x="0" y="0"/>
                  </a:cubicBezTo>
                  <a:cubicBezTo>
                    <a:pt x="16" y="30"/>
                    <a:pt x="40" y="60"/>
                    <a:pt x="71" y="93"/>
                  </a:cubicBezTo>
                  <a:cubicBezTo>
                    <a:pt x="102" y="126"/>
                    <a:pt x="143" y="150"/>
                    <a:pt x="183" y="164"/>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8" name="Freeform 171"/>
            <p:cNvSpPr/>
            <p:nvPr/>
          </p:nvSpPr>
          <p:spPr bwMode="auto">
            <a:xfrm>
              <a:off x="1741" y="1385"/>
              <a:ext cx="390" cy="398"/>
            </a:xfrm>
            <a:custGeom>
              <a:avLst/>
              <a:gdLst>
                <a:gd name="T0" fmla="*/ 770 w 773"/>
                <a:gd name="T1" fmla="*/ 268 h 788"/>
                <a:gd name="T2" fmla="*/ 694 w 773"/>
                <a:gd name="T3" fmla="*/ 178 h 788"/>
                <a:gd name="T4" fmla="*/ 664 w 773"/>
                <a:gd name="T5" fmla="*/ 163 h 788"/>
                <a:gd name="T6" fmla="*/ 661 w 773"/>
                <a:gd name="T7" fmla="*/ 145 h 788"/>
                <a:gd name="T8" fmla="*/ 536 w 773"/>
                <a:gd name="T9" fmla="*/ 58 h 788"/>
                <a:gd name="T10" fmla="*/ 520 w 773"/>
                <a:gd name="T11" fmla="*/ 61 h 788"/>
                <a:gd name="T12" fmla="*/ 503 w 773"/>
                <a:gd name="T13" fmla="*/ 52 h 788"/>
                <a:gd name="T14" fmla="*/ 395 w 773"/>
                <a:gd name="T15" fmla="*/ 31 h 788"/>
                <a:gd name="T16" fmla="*/ 369 w 773"/>
                <a:gd name="T17" fmla="*/ 53 h 788"/>
                <a:gd name="T18" fmla="*/ 285 w 773"/>
                <a:gd name="T19" fmla="*/ 21 h 788"/>
                <a:gd name="T20" fmla="*/ 177 w 773"/>
                <a:gd name="T21" fmla="*/ 87 h 788"/>
                <a:gd name="T22" fmla="*/ 43 w 773"/>
                <a:gd name="T23" fmla="*/ 253 h 788"/>
                <a:gd name="T24" fmla="*/ 64 w 773"/>
                <a:gd name="T25" fmla="*/ 403 h 788"/>
                <a:gd name="T26" fmla="*/ 78 w 773"/>
                <a:gd name="T27" fmla="*/ 399 h 788"/>
                <a:gd name="T28" fmla="*/ 129 w 773"/>
                <a:gd name="T29" fmla="*/ 703 h 788"/>
                <a:gd name="T30" fmla="*/ 314 w 773"/>
                <a:gd name="T31" fmla="*/ 788 h 788"/>
                <a:gd name="T32" fmla="*/ 440 w 773"/>
                <a:gd name="T33" fmla="*/ 735 h 788"/>
                <a:gd name="T34" fmla="*/ 518 w 773"/>
                <a:gd name="T35" fmla="*/ 592 h 788"/>
                <a:gd name="T36" fmla="*/ 404 w 773"/>
                <a:gd name="T37" fmla="*/ 597 h 788"/>
                <a:gd name="T38" fmla="*/ 321 w 773"/>
                <a:gd name="T39" fmla="*/ 545 h 788"/>
                <a:gd name="T40" fmla="*/ 180 w 773"/>
                <a:gd name="T41" fmla="*/ 369 h 788"/>
                <a:gd name="T42" fmla="*/ 170 w 773"/>
                <a:gd name="T43" fmla="*/ 352 h 788"/>
                <a:gd name="T44" fmla="*/ 160 w 773"/>
                <a:gd name="T45" fmla="*/ 350 h 788"/>
                <a:gd name="T46" fmla="*/ 149 w 773"/>
                <a:gd name="T47" fmla="*/ 324 h 788"/>
                <a:gd name="T48" fmla="*/ 140 w 773"/>
                <a:gd name="T49" fmla="*/ 276 h 788"/>
                <a:gd name="T50" fmla="*/ 144 w 773"/>
                <a:gd name="T51" fmla="*/ 231 h 788"/>
                <a:gd name="T52" fmla="*/ 182 w 773"/>
                <a:gd name="T53" fmla="*/ 205 h 788"/>
                <a:gd name="T54" fmla="*/ 217 w 773"/>
                <a:gd name="T55" fmla="*/ 224 h 788"/>
                <a:gd name="T56" fmla="*/ 221 w 773"/>
                <a:gd name="T57" fmla="*/ 274 h 788"/>
                <a:gd name="T58" fmla="*/ 256 w 773"/>
                <a:gd name="T59" fmla="*/ 286 h 788"/>
                <a:gd name="T60" fmla="*/ 316 w 773"/>
                <a:gd name="T61" fmla="*/ 259 h 788"/>
                <a:gd name="T62" fmla="*/ 337 w 773"/>
                <a:gd name="T63" fmla="*/ 193 h 788"/>
                <a:gd name="T64" fmla="*/ 339 w 773"/>
                <a:gd name="T65" fmla="*/ 188 h 788"/>
                <a:gd name="T66" fmla="*/ 456 w 773"/>
                <a:gd name="T67" fmla="*/ 322 h 788"/>
                <a:gd name="T68" fmla="*/ 539 w 773"/>
                <a:gd name="T69" fmla="*/ 313 h 788"/>
                <a:gd name="T70" fmla="*/ 624 w 773"/>
                <a:gd name="T71" fmla="*/ 458 h 788"/>
                <a:gd name="T72" fmla="*/ 706 w 773"/>
                <a:gd name="T73" fmla="*/ 447 h 788"/>
                <a:gd name="T74" fmla="*/ 703 w 773"/>
                <a:gd name="T75" fmla="*/ 371 h 788"/>
                <a:gd name="T76" fmla="*/ 770 w 773"/>
                <a:gd name="T77" fmla="*/ 26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88">
                  <a:moveTo>
                    <a:pt x="770" y="268"/>
                  </a:moveTo>
                  <a:cubicBezTo>
                    <a:pt x="766" y="225"/>
                    <a:pt x="734" y="190"/>
                    <a:pt x="694" y="178"/>
                  </a:cubicBezTo>
                  <a:cubicBezTo>
                    <a:pt x="683" y="175"/>
                    <a:pt x="670" y="173"/>
                    <a:pt x="664" y="163"/>
                  </a:cubicBezTo>
                  <a:cubicBezTo>
                    <a:pt x="662" y="157"/>
                    <a:pt x="662" y="151"/>
                    <a:pt x="661" y="145"/>
                  </a:cubicBezTo>
                  <a:cubicBezTo>
                    <a:pt x="656" y="85"/>
                    <a:pt x="594" y="42"/>
                    <a:pt x="536" y="58"/>
                  </a:cubicBezTo>
                  <a:cubicBezTo>
                    <a:pt x="530" y="60"/>
                    <a:pt x="525" y="62"/>
                    <a:pt x="520" y="61"/>
                  </a:cubicBezTo>
                  <a:cubicBezTo>
                    <a:pt x="513" y="60"/>
                    <a:pt x="508" y="55"/>
                    <a:pt x="503" y="52"/>
                  </a:cubicBezTo>
                  <a:cubicBezTo>
                    <a:pt x="474" y="30"/>
                    <a:pt x="436" y="0"/>
                    <a:pt x="395" y="31"/>
                  </a:cubicBezTo>
                  <a:cubicBezTo>
                    <a:pt x="386" y="38"/>
                    <a:pt x="379" y="48"/>
                    <a:pt x="369" y="53"/>
                  </a:cubicBezTo>
                  <a:cubicBezTo>
                    <a:pt x="369" y="53"/>
                    <a:pt x="322" y="14"/>
                    <a:pt x="285" y="21"/>
                  </a:cubicBezTo>
                  <a:cubicBezTo>
                    <a:pt x="213" y="34"/>
                    <a:pt x="200" y="48"/>
                    <a:pt x="177" y="87"/>
                  </a:cubicBezTo>
                  <a:cubicBezTo>
                    <a:pt x="177" y="87"/>
                    <a:pt x="78" y="117"/>
                    <a:pt x="43" y="253"/>
                  </a:cubicBezTo>
                  <a:cubicBezTo>
                    <a:pt x="13" y="366"/>
                    <a:pt x="64" y="403"/>
                    <a:pt x="64" y="403"/>
                  </a:cubicBezTo>
                  <a:cubicBezTo>
                    <a:pt x="67" y="403"/>
                    <a:pt x="72" y="401"/>
                    <a:pt x="78" y="399"/>
                  </a:cubicBezTo>
                  <a:cubicBezTo>
                    <a:pt x="0" y="513"/>
                    <a:pt x="31" y="599"/>
                    <a:pt x="129" y="703"/>
                  </a:cubicBezTo>
                  <a:cubicBezTo>
                    <a:pt x="182" y="759"/>
                    <a:pt x="261" y="788"/>
                    <a:pt x="314" y="788"/>
                  </a:cubicBezTo>
                  <a:cubicBezTo>
                    <a:pt x="369" y="788"/>
                    <a:pt x="410" y="774"/>
                    <a:pt x="440" y="735"/>
                  </a:cubicBezTo>
                  <a:cubicBezTo>
                    <a:pt x="452" y="720"/>
                    <a:pt x="502" y="646"/>
                    <a:pt x="518" y="592"/>
                  </a:cubicBezTo>
                  <a:cubicBezTo>
                    <a:pt x="518" y="592"/>
                    <a:pt x="427" y="643"/>
                    <a:pt x="404" y="597"/>
                  </a:cubicBezTo>
                  <a:cubicBezTo>
                    <a:pt x="387" y="564"/>
                    <a:pt x="348" y="553"/>
                    <a:pt x="321" y="545"/>
                  </a:cubicBezTo>
                  <a:cubicBezTo>
                    <a:pt x="192" y="508"/>
                    <a:pt x="156" y="448"/>
                    <a:pt x="180" y="369"/>
                  </a:cubicBezTo>
                  <a:cubicBezTo>
                    <a:pt x="183" y="360"/>
                    <a:pt x="178" y="355"/>
                    <a:pt x="170" y="352"/>
                  </a:cubicBezTo>
                  <a:cubicBezTo>
                    <a:pt x="167" y="351"/>
                    <a:pt x="164" y="350"/>
                    <a:pt x="160" y="350"/>
                  </a:cubicBezTo>
                  <a:cubicBezTo>
                    <a:pt x="155" y="349"/>
                    <a:pt x="150" y="328"/>
                    <a:pt x="149" y="324"/>
                  </a:cubicBezTo>
                  <a:cubicBezTo>
                    <a:pt x="144" y="308"/>
                    <a:pt x="141" y="293"/>
                    <a:pt x="140" y="276"/>
                  </a:cubicBezTo>
                  <a:cubicBezTo>
                    <a:pt x="138" y="258"/>
                    <a:pt x="136" y="247"/>
                    <a:pt x="144" y="231"/>
                  </a:cubicBezTo>
                  <a:cubicBezTo>
                    <a:pt x="155" y="211"/>
                    <a:pt x="169" y="205"/>
                    <a:pt x="182" y="205"/>
                  </a:cubicBezTo>
                  <a:cubicBezTo>
                    <a:pt x="198" y="205"/>
                    <a:pt x="213" y="214"/>
                    <a:pt x="217" y="224"/>
                  </a:cubicBezTo>
                  <a:cubicBezTo>
                    <a:pt x="225" y="237"/>
                    <a:pt x="228" y="260"/>
                    <a:pt x="221" y="274"/>
                  </a:cubicBezTo>
                  <a:cubicBezTo>
                    <a:pt x="232" y="280"/>
                    <a:pt x="244" y="283"/>
                    <a:pt x="256" y="286"/>
                  </a:cubicBezTo>
                  <a:cubicBezTo>
                    <a:pt x="278" y="290"/>
                    <a:pt x="298" y="273"/>
                    <a:pt x="316" y="259"/>
                  </a:cubicBezTo>
                  <a:cubicBezTo>
                    <a:pt x="334" y="244"/>
                    <a:pt x="337" y="193"/>
                    <a:pt x="337" y="193"/>
                  </a:cubicBezTo>
                  <a:cubicBezTo>
                    <a:pt x="339" y="188"/>
                    <a:pt x="339" y="188"/>
                    <a:pt x="339" y="188"/>
                  </a:cubicBezTo>
                  <a:cubicBezTo>
                    <a:pt x="339" y="229"/>
                    <a:pt x="366" y="289"/>
                    <a:pt x="456" y="322"/>
                  </a:cubicBezTo>
                  <a:cubicBezTo>
                    <a:pt x="482" y="331"/>
                    <a:pt x="514" y="329"/>
                    <a:pt x="539" y="313"/>
                  </a:cubicBezTo>
                  <a:cubicBezTo>
                    <a:pt x="546" y="365"/>
                    <a:pt x="565" y="426"/>
                    <a:pt x="624" y="458"/>
                  </a:cubicBezTo>
                  <a:cubicBezTo>
                    <a:pt x="648" y="471"/>
                    <a:pt x="682" y="465"/>
                    <a:pt x="706" y="447"/>
                  </a:cubicBezTo>
                  <a:cubicBezTo>
                    <a:pt x="730" y="428"/>
                    <a:pt x="724" y="388"/>
                    <a:pt x="703" y="371"/>
                  </a:cubicBezTo>
                  <a:cubicBezTo>
                    <a:pt x="744" y="358"/>
                    <a:pt x="773" y="310"/>
                    <a:pt x="770" y="268"/>
                  </a:cubicBezTo>
                  <a:close/>
                </a:path>
              </a:pathLst>
            </a:custGeom>
            <a:solidFill>
              <a:srgbClr val="3738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9" name="Freeform 172"/>
            <p:cNvSpPr/>
            <p:nvPr/>
          </p:nvSpPr>
          <p:spPr bwMode="auto">
            <a:xfrm>
              <a:off x="1810" y="1480"/>
              <a:ext cx="240" cy="230"/>
            </a:xfrm>
            <a:custGeom>
              <a:avLst/>
              <a:gdLst>
                <a:gd name="T0" fmla="*/ 475 w 475"/>
                <a:gd name="T1" fmla="*/ 262 h 455"/>
                <a:gd name="T2" fmla="*/ 440 w 475"/>
                <a:gd name="T3" fmla="*/ 330 h 455"/>
                <a:gd name="T4" fmla="*/ 382 w 475"/>
                <a:gd name="T5" fmla="*/ 404 h 455"/>
                <a:gd name="T6" fmla="*/ 268 w 475"/>
                <a:gd name="T7" fmla="*/ 409 h 455"/>
                <a:gd name="T8" fmla="*/ 185 w 475"/>
                <a:gd name="T9" fmla="*/ 357 h 455"/>
                <a:gd name="T10" fmla="*/ 44 w 475"/>
                <a:gd name="T11" fmla="*/ 181 h 455"/>
                <a:gd name="T12" fmla="*/ 34 w 475"/>
                <a:gd name="T13" fmla="*/ 164 h 455"/>
                <a:gd name="T14" fmla="*/ 4 w 475"/>
                <a:gd name="T15" fmla="*/ 94 h 455"/>
                <a:gd name="T16" fmla="*/ 4 w 475"/>
                <a:gd name="T17" fmla="*/ 88 h 455"/>
                <a:gd name="T18" fmla="*/ 8 w 475"/>
                <a:gd name="T19" fmla="*/ 43 h 455"/>
                <a:gd name="T20" fmla="*/ 46 w 475"/>
                <a:gd name="T21" fmla="*/ 17 h 455"/>
                <a:gd name="T22" fmla="*/ 81 w 475"/>
                <a:gd name="T23" fmla="*/ 36 h 455"/>
                <a:gd name="T24" fmla="*/ 85 w 475"/>
                <a:gd name="T25" fmla="*/ 43 h 455"/>
                <a:gd name="T26" fmla="*/ 85 w 475"/>
                <a:gd name="T27" fmla="*/ 86 h 455"/>
                <a:gd name="T28" fmla="*/ 120 w 475"/>
                <a:gd name="T29" fmla="*/ 98 h 455"/>
                <a:gd name="T30" fmla="*/ 180 w 475"/>
                <a:gd name="T31" fmla="*/ 71 h 455"/>
                <a:gd name="T32" fmla="*/ 201 w 475"/>
                <a:gd name="T33" fmla="*/ 5 h 455"/>
                <a:gd name="T34" fmla="*/ 203 w 475"/>
                <a:gd name="T35" fmla="*/ 0 h 455"/>
                <a:gd name="T36" fmla="*/ 320 w 475"/>
                <a:gd name="T37" fmla="*/ 134 h 455"/>
                <a:gd name="T38" fmla="*/ 403 w 475"/>
                <a:gd name="T39" fmla="*/ 125 h 455"/>
                <a:gd name="T40" fmla="*/ 475 w 475"/>
                <a:gd name="T41" fmla="*/ 26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5" h="455">
                  <a:moveTo>
                    <a:pt x="475" y="262"/>
                  </a:moveTo>
                  <a:cubicBezTo>
                    <a:pt x="466" y="284"/>
                    <a:pt x="454" y="306"/>
                    <a:pt x="440" y="330"/>
                  </a:cubicBezTo>
                  <a:cubicBezTo>
                    <a:pt x="423" y="358"/>
                    <a:pt x="404" y="382"/>
                    <a:pt x="382" y="404"/>
                  </a:cubicBezTo>
                  <a:cubicBezTo>
                    <a:pt x="382" y="404"/>
                    <a:pt x="291" y="455"/>
                    <a:pt x="268" y="409"/>
                  </a:cubicBezTo>
                  <a:cubicBezTo>
                    <a:pt x="251" y="376"/>
                    <a:pt x="212" y="365"/>
                    <a:pt x="185" y="357"/>
                  </a:cubicBezTo>
                  <a:cubicBezTo>
                    <a:pt x="56" y="320"/>
                    <a:pt x="20" y="260"/>
                    <a:pt x="44" y="181"/>
                  </a:cubicBezTo>
                  <a:cubicBezTo>
                    <a:pt x="47" y="172"/>
                    <a:pt x="42" y="167"/>
                    <a:pt x="34" y="164"/>
                  </a:cubicBezTo>
                  <a:cubicBezTo>
                    <a:pt x="34" y="163"/>
                    <a:pt x="9" y="174"/>
                    <a:pt x="4" y="94"/>
                  </a:cubicBezTo>
                  <a:cubicBezTo>
                    <a:pt x="4" y="92"/>
                    <a:pt x="4" y="90"/>
                    <a:pt x="4" y="88"/>
                  </a:cubicBezTo>
                  <a:cubicBezTo>
                    <a:pt x="2" y="70"/>
                    <a:pt x="0" y="59"/>
                    <a:pt x="8" y="43"/>
                  </a:cubicBezTo>
                  <a:cubicBezTo>
                    <a:pt x="19" y="23"/>
                    <a:pt x="33" y="17"/>
                    <a:pt x="46" y="17"/>
                  </a:cubicBezTo>
                  <a:cubicBezTo>
                    <a:pt x="62" y="17"/>
                    <a:pt x="77" y="26"/>
                    <a:pt x="81" y="36"/>
                  </a:cubicBezTo>
                  <a:cubicBezTo>
                    <a:pt x="83" y="38"/>
                    <a:pt x="84" y="41"/>
                    <a:pt x="85" y="43"/>
                  </a:cubicBezTo>
                  <a:cubicBezTo>
                    <a:pt x="89" y="54"/>
                    <a:pt x="90" y="76"/>
                    <a:pt x="85" y="86"/>
                  </a:cubicBezTo>
                  <a:cubicBezTo>
                    <a:pt x="96" y="92"/>
                    <a:pt x="108" y="95"/>
                    <a:pt x="120" y="98"/>
                  </a:cubicBezTo>
                  <a:cubicBezTo>
                    <a:pt x="142" y="102"/>
                    <a:pt x="162" y="85"/>
                    <a:pt x="180" y="71"/>
                  </a:cubicBezTo>
                  <a:cubicBezTo>
                    <a:pt x="198" y="56"/>
                    <a:pt x="201" y="5"/>
                    <a:pt x="201" y="5"/>
                  </a:cubicBezTo>
                  <a:cubicBezTo>
                    <a:pt x="203" y="0"/>
                    <a:pt x="203" y="0"/>
                    <a:pt x="203" y="0"/>
                  </a:cubicBezTo>
                  <a:cubicBezTo>
                    <a:pt x="203" y="41"/>
                    <a:pt x="230" y="101"/>
                    <a:pt x="320" y="134"/>
                  </a:cubicBezTo>
                  <a:cubicBezTo>
                    <a:pt x="346" y="143"/>
                    <a:pt x="378" y="141"/>
                    <a:pt x="403" y="125"/>
                  </a:cubicBezTo>
                  <a:cubicBezTo>
                    <a:pt x="409" y="173"/>
                    <a:pt x="426" y="229"/>
                    <a:pt x="475" y="262"/>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0" name="Freeform 173"/>
            <p:cNvSpPr/>
            <p:nvPr/>
          </p:nvSpPr>
          <p:spPr bwMode="auto">
            <a:xfrm>
              <a:off x="1959" y="1433"/>
              <a:ext cx="48" cy="62"/>
            </a:xfrm>
            <a:custGeom>
              <a:avLst/>
              <a:gdLst>
                <a:gd name="T0" fmla="*/ 78 w 96"/>
                <a:gd name="T1" fmla="*/ 124 h 124"/>
                <a:gd name="T2" fmla="*/ 75 w 96"/>
                <a:gd name="T3" fmla="*/ 123 h 124"/>
                <a:gd name="T4" fmla="*/ 70 w 96"/>
                <a:gd name="T5" fmla="*/ 112 h 124"/>
                <a:gd name="T6" fmla="*/ 64 w 96"/>
                <a:gd name="T7" fmla="*/ 49 h 124"/>
                <a:gd name="T8" fmla="*/ 9 w 96"/>
                <a:gd name="T9" fmla="*/ 18 h 124"/>
                <a:gd name="T10" fmla="*/ 1 w 96"/>
                <a:gd name="T11" fmla="*/ 9 h 124"/>
                <a:gd name="T12" fmla="*/ 9 w 96"/>
                <a:gd name="T13" fmla="*/ 1 h 124"/>
                <a:gd name="T14" fmla="*/ 78 w 96"/>
                <a:gd name="T15" fmla="*/ 40 h 124"/>
                <a:gd name="T16" fmla="*/ 86 w 96"/>
                <a:gd name="T17" fmla="*/ 118 h 124"/>
                <a:gd name="T18" fmla="*/ 78 w 96"/>
                <a:gd name="T1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4">
                  <a:moveTo>
                    <a:pt x="78" y="124"/>
                  </a:moveTo>
                  <a:cubicBezTo>
                    <a:pt x="77" y="124"/>
                    <a:pt x="76" y="124"/>
                    <a:pt x="75" y="123"/>
                  </a:cubicBezTo>
                  <a:cubicBezTo>
                    <a:pt x="71" y="121"/>
                    <a:pt x="68" y="116"/>
                    <a:pt x="70" y="112"/>
                  </a:cubicBezTo>
                  <a:cubicBezTo>
                    <a:pt x="78" y="92"/>
                    <a:pt x="76" y="68"/>
                    <a:pt x="64" y="49"/>
                  </a:cubicBezTo>
                  <a:cubicBezTo>
                    <a:pt x="52" y="31"/>
                    <a:pt x="31" y="19"/>
                    <a:pt x="9" y="18"/>
                  </a:cubicBezTo>
                  <a:cubicBezTo>
                    <a:pt x="4" y="18"/>
                    <a:pt x="0" y="14"/>
                    <a:pt x="1" y="9"/>
                  </a:cubicBezTo>
                  <a:cubicBezTo>
                    <a:pt x="1" y="4"/>
                    <a:pt x="5" y="0"/>
                    <a:pt x="9" y="1"/>
                  </a:cubicBezTo>
                  <a:cubicBezTo>
                    <a:pt x="37" y="2"/>
                    <a:pt x="63" y="17"/>
                    <a:pt x="78" y="40"/>
                  </a:cubicBezTo>
                  <a:cubicBezTo>
                    <a:pt x="93" y="63"/>
                    <a:pt x="96" y="93"/>
                    <a:pt x="86" y="118"/>
                  </a:cubicBezTo>
                  <a:cubicBezTo>
                    <a:pt x="85" y="122"/>
                    <a:pt x="81" y="124"/>
                    <a:pt x="78" y="1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1" name="Freeform 174"/>
            <p:cNvSpPr/>
            <p:nvPr/>
          </p:nvSpPr>
          <p:spPr bwMode="auto">
            <a:xfrm>
              <a:off x="1953" y="1658"/>
              <a:ext cx="53" cy="43"/>
            </a:xfrm>
            <a:custGeom>
              <a:avLst/>
              <a:gdLst>
                <a:gd name="T0" fmla="*/ 106 w 106"/>
                <a:gd name="T1" fmla="*/ 43 h 84"/>
                <a:gd name="T2" fmla="*/ 99 w 106"/>
                <a:gd name="T3" fmla="*/ 51 h 84"/>
                <a:gd name="T4" fmla="*/ 98 w 106"/>
                <a:gd name="T5" fmla="*/ 51 h 84"/>
                <a:gd name="T6" fmla="*/ 4 w 106"/>
                <a:gd name="T7" fmla="*/ 73 h 84"/>
                <a:gd name="T8" fmla="*/ 15 w 106"/>
                <a:gd name="T9" fmla="*/ 25 h 84"/>
                <a:gd name="T10" fmla="*/ 90 w 106"/>
                <a:gd name="T11" fmla="*/ 19 h 84"/>
                <a:gd name="T12" fmla="*/ 106 w 106"/>
                <a:gd name="T13" fmla="*/ 43 h 84"/>
              </a:gdLst>
              <a:ahLst/>
              <a:cxnLst>
                <a:cxn ang="0">
                  <a:pos x="T0" y="T1"/>
                </a:cxn>
                <a:cxn ang="0">
                  <a:pos x="T2" y="T3"/>
                </a:cxn>
                <a:cxn ang="0">
                  <a:pos x="T4" y="T5"/>
                </a:cxn>
                <a:cxn ang="0">
                  <a:pos x="T6" y="T7"/>
                </a:cxn>
                <a:cxn ang="0">
                  <a:pos x="T8" y="T9"/>
                </a:cxn>
                <a:cxn ang="0">
                  <a:pos x="T10" y="T11"/>
                </a:cxn>
                <a:cxn ang="0">
                  <a:pos x="T12" y="T13"/>
                </a:cxn>
              </a:cxnLst>
              <a:rect l="0" t="0" r="r" b="b"/>
              <a:pathLst>
                <a:path w="106" h="84">
                  <a:moveTo>
                    <a:pt x="106" y="43"/>
                  </a:moveTo>
                  <a:cubicBezTo>
                    <a:pt x="104" y="46"/>
                    <a:pt x="101" y="48"/>
                    <a:pt x="99" y="51"/>
                  </a:cubicBezTo>
                  <a:cubicBezTo>
                    <a:pt x="99" y="51"/>
                    <a:pt x="99" y="51"/>
                    <a:pt x="98" y="51"/>
                  </a:cubicBezTo>
                  <a:cubicBezTo>
                    <a:pt x="93" y="54"/>
                    <a:pt x="38" y="84"/>
                    <a:pt x="4" y="73"/>
                  </a:cubicBezTo>
                  <a:cubicBezTo>
                    <a:pt x="0" y="57"/>
                    <a:pt x="4" y="38"/>
                    <a:pt x="15" y="25"/>
                  </a:cubicBezTo>
                  <a:cubicBezTo>
                    <a:pt x="34" y="2"/>
                    <a:pt x="68" y="0"/>
                    <a:pt x="90" y="19"/>
                  </a:cubicBezTo>
                  <a:cubicBezTo>
                    <a:pt x="98" y="25"/>
                    <a:pt x="104" y="34"/>
                    <a:pt x="106" y="43"/>
                  </a:cubicBezTo>
                  <a:close/>
                </a:path>
              </a:pathLst>
            </a:custGeom>
            <a:solidFill>
              <a:srgbClr val="EE7E9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2" name="Freeform 175"/>
            <p:cNvSpPr/>
            <p:nvPr/>
          </p:nvSpPr>
          <p:spPr bwMode="auto">
            <a:xfrm>
              <a:off x="1922" y="1600"/>
              <a:ext cx="66" cy="64"/>
            </a:xfrm>
            <a:custGeom>
              <a:avLst/>
              <a:gdLst>
                <a:gd name="T0" fmla="*/ 55 w 130"/>
                <a:gd name="T1" fmla="*/ 126 h 126"/>
                <a:gd name="T2" fmla="*/ 48 w 130"/>
                <a:gd name="T3" fmla="*/ 125 h 126"/>
                <a:gd name="T4" fmla="*/ 3 w 130"/>
                <a:gd name="T5" fmla="*/ 92 h 126"/>
                <a:gd name="T6" fmla="*/ 10 w 130"/>
                <a:gd name="T7" fmla="*/ 75 h 126"/>
                <a:gd name="T8" fmla="*/ 27 w 130"/>
                <a:gd name="T9" fmla="*/ 81 h 126"/>
                <a:gd name="T10" fmla="*/ 55 w 130"/>
                <a:gd name="T11" fmla="*/ 100 h 126"/>
                <a:gd name="T12" fmla="*/ 104 w 130"/>
                <a:gd name="T13" fmla="*/ 8 h 126"/>
                <a:gd name="T14" fmla="*/ 121 w 130"/>
                <a:gd name="T15" fmla="*/ 3 h 126"/>
                <a:gd name="T16" fmla="*/ 126 w 130"/>
                <a:gd name="T17" fmla="*/ 21 h 126"/>
                <a:gd name="T18" fmla="*/ 77 w 130"/>
                <a:gd name="T19" fmla="*/ 112 h 126"/>
                <a:gd name="T20" fmla="*/ 55 w 130"/>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26">
                  <a:moveTo>
                    <a:pt x="55" y="126"/>
                  </a:moveTo>
                  <a:cubicBezTo>
                    <a:pt x="53" y="126"/>
                    <a:pt x="50" y="125"/>
                    <a:pt x="48" y="125"/>
                  </a:cubicBezTo>
                  <a:cubicBezTo>
                    <a:pt x="35" y="121"/>
                    <a:pt x="14" y="115"/>
                    <a:pt x="3" y="92"/>
                  </a:cubicBezTo>
                  <a:cubicBezTo>
                    <a:pt x="0" y="86"/>
                    <a:pt x="3" y="78"/>
                    <a:pt x="10" y="75"/>
                  </a:cubicBezTo>
                  <a:cubicBezTo>
                    <a:pt x="16" y="72"/>
                    <a:pt x="24" y="75"/>
                    <a:pt x="27" y="81"/>
                  </a:cubicBezTo>
                  <a:cubicBezTo>
                    <a:pt x="31" y="92"/>
                    <a:pt x="40" y="96"/>
                    <a:pt x="55" y="100"/>
                  </a:cubicBezTo>
                  <a:cubicBezTo>
                    <a:pt x="104" y="8"/>
                    <a:pt x="104" y="8"/>
                    <a:pt x="104" y="8"/>
                  </a:cubicBezTo>
                  <a:cubicBezTo>
                    <a:pt x="107" y="2"/>
                    <a:pt x="115" y="0"/>
                    <a:pt x="121" y="3"/>
                  </a:cubicBezTo>
                  <a:cubicBezTo>
                    <a:pt x="127" y="6"/>
                    <a:pt x="130" y="14"/>
                    <a:pt x="126" y="21"/>
                  </a:cubicBezTo>
                  <a:cubicBezTo>
                    <a:pt x="77" y="112"/>
                    <a:pt x="77" y="112"/>
                    <a:pt x="77" y="112"/>
                  </a:cubicBezTo>
                  <a:cubicBezTo>
                    <a:pt x="73" y="121"/>
                    <a:pt x="64" y="126"/>
                    <a:pt x="55" y="12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3" name="Freeform 176"/>
            <p:cNvSpPr/>
            <p:nvPr/>
          </p:nvSpPr>
          <p:spPr bwMode="auto">
            <a:xfrm>
              <a:off x="1984" y="1625"/>
              <a:ext cx="21" cy="21"/>
            </a:xfrm>
            <a:custGeom>
              <a:avLst/>
              <a:gdLst>
                <a:gd name="T0" fmla="*/ 14 w 41"/>
                <a:gd name="T1" fmla="*/ 42 h 42"/>
                <a:gd name="T2" fmla="*/ 6 w 41"/>
                <a:gd name="T3" fmla="*/ 39 h 42"/>
                <a:gd name="T4" fmla="*/ 4 w 41"/>
                <a:gd name="T5" fmla="*/ 20 h 42"/>
                <a:gd name="T6" fmla="*/ 17 w 41"/>
                <a:gd name="T7" fmla="*/ 6 h 42"/>
                <a:gd name="T8" fmla="*/ 35 w 41"/>
                <a:gd name="T9" fmla="*/ 4 h 42"/>
                <a:gd name="T10" fmla="*/ 36 w 41"/>
                <a:gd name="T11" fmla="*/ 22 h 42"/>
                <a:gd name="T12" fmla="*/ 24 w 41"/>
                <a:gd name="T13" fmla="*/ 37 h 42"/>
                <a:gd name="T14" fmla="*/ 14 w 41"/>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14" y="42"/>
                  </a:moveTo>
                  <a:cubicBezTo>
                    <a:pt x="11" y="42"/>
                    <a:pt x="8" y="41"/>
                    <a:pt x="6" y="39"/>
                  </a:cubicBezTo>
                  <a:cubicBezTo>
                    <a:pt x="0" y="34"/>
                    <a:pt x="0" y="26"/>
                    <a:pt x="4" y="20"/>
                  </a:cubicBezTo>
                  <a:cubicBezTo>
                    <a:pt x="17" y="6"/>
                    <a:pt x="17" y="6"/>
                    <a:pt x="17" y="6"/>
                  </a:cubicBezTo>
                  <a:cubicBezTo>
                    <a:pt x="21" y="0"/>
                    <a:pt x="30" y="0"/>
                    <a:pt x="35" y="4"/>
                  </a:cubicBezTo>
                  <a:cubicBezTo>
                    <a:pt x="40" y="9"/>
                    <a:pt x="41" y="17"/>
                    <a:pt x="36" y="22"/>
                  </a:cubicBezTo>
                  <a:cubicBezTo>
                    <a:pt x="24" y="37"/>
                    <a:pt x="24" y="37"/>
                    <a:pt x="24" y="37"/>
                  </a:cubicBezTo>
                  <a:cubicBezTo>
                    <a:pt x="21" y="40"/>
                    <a:pt x="18" y="42"/>
                    <a:pt x="14"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4" name="Freeform 177"/>
            <p:cNvSpPr/>
            <p:nvPr/>
          </p:nvSpPr>
          <p:spPr bwMode="auto">
            <a:xfrm>
              <a:off x="1920" y="1575"/>
              <a:ext cx="21" cy="21"/>
            </a:xfrm>
            <a:custGeom>
              <a:avLst/>
              <a:gdLst>
                <a:gd name="T0" fmla="*/ 14 w 41"/>
                <a:gd name="T1" fmla="*/ 42 h 42"/>
                <a:gd name="T2" fmla="*/ 6 w 41"/>
                <a:gd name="T3" fmla="*/ 39 h 42"/>
                <a:gd name="T4" fmla="*/ 4 w 41"/>
                <a:gd name="T5" fmla="*/ 21 h 42"/>
                <a:gd name="T6" fmla="*/ 17 w 41"/>
                <a:gd name="T7" fmla="*/ 6 h 42"/>
                <a:gd name="T8" fmla="*/ 35 w 41"/>
                <a:gd name="T9" fmla="*/ 5 h 42"/>
                <a:gd name="T10" fmla="*/ 36 w 41"/>
                <a:gd name="T11" fmla="*/ 23 h 42"/>
                <a:gd name="T12" fmla="*/ 24 w 41"/>
                <a:gd name="T13" fmla="*/ 37 h 42"/>
                <a:gd name="T14" fmla="*/ 14 w 41"/>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2">
                  <a:moveTo>
                    <a:pt x="14" y="42"/>
                  </a:moveTo>
                  <a:cubicBezTo>
                    <a:pt x="11" y="42"/>
                    <a:pt x="8" y="41"/>
                    <a:pt x="6" y="39"/>
                  </a:cubicBezTo>
                  <a:cubicBezTo>
                    <a:pt x="0" y="34"/>
                    <a:pt x="0" y="26"/>
                    <a:pt x="4" y="21"/>
                  </a:cubicBezTo>
                  <a:cubicBezTo>
                    <a:pt x="17" y="6"/>
                    <a:pt x="17" y="6"/>
                    <a:pt x="17" y="6"/>
                  </a:cubicBezTo>
                  <a:cubicBezTo>
                    <a:pt x="21" y="1"/>
                    <a:pt x="30" y="0"/>
                    <a:pt x="35" y="5"/>
                  </a:cubicBezTo>
                  <a:cubicBezTo>
                    <a:pt x="40" y="9"/>
                    <a:pt x="41" y="17"/>
                    <a:pt x="36" y="23"/>
                  </a:cubicBezTo>
                  <a:cubicBezTo>
                    <a:pt x="24" y="37"/>
                    <a:pt x="24" y="37"/>
                    <a:pt x="24" y="37"/>
                  </a:cubicBezTo>
                  <a:cubicBezTo>
                    <a:pt x="21" y="40"/>
                    <a:pt x="18" y="42"/>
                    <a:pt x="14"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5" name="Freeform 178"/>
            <p:cNvSpPr/>
            <p:nvPr/>
          </p:nvSpPr>
          <p:spPr bwMode="auto">
            <a:xfrm>
              <a:off x="1854" y="1585"/>
              <a:ext cx="60" cy="60"/>
            </a:xfrm>
            <a:custGeom>
              <a:avLst/>
              <a:gdLst>
                <a:gd name="T0" fmla="*/ 19 w 119"/>
                <a:gd name="T1" fmla="*/ 25 h 119"/>
                <a:gd name="T2" fmla="*/ 25 w 119"/>
                <a:gd name="T3" fmla="*/ 100 h 119"/>
                <a:gd name="T4" fmla="*/ 100 w 119"/>
                <a:gd name="T5" fmla="*/ 94 h 119"/>
                <a:gd name="T6" fmla="*/ 94 w 119"/>
                <a:gd name="T7" fmla="*/ 19 h 119"/>
                <a:gd name="T8" fmla="*/ 19 w 119"/>
                <a:gd name="T9" fmla="*/ 25 h 119"/>
              </a:gdLst>
              <a:ahLst/>
              <a:cxnLst>
                <a:cxn ang="0">
                  <a:pos x="T0" y="T1"/>
                </a:cxn>
                <a:cxn ang="0">
                  <a:pos x="T2" y="T3"/>
                </a:cxn>
                <a:cxn ang="0">
                  <a:pos x="T4" y="T5"/>
                </a:cxn>
                <a:cxn ang="0">
                  <a:pos x="T6" y="T7"/>
                </a:cxn>
                <a:cxn ang="0">
                  <a:pos x="T8" y="T9"/>
                </a:cxn>
              </a:cxnLst>
              <a:rect l="0" t="0" r="r" b="b"/>
              <a:pathLst>
                <a:path w="119" h="119">
                  <a:moveTo>
                    <a:pt x="19" y="25"/>
                  </a:moveTo>
                  <a:cubicBezTo>
                    <a:pt x="0" y="47"/>
                    <a:pt x="3" y="81"/>
                    <a:pt x="25" y="100"/>
                  </a:cubicBezTo>
                  <a:cubicBezTo>
                    <a:pt x="48" y="119"/>
                    <a:pt x="81" y="117"/>
                    <a:pt x="100" y="94"/>
                  </a:cubicBezTo>
                  <a:cubicBezTo>
                    <a:pt x="119" y="72"/>
                    <a:pt x="117" y="38"/>
                    <a:pt x="94" y="19"/>
                  </a:cubicBezTo>
                  <a:cubicBezTo>
                    <a:pt x="72" y="0"/>
                    <a:pt x="38" y="3"/>
                    <a:pt x="19" y="25"/>
                  </a:cubicBezTo>
                  <a:close/>
                </a:path>
              </a:pathLst>
            </a:custGeom>
            <a:solidFill>
              <a:srgbClr val="EE7E9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6" name="Freeform 179"/>
            <p:cNvSpPr/>
            <p:nvPr/>
          </p:nvSpPr>
          <p:spPr bwMode="auto">
            <a:xfrm>
              <a:off x="1924" y="1551"/>
              <a:ext cx="40" cy="26"/>
            </a:xfrm>
            <a:custGeom>
              <a:avLst/>
              <a:gdLst>
                <a:gd name="T0" fmla="*/ 64 w 78"/>
                <a:gd name="T1" fmla="*/ 51 h 51"/>
                <a:gd name="T2" fmla="*/ 55 w 78"/>
                <a:gd name="T3" fmla="*/ 47 h 51"/>
                <a:gd name="T4" fmla="*/ 12 w 78"/>
                <a:gd name="T5" fmla="*/ 27 h 51"/>
                <a:gd name="T6" fmla="*/ 2 w 78"/>
                <a:gd name="T7" fmla="*/ 12 h 51"/>
                <a:gd name="T8" fmla="*/ 18 w 78"/>
                <a:gd name="T9" fmla="*/ 2 h 51"/>
                <a:gd name="T10" fmla="*/ 73 w 78"/>
                <a:gd name="T11" fmla="*/ 28 h 51"/>
                <a:gd name="T12" fmla="*/ 73 w 78"/>
                <a:gd name="T13" fmla="*/ 47 h 51"/>
                <a:gd name="T14" fmla="*/ 64 w 78"/>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1">
                  <a:moveTo>
                    <a:pt x="64" y="51"/>
                  </a:moveTo>
                  <a:cubicBezTo>
                    <a:pt x="61" y="51"/>
                    <a:pt x="58" y="50"/>
                    <a:pt x="55" y="47"/>
                  </a:cubicBezTo>
                  <a:cubicBezTo>
                    <a:pt x="45" y="37"/>
                    <a:pt x="20" y="29"/>
                    <a:pt x="12" y="27"/>
                  </a:cubicBezTo>
                  <a:cubicBezTo>
                    <a:pt x="5" y="25"/>
                    <a:pt x="0" y="18"/>
                    <a:pt x="2" y="12"/>
                  </a:cubicBezTo>
                  <a:cubicBezTo>
                    <a:pt x="4" y="5"/>
                    <a:pt x="11" y="0"/>
                    <a:pt x="18" y="2"/>
                  </a:cubicBezTo>
                  <a:cubicBezTo>
                    <a:pt x="22" y="3"/>
                    <a:pt x="55" y="12"/>
                    <a:pt x="73" y="28"/>
                  </a:cubicBezTo>
                  <a:cubicBezTo>
                    <a:pt x="78" y="33"/>
                    <a:pt x="78" y="41"/>
                    <a:pt x="73" y="47"/>
                  </a:cubicBezTo>
                  <a:cubicBezTo>
                    <a:pt x="71" y="49"/>
                    <a:pt x="68" y="51"/>
                    <a:pt x="64"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7" name="Freeform 180"/>
            <p:cNvSpPr/>
            <p:nvPr/>
          </p:nvSpPr>
          <p:spPr bwMode="auto">
            <a:xfrm>
              <a:off x="1995" y="1605"/>
              <a:ext cx="29" cy="29"/>
            </a:xfrm>
            <a:custGeom>
              <a:avLst/>
              <a:gdLst>
                <a:gd name="T0" fmla="*/ 42 w 57"/>
                <a:gd name="T1" fmla="*/ 58 h 58"/>
                <a:gd name="T2" fmla="*/ 31 w 57"/>
                <a:gd name="T3" fmla="*/ 52 h 58"/>
                <a:gd name="T4" fmla="*/ 10 w 57"/>
                <a:gd name="T5" fmla="*/ 26 h 58"/>
                <a:gd name="T6" fmla="*/ 3 w 57"/>
                <a:gd name="T7" fmla="*/ 9 h 58"/>
                <a:gd name="T8" fmla="*/ 20 w 57"/>
                <a:gd name="T9" fmla="*/ 3 h 58"/>
                <a:gd name="T10" fmla="*/ 53 w 57"/>
                <a:gd name="T11" fmla="*/ 39 h 58"/>
                <a:gd name="T12" fmla="*/ 48 w 57"/>
                <a:gd name="T13" fmla="*/ 57 h 58"/>
                <a:gd name="T14" fmla="*/ 42 w 5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42" y="58"/>
                  </a:moveTo>
                  <a:cubicBezTo>
                    <a:pt x="38" y="58"/>
                    <a:pt x="33" y="56"/>
                    <a:pt x="31" y="52"/>
                  </a:cubicBezTo>
                  <a:cubicBezTo>
                    <a:pt x="26" y="43"/>
                    <a:pt x="16" y="30"/>
                    <a:pt x="10" y="26"/>
                  </a:cubicBezTo>
                  <a:cubicBezTo>
                    <a:pt x="3" y="23"/>
                    <a:pt x="0" y="16"/>
                    <a:pt x="3" y="9"/>
                  </a:cubicBezTo>
                  <a:cubicBezTo>
                    <a:pt x="6" y="3"/>
                    <a:pt x="14" y="0"/>
                    <a:pt x="20" y="3"/>
                  </a:cubicBezTo>
                  <a:cubicBezTo>
                    <a:pt x="37" y="11"/>
                    <a:pt x="51" y="35"/>
                    <a:pt x="53" y="39"/>
                  </a:cubicBezTo>
                  <a:cubicBezTo>
                    <a:pt x="57" y="46"/>
                    <a:pt x="55" y="53"/>
                    <a:pt x="48" y="57"/>
                  </a:cubicBezTo>
                  <a:cubicBezTo>
                    <a:pt x="46" y="58"/>
                    <a:pt x="44" y="58"/>
                    <a:pt x="42" y="5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8" name="Freeform 181"/>
            <p:cNvSpPr/>
            <p:nvPr/>
          </p:nvSpPr>
          <p:spPr bwMode="auto">
            <a:xfrm>
              <a:off x="1830" y="1517"/>
              <a:ext cx="14" cy="30"/>
            </a:xfrm>
            <a:custGeom>
              <a:avLst/>
              <a:gdLst>
                <a:gd name="T0" fmla="*/ 19 w 29"/>
                <a:gd name="T1" fmla="*/ 59 h 59"/>
                <a:gd name="T2" fmla="*/ 14 w 29"/>
                <a:gd name="T3" fmla="*/ 57 h 59"/>
                <a:gd name="T4" fmla="*/ 0 w 29"/>
                <a:gd name="T5" fmla="*/ 9 h 59"/>
                <a:gd name="T6" fmla="*/ 8 w 29"/>
                <a:gd name="T7" fmla="*/ 0 h 59"/>
                <a:gd name="T8" fmla="*/ 17 w 29"/>
                <a:gd name="T9" fmla="*/ 8 h 59"/>
                <a:gd name="T10" fmla="*/ 25 w 29"/>
                <a:gd name="T11" fmla="*/ 44 h 59"/>
                <a:gd name="T12" fmla="*/ 26 w 29"/>
                <a:gd name="T13" fmla="*/ 56 h 59"/>
                <a:gd name="T14" fmla="*/ 19 w 2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59">
                  <a:moveTo>
                    <a:pt x="19" y="59"/>
                  </a:moveTo>
                  <a:cubicBezTo>
                    <a:pt x="17" y="59"/>
                    <a:pt x="15" y="58"/>
                    <a:pt x="14" y="57"/>
                  </a:cubicBezTo>
                  <a:cubicBezTo>
                    <a:pt x="4" y="50"/>
                    <a:pt x="1" y="24"/>
                    <a:pt x="0" y="9"/>
                  </a:cubicBezTo>
                  <a:cubicBezTo>
                    <a:pt x="0" y="5"/>
                    <a:pt x="4" y="1"/>
                    <a:pt x="8" y="0"/>
                  </a:cubicBezTo>
                  <a:cubicBezTo>
                    <a:pt x="13" y="0"/>
                    <a:pt x="17" y="4"/>
                    <a:pt x="17" y="8"/>
                  </a:cubicBezTo>
                  <a:cubicBezTo>
                    <a:pt x="18" y="24"/>
                    <a:pt x="22" y="41"/>
                    <a:pt x="25" y="44"/>
                  </a:cubicBezTo>
                  <a:cubicBezTo>
                    <a:pt x="28" y="47"/>
                    <a:pt x="29" y="52"/>
                    <a:pt x="26" y="56"/>
                  </a:cubicBezTo>
                  <a:cubicBezTo>
                    <a:pt x="24" y="58"/>
                    <a:pt x="22" y="59"/>
                    <a:pt x="19"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09" name="Freeform 182"/>
            <p:cNvSpPr/>
            <p:nvPr/>
          </p:nvSpPr>
          <p:spPr bwMode="auto">
            <a:xfrm>
              <a:off x="1629" y="1765"/>
              <a:ext cx="220" cy="533"/>
            </a:xfrm>
            <a:custGeom>
              <a:avLst/>
              <a:gdLst>
                <a:gd name="T0" fmla="*/ 436 w 436"/>
                <a:gd name="T1" fmla="*/ 43 h 1056"/>
                <a:gd name="T2" fmla="*/ 313 w 436"/>
                <a:gd name="T3" fmla="*/ 0 h 1056"/>
                <a:gd name="T4" fmla="*/ 141 w 436"/>
                <a:gd name="T5" fmla="*/ 753 h 1056"/>
                <a:gd name="T6" fmla="*/ 0 w 436"/>
                <a:gd name="T7" fmla="*/ 1016 h 1056"/>
                <a:gd name="T8" fmla="*/ 103 w 436"/>
                <a:gd name="T9" fmla="*/ 1056 h 1056"/>
                <a:gd name="T10" fmla="*/ 275 w 436"/>
                <a:gd name="T11" fmla="*/ 695 h 1056"/>
                <a:gd name="T12" fmla="*/ 338 w 436"/>
                <a:gd name="T13" fmla="*/ 541 h 1056"/>
                <a:gd name="T14" fmla="*/ 436 w 436"/>
                <a:gd name="T15" fmla="*/ 43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1056">
                  <a:moveTo>
                    <a:pt x="436" y="43"/>
                  </a:moveTo>
                  <a:cubicBezTo>
                    <a:pt x="395" y="55"/>
                    <a:pt x="338" y="34"/>
                    <a:pt x="313" y="0"/>
                  </a:cubicBezTo>
                  <a:cubicBezTo>
                    <a:pt x="297" y="274"/>
                    <a:pt x="240" y="528"/>
                    <a:pt x="141" y="753"/>
                  </a:cubicBezTo>
                  <a:cubicBezTo>
                    <a:pt x="98" y="851"/>
                    <a:pt x="42" y="918"/>
                    <a:pt x="0" y="1016"/>
                  </a:cubicBezTo>
                  <a:cubicBezTo>
                    <a:pt x="103" y="1056"/>
                    <a:pt x="103" y="1056"/>
                    <a:pt x="103" y="1056"/>
                  </a:cubicBezTo>
                  <a:cubicBezTo>
                    <a:pt x="182" y="920"/>
                    <a:pt x="211" y="839"/>
                    <a:pt x="275" y="695"/>
                  </a:cubicBezTo>
                  <a:cubicBezTo>
                    <a:pt x="298" y="645"/>
                    <a:pt x="321" y="594"/>
                    <a:pt x="338" y="541"/>
                  </a:cubicBezTo>
                  <a:cubicBezTo>
                    <a:pt x="390" y="379"/>
                    <a:pt x="415" y="202"/>
                    <a:pt x="436" y="43"/>
                  </a:cubicBezTo>
                  <a:close/>
                </a:path>
              </a:pathLst>
            </a:custGeom>
            <a:solidFill>
              <a:srgbClr val="F7AF4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0" name="Freeform 183"/>
            <p:cNvSpPr/>
            <p:nvPr/>
          </p:nvSpPr>
          <p:spPr bwMode="auto">
            <a:xfrm>
              <a:off x="1887" y="1669"/>
              <a:ext cx="48" cy="35"/>
            </a:xfrm>
            <a:custGeom>
              <a:avLst/>
              <a:gdLst>
                <a:gd name="T0" fmla="*/ 59 w 94"/>
                <a:gd name="T1" fmla="*/ 69 h 69"/>
                <a:gd name="T2" fmla="*/ 12 w 94"/>
                <a:gd name="T3" fmla="*/ 47 h 69"/>
                <a:gd name="T4" fmla="*/ 1 w 94"/>
                <a:gd name="T5" fmla="*/ 9 h 69"/>
                <a:gd name="T6" fmla="*/ 10 w 94"/>
                <a:gd name="T7" fmla="*/ 1 h 69"/>
                <a:gd name="T8" fmla="*/ 18 w 94"/>
                <a:gd name="T9" fmla="*/ 10 h 69"/>
                <a:gd name="T10" fmla="*/ 25 w 94"/>
                <a:gd name="T11" fmla="*/ 35 h 69"/>
                <a:gd name="T12" fmla="*/ 82 w 94"/>
                <a:gd name="T13" fmla="*/ 48 h 69"/>
                <a:gd name="T14" fmla="*/ 93 w 94"/>
                <a:gd name="T15" fmla="*/ 55 h 69"/>
                <a:gd name="T16" fmla="*/ 86 w 94"/>
                <a:gd name="T17" fmla="*/ 65 h 69"/>
                <a:gd name="T18" fmla="*/ 59 w 9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69">
                  <a:moveTo>
                    <a:pt x="59" y="69"/>
                  </a:moveTo>
                  <a:cubicBezTo>
                    <a:pt x="42" y="69"/>
                    <a:pt x="26" y="63"/>
                    <a:pt x="12" y="47"/>
                  </a:cubicBezTo>
                  <a:cubicBezTo>
                    <a:pt x="5" y="40"/>
                    <a:pt x="0" y="20"/>
                    <a:pt x="1" y="9"/>
                  </a:cubicBezTo>
                  <a:cubicBezTo>
                    <a:pt x="1" y="4"/>
                    <a:pt x="6" y="0"/>
                    <a:pt x="10" y="1"/>
                  </a:cubicBezTo>
                  <a:cubicBezTo>
                    <a:pt x="15" y="1"/>
                    <a:pt x="19" y="6"/>
                    <a:pt x="18" y="10"/>
                  </a:cubicBezTo>
                  <a:cubicBezTo>
                    <a:pt x="17" y="18"/>
                    <a:pt x="22" y="32"/>
                    <a:pt x="25" y="35"/>
                  </a:cubicBezTo>
                  <a:cubicBezTo>
                    <a:pt x="39" y="52"/>
                    <a:pt x="54" y="55"/>
                    <a:pt x="82" y="48"/>
                  </a:cubicBezTo>
                  <a:cubicBezTo>
                    <a:pt x="87" y="47"/>
                    <a:pt x="92" y="50"/>
                    <a:pt x="93" y="55"/>
                  </a:cubicBezTo>
                  <a:cubicBezTo>
                    <a:pt x="94" y="59"/>
                    <a:pt x="91" y="64"/>
                    <a:pt x="86" y="65"/>
                  </a:cubicBezTo>
                  <a:cubicBezTo>
                    <a:pt x="77" y="67"/>
                    <a:pt x="67" y="69"/>
                    <a:pt x="59" y="69"/>
                  </a:cubicBezTo>
                  <a:close/>
                </a:path>
              </a:pathLst>
            </a:custGeom>
            <a:solidFill>
              <a:srgbClr val="EE7E9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1" name="Freeform 184"/>
            <p:cNvSpPr/>
            <p:nvPr/>
          </p:nvSpPr>
          <p:spPr bwMode="auto">
            <a:xfrm>
              <a:off x="2144" y="2024"/>
              <a:ext cx="121" cy="174"/>
            </a:xfrm>
            <a:custGeom>
              <a:avLst/>
              <a:gdLst>
                <a:gd name="T0" fmla="*/ 236 w 240"/>
                <a:gd name="T1" fmla="*/ 222 h 345"/>
                <a:gd name="T2" fmla="*/ 199 w 240"/>
                <a:gd name="T3" fmla="*/ 323 h 345"/>
                <a:gd name="T4" fmla="*/ 178 w 240"/>
                <a:gd name="T5" fmla="*/ 341 h 345"/>
                <a:gd name="T6" fmla="*/ 154 w 240"/>
                <a:gd name="T7" fmla="*/ 345 h 345"/>
                <a:gd name="T8" fmla="*/ 81 w 240"/>
                <a:gd name="T9" fmla="*/ 328 h 345"/>
                <a:gd name="T10" fmla="*/ 64 w 240"/>
                <a:gd name="T11" fmla="*/ 315 h 345"/>
                <a:gd name="T12" fmla="*/ 52 w 240"/>
                <a:gd name="T13" fmla="*/ 315 h 345"/>
                <a:gd name="T14" fmla="*/ 0 w 240"/>
                <a:gd name="T15" fmla="*/ 294 h 345"/>
                <a:gd name="T16" fmla="*/ 28 w 240"/>
                <a:gd name="T17" fmla="*/ 121 h 345"/>
                <a:gd name="T18" fmla="*/ 41 w 240"/>
                <a:gd name="T19" fmla="*/ 95 h 345"/>
                <a:gd name="T20" fmla="*/ 64 w 240"/>
                <a:gd name="T21" fmla="*/ 79 h 345"/>
                <a:gd name="T22" fmla="*/ 124 w 240"/>
                <a:gd name="T23" fmla="*/ 15 h 345"/>
                <a:gd name="T24" fmla="*/ 159 w 240"/>
                <a:gd name="T25" fmla="*/ 26 h 345"/>
                <a:gd name="T26" fmla="*/ 149 w 240"/>
                <a:gd name="T27" fmla="*/ 77 h 345"/>
                <a:gd name="T28" fmla="*/ 123 w 240"/>
                <a:gd name="T29" fmla="*/ 130 h 345"/>
                <a:gd name="T30" fmla="*/ 147 w 240"/>
                <a:gd name="T31" fmla="*/ 140 h 345"/>
                <a:gd name="T32" fmla="*/ 237 w 240"/>
                <a:gd name="T33" fmla="*/ 181 h 345"/>
                <a:gd name="T34" fmla="*/ 236 w 240"/>
                <a:gd name="T35" fmla="*/ 22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345">
                  <a:moveTo>
                    <a:pt x="236" y="222"/>
                  </a:moveTo>
                  <a:cubicBezTo>
                    <a:pt x="233" y="246"/>
                    <a:pt x="207" y="314"/>
                    <a:pt x="199" y="323"/>
                  </a:cubicBezTo>
                  <a:cubicBezTo>
                    <a:pt x="193" y="330"/>
                    <a:pt x="187" y="337"/>
                    <a:pt x="178" y="341"/>
                  </a:cubicBezTo>
                  <a:cubicBezTo>
                    <a:pt x="171" y="344"/>
                    <a:pt x="163" y="345"/>
                    <a:pt x="154" y="345"/>
                  </a:cubicBezTo>
                  <a:cubicBezTo>
                    <a:pt x="129" y="344"/>
                    <a:pt x="105" y="337"/>
                    <a:pt x="81" y="328"/>
                  </a:cubicBezTo>
                  <a:cubicBezTo>
                    <a:pt x="74" y="325"/>
                    <a:pt x="68" y="321"/>
                    <a:pt x="64" y="315"/>
                  </a:cubicBezTo>
                  <a:cubicBezTo>
                    <a:pt x="60" y="315"/>
                    <a:pt x="56" y="315"/>
                    <a:pt x="52" y="315"/>
                  </a:cubicBezTo>
                  <a:cubicBezTo>
                    <a:pt x="39" y="314"/>
                    <a:pt x="0" y="294"/>
                    <a:pt x="0" y="294"/>
                  </a:cubicBezTo>
                  <a:cubicBezTo>
                    <a:pt x="3" y="249"/>
                    <a:pt x="12" y="163"/>
                    <a:pt x="28" y="121"/>
                  </a:cubicBezTo>
                  <a:cubicBezTo>
                    <a:pt x="31" y="112"/>
                    <a:pt x="35" y="103"/>
                    <a:pt x="41" y="95"/>
                  </a:cubicBezTo>
                  <a:cubicBezTo>
                    <a:pt x="48" y="88"/>
                    <a:pt x="56" y="84"/>
                    <a:pt x="64" y="79"/>
                  </a:cubicBezTo>
                  <a:cubicBezTo>
                    <a:pt x="85" y="67"/>
                    <a:pt x="105" y="39"/>
                    <a:pt x="124" y="15"/>
                  </a:cubicBezTo>
                  <a:cubicBezTo>
                    <a:pt x="135" y="0"/>
                    <a:pt x="158" y="8"/>
                    <a:pt x="159" y="26"/>
                  </a:cubicBezTo>
                  <a:cubicBezTo>
                    <a:pt x="160" y="45"/>
                    <a:pt x="154" y="66"/>
                    <a:pt x="149" y="77"/>
                  </a:cubicBezTo>
                  <a:cubicBezTo>
                    <a:pt x="141" y="95"/>
                    <a:pt x="117" y="110"/>
                    <a:pt x="123" y="130"/>
                  </a:cubicBezTo>
                  <a:cubicBezTo>
                    <a:pt x="131" y="133"/>
                    <a:pt x="139" y="137"/>
                    <a:pt x="147" y="140"/>
                  </a:cubicBezTo>
                  <a:cubicBezTo>
                    <a:pt x="185" y="141"/>
                    <a:pt x="233" y="160"/>
                    <a:pt x="237" y="181"/>
                  </a:cubicBezTo>
                  <a:cubicBezTo>
                    <a:pt x="240" y="194"/>
                    <a:pt x="238" y="208"/>
                    <a:pt x="236" y="222"/>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2" name="Freeform 185"/>
            <p:cNvSpPr/>
            <p:nvPr/>
          </p:nvSpPr>
          <p:spPr bwMode="auto">
            <a:xfrm>
              <a:off x="2219" y="1844"/>
              <a:ext cx="145" cy="196"/>
            </a:xfrm>
            <a:custGeom>
              <a:avLst/>
              <a:gdLst>
                <a:gd name="T0" fmla="*/ 247 w 286"/>
                <a:gd name="T1" fmla="*/ 237 h 389"/>
                <a:gd name="T2" fmla="*/ 73 w 286"/>
                <a:gd name="T3" fmla="*/ 365 h 389"/>
                <a:gd name="T4" fmla="*/ 39 w 286"/>
                <a:gd name="T5" fmla="*/ 152 h 389"/>
                <a:gd name="T6" fmla="*/ 213 w 286"/>
                <a:gd name="T7" fmla="*/ 24 h 389"/>
                <a:gd name="T8" fmla="*/ 247 w 286"/>
                <a:gd name="T9" fmla="*/ 237 h 389"/>
              </a:gdLst>
              <a:ahLst/>
              <a:cxnLst>
                <a:cxn ang="0">
                  <a:pos x="T0" y="T1"/>
                </a:cxn>
                <a:cxn ang="0">
                  <a:pos x="T2" y="T3"/>
                </a:cxn>
                <a:cxn ang="0">
                  <a:pos x="T4" y="T5"/>
                </a:cxn>
                <a:cxn ang="0">
                  <a:pos x="T6" y="T7"/>
                </a:cxn>
                <a:cxn ang="0">
                  <a:pos x="T8" y="T9"/>
                </a:cxn>
              </a:cxnLst>
              <a:rect l="0" t="0" r="r" b="b"/>
              <a:pathLst>
                <a:path w="286" h="389">
                  <a:moveTo>
                    <a:pt x="247" y="237"/>
                  </a:moveTo>
                  <a:cubicBezTo>
                    <a:pt x="209" y="332"/>
                    <a:pt x="130" y="389"/>
                    <a:pt x="73" y="365"/>
                  </a:cubicBezTo>
                  <a:cubicBezTo>
                    <a:pt x="15" y="341"/>
                    <a:pt x="0" y="246"/>
                    <a:pt x="39" y="152"/>
                  </a:cubicBezTo>
                  <a:cubicBezTo>
                    <a:pt x="78" y="58"/>
                    <a:pt x="156" y="0"/>
                    <a:pt x="213" y="24"/>
                  </a:cubicBezTo>
                  <a:cubicBezTo>
                    <a:pt x="271" y="48"/>
                    <a:pt x="286" y="143"/>
                    <a:pt x="247" y="237"/>
                  </a:cubicBezTo>
                  <a:close/>
                </a:path>
              </a:pathLst>
            </a:custGeom>
            <a:solidFill>
              <a:srgbClr val="5A8D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3" name="Freeform 186"/>
            <p:cNvSpPr/>
            <p:nvPr/>
          </p:nvSpPr>
          <p:spPr bwMode="auto">
            <a:xfrm>
              <a:off x="2244" y="1873"/>
              <a:ext cx="97" cy="140"/>
            </a:xfrm>
            <a:custGeom>
              <a:avLst/>
              <a:gdLst>
                <a:gd name="T0" fmla="*/ 60 w 193"/>
                <a:gd name="T1" fmla="*/ 277 h 277"/>
                <a:gd name="T2" fmla="*/ 41 w 193"/>
                <a:gd name="T3" fmla="*/ 274 h 277"/>
                <a:gd name="T4" fmla="*/ 3 w 193"/>
                <a:gd name="T5" fmla="*/ 209 h 277"/>
                <a:gd name="T6" fmla="*/ 21 w 193"/>
                <a:gd name="T7" fmla="*/ 107 h 277"/>
                <a:gd name="T8" fmla="*/ 33 w 193"/>
                <a:gd name="T9" fmla="*/ 102 h 277"/>
                <a:gd name="T10" fmla="*/ 37 w 193"/>
                <a:gd name="T11" fmla="*/ 113 h 277"/>
                <a:gd name="T12" fmla="*/ 20 w 193"/>
                <a:gd name="T13" fmla="*/ 208 h 277"/>
                <a:gd name="T14" fmla="*/ 47 w 193"/>
                <a:gd name="T15" fmla="*/ 258 h 277"/>
                <a:gd name="T16" fmla="*/ 102 w 193"/>
                <a:gd name="T17" fmla="*/ 241 h 277"/>
                <a:gd name="T18" fmla="*/ 157 w 193"/>
                <a:gd name="T19" fmla="*/ 162 h 277"/>
                <a:gd name="T20" fmla="*/ 174 w 193"/>
                <a:gd name="T21" fmla="*/ 68 h 277"/>
                <a:gd name="T22" fmla="*/ 146 w 193"/>
                <a:gd name="T23" fmla="*/ 18 h 277"/>
                <a:gd name="T24" fmla="*/ 142 w 193"/>
                <a:gd name="T25" fmla="*/ 6 h 277"/>
                <a:gd name="T26" fmla="*/ 153 w 193"/>
                <a:gd name="T27" fmla="*/ 2 h 277"/>
                <a:gd name="T28" fmla="*/ 191 w 193"/>
                <a:gd name="T29" fmla="*/ 66 h 277"/>
                <a:gd name="T30" fmla="*/ 172 w 193"/>
                <a:gd name="T31" fmla="*/ 169 h 277"/>
                <a:gd name="T32" fmla="*/ 113 w 193"/>
                <a:gd name="T33" fmla="*/ 254 h 277"/>
                <a:gd name="T34" fmla="*/ 60 w 193"/>
                <a:gd name="T35"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277">
                  <a:moveTo>
                    <a:pt x="60" y="277"/>
                  </a:moveTo>
                  <a:cubicBezTo>
                    <a:pt x="53" y="277"/>
                    <a:pt x="47" y="276"/>
                    <a:pt x="41" y="274"/>
                  </a:cubicBezTo>
                  <a:cubicBezTo>
                    <a:pt x="20" y="265"/>
                    <a:pt x="6" y="242"/>
                    <a:pt x="3" y="209"/>
                  </a:cubicBezTo>
                  <a:cubicBezTo>
                    <a:pt x="0" y="179"/>
                    <a:pt x="7" y="142"/>
                    <a:pt x="21" y="107"/>
                  </a:cubicBezTo>
                  <a:cubicBezTo>
                    <a:pt x="23" y="102"/>
                    <a:pt x="28" y="100"/>
                    <a:pt x="33" y="102"/>
                  </a:cubicBezTo>
                  <a:cubicBezTo>
                    <a:pt x="37" y="104"/>
                    <a:pt x="39" y="109"/>
                    <a:pt x="37" y="113"/>
                  </a:cubicBezTo>
                  <a:cubicBezTo>
                    <a:pt x="24" y="146"/>
                    <a:pt x="18" y="180"/>
                    <a:pt x="20" y="208"/>
                  </a:cubicBezTo>
                  <a:cubicBezTo>
                    <a:pt x="23" y="234"/>
                    <a:pt x="32" y="252"/>
                    <a:pt x="47" y="258"/>
                  </a:cubicBezTo>
                  <a:cubicBezTo>
                    <a:pt x="62" y="264"/>
                    <a:pt x="82" y="258"/>
                    <a:pt x="102" y="241"/>
                  </a:cubicBezTo>
                  <a:cubicBezTo>
                    <a:pt x="124" y="223"/>
                    <a:pt x="143" y="195"/>
                    <a:pt x="157" y="162"/>
                  </a:cubicBezTo>
                  <a:cubicBezTo>
                    <a:pt x="170" y="129"/>
                    <a:pt x="176" y="96"/>
                    <a:pt x="174" y="68"/>
                  </a:cubicBezTo>
                  <a:cubicBezTo>
                    <a:pt x="171" y="42"/>
                    <a:pt x="161" y="24"/>
                    <a:pt x="146" y="18"/>
                  </a:cubicBezTo>
                  <a:cubicBezTo>
                    <a:pt x="142" y="16"/>
                    <a:pt x="140" y="11"/>
                    <a:pt x="142" y="6"/>
                  </a:cubicBezTo>
                  <a:cubicBezTo>
                    <a:pt x="144" y="2"/>
                    <a:pt x="149" y="0"/>
                    <a:pt x="153" y="2"/>
                  </a:cubicBezTo>
                  <a:cubicBezTo>
                    <a:pt x="174" y="10"/>
                    <a:pt x="187" y="33"/>
                    <a:pt x="191" y="66"/>
                  </a:cubicBezTo>
                  <a:cubicBezTo>
                    <a:pt x="193" y="97"/>
                    <a:pt x="187" y="133"/>
                    <a:pt x="172" y="169"/>
                  </a:cubicBezTo>
                  <a:cubicBezTo>
                    <a:pt x="158" y="204"/>
                    <a:pt x="137" y="235"/>
                    <a:pt x="113" y="254"/>
                  </a:cubicBezTo>
                  <a:cubicBezTo>
                    <a:pt x="95" y="270"/>
                    <a:pt x="77" y="277"/>
                    <a:pt x="60" y="27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4" name="Freeform 187"/>
            <p:cNvSpPr/>
            <p:nvPr/>
          </p:nvSpPr>
          <p:spPr bwMode="auto">
            <a:xfrm>
              <a:off x="2813" y="129"/>
              <a:ext cx="197" cy="307"/>
            </a:xfrm>
            <a:custGeom>
              <a:avLst/>
              <a:gdLst>
                <a:gd name="T0" fmla="*/ 390 w 390"/>
                <a:gd name="T1" fmla="*/ 508 h 609"/>
                <a:gd name="T2" fmla="*/ 380 w 390"/>
                <a:gd name="T3" fmla="*/ 529 h 609"/>
                <a:gd name="T4" fmla="*/ 217 w 390"/>
                <a:gd name="T5" fmla="*/ 607 h 609"/>
                <a:gd name="T6" fmla="*/ 39 w 390"/>
                <a:gd name="T7" fmla="*/ 508 h 609"/>
                <a:gd name="T8" fmla="*/ 46 w 390"/>
                <a:gd name="T9" fmla="*/ 505 h 609"/>
                <a:gd name="T10" fmla="*/ 126 w 390"/>
                <a:gd name="T11" fmla="*/ 486 h 609"/>
                <a:gd name="T12" fmla="*/ 138 w 390"/>
                <a:gd name="T13" fmla="*/ 413 h 609"/>
                <a:gd name="T14" fmla="*/ 26 w 390"/>
                <a:gd name="T15" fmla="*/ 274 h 609"/>
                <a:gd name="T16" fmla="*/ 7 w 390"/>
                <a:gd name="T17" fmla="*/ 203 h 609"/>
                <a:gd name="T18" fmla="*/ 2 w 390"/>
                <a:gd name="T19" fmla="*/ 105 h 609"/>
                <a:gd name="T20" fmla="*/ 10 w 390"/>
                <a:gd name="T21" fmla="*/ 0 h 609"/>
                <a:gd name="T22" fmla="*/ 57 w 390"/>
                <a:gd name="T23" fmla="*/ 30 h 609"/>
                <a:gd name="T24" fmla="*/ 217 w 390"/>
                <a:gd name="T25" fmla="*/ 24 h 609"/>
                <a:gd name="T26" fmla="*/ 336 w 390"/>
                <a:gd name="T27" fmla="*/ 104 h 609"/>
                <a:gd name="T28" fmla="*/ 375 w 390"/>
                <a:gd name="T29" fmla="*/ 271 h 609"/>
                <a:gd name="T30" fmla="*/ 308 w 390"/>
                <a:gd name="T31" fmla="*/ 390 h 609"/>
                <a:gd name="T32" fmla="*/ 308 w 390"/>
                <a:gd name="T33" fmla="*/ 390 h 609"/>
                <a:gd name="T34" fmla="*/ 292 w 390"/>
                <a:gd name="T35" fmla="*/ 400 h 609"/>
                <a:gd name="T36" fmla="*/ 292 w 390"/>
                <a:gd name="T37" fmla="*/ 403 h 609"/>
                <a:gd name="T38" fmla="*/ 303 w 390"/>
                <a:gd name="T39" fmla="*/ 485 h 609"/>
                <a:gd name="T40" fmla="*/ 303 w 390"/>
                <a:gd name="T41" fmla="*/ 486 h 609"/>
                <a:gd name="T42" fmla="*/ 304 w 390"/>
                <a:gd name="T43" fmla="*/ 486 h 609"/>
                <a:gd name="T44" fmla="*/ 390 w 390"/>
                <a:gd name="T45" fmla="*/ 50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609">
                  <a:moveTo>
                    <a:pt x="390" y="508"/>
                  </a:moveTo>
                  <a:cubicBezTo>
                    <a:pt x="390" y="508"/>
                    <a:pt x="387" y="519"/>
                    <a:pt x="380" y="529"/>
                  </a:cubicBezTo>
                  <a:cubicBezTo>
                    <a:pt x="366" y="549"/>
                    <a:pt x="316" y="604"/>
                    <a:pt x="217" y="607"/>
                  </a:cubicBezTo>
                  <a:cubicBezTo>
                    <a:pt x="107" y="609"/>
                    <a:pt x="39" y="532"/>
                    <a:pt x="39" y="508"/>
                  </a:cubicBezTo>
                  <a:cubicBezTo>
                    <a:pt x="46" y="505"/>
                    <a:pt x="46" y="505"/>
                    <a:pt x="46" y="505"/>
                  </a:cubicBezTo>
                  <a:cubicBezTo>
                    <a:pt x="46" y="503"/>
                    <a:pt x="126" y="486"/>
                    <a:pt x="126" y="486"/>
                  </a:cubicBezTo>
                  <a:cubicBezTo>
                    <a:pt x="138" y="413"/>
                    <a:pt x="138" y="413"/>
                    <a:pt x="138" y="413"/>
                  </a:cubicBezTo>
                  <a:cubicBezTo>
                    <a:pt x="86" y="391"/>
                    <a:pt x="49" y="339"/>
                    <a:pt x="26" y="274"/>
                  </a:cubicBezTo>
                  <a:cubicBezTo>
                    <a:pt x="18" y="251"/>
                    <a:pt x="11" y="227"/>
                    <a:pt x="7" y="203"/>
                  </a:cubicBezTo>
                  <a:cubicBezTo>
                    <a:pt x="3" y="179"/>
                    <a:pt x="0" y="129"/>
                    <a:pt x="2" y="105"/>
                  </a:cubicBezTo>
                  <a:cubicBezTo>
                    <a:pt x="5" y="71"/>
                    <a:pt x="5" y="34"/>
                    <a:pt x="10" y="0"/>
                  </a:cubicBezTo>
                  <a:cubicBezTo>
                    <a:pt x="22" y="13"/>
                    <a:pt x="42" y="23"/>
                    <a:pt x="57" y="30"/>
                  </a:cubicBezTo>
                  <a:cubicBezTo>
                    <a:pt x="101" y="52"/>
                    <a:pt x="167" y="28"/>
                    <a:pt x="217" y="24"/>
                  </a:cubicBezTo>
                  <a:cubicBezTo>
                    <a:pt x="331" y="15"/>
                    <a:pt x="336" y="104"/>
                    <a:pt x="336" y="104"/>
                  </a:cubicBezTo>
                  <a:cubicBezTo>
                    <a:pt x="350" y="219"/>
                    <a:pt x="380" y="238"/>
                    <a:pt x="375" y="271"/>
                  </a:cubicBezTo>
                  <a:cubicBezTo>
                    <a:pt x="367" y="333"/>
                    <a:pt x="335" y="368"/>
                    <a:pt x="308" y="390"/>
                  </a:cubicBezTo>
                  <a:cubicBezTo>
                    <a:pt x="308" y="390"/>
                    <a:pt x="308" y="390"/>
                    <a:pt x="308" y="390"/>
                  </a:cubicBezTo>
                  <a:cubicBezTo>
                    <a:pt x="303" y="394"/>
                    <a:pt x="297" y="397"/>
                    <a:pt x="292" y="400"/>
                  </a:cubicBezTo>
                  <a:cubicBezTo>
                    <a:pt x="292" y="403"/>
                    <a:pt x="292" y="403"/>
                    <a:pt x="292" y="403"/>
                  </a:cubicBezTo>
                  <a:cubicBezTo>
                    <a:pt x="303" y="485"/>
                    <a:pt x="303" y="485"/>
                    <a:pt x="303" y="485"/>
                  </a:cubicBezTo>
                  <a:cubicBezTo>
                    <a:pt x="303" y="486"/>
                    <a:pt x="303" y="486"/>
                    <a:pt x="303" y="486"/>
                  </a:cubicBezTo>
                  <a:cubicBezTo>
                    <a:pt x="304" y="486"/>
                    <a:pt x="304" y="486"/>
                    <a:pt x="304" y="486"/>
                  </a:cubicBezTo>
                  <a:cubicBezTo>
                    <a:pt x="311" y="488"/>
                    <a:pt x="369" y="504"/>
                    <a:pt x="390" y="508"/>
                  </a:cubicBez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5" name="Freeform 188"/>
            <p:cNvSpPr/>
            <p:nvPr/>
          </p:nvSpPr>
          <p:spPr bwMode="auto">
            <a:xfrm>
              <a:off x="2864" y="187"/>
              <a:ext cx="39" cy="75"/>
            </a:xfrm>
            <a:custGeom>
              <a:avLst/>
              <a:gdLst>
                <a:gd name="T0" fmla="*/ 38 w 78"/>
                <a:gd name="T1" fmla="*/ 148 h 148"/>
                <a:gd name="T2" fmla="*/ 17 w 78"/>
                <a:gd name="T3" fmla="*/ 146 h 148"/>
                <a:gd name="T4" fmla="*/ 2 w 78"/>
                <a:gd name="T5" fmla="*/ 133 h 148"/>
                <a:gd name="T6" fmla="*/ 3 w 78"/>
                <a:gd name="T7" fmla="*/ 115 h 148"/>
                <a:gd name="T8" fmla="*/ 25 w 78"/>
                <a:gd name="T9" fmla="*/ 11 h 148"/>
                <a:gd name="T10" fmla="*/ 40 w 78"/>
                <a:gd name="T11" fmla="*/ 2 h 148"/>
                <a:gd name="T12" fmla="*/ 50 w 78"/>
                <a:gd name="T13" fmla="*/ 17 h 148"/>
                <a:gd name="T14" fmla="*/ 28 w 78"/>
                <a:gd name="T15" fmla="*/ 122 h 148"/>
                <a:gd name="T16" fmla="*/ 56 w 78"/>
                <a:gd name="T17" fmla="*/ 119 h 148"/>
                <a:gd name="T18" fmla="*/ 74 w 78"/>
                <a:gd name="T19" fmla="*/ 121 h 148"/>
                <a:gd name="T20" fmla="*/ 72 w 78"/>
                <a:gd name="T21" fmla="*/ 139 h 148"/>
                <a:gd name="T22" fmla="*/ 38 w 78"/>
                <a:gd name="T23"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48">
                  <a:moveTo>
                    <a:pt x="38" y="148"/>
                  </a:moveTo>
                  <a:cubicBezTo>
                    <a:pt x="29" y="148"/>
                    <a:pt x="21" y="147"/>
                    <a:pt x="17" y="146"/>
                  </a:cubicBezTo>
                  <a:cubicBezTo>
                    <a:pt x="9" y="144"/>
                    <a:pt x="4" y="139"/>
                    <a:pt x="2" y="133"/>
                  </a:cubicBezTo>
                  <a:cubicBezTo>
                    <a:pt x="0" y="127"/>
                    <a:pt x="0" y="120"/>
                    <a:pt x="3" y="115"/>
                  </a:cubicBezTo>
                  <a:cubicBezTo>
                    <a:pt x="25" y="11"/>
                    <a:pt x="25" y="11"/>
                    <a:pt x="25" y="11"/>
                  </a:cubicBezTo>
                  <a:cubicBezTo>
                    <a:pt x="26" y="5"/>
                    <a:pt x="33" y="0"/>
                    <a:pt x="40" y="2"/>
                  </a:cubicBezTo>
                  <a:cubicBezTo>
                    <a:pt x="47" y="3"/>
                    <a:pt x="52" y="10"/>
                    <a:pt x="50" y="17"/>
                  </a:cubicBezTo>
                  <a:cubicBezTo>
                    <a:pt x="28" y="122"/>
                    <a:pt x="28" y="122"/>
                    <a:pt x="28" y="122"/>
                  </a:cubicBezTo>
                  <a:cubicBezTo>
                    <a:pt x="39" y="123"/>
                    <a:pt x="53" y="122"/>
                    <a:pt x="56" y="119"/>
                  </a:cubicBezTo>
                  <a:cubicBezTo>
                    <a:pt x="61" y="115"/>
                    <a:pt x="69" y="115"/>
                    <a:pt x="74" y="121"/>
                  </a:cubicBezTo>
                  <a:cubicBezTo>
                    <a:pt x="78" y="126"/>
                    <a:pt x="78" y="134"/>
                    <a:pt x="72" y="139"/>
                  </a:cubicBezTo>
                  <a:cubicBezTo>
                    <a:pt x="64" y="146"/>
                    <a:pt x="50" y="148"/>
                    <a:pt x="38" y="1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6" name="Freeform 189"/>
            <p:cNvSpPr/>
            <p:nvPr/>
          </p:nvSpPr>
          <p:spPr bwMode="auto">
            <a:xfrm>
              <a:off x="2951" y="85"/>
              <a:ext cx="45" cy="24"/>
            </a:xfrm>
            <a:custGeom>
              <a:avLst/>
              <a:gdLst>
                <a:gd name="T0" fmla="*/ 79 w 88"/>
                <a:gd name="T1" fmla="*/ 46 h 46"/>
                <a:gd name="T2" fmla="*/ 73 w 88"/>
                <a:gd name="T3" fmla="*/ 44 h 46"/>
                <a:gd name="T4" fmla="*/ 8 w 88"/>
                <a:gd name="T5" fmla="*/ 17 h 46"/>
                <a:gd name="T6" fmla="*/ 0 w 88"/>
                <a:gd name="T7" fmla="*/ 8 h 46"/>
                <a:gd name="T8" fmla="*/ 9 w 88"/>
                <a:gd name="T9" fmla="*/ 0 h 46"/>
                <a:gd name="T10" fmla="*/ 84 w 88"/>
                <a:gd name="T11" fmla="*/ 31 h 46"/>
                <a:gd name="T12" fmla="*/ 85 w 88"/>
                <a:gd name="T13" fmla="*/ 43 h 46"/>
                <a:gd name="T14" fmla="*/ 79 w 88"/>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6">
                  <a:moveTo>
                    <a:pt x="79" y="46"/>
                  </a:moveTo>
                  <a:cubicBezTo>
                    <a:pt x="77" y="46"/>
                    <a:pt x="74" y="45"/>
                    <a:pt x="73" y="44"/>
                  </a:cubicBezTo>
                  <a:cubicBezTo>
                    <a:pt x="56" y="28"/>
                    <a:pt x="35" y="20"/>
                    <a:pt x="8" y="17"/>
                  </a:cubicBezTo>
                  <a:cubicBezTo>
                    <a:pt x="3" y="17"/>
                    <a:pt x="0" y="13"/>
                    <a:pt x="0" y="8"/>
                  </a:cubicBezTo>
                  <a:cubicBezTo>
                    <a:pt x="0" y="3"/>
                    <a:pt x="5" y="0"/>
                    <a:pt x="9" y="0"/>
                  </a:cubicBezTo>
                  <a:cubicBezTo>
                    <a:pt x="41" y="3"/>
                    <a:pt x="65" y="13"/>
                    <a:pt x="84" y="31"/>
                  </a:cubicBezTo>
                  <a:cubicBezTo>
                    <a:pt x="88" y="34"/>
                    <a:pt x="88" y="40"/>
                    <a:pt x="85" y="43"/>
                  </a:cubicBezTo>
                  <a:cubicBezTo>
                    <a:pt x="83" y="45"/>
                    <a:pt x="81" y="46"/>
                    <a:pt x="79" y="4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7" name="Freeform 190"/>
            <p:cNvSpPr/>
            <p:nvPr/>
          </p:nvSpPr>
          <p:spPr bwMode="auto">
            <a:xfrm>
              <a:off x="2917" y="224"/>
              <a:ext cx="55" cy="56"/>
            </a:xfrm>
            <a:custGeom>
              <a:avLst/>
              <a:gdLst>
                <a:gd name="T0" fmla="*/ 0 w 109"/>
                <a:gd name="T1" fmla="*/ 55 h 110"/>
                <a:gd name="T2" fmla="*/ 55 w 109"/>
                <a:gd name="T3" fmla="*/ 110 h 110"/>
                <a:gd name="T4" fmla="*/ 109 w 109"/>
                <a:gd name="T5" fmla="*/ 55 h 110"/>
                <a:gd name="T6" fmla="*/ 54 w 109"/>
                <a:gd name="T7" fmla="*/ 0 h 110"/>
                <a:gd name="T8" fmla="*/ 0 w 109"/>
                <a:gd name="T9" fmla="*/ 55 h 110"/>
              </a:gdLst>
              <a:ahLst/>
              <a:cxnLst>
                <a:cxn ang="0">
                  <a:pos x="T0" y="T1"/>
                </a:cxn>
                <a:cxn ang="0">
                  <a:pos x="T2" y="T3"/>
                </a:cxn>
                <a:cxn ang="0">
                  <a:pos x="T4" y="T5"/>
                </a:cxn>
                <a:cxn ang="0">
                  <a:pos x="T6" y="T7"/>
                </a:cxn>
                <a:cxn ang="0">
                  <a:pos x="T8" y="T9"/>
                </a:cxn>
              </a:cxnLst>
              <a:rect l="0" t="0" r="r" b="b"/>
              <a:pathLst>
                <a:path w="109" h="110">
                  <a:moveTo>
                    <a:pt x="0" y="55"/>
                  </a:moveTo>
                  <a:cubicBezTo>
                    <a:pt x="0" y="86"/>
                    <a:pt x="24" y="110"/>
                    <a:pt x="55" y="110"/>
                  </a:cubicBezTo>
                  <a:cubicBezTo>
                    <a:pt x="85" y="110"/>
                    <a:pt x="109" y="85"/>
                    <a:pt x="109" y="55"/>
                  </a:cubicBezTo>
                  <a:cubicBezTo>
                    <a:pt x="109" y="25"/>
                    <a:pt x="84" y="0"/>
                    <a:pt x="54" y="0"/>
                  </a:cubicBezTo>
                  <a:cubicBezTo>
                    <a:pt x="24" y="1"/>
                    <a:pt x="0" y="25"/>
                    <a:pt x="0" y="55"/>
                  </a:cubicBezTo>
                  <a:close/>
                </a:path>
              </a:pathLst>
            </a:custGeom>
            <a:solidFill>
              <a:srgbClr val="EE7E9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8" name="Freeform 191"/>
            <p:cNvSpPr/>
            <p:nvPr/>
          </p:nvSpPr>
          <p:spPr bwMode="auto">
            <a:xfrm>
              <a:off x="2839" y="190"/>
              <a:ext cx="12" cy="21"/>
            </a:xfrm>
            <a:custGeom>
              <a:avLst/>
              <a:gdLst>
                <a:gd name="T0" fmla="*/ 13 w 25"/>
                <a:gd name="T1" fmla="*/ 43 h 43"/>
                <a:gd name="T2" fmla="*/ 0 w 25"/>
                <a:gd name="T3" fmla="*/ 30 h 43"/>
                <a:gd name="T4" fmla="*/ 0 w 25"/>
                <a:gd name="T5" fmla="*/ 13 h 43"/>
                <a:gd name="T6" fmla="*/ 12 w 25"/>
                <a:gd name="T7" fmla="*/ 0 h 43"/>
                <a:gd name="T8" fmla="*/ 12 w 25"/>
                <a:gd name="T9" fmla="*/ 0 h 43"/>
                <a:gd name="T10" fmla="*/ 25 w 25"/>
                <a:gd name="T11" fmla="*/ 13 h 43"/>
                <a:gd name="T12" fmla="*/ 25 w 25"/>
                <a:gd name="T13" fmla="*/ 30 h 43"/>
                <a:gd name="T14" fmla="*/ 13 w 25"/>
                <a:gd name="T15" fmla="*/ 43 h 43"/>
                <a:gd name="T16" fmla="*/ 13 w 25"/>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3">
                  <a:moveTo>
                    <a:pt x="13" y="43"/>
                  </a:moveTo>
                  <a:cubicBezTo>
                    <a:pt x="5" y="43"/>
                    <a:pt x="0" y="37"/>
                    <a:pt x="0" y="30"/>
                  </a:cubicBezTo>
                  <a:cubicBezTo>
                    <a:pt x="0" y="13"/>
                    <a:pt x="0" y="13"/>
                    <a:pt x="0" y="13"/>
                  </a:cubicBezTo>
                  <a:cubicBezTo>
                    <a:pt x="0" y="6"/>
                    <a:pt x="5" y="0"/>
                    <a:pt x="12" y="0"/>
                  </a:cubicBezTo>
                  <a:cubicBezTo>
                    <a:pt x="12" y="0"/>
                    <a:pt x="12" y="0"/>
                    <a:pt x="12" y="0"/>
                  </a:cubicBezTo>
                  <a:cubicBezTo>
                    <a:pt x="20" y="0"/>
                    <a:pt x="25" y="6"/>
                    <a:pt x="25" y="13"/>
                  </a:cubicBezTo>
                  <a:cubicBezTo>
                    <a:pt x="25" y="30"/>
                    <a:pt x="25" y="30"/>
                    <a:pt x="25" y="30"/>
                  </a:cubicBezTo>
                  <a:cubicBezTo>
                    <a:pt x="25" y="37"/>
                    <a:pt x="20" y="43"/>
                    <a:pt x="13" y="43"/>
                  </a:cubicBezTo>
                  <a:cubicBezTo>
                    <a:pt x="13" y="43"/>
                    <a:pt x="13" y="43"/>
                    <a:pt x="13"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19" name="Freeform 192"/>
            <p:cNvSpPr/>
            <p:nvPr/>
          </p:nvSpPr>
          <p:spPr bwMode="auto">
            <a:xfrm>
              <a:off x="2925" y="197"/>
              <a:ext cx="13" cy="21"/>
            </a:xfrm>
            <a:custGeom>
              <a:avLst/>
              <a:gdLst>
                <a:gd name="T0" fmla="*/ 13 w 26"/>
                <a:gd name="T1" fmla="*/ 42 h 42"/>
                <a:gd name="T2" fmla="*/ 0 w 26"/>
                <a:gd name="T3" fmla="*/ 29 h 42"/>
                <a:gd name="T4" fmla="*/ 0 w 26"/>
                <a:gd name="T5" fmla="*/ 13 h 42"/>
                <a:gd name="T6" fmla="*/ 13 w 26"/>
                <a:gd name="T7" fmla="*/ 0 h 42"/>
                <a:gd name="T8" fmla="*/ 13 w 26"/>
                <a:gd name="T9" fmla="*/ 0 h 42"/>
                <a:gd name="T10" fmla="*/ 26 w 26"/>
                <a:gd name="T11" fmla="*/ 13 h 42"/>
                <a:gd name="T12" fmla="*/ 26 w 26"/>
                <a:gd name="T13" fmla="*/ 29 h 42"/>
                <a:gd name="T14" fmla="*/ 13 w 26"/>
                <a:gd name="T15" fmla="*/ 42 h 42"/>
                <a:gd name="T16" fmla="*/ 13 w 26"/>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2">
                  <a:moveTo>
                    <a:pt x="13" y="42"/>
                  </a:moveTo>
                  <a:cubicBezTo>
                    <a:pt x="6" y="42"/>
                    <a:pt x="0" y="36"/>
                    <a:pt x="0" y="29"/>
                  </a:cubicBezTo>
                  <a:cubicBezTo>
                    <a:pt x="0" y="13"/>
                    <a:pt x="0" y="13"/>
                    <a:pt x="0" y="13"/>
                  </a:cubicBezTo>
                  <a:cubicBezTo>
                    <a:pt x="0" y="6"/>
                    <a:pt x="6" y="1"/>
                    <a:pt x="13" y="0"/>
                  </a:cubicBezTo>
                  <a:cubicBezTo>
                    <a:pt x="13" y="0"/>
                    <a:pt x="13" y="0"/>
                    <a:pt x="13" y="0"/>
                  </a:cubicBezTo>
                  <a:cubicBezTo>
                    <a:pt x="20" y="0"/>
                    <a:pt x="26" y="6"/>
                    <a:pt x="26" y="13"/>
                  </a:cubicBezTo>
                  <a:cubicBezTo>
                    <a:pt x="26" y="29"/>
                    <a:pt x="26" y="29"/>
                    <a:pt x="26" y="29"/>
                  </a:cubicBezTo>
                  <a:cubicBezTo>
                    <a:pt x="26" y="36"/>
                    <a:pt x="20" y="42"/>
                    <a:pt x="13" y="42"/>
                  </a:cubicBezTo>
                  <a:cubicBezTo>
                    <a:pt x="13" y="42"/>
                    <a:pt x="13" y="42"/>
                    <a:pt x="13"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0" name="Freeform 193"/>
            <p:cNvSpPr/>
            <p:nvPr/>
          </p:nvSpPr>
          <p:spPr bwMode="auto">
            <a:xfrm>
              <a:off x="2822" y="225"/>
              <a:ext cx="36" cy="55"/>
            </a:xfrm>
            <a:custGeom>
              <a:avLst/>
              <a:gdLst>
                <a:gd name="T0" fmla="*/ 0 w 71"/>
                <a:gd name="T1" fmla="*/ 6 h 110"/>
                <a:gd name="T2" fmla="*/ 3 w 71"/>
                <a:gd name="T3" fmla="*/ 18 h 110"/>
                <a:gd name="T4" fmla="*/ 23 w 71"/>
                <a:gd name="T5" fmla="*/ 89 h 110"/>
                <a:gd name="T6" fmla="*/ 32 w 71"/>
                <a:gd name="T7" fmla="*/ 110 h 110"/>
                <a:gd name="T8" fmla="*/ 70 w 71"/>
                <a:gd name="T9" fmla="*/ 54 h 110"/>
                <a:gd name="T10" fmla="*/ 17 w 71"/>
                <a:gd name="T11" fmla="*/ 2 h 110"/>
                <a:gd name="T12" fmla="*/ 0 w 71"/>
                <a:gd name="T13" fmla="*/ 6 h 110"/>
              </a:gdLst>
              <a:ahLst/>
              <a:cxnLst>
                <a:cxn ang="0">
                  <a:pos x="T0" y="T1"/>
                </a:cxn>
                <a:cxn ang="0">
                  <a:pos x="T2" y="T3"/>
                </a:cxn>
                <a:cxn ang="0">
                  <a:pos x="T4" y="T5"/>
                </a:cxn>
                <a:cxn ang="0">
                  <a:pos x="T6" y="T7"/>
                </a:cxn>
                <a:cxn ang="0">
                  <a:pos x="T8" y="T9"/>
                </a:cxn>
                <a:cxn ang="0">
                  <a:pos x="T10" y="T11"/>
                </a:cxn>
                <a:cxn ang="0">
                  <a:pos x="T12" y="T13"/>
                </a:cxn>
              </a:cxnLst>
              <a:rect l="0" t="0" r="r" b="b"/>
              <a:pathLst>
                <a:path w="71" h="110">
                  <a:moveTo>
                    <a:pt x="0" y="6"/>
                  </a:moveTo>
                  <a:cubicBezTo>
                    <a:pt x="1" y="10"/>
                    <a:pt x="2" y="14"/>
                    <a:pt x="3" y="18"/>
                  </a:cubicBezTo>
                  <a:cubicBezTo>
                    <a:pt x="8" y="43"/>
                    <a:pt x="15" y="67"/>
                    <a:pt x="23" y="89"/>
                  </a:cubicBezTo>
                  <a:cubicBezTo>
                    <a:pt x="26" y="96"/>
                    <a:pt x="29" y="103"/>
                    <a:pt x="32" y="110"/>
                  </a:cubicBezTo>
                  <a:cubicBezTo>
                    <a:pt x="55" y="104"/>
                    <a:pt x="71" y="81"/>
                    <a:pt x="70" y="54"/>
                  </a:cubicBezTo>
                  <a:cubicBezTo>
                    <a:pt x="69" y="24"/>
                    <a:pt x="45" y="0"/>
                    <a:pt x="17" y="2"/>
                  </a:cubicBezTo>
                  <a:cubicBezTo>
                    <a:pt x="11" y="2"/>
                    <a:pt x="6" y="3"/>
                    <a:pt x="0" y="6"/>
                  </a:cubicBezTo>
                  <a:close/>
                </a:path>
              </a:pathLst>
            </a:custGeom>
            <a:solidFill>
              <a:srgbClr val="EE7E9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1" name="Freeform 194"/>
            <p:cNvSpPr/>
            <p:nvPr/>
          </p:nvSpPr>
          <p:spPr bwMode="auto">
            <a:xfrm>
              <a:off x="3058" y="225"/>
              <a:ext cx="39" cy="72"/>
            </a:xfrm>
            <a:custGeom>
              <a:avLst/>
              <a:gdLst>
                <a:gd name="T0" fmla="*/ 68 w 77"/>
                <a:gd name="T1" fmla="*/ 143 h 143"/>
                <a:gd name="T2" fmla="*/ 62 w 77"/>
                <a:gd name="T3" fmla="*/ 140 h 143"/>
                <a:gd name="T4" fmla="*/ 23 w 77"/>
                <a:gd name="T5" fmla="*/ 93 h 143"/>
                <a:gd name="T6" fmla="*/ 0 w 77"/>
                <a:gd name="T7" fmla="*/ 10 h 143"/>
                <a:gd name="T8" fmla="*/ 8 w 77"/>
                <a:gd name="T9" fmla="*/ 1 h 143"/>
                <a:gd name="T10" fmla="*/ 17 w 77"/>
                <a:gd name="T11" fmla="*/ 8 h 143"/>
                <a:gd name="T12" fmla="*/ 38 w 77"/>
                <a:gd name="T13" fmla="*/ 85 h 143"/>
                <a:gd name="T14" fmla="*/ 74 w 77"/>
                <a:gd name="T15" fmla="*/ 128 h 143"/>
                <a:gd name="T16" fmla="*/ 74 w 77"/>
                <a:gd name="T17" fmla="*/ 140 h 143"/>
                <a:gd name="T18" fmla="*/ 68 w 77"/>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43">
                  <a:moveTo>
                    <a:pt x="68" y="143"/>
                  </a:moveTo>
                  <a:cubicBezTo>
                    <a:pt x="66" y="143"/>
                    <a:pt x="64" y="142"/>
                    <a:pt x="62" y="140"/>
                  </a:cubicBezTo>
                  <a:cubicBezTo>
                    <a:pt x="49" y="128"/>
                    <a:pt x="34" y="112"/>
                    <a:pt x="23" y="93"/>
                  </a:cubicBezTo>
                  <a:cubicBezTo>
                    <a:pt x="9" y="67"/>
                    <a:pt x="4" y="36"/>
                    <a:pt x="0" y="10"/>
                  </a:cubicBezTo>
                  <a:cubicBezTo>
                    <a:pt x="0" y="5"/>
                    <a:pt x="3" y="1"/>
                    <a:pt x="8" y="1"/>
                  </a:cubicBezTo>
                  <a:cubicBezTo>
                    <a:pt x="13" y="0"/>
                    <a:pt x="17" y="3"/>
                    <a:pt x="17" y="8"/>
                  </a:cubicBezTo>
                  <a:cubicBezTo>
                    <a:pt x="20" y="33"/>
                    <a:pt x="25" y="61"/>
                    <a:pt x="38" y="85"/>
                  </a:cubicBezTo>
                  <a:cubicBezTo>
                    <a:pt x="48" y="102"/>
                    <a:pt x="62" y="116"/>
                    <a:pt x="74" y="128"/>
                  </a:cubicBezTo>
                  <a:cubicBezTo>
                    <a:pt x="77" y="131"/>
                    <a:pt x="77" y="137"/>
                    <a:pt x="74" y="140"/>
                  </a:cubicBezTo>
                  <a:cubicBezTo>
                    <a:pt x="72" y="142"/>
                    <a:pt x="70" y="143"/>
                    <a:pt x="68" y="1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2" name="Freeform 195"/>
            <p:cNvSpPr/>
            <p:nvPr/>
          </p:nvSpPr>
          <p:spPr bwMode="auto">
            <a:xfrm>
              <a:off x="2914" y="162"/>
              <a:ext cx="38" cy="20"/>
            </a:xfrm>
            <a:custGeom>
              <a:avLst/>
              <a:gdLst>
                <a:gd name="T0" fmla="*/ 60 w 75"/>
                <a:gd name="T1" fmla="*/ 40 h 40"/>
                <a:gd name="T2" fmla="*/ 54 w 75"/>
                <a:gd name="T3" fmla="*/ 39 h 40"/>
                <a:gd name="T4" fmla="*/ 12 w 75"/>
                <a:gd name="T5" fmla="*/ 26 h 40"/>
                <a:gd name="T6" fmla="*/ 1 w 75"/>
                <a:gd name="T7" fmla="*/ 12 h 40"/>
                <a:gd name="T8" fmla="*/ 15 w 75"/>
                <a:gd name="T9" fmla="*/ 1 h 40"/>
                <a:gd name="T10" fmla="*/ 66 w 75"/>
                <a:gd name="T11" fmla="*/ 16 h 40"/>
                <a:gd name="T12" fmla="*/ 72 w 75"/>
                <a:gd name="T13" fmla="*/ 33 h 40"/>
                <a:gd name="T14" fmla="*/ 60 w 7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40">
                  <a:moveTo>
                    <a:pt x="60" y="40"/>
                  </a:moveTo>
                  <a:cubicBezTo>
                    <a:pt x="58" y="40"/>
                    <a:pt x="56" y="40"/>
                    <a:pt x="54" y="39"/>
                  </a:cubicBezTo>
                  <a:cubicBezTo>
                    <a:pt x="41" y="32"/>
                    <a:pt x="27" y="28"/>
                    <a:pt x="12" y="26"/>
                  </a:cubicBezTo>
                  <a:cubicBezTo>
                    <a:pt x="5" y="25"/>
                    <a:pt x="0" y="19"/>
                    <a:pt x="1" y="12"/>
                  </a:cubicBezTo>
                  <a:cubicBezTo>
                    <a:pt x="2" y="5"/>
                    <a:pt x="8" y="0"/>
                    <a:pt x="15" y="1"/>
                  </a:cubicBezTo>
                  <a:cubicBezTo>
                    <a:pt x="33" y="3"/>
                    <a:pt x="50" y="8"/>
                    <a:pt x="66" y="16"/>
                  </a:cubicBezTo>
                  <a:cubicBezTo>
                    <a:pt x="73" y="19"/>
                    <a:pt x="75" y="27"/>
                    <a:pt x="72" y="33"/>
                  </a:cubicBezTo>
                  <a:cubicBezTo>
                    <a:pt x="69" y="38"/>
                    <a:pt x="65" y="40"/>
                    <a:pt x="60"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3" name="Freeform 196"/>
            <p:cNvSpPr/>
            <p:nvPr/>
          </p:nvSpPr>
          <p:spPr bwMode="auto">
            <a:xfrm>
              <a:off x="2826" y="162"/>
              <a:ext cx="39" cy="16"/>
            </a:xfrm>
            <a:custGeom>
              <a:avLst/>
              <a:gdLst>
                <a:gd name="T0" fmla="*/ 14 w 78"/>
                <a:gd name="T1" fmla="*/ 33 h 33"/>
                <a:gd name="T2" fmla="*/ 3 w 78"/>
                <a:gd name="T3" fmla="*/ 26 h 33"/>
                <a:gd name="T4" fmla="*/ 9 w 78"/>
                <a:gd name="T5" fmla="*/ 9 h 33"/>
                <a:gd name="T6" fmla="*/ 66 w 78"/>
                <a:gd name="T7" fmla="*/ 3 h 33"/>
                <a:gd name="T8" fmla="*/ 77 w 78"/>
                <a:gd name="T9" fmla="*/ 17 h 33"/>
                <a:gd name="T10" fmla="*/ 63 w 78"/>
                <a:gd name="T11" fmla="*/ 29 h 33"/>
                <a:gd name="T12" fmla="*/ 20 w 78"/>
                <a:gd name="T13" fmla="*/ 32 h 33"/>
                <a:gd name="T14" fmla="*/ 14 w 78"/>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33">
                  <a:moveTo>
                    <a:pt x="14" y="33"/>
                  </a:moveTo>
                  <a:cubicBezTo>
                    <a:pt x="10" y="33"/>
                    <a:pt x="5" y="31"/>
                    <a:pt x="3" y="26"/>
                  </a:cubicBezTo>
                  <a:cubicBezTo>
                    <a:pt x="0" y="19"/>
                    <a:pt x="3" y="12"/>
                    <a:pt x="9" y="9"/>
                  </a:cubicBezTo>
                  <a:cubicBezTo>
                    <a:pt x="28" y="0"/>
                    <a:pt x="62" y="3"/>
                    <a:pt x="66" y="3"/>
                  </a:cubicBezTo>
                  <a:cubicBezTo>
                    <a:pt x="73" y="3"/>
                    <a:pt x="78" y="10"/>
                    <a:pt x="77" y="17"/>
                  </a:cubicBezTo>
                  <a:cubicBezTo>
                    <a:pt x="77" y="24"/>
                    <a:pt x="71" y="29"/>
                    <a:pt x="63" y="29"/>
                  </a:cubicBezTo>
                  <a:cubicBezTo>
                    <a:pt x="52" y="28"/>
                    <a:pt x="29" y="28"/>
                    <a:pt x="20" y="32"/>
                  </a:cubicBezTo>
                  <a:cubicBezTo>
                    <a:pt x="18" y="33"/>
                    <a:pt x="16" y="33"/>
                    <a:pt x="14"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4" name="Freeform 197"/>
            <p:cNvSpPr/>
            <p:nvPr/>
          </p:nvSpPr>
          <p:spPr bwMode="auto">
            <a:xfrm>
              <a:off x="1440" y="2315"/>
              <a:ext cx="152" cy="170"/>
            </a:xfrm>
            <a:custGeom>
              <a:avLst/>
              <a:gdLst>
                <a:gd name="T0" fmla="*/ 29 w 300"/>
                <a:gd name="T1" fmla="*/ 0 h 336"/>
                <a:gd name="T2" fmla="*/ 19 w 300"/>
                <a:gd name="T3" fmla="*/ 209 h 336"/>
                <a:gd name="T4" fmla="*/ 146 w 300"/>
                <a:gd name="T5" fmla="*/ 336 h 336"/>
                <a:gd name="T6" fmla="*/ 206 w 300"/>
                <a:gd name="T7" fmla="*/ 137 h 336"/>
                <a:gd name="T8" fmla="*/ 242 w 300"/>
                <a:gd name="T9" fmla="*/ 171 h 336"/>
                <a:gd name="T10" fmla="*/ 285 w 300"/>
                <a:gd name="T11" fmla="*/ 177 h 336"/>
                <a:gd name="T12" fmla="*/ 287 w 300"/>
                <a:gd name="T13" fmla="*/ 146 h 336"/>
                <a:gd name="T14" fmla="*/ 239 w 300"/>
                <a:gd name="T15" fmla="*/ 60 h 336"/>
                <a:gd name="T16" fmla="*/ 190 w 300"/>
                <a:gd name="T17" fmla="*/ 0 h 336"/>
                <a:gd name="T18" fmla="*/ 29 w 300"/>
                <a:gd name="T1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36">
                  <a:moveTo>
                    <a:pt x="29" y="0"/>
                  </a:moveTo>
                  <a:cubicBezTo>
                    <a:pt x="0" y="31"/>
                    <a:pt x="19" y="209"/>
                    <a:pt x="19" y="209"/>
                  </a:cubicBezTo>
                  <a:cubicBezTo>
                    <a:pt x="13" y="273"/>
                    <a:pt x="89" y="334"/>
                    <a:pt x="146" y="336"/>
                  </a:cubicBezTo>
                  <a:cubicBezTo>
                    <a:pt x="184" y="335"/>
                    <a:pt x="207" y="172"/>
                    <a:pt x="206" y="137"/>
                  </a:cubicBezTo>
                  <a:cubicBezTo>
                    <a:pt x="206" y="137"/>
                    <a:pt x="230" y="162"/>
                    <a:pt x="242" y="171"/>
                  </a:cubicBezTo>
                  <a:cubicBezTo>
                    <a:pt x="250" y="177"/>
                    <a:pt x="279" y="181"/>
                    <a:pt x="285" y="177"/>
                  </a:cubicBezTo>
                  <a:cubicBezTo>
                    <a:pt x="300" y="163"/>
                    <a:pt x="299" y="156"/>
                    <a:pt x="287" y="146"/>
                  </a:cubicBezTo>
                  <a:cubicBezTo>
                    <a:pt x="263" y="128"/>
                    <a:pt x="243" y="72"/>
                    <a:pt x="239" y="60"/>
                  </a:cubicBezTo>
                  <a:cubicBezTo>
                    <a:pt x="233" y="43"/>
                    <a:pt x="205" y="12"/>
                    <a:pt x="190" y="0"/>
                  </a:cubicBezTo>
                  <a:lnTo>
                    <a:pt x="29" y="0"/>
                  </a:lnTo>
                  <a:close/>
                </a:path>
              </a:pathLst>
            </a:custGeom>
            <a:solidFill>
              <a:srgbClr val="F5AE9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5" name="Freeform 198"/>
            <p:cNvSpPr/>
            <p:nvPr/>
          </p:nvSpPr>
          <p:spPr bwMode="auto">
            <a:xfrm>
              <a:off x="2859" y="280"/>
              <a:ext cx="66" cy="28"/>
            </a:xfrm>
            <a:custGeom>
              <a:avLst/>
              <a:gdLst>
                <a:gd name="T0" fmla="*/ 65 w 131"/>
                <a:gd name="T1" fmla="*/ 56 h 56"/>
                <a:gd name="T2" fmla="*/ 56 w 131"/>
                <a:gd name="T3" fmla="*/ 56 h 56"/>
                <a:gd name="T4" fmla="*/ 41 w 131"/>
                <a:gd name="T5" fmla="*/ 52 h 56"/>
                <a:gd name="T6" fmla="*/ 4 w 131"/>
                <a:gd name="T7" fmla="*/ 21 h 56"/>
                <a:gd name="T8" fmla="*/ 8 w 131"/>
                <a:gd name="T9" fmla="*/ 4 h 56"/>
                <a:gd name="T10" fmla="*/ 26 w 131"/>
                <a:gd name="T11" fmla="*/ 9 h 56"/>
                <a:gd name="T12" fmla="*/ 49 w 131"/>
                <a:gd name="T13" fmla="*/ 28 h 56"/>
                <a:gd name="T14" fmla="*/ 59 w 131"/>
                <a:gd name="T15" fmla="*/ 30 h 56"/>
                <a:gd name="T16" fmla="*/ 107 w 131"/>
                <a:gd name="T17" fmla="*/ 10 h 56"/>
                <a:gd name="T18" fmla="*/ 125 w 131"/>
                <a:gd name="T19" fmla="*/ 8 h 56"/>
                <a:gd name="T20" fmla="*/ 127 w 131"/>
                <a:gd name="T21" fmla="*/ 26 h 56"/>
                <a:gd name="T22" fmla="*/ 65 w 131"/>
                <a:gd name="T2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56">
                  <a:moveTo>
                    <a:pt x="65" y="56"/>
                  </a:moveTo>
                  <a:cubicBezTo>
                    <a:pt x="62" y="56"/>
                    <a:pt x="59" y="56"/>
                    <a:pt x="56" y="56"/>
                  </a:cubicBezTo>
                  <a:cubicBezTo>
                    <a:pt x="50" y="55"/>
                    <a:pt x="45" y="54"/>
                    <a:pt x="41" y="52"/>
                  </a:cubicBezTo>
                  <a:cubicBezTo>
                    <a:pt x="25" y="47"/>
                    <a:pt x="12" y="36"/>
                    <a:pt x="4" y="21"/>
                  </a:cubicBezTo>
                  <a:cubicBezTo>
                    <a:pt x="0" y="15"/>
                    <a:pt x="2" y="7"/>
                    <a:pt x="8" y="4"/>
                  </a:cubicBezTo>
                  <a:cubicBezTo>
                    <a:pt x="15" y="0"/>
                    <a:pt x="22" y="3"/>
                    <a:pt x="26" y="9"/>
                  </a:cubicBezTo>
                  <a:cubicBezTo>
                    <a:pt x="31" y="18"/>
                    <a:pt x="39" y="25"/>
                    <a:pt x="49" y="28"/>
                  </a:cubicBezTo>
                  <a:cubicBezTo>
                    <a:pt x="52" y="29"/>
                    <a:pt x="55" y="30"/>
                    <a:pt x="59" y="30"/>
                  </a:cubicBezTo>
                  <a:cubicBezTo>
                    <a:pt x="77" y="33"/>
                    <a:pt x="96" y="24"/>
                    <a:pt x="107" y="10"/>
                  </a:cubicBezTo>
                  <a:cubicBezTo>
                    <a:pt x="111" y="5"/>
                    <a:pt x="119" y="3"/>
                    <a:pt x="125" y="8"/>
                  </a:cubicBezTo>
                  <a:cubicBezTo>
                    <a:pt x="130" y="12"/>
                    <a:pt x="131" y="20"/>
                    <a:pt x="127" y="26"/>
                  </a:cubicBezTo>
                  <a:cubicBezTo>
                    <a:pt x="113" y="45"/>
                    <a:pt x="89" y="56"/>
                    <a:pt x="65" y="5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6" name="Freeform 199"/>
            <p:cNvSpPr/>
            <p:nvPr/>
          </p:nvSpPr>
          <p:spPr bwMode="auto">
            <a:xfrm>
              <a:off x="2169" y="2183"/>
              <a:ext cx="36" cy="29"/>
            </a:xfrm>
            <a:custGeom>
              <a:avLst/>
              <a:gdLst>
                <a:gd name="T0" fmla="*/ 31 w 72"/>
                <a:gd name="T1" fmla="*/ 13 h 57"/>
                <a:gd name="T2" fmla="*/ 72 w 72"/>
                <a:gd name="T3" fmla="*/ 25 h 57"/>
                <a:gd name="T4" fmla="*/ 69 w 72"/>
                <a:gd name="T5" fmla="*/ 32 h 57"/>
                <a:gd name="T6" fmla="*/ 26 w 72"/>
                <a:gd name="T7" fmla="*/ 50 h 57"/>
                <a:gd name="T8" fmla="*/ 25 w 72"/>
                <a:gd name="T9" fmla="*/ 49 h 57"/>
                <a:gd name="T10" fmla="*/ 7 w 72"/>
                <a:gd name="T11" fmla="*/ 6 h 57"/>
                <a:gd name="T12" fmla="*/ 10 w 72"/>
                <a:gd name="T13" fmla="*/ 0 h 57"/>
                <a:gd name="T14" fmla="*/ 14 w 72"/>
                <a:gd name="T15" fmla="*/ 0 h 57"/>
                <a:gd name="T16" fmla="*/ 31 w 72"/>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7">
                  <a:moveTo>
                    <a:pt x="31" y="13"/>
                  </a:moveTo>
                  <a:cubicBezTo>
                    <a:pt x="44" y="18"/>
                    <a:pt x="58" y="22"/>
                    <a:pt x="72" y="25"/>
                  </a:cubicBezTo>
                  <a:cubicBezTo>
                    <a:pt x="69" y="32"/>
                    <a:pt x="69" y="32"/>
                    <a:pt x="69" y="32"/>
                  </a:cubicBezTo>
                  <a:cubicBezTo>
                    <a:pt x="62" y="49"/>
                    <a:pt x="43" y="57"/>
                    <a:pt x="26" y="50"/>
                  </a:cubicBezTo>
                  <a:cubicBezTo>
                    <a:pt x="25" y="49"/>
                    <a:pt x="25" y="49"/>
                    <a:pt x="25" y="49"/>
                  </a:cubicBezTo>
                  <a:cubicBezTo>
                    <a:pt x="8" y="43"/>
                    <a:pt x="0" y="23"/>
                    <a:pt x="7" y="6"/>
                  </a:cubicBezTo>
                  <a:cubicBezTo>
                    <a:pt x="10" y="0"/>
                    <a:pt x="10" y="0"/>
                    <a:pt x="10" y="0"/>
                  </a:cubicBezTo>
                  <a:cubicBezTo>
                    <a:pt x="11" y="0"/>
                    <a:pt x="12" y="0"/>
                    <a:pt x="14" y="0"/>
                  </a:cubicBezTo>
                  <a:cubicBezTo>
                    <a:pt x="18" y="6"/>
                    <a:pt x="24" y="10"/>
                    <a:pt x="31" y="13"/>
                  </a:cubicBezTo>
                  <a:close/>
                </a:path>
              </a:pathLst>
            </a:custGeom>
            <a:solidFill>
              <a:srgbClr val="F7AF4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7" name="Freeform 200"/>
            <p:cNvSpPr/>
            <p:nvPr/>
          </p:nvSpPr>
          <p:spPr bwMode="auto">
            <a:xfrm>
              <a:off x="2211" y="2058"/>
              <a:ext cx="46" cy="42"/>
            </a:xfrm>
            <a:custGeom>
              <a:avLst/>
              <a:gdLst>
                <a:gd name="T0" fmla="*/ 90 w 90"/>
                <a:gd name="T1" fmla="*/ 26 h 84"/>
                <a:gd name="T2" fmla="*/ 66 w 90"/>
                <a:gd name="T3" fmla="*/ 84 h 84"/>
                <a:gd name="T4" fmla="*/ 13 w 90"/>
                <a:gd name="T5" fmla="*/ 73 h 84"/>
                <a:gd name="T6" fmla="*/ 0 w 90"/>
                <a:gd name="T7" fmla="*/ 68 h 84"/>
                <a:gd name="T8" fmla="*/ 28 w 90"/>
                <a:gd name="T9" fmla="*/ 0 h 84"/>
                <a:gd name="T10" fmla="*/ 90 w 90"/>
                <a:gd name="T11" fmla="*/ 26 h 84"/>
              </a:gdLst>
              <a:ahLst/>
              <a:cxnLst>
                <a:cxn ang="0">
                  <a:pos x="T0" y="T1"/>
                </a:cxn>
                <a:cxn ang="0">
                  <a:pos x="T2" y="T3"/>
                </a:cxn>
                <a:cxn ang="0">
                  <a:pos x="T4" y="T5"/>
                </a:cxn>
                <a:cxn ang="0">
                  <a:pos x="T6" y="T7"/>
                </a:cxn>
                <a:cxn ang="0">
                  <a:pos x="T8" y="T9"/>
                </a:cxn>
                <a:cxn ang="0">
                  <a:pos x="T10" y="T11"/>
                </a:cxn>
              </a:cxnLst>
              <a:rect l="0" t="0" r="r" b="b"/>
              <a:pathLst>
                <a:path w="90" h="84">
                  <a:moveTo>
                    <a:pt x="90" y="26"/>
                  </a:moveTo>
                  <a:cubicBezTo>
                    <a:pt x="66" y="84"/>
                    <a:pt x="66" y="84"/>
                    <a:pt x="66" y="84"/>
                  </a:cubicBezTo>
                  <a:cubicBezTo>
                    <a:pt x="50" y="78"/>
                    <a:pt x="30" y="74"/>
                    <a:pt x="13" y="73"/>
                  </a:cubicBezTo>
                  <a:cubicBezTo>
                    <a:pt x="9" y="72"/>
                    <a:pt x="5" y="70"/>
                    <a:pt x="0" y="68"/>
                  </a:cubicBezTo>
                  <a:cubicBezTo>
                    <a:pt x="28" y="0"/>
                    <a:pt x="28" y="0"/>
                    <a:pt x="28" y="0"/>
                  </a:cubicBezTo>
                  <a:lnTo>
                    <a:pt x="90" y="26"/>
                  </a:lnTo>
                  <a:close/>
                </a:path>
              </a:pathLst>
            </a:custGeom>
            <a:solidFill>
              <a:srgbClr val="F7AF4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8" name="Freeform 201"/>
            <p:cNvSpPr>
              <a:spLocks noEditPoints="1"/>
            </p:cNvSpPr>
            <p:nvPr/>
          </p:nvSpPr>
          <p:spPr bwMode="auto">
            <a:xfrm>
              <a:off x="2008" y="-5"/>
              <a:ext cx="2444" cy="3245"/>
            </a:xfrm>
            <a:custGeom>
              <a:avLst/>
              <a:gdLst>
                <a:gd name="T0" fmla="*/ 3576 w 4841"/>
                <a:gd name="T1" fmla="*/ 2078 h 6430"/>
                <a:gd name="T2" fmla="*/ 3404 w 4841"/>
                <a:gd name="T3" fmla="*/ 3054 h 6430"/>
                <a:gd name="T4" fmla="*/ 2229 w 4841"/>
                <a:gd name="T5" fmla="*/ 1018 h 6430"/>
                <a:gd name="T6" fmla="*/ 2011 w 4841"/>
                <a:gd name="T7" fmla="*/ 700 h 6430"/>
                <a:gd name="T8" fmla="*/ 1790 w 4841"/>
                <a:gd name="T9" fmla="*/ 184 h 6430"/>
                <a:gd name="T10" fmla="*/ 2400 w 4841"/>
                <a:gd name="T11" fmla="*/ 851 h 6430"/>
                <a:gd name="T12" fmla="*/ 2337 w 4841"/>
                <a:gd name="T13" fmla="*/ 958 h 6430"/>
                <a:gd name="T14" fmla="*/ 1784 w 4841"/>
                <a:gd name="T15" fmla="*/ 16 h 6430"/>
                <a:gd name="T16" fmla="*/ 1469 w 4841"/>
                <a:gd name="T17" fmla="*/ 1490 h 6430"/>
                <a:gd name="T18" fmla="*/ 1819 w 4841"/>
                <a:gd name="T19" fmla="*/ 2917 h 6430"/>
                <a:gd name="T20" fmla="*/ 2130 w 4841"/>
                <a:gd name="T21" fmla="*/ 5922 h 6430"/>
                <a:gd name="T22" fmla="*/ 3890 w 4841"/>
                <a:gd name="T23" fmla="*/ 5734 h 6430"/>
                <a:gd name="T24" fmla="*/ 4480 w 4841"/>
                <a:gd name="T25" fmla="*/ 5632 h 6430"/>
                <a:gd name="T26" fmla="*/ 4004 w 4841"/>
                <a:gd name="T27" fmla="*/ 4515 h 6430"/>
                <a:gd name="T28" fmla="*/ 3469 w 4841"/>
                <a:gd name="T29" fmla="*/ 3827 h 6430"/>
                <a:gd name="T30" fmla="*/ 3937 w 4841"/>
                <a:gd name="T31" fmla="*/ 3421 h 6430"/>
                <a:gd name="T32" fmla="*/ 4063 w 4841"/>
                <a:gd name="T33" fmla="*/ 2807 h 6430"/>
                <a:gd name="T34" fmla="*/ 4027 w 4841"/>
                <a:gd name="T35" fmla="*/ 3029 h 6430"/>
                <a:gd name="T36" fmla="*/ 1439 w 4841"/>
                <a:gd name="T37" fmla="*/ 5437 h 6430"/>
                <a:gd name="T38" fmla="*/ 4622 w 4841"/>
                <a:gd name="T39" fmla="*/ 5464 h 6430"/>
                <a:gd name="T40" fmla="*/ 4490 w 4841"/>
                <a:gd name="T41" fmla="*/ 5502 h 6430"/>
                <a:gd name="T42" fmla="*/ 4298 w 4841"/>
                <a:gd name="T43" fmla="*/ 5524 h 6430"/>
                <a:gd name="T44" fmla="*/ 4343 w 4841"/>
                <a:gd name="T45" fmla="*/ 5186 h 6430"/>
                <a:gd name="T46" fmla="*/ 4134 w 4841"/>
                <a:gd name="T47" fmla="*/ 2375 h 6430"/>
                <a:gd name="T48" fmla="*/ 3493 w 4841"/>
                <a:gd name="T49" fmla="*/ 2492 h 6430"/>
                <a:gd name="T50" fmla="*/ 4049 w 4841"/>
                <a:gd name="T51" fmla="*/ 2294 h 6430"/>
                <a:gd name="T52" fmla="*/ 3985 w 4841"/>
                <a:gd name="T53" fmla="*/ 2318 h 6430"/>
                <a:gd name="T54" fmla="*/ 3674 w 4841"/>
                <a:gd name="T55" fmla="*/ 2494 h 6430"/>
                <a:gd name="T56" fmla="*/ 3859 w 4841"/>
                <a:gd name="T57" fmla="*/ 2767 h 6430"/>
                <a:gd name="T58" fmla="*/ 3459 w 4841"/>
                <a:gd name="T59" fmla="*/ 3181 h 6430"/>
                <a:gd name="T60" fmla="*/ 2955 w 4841"/>
                <a:gd name="T61" fmla="*/ 3205 h 6430"/>
                <a:gd name="T62" fmla="*/ 2923 w 4841"/>
                <a:gd name="T63" fmla="*/ 2858 h 6430"/>
                <a:gd name="T64" fmla="*/ 2413 w 4841"/>
                <a:gd name="T65" fmla="*/ 3230 h 6430"/>
                <a:gd name="T66" fmla="*/ 3132 w 4841"/>
                <a:gd name="T67" fmla="*/ 3230 h 6430"/>
                <a:gd name="T68" fmla="*/ 2919 w 4841"/>
                <a:gd name="T69" fmla="*/ 2826 h 6430"/>
                <a:gd name="T70" fmla="*/ 1968 w 4841"/>
                <a:gd name="T71" fmla="*/ 782 h 6430"/>
                <a:gd name="T72" fmla="*/ 1611 w 4841"/>
                <a:gd name="T73" fmla="*/ 371 h 6430"/>
                <a:gd name="T74" fmla="*/ 1525 w 4841"/>
                <a:gd name="T75" fmla="*/ 614 h 6430"/>
                <a:gd name="T76" fmla="*/ 2299 w 4841"/>
                <a:gd name="T77" fmla="*/ 1292 h 6430"/>
                <a:gd name="T78" fmla="*/ 1533 w 4841"/>
                <a:gd name="T79" fmla="*/ 1070 h 6430"/>
                <a:gd name="T80" fmla="*/ 686 w 4841"/>
                <a:gd name="T81" fmla="*/ 2350 h 6430"/>
                <a:gd name="T82" fmla="*/ 1612 w 4841"/>
                <a:gd name="T83" fmla="*/ 2693 h 6430"/>
                <a:gd name="T84" fmla="*/ 1771 w 4841"/>
                <a:gd name="T85" fmla="*/ 2741 h 6430"/>
                <a:gd name="T86" fmla="*/ 1482 w 4841"/>
                <a:gd name="T87" fmla="*/ 1579 h 6430"/>
                <a:gd name="T88" fmla="*/ 1911 w 4841"/>
                <a:gd name="T89" fmla="*/ 2740 h 6430"/>
                <a:gd name="T90" fmla="*/ 1994 w 4841"/>
                <a:gd name="T91" fmla="*/ 2923 h 6430"/>
                <a:gd name="T92" fmla="*/ 2660 w 4841"/>
                <a:gd name="T93" fmla="*/ 2319 h 6430"/>
                <a:gd name="T94" fmla="*/ 2322 w 4841"/>
                <a:gd name="T95" fmla="*/ 2837 h 6430"/>
                <a:gd name="T96" fmla="*/ 2580 w 4841"/>
                <a:gd name="T97" fmla="*/ 4046 h 6430"/>
                <a:gd name="T98" fmla="*/ 3605 w 4841"/>
                <a:gd name="T99" fmla="*/ 5451 h 6430"/>
                <a:gd name="T100" fmla="*/ 3108 w 4841"/>
                <a:gd name="T101" fmla="*/ 6168 h 6430"/>
                <a:gd name="T102" fmla="*/ 3864 w 4841"/>
                <a:gd name="T103" fmla="*/ 5733 h 6430"/>
                <a:gd name="T104" fmla="*/ 3444 w 4841"/>
                <a:gd name="T105" fmla="*/ 5654 h 6430"/>
                <a:gd name="T106" fmla="*/ 3819 w 4841"/>
                <a:gd name="T107" fmla="*/ 5482 h 6430"/>
                <a:gd name="T108" fmla="*/ 3543 w 4841"/>
                <a:gd name="T109" fmla="*/ 4738 h 6430"/>
                <a:gd name="T110" fmla="*/ 3419 w 4841"/>
                <a:gd name="T111" fmla="*/ 3804 h 6430"/>
                <a:gd name="T112" fmla="*/ 3504 w 4841"/>
                <a:gd name="T113" fmla="*/ 3074 h 6430"/>
                <a:gd name="T114" fmla="*/ 3712 w 4841"/>
                <a:gd name="T115" fmla="*/ 2895 h 6430"/>
                <a:gd name="T116" fmla="*/ 3876 w 4841"/>
                <a:gd name="T117" fmla="*/ 2678 h 6430"/>
                <a:gd name="T118" fmla="*/ 4032 w 4841"/>
                <a:gd name="T119" fmla="*/ 2675 h 6430"/>
                <a:gd name="T120" fmla="*/ 4056 w 4841"/>
                <a:gd name="T121" fmla="*/ 2501 h 6430"/>
                <a:gd name="T122" fmla="*/ 4815 w 4841"/>
                <a:gd name="T123" fmla="*/ 2510 h 6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1" h="6430">
                  <a:moveTo>
                    <a:pt x="4828" y="2326"/>
                  </a:moveTo>
                  <a:cubicBezTo>
                    <a:pt x="4476" y="2326"/>
                    <a:pt x="4476" y="2326"/>
                    <a:pt x="4476" y="2326"/>
                  </a:cubicBezTo>
                  <a:cubicBezTo>
                    <a:pt x="4469" y="2326"/>
                    <a:pt x="4464" y="2331"/>
                    <a:pt x="4464" y="2338"/>
                  </a:cubicBezTo>
                  <a:cubicBezTo>
                    <a:pt x="4464" y="2360"/>
                    <a:pt x="4464" y="2360"/>
                    <a:pt x="4464" y="2360"/>
                  </a:cubicBezTo>
                  <a:cubicBezTo>
                    <a:pt x="4318" y="2360"/>
                    <a:pt x="4318" y="2360"/>
                    <a:pt x="4318" y="2360"/>
                  </a:cubicBezTo>
                  <a:cubicBezTo>
                    <a:pt x="4312" y="2352"/>
                    <a:pt x="4303" y="2346"/>
                    <a:pt x="4292" y="2346"/>
                  </a:cubicBezTo>
                  <a:cubicBezTo>
                    <a:pt x="4138" y="2346"/>
                    <a:pt x="4138" y="2346"/>
                    <a:pt x="4138" y="2346"/>
                  </a:cubicBezTo>
                  <a:cubicBezTo>
                    <a:pt x="4127" y="2346"/>
                    <a:pt x="4117" y="2352"/>
                    <a:pt x="4112" y="2360"/>
                  </a:cubicBezTo>
                  <a:cubicBezTo>
                    <a:pt x="4065" y="2360"/>
                    <a:pt x="4065" y="2360"/>
                    <a:pt x="4065" y="2360"/>
                  </a:cubicBezTo>
                  <a:cubicBezTo>
                    <a:pt x="4066" y="2357"/>
                    <a:pt x="4067" y="2353"/>
                    <a:pt x="4067" y="2349"/>
                  </a:cubicBezTo>
                  <a:cubicBezTo>
                    <a:pt x="4069" y="2339"/>
                    <a:pt x="4067" y="2329"/>
                    <a:pt x="4065" y="2320"/>
                  </a:cubicBezTo>
                  <a:cubicBezTo>
                    <a:pt x="4070" y="2318"/>
                    <a:pt x="4074" y="2313"/>
                    <a:pt x="4075" y="2308"/>
                  </a:cubicBezTo>
                  <a:cubicBezTo>
                    <a:pt x="4078" y="2242"/>
                    <a:pt x="4058" y="2181"/>
                    <a:pt x="4020" y="2141"/>
                  </a:cubicBezTo>
                  <a:cubicBezTo>
                    <a:pt x="3986" y="2106"/>
                    <a:pt x="3939" y="2090"/>
                    <a:pt x="3923" y="2086"/>
                  </a:cubicBezTo>
                  <a:cubicBezTo>
                    <a:pt x="3900" y="2052"/>
                    <a:pt x="3827" y="2025"/>
                    <a:pt x="3751" y="2025"/>
                  </a:cubicBezTo>
                  <a:cubicBezTo>
                    <a:pt x="3706" y="2025"/>
                    <a:pt x="3639" y="2035"/>
                    <a:pt x="3576" y="2078"/>
                  </a:cubicBezTo>
                  <a:cubicBezTo>
                    <a:pt x="3422" y="2185"/>
                    <a:pt x="3441" y="2255"/>
                    <a:pt x="3456" y="2307"/>
                  </a:cubicBezTo>
                  <a:cubicBezTo>
                    <a:pt x="3464" y="2337"/>
                    <a:pt x="3469" y="2354"/>
                    <a:pt x="3443" y="2375"/>
                  </a:cubicBezTo>
                  <a:cubicBezTo>
                    <a:pt x="3396" y="2411"/>
                    <a:pt x="3407" y="2451"/>
                    <a:pt x="3414" y="2481"/>
                  </a:cubicBezTo>
                  <a:cubicBezTo>
                    <a:pt x="3418" y="2497"/>
                    <a:pt x="3422" y="2511"/>
                    <a:pt x="3418" y="2522"/>
                  </a:cubicBezTo>
                  <a:cubicBezTo>
                    <a:pt x="3413" y="2536"/>
                    <a:pt x="3401" y="2547"/>
                    <a:pt x="3393" y="2559"/>
                  </a:cubicBezTo>
                  <a:cubicBezTo>
                    <a:pt x="3374" y="2592"/>
                    <a:pt x="3350" y="2633"/>
                    <a:pt x="3369" y="2670"/>
                  </a:cubicBezTo>
                  <a:cubicBezTo>
                    <a:pt x="3371" y="2674"/>
                    <a:pt x="3375" y="2677"/>
                    <a:pt x="3379" y="2677"/>
                  </a:cubicBezTo>
                  <a:cubicBezTo>
                    <a:pt x="3379" y="2677"/>
                    <a:pt x="3614" y="2689"/>
                    <a:pt x="3614" y="2689"/>
                  </a:cubicBezTo>
                  <a:cubicBezTo>
                    <a:pt x="3617" y="2689"/>
                    <a:pt x="3621" y="2688"/>
                    <a:pt x="3623" y="2685"/>
                  </a:cubicBezTo>
                  <a:cubicBezTo>
                    <a:pt x="3634" y="2674"/>
                    <a:pt x="3643" y="2661"/>
                    <a:pt x="3649" y="2647"/>
                  </a:cubicBezTo>
                  <a:cubicBezTo>
                    <a:pt x="3654" y="2651"/>
                    <a:pt x="3659" y="2656"/>
                    <a:pt x="3664" y="2660"/>
                  </a:cubicBezTo>
                  <a:cubicBezTo>
                    <a:pt x="3662" y="2669"/>
                    <a:pt x="3654" y="2708"/>
                    <a:pt x="3652" y="2721"/>
                  </a:cubicBezTo>
                  <a:cubicBezTo>
                    <a:pt x="3581" y="2740"/>
                    <a:pt x="3581" y="2740"/>
                    <a:pt x="3581" y="2740"/>
                  </a:cubicBezTo>
                  <a:cubicBezTo>
                    <a:pt x="3544" y="2753"/>
                    <a:pt x="3531" y="2779"/>
                    <a:pt x="3518" y="2804"/>
                  </a:cubicBezTo>
                  <a:cubicBezTo>
                    <a:pt x="3513" y="2816"/>
                    <a:pt x="3443" y="2942"/>
                    <a:pt x="3443" y="2942"/>
                  </a:cubicBezTo>
                  <a:cubicBezTo>
                    <a:pt x="3426" y="2969"/>
                    <a:pt x="3403" y="3006"/>
                    <a:pt x="3404" y="3054"/>
                  </a:cubicBezTo>
                  <a:cubicBezTo>
                    <a:pt x="3389" y="3077"/>
                    <a:pt x="3389" y="3077"/>
                    <a:pt x="3389" y="3077"/>
                  </a:cubicBezTo>
                  <a:cubicBezTo>
                    <a:pt x="3389" y="3077"/>
                    <a:pt x="3180" y="2791"/>
                    <a:pt x="3179" y="2790"/>
                  </a:cubicBezTo>
                  <a:cubicBezTo>
                    <a:pt x="3172" y="2780"/>
                    <a:pt x="3163" y="2794"/>
                    <a:pt x="3157" y="2790"/>
                  </a:cubicBezTo>
                  <a:cubicBezTo>
                    <a:pt x="3148" y="2785"/>
                    <a:pt x="3127" y="2765"/>
                    <a:pt x="3120" y="2758"/>
                  </a:cubicBezTo>
                  <a:cubicBezTo>
                    <a:pt x="3116" y="2754"/>
                    <a:pt x="3113" y="2751"/>
                    <a:pt x="3111" y="2750"/>
                  </a:cubicBezTo>
                  <a:cubicBezTo>
                    <a:pt x="3107" y="2746"/>
                    <a:pt x="3102" y="2743"/>
                    <a:pt x="3097" y="2741"/>
                  </a:cubicBezTo>
                  <a:cubicBezTo>
                    <a:pt x="3097" y="2741"/>
                    <a:pt x="3097" y="2741"/>
                    <a:pt x="3097" y="2741"/>
                  </a:cubicBezTo>
                  <a:cubicBezTo>
                    <a:pt x="3090" y="2719"/>
                    <a:pt x="3083" y="2697"/>
                    <a:pt x="3075" y="2676"/>
                  </a:cubicBezTo>
                  <a:cubicBezTo>
                    <a:pt x="3019" y="2522"/>
                    <a:pt x="2927" y="2391"/>
                    <a:pt x="2799" y="2282"/>
                  </a:cubicBezTo>
                  <a:cubicBezTo>
                    <a:pt x="2634" y="2143"/>
                    <a:pt x="2424" y="2053"/>
                    <a:pt x="2172" y="2014"/>
                  </a:cubicBezTo>
                  <a:cubicBezTo>
                    <a:pt x="2252" y="1940"/>
                    <a:pt x="2280" y="1782"/>
                    <a:pt x="2228" y="1656"/>
                  </a:cubicBezTo>
                  <a:cubicBezTo>
                    <a:pt x="2157" y="1510"/>
                    <a:pt x="2157" y="1510"/>
                    <a:pt x="2157" y="1510"/>
                  </a:cubicBezTo>
                  <a:cubicBezTo>
                    <a:pt x="2157" y="1460"/>
                    <a:pt x="2157" y="1460"/>
                    <a:pt x="2157" y="1460"/>
                  </a:cubicBezTo>
                  <a:cubicBezTo>
                    <a:pt x="2272" y="1421"/>
                    <a:pt x="2272" y="1421"/>
                    <a:pt x="2272" y="1421"/>
                  </a:cubicBezTo>
                  <a:cubicBezTo>
                    <a:pt x="2309" y="1407"/>
                    <a:pt x="2348" y="1372"/>
                    <a:pt x="2324" y="1285"/>
                  </a:cubicBezTo>
                  <a:cubicBezTo>
                    <a:pt x="2299" y="1196"/>
                    <a:pt x="2262" y="1099"/>
                    <a:pt x="2229" y="1018"/>
                  </a:cubicBezTo>
                  <a:cubicBezTo>
                    <a:pt x="2229" y="1018"/>
                    <a:pt x="2298" y="998"/>
                    <a:pt x="2298" y="998"/>
                  </a:cubicBezTo>
                  <a:cubicBezTo>
                    <a:pt x="2314" y="993"/>
                    <a:pt x="2307" y="968"/>
                    <a:pt x="2291" y="973"/>
                  </a:cubicBezTo>
                  <a:cubicBezTo>
                    <a:pt x="2215" y="995"/>
                    <a:pt x="2215" y="995"/>
                    <a:pt x="2215" y="995"/>
                  </a:cubicBezTo>
                  <a:cubicBezTo>
                    <a:pt x="2200" y="966"/>
                    <a:pt x="2158" y="873"/>
                    <a:pt x="2145" y="847"/>
                  </a:cubicBezTo>
                  <a:cubicBezTo>
                    <a:pt x="2138" y="833"/>
                    <a:pt x="2128" y="818"/>
                    <a:pt x="2118" y="806"/>
                  </a:cubicBezTo>
                  <a:cubicBezTo>
                    <a:pt x="2109" y="797"/>
                    <a:pt x="2100" y="789"/>
                    <a:pt x="2089" y="783"/>
                  </a:cubicBezTo>
                  <a:cubicBezTo>
                    <a:pt x="2078" y="778"/>
                    <a:pt x="2064" y="777"/>
                    <a:pt x="2053" y="774"/>
                  </a:cubicBezTo>
                  <a:cubicBezTo>
                    <a:pt x="2044" y="772"/>
                    <a:pt x="1954" y="752"/>
                    <a:pt x="1950" y="751"/>
                  </a:cubicBezTo>
                  <a:cubicBezTo>
                    <a:pt x="1946" y="750"/>
                    <a:pt x="1912" y="741"/>
                    <a:pt x="1911" y="740"/>
                  </a:cubicBezTo>
                  <a:cubicBezTo>
                    <a:pt x="1910" y="740"/>
                    <a:pt x="1910" y="740"/>
                    <a:pt x="1910" y="740"/>
                  </a:cubicBezTo>
                  <a:cubicBezTo>
                    <a:pt x="1907" y="725"/>
                    <a:pt x="1901" y="674"/>
                    <a:pt x="1902" y="673"/>
                  </a:cubicBezTo>
                  <a:cubicBezTo>
                    <a:pt x="1923" y="658"/>
                    <a:pt x="1957" y="629"/>
                    <a:pt x="1975" y="577"/>
                  </a:cubicBezTo>
                  <a:cubicBezTo>
                    <a:pt x="1978" y="594"/>
                    <a:pt x="1978" y="610"/>
                    <a:pt x="1976" y="624"/>
                  </a:cubicBezTo>
                  <a:cubicBezTo>
                    <a:pt x="1973" y="637"/>
                    <a:pt x="1970" y="649"/>
                    <a:pt x="1970" y="662"/>
                  </a:cubicBezTo>
                  <a:cubicBezTo>
                    <a:pt x="1971" y="681"/>
                    <a:pt x="1980" y="698"/>
                    <a:pt x="1989" y="713"/>
                  </a:cubicBezTo>
                  <a:cubicBezTo>
                    <a:pt x="1998" y="728"/>
                    <a:pt x="2020" y="714"/>
                    <a:pt x="2011" y="700"/>
                  </a:cubicBezTo>
                  <a:cubicBezTo>
                    <a:pt x="2004" y="688"/>
                    <a:pt x="1997" y="674"/>
                    <a:pt x="1996" y="661"/>
                  </a:cubicBezTo>
                  <a:cubicBezTo>
                    <a:pt x="1995" y="650"/>
                    <a:pt x="1999" y="640"/>
                    <a:pt x="2001" y="629"/>
                  </a:cubicBezTo>
                  <a:cubicBezTo>
                    <a:pt x="2009" y="579"/>
                    <a:pt x="1991" y="533"/>
                    <a:pt x="1974" y="488"/>
                  </a:cubicBezTo>
                  <a:cubicBezTo>
                    <a:pt x="1965" y="464"/>
                    <a:pt x="1953" y="431"/>
                    <a:pt x="1945" y="368"/>
                  </a:cubicBezTo>
                  <a:cubicBezTo>
                    <a:pt x="1945" y="368"/>
                    <a:pt x="1945" y="366"/>
                    <a:pt x="1944" y="363"/>
                  </a:cubicBezTo>
                  <a:cubicBezTo>
                    <a:pt x="1966" y="376"/>
                    <a:pt x="1992" y="383"/>
                    <a:pt x="2018" y="383"/>
                  </a:cubicBezTo>
                  <a:cubicBezTo>
                    <a:pt x="2037" y="383"/>
                    <a:pt x="2055" y="380"/>
                    <a:pt x="2072" y="373"/>
                  </a:cubicBezTo>
                  <a:cubicBezTo>
                    <a:pt x="2087" y="367"/>
                    <a:pt x="2078" y="343"/>
                    <a:pt x="2062" y="349"/>
                  </a:cubicBezTo>
                  <a:cubicBezTo>
                    <a:pt x="2028" y="363"/>
                    <a:pt x="1988" y="359"/>
                    <a:pt x="1957" y="341"/>
                  </a:cubicBezTo>
                  <a:cubicBezTo>
                    <a:pt x="1923" y="319"/>
                    <a:pt x="1891" y="282"/>
                    <a:pt x="1848" y="278"/>
                  </a:cubicBezTo>
                  <a:cubicBezTo>
                    <a:pt x="1820" y="276"/>
                    <a:pt x="1791" y="278"/>
                    <a:pt x="1763" y="283"/>
                  </a:cubicBezTo>
                  <a:cubicBezTo>
                    <a:pt x="1735" y="288"/>
                    <a:pt x="1706" y="295"/>
                    <a:pt x="1677" y="289"/>
                  </a:cubicBezTo>
                  <a:cubicBezTo>
                    <a:pt x="1656" y="285"/>
                    <a:pt x="1622" y="271"/>
                    <a:pt x="1612" y="251"/>
                  </a:cubicBezTo>
                  <a:cubicBezTo>
                    <a:pt x="1600" y="228"/>
                    <a:pt x="1597" y="200"/>
                    <a:pt x="1607" y="176"/>
                  </a:cubicBezTo>
                  <a:cubicBezTo>
                    <a:pt x="1615" y="154"/>
                    <a:pt x="1631" y="137"/>
                    <a:pt x="1651" y="130"/>
                  </a:cubicBezTo>
                  <a:cubicBezTo>
                    <a:pt x="1677" y="165"/>
                    <a:pt x="1747" y="177"/>
                    <a:pt x="1790" y="184"/>
                  </a:cubicBezTo>
                  <a:cubicBezTo>
                    <a:pt x="1797" y="185"/>
                    <a:pt x="1810" y="190"/>
                    <a:pt x="1815" y="183"/>
                  </a:cubicBezTo>
                  <a:cubicBezTo>
                    <a:pt x="1825" y="170"/>
                    <a:pt x="1800" y="168"/>
                    <a:pt x="1793" y="167"/>
                  </a:cubicBezTo>
                  <a:cubicBezTo>
                    <a:pt x="1755" y="161"/>
                    <a:pt x="1685" y="149"/>
                    <a:pt x="1664" y="118"/>
                  </a:cubicBezTo>
                  <a:cubicBezTo>
                    <a:pt x="1665" y="117"/>
                    <a:pt x="1666" y="116"/>
                    <a:pt x="1667" y="115"/>
                  </a:cubicBezTo>
                  <a:cubicBezTo>
                    <a:pt x="1680" y="96"/>
                    <a:pt x="1709" y="56"/>
                    <a:pt x="1789" y="41"/>
                  </a:cubicBezTo>
                  <a:cubicBezTo>
                    <a:pt x="1864" y="26"/>
                    <a:pt x="1988" y="41"/>
                    <a:pt x="2046" y="85"/>
                  </a:cubicBezTo>
                  <a:cubicBezTo>
                    <a:pt x="2108" y="131"/>
                    <a:pt x="2140" y="199"/>
                    <a:pt x="2156" y="248"/>
                  </a:cubicBezTo>
                  <a:cubicBezTo>
                    <a:pt x="2166" y="277"/>
                    <a:pt x="2164" y="311"/>
                    <a:pt x="2161" y="348"/>
                  </a:cubicBezTo>
                  <a:cubicBezTo>
                    <a:pt x="2158" y="392"/>
                    <a:pt x="2154" y="437"/>
                    <a:pt x="2173" y="475"/>
                  </a:cubicBezTo>
                  <a:cubicBezTo>
                    <a:pt x="2183" y="495"/>
                    <a:pt x="2205" y="507"/>
                    <a:pt x="2223" y="518"/>
                  </a:cubicBezTo>
                  <a:cubicBezTo>
                    <a:pt x="2233" y="524"/>
                    <a:pt x="2243" y="529"/>
                    <a:pt x="2250" y="535"/>
                  </a:cubicBezTo>
                  <a:cubicBezTo>
                    <a:pt x="2278" y="559"/>
                    <a:pt x="2295" y="583"/>
                    <a:pt x="2302" y="607"/>
                  </a:cubicBezTo>
                  <a:cubicBezTo>
                    <a:pt x="2307" y="623"/>
                    <a:pt x="2305" y="640"/>
                    <a:pt x="2303" y="658"/>
                  </a:cubicBezTo>
                  <a:cubicBezTo>
                    <a:pt x="2301" y="674"/>
                    <a:pt x="2298" y="691"/>
                    <a:pt x="2301" y="708"/>
                  </a:cubicBezTo>
                  <a:cubicBezTo>
                    <a:pt x="2309" y="756"/>
                    <a:pt x="2338" y="786"/>
                    <a:pt x="2367" y="815"/>
                  </a:cubicBezTo>
                  <a:cubicBezTo>
                    <a:pt x="2378" y="826"/>
                    <a:pt x="2390" y="838"/>
                    <a:pt x="2400" y="851"/>
                  </a:cubicBezTo>
                  <a:cubicBezTo>
                    <a:pt x="2416" y="871"/>
                    <a:pt x="2424" y="897"/>
                    <a:pt x="2423" y="923"/>
                  </a:cubicBezTo>
                  <a:cubicBezTo>
                    <a:pt x="2353" y="947"/>
                    <a:pt x="2353" y="947"/>
                    <a:pt x="2353" y="947"/>
                  </a:cubicBezTo>
                  <a:cubicBezTo>
                    <a:pt x="2347" y="918"/>
                    <a:pt x="2330" y="890"/>
                    <a:pt x="2306" y="871"/>
                  </a:cubicBezTo>
                  <a:cubicBezTo>
                    <a:pt x="2297" y="863"/>
                    <a:pt x="2287" y="857"/>
                    <a:pt x="2277" y="851"/>
                  </a:cubicBezTo>
                  <a:cubicBezTo>
                    <a:pt x="2261" y="842"/>
                    <a:pt x="2246" y="833"/>
                    <a:pt x="2237" y="819"/>
                  </a:cubicBezTo>
                  <a:cubicBezTo>
                    <a:pt x="2222" y="798"/>
                    <a:pt x="2226" y="769"/>
                    <a:pt x="2229" y="738"/>
                  </a:cubicBezTo>
                  <a:cubicBezTo>
                    <a:pt x="2231" y="721"/>
                    <a:pt x="2233" y="704"/>
                    <a:pt x="2231" y="687"/>
                  </a:cubicBezTo>
                  <a:cubicBezTo>
                    <a:pt x="2229" y="661"/>
                    <a:pt x="2212" y="640"/>
                    <a:pt x="2198" y="625"/>
                  </a:cubicBezTo>
                  <a:cubicBezTo>
                    <a:pt x="2194" y="621"/>
                    <a:pt x="2189" y="621"/>
                    <a:pt x="2186" y="624"/>
                  </a:cubicBezTo>
                  <a:cubicBezTo>
                    <a:pt x="2182" y="628"/>
                    <a:pt x="2182" y="633"/>
                    <a:pt x="2185" y="636"/>
                  </a:cubicBezTo>
                  <a:cubicBezTo>
                    <a:pt x="2199" y="650"/>
                    <a:pt x="2212" y="668"/>
                    <a:pt x="2214" y="689"/>
                  </a:cubicBezTo>
                  <a:cubicBezTo>
                    <a:pt x="2216" y="703"/>
                    <a:pt x="2214" y="720"/>
                    <a:pt x="2212" y="737"/>
                  </a:cubicBezTo>
                  <a:cubicBezTo>
                    <a:pt x="2208" y="769"/>
                    <a:pt x="2205" y="802"/>
                    <a:pt x="2222" y="829"/>
                  </a:cubicBezTo>
                  <a:cubicBezTo>
                    <a:pt x="2234" y="846"/>
                    <a:pt x="2251" y="856"/>
                    <a:pt x="2268" y="866"/>
                  </a:cubicBezTo>
                  <a:cubicBezTo>
                    <a:pt x="2278" y="872"/>
                    <a:pt x="2288" y="877"/>
                    <a:pt x="2295" y="884"/>
                  </a:cubicBezTo>
                  <a:cubicBezTo>
                    <a:pt x="2318" y="902"/>
                    <a:pt x="2334" y="931"/>
                    <a:pt x="2337" y="958"/>
                  </a:cubicBezTo>
                  <a:cubicBezTo>
                    <a:pt x="2337" y="961"/>
                    <a:pt x="2337" y="963"/>
                    <a:pt x="2337" y="965"/>
                  </a:cubicBezTo>
                  <a:cubicBezTo>
                    <a:pt x="2340" y="972"/>
                    <a:pt x="2347" y="976"/>
                    <a:pt x="2354" y="973"/>
                  </a:cubicBezTo>
                  <a:cubicBezTo>
                    <a:pt x="2439" y="945"/>
                    <a:pt x="2439" y="945"/>
                    <a:pt x="2439" y="945"/>
                  </a:cubicBezTo>
                  <a:cubicBezTo>
                    <a:pt x="2444" y="943"/>
                    <a:pt x="2447" y="939"/>
                    <a:pt x="2448" y="934"/>
                  </a:cubicBezTo>
                  <a:cubicBezTo>
                    <a:pt x="2452" y="899"/>
                    <a:pt x="2442" y="863"/>
                    <a:pt x="2420" y="835"/>
                  </a:cubicBezTo>
                  <a:cubicBezTo>
                    <a:pt x="2409" y="821"/>
                    <a:pt x="2397" y="809"/>
                    <a:pt x="2385" y="797"/>
                  </a:cubicBezTo>
                  <a:cubicBezTo>
                    <a:pt x="2358" y="769"/>
                    <a:pt x="2333" y="744"/>
                    <a:pt x="2327" y="704"/>
                  </a:cubicBezTo>
                  <a:cubicBezTo>
                    <a:pt x="2324" y="691"/>
                    <a:pt x="2326" y="676"/>
                    <a:pt x="2328" y="661"/>
                  </a:cubicBezTo>
                  <a:cubicBezTo>
                    <a:pt x="2331" y="642"/>
                    <a:pt x="2333" y="621"/>
                    <a:pt x="2327" y="599"/>
                  </a:cubicBezTo>
                  <a:cubicBezTo>
                    <a:pt x="2318" y="570"/>
                    <a:pt x="2298" y="543"/>
                    <a:pt x="2267" y="516"/>
                  </a:cubicBezTo>
                  <a:cubicBezTo>
                    <a:pt x="2258" y="508"/>
                    <a:pt x="2247" y="502"/>
                    <a:pt x="2236" y="496"/>
                  </a:cubicBezTo>
                  <a:cubicBezTo>
                    <a:pt x="2220" y="486"/>
                    <a:pt x="2203" y="477"/>
                    <a:pt x="2196" y="463"/>
                  </a:cubicBezTo>
                  <a:cubicBezTo>
                    <a:pt x="2181" y="432"/>
                    <a:pt x="2183" y="392"/>
                    <a:pt x="2187" y="350"/>
                  </a:cubicBezTo>
                  <a:cubicBezTo>
                    <a:pt x="2189" y="312"/>
                    <a:pt x="2192" y="273"/>
                    <a:pt x="2181" y="240"/>
                  </a:cubicBezTo>
                  <a:cubicBezTo>
                    <a:pt x="2163" y="188"/>
                    <a:pt x="2128" y="115"/>
                    <a:pt x="2061" y="64"/>
                  </a:cubicBezTo>
                  <a:cubicBezTo>
                    <a:pt x="1997" y="16"/>
                    <a:pt x="1866" y="0"/>
                    <a:pt x="1784" y="16"/>
                  </a:cubicBezTo>
                  <a:cubicBezTo>
                    <a:pt x="1695" y="32"/>
                    <a:pt x="1660" y="80"/>
                    <a:pt x="1646" y="100"/>
                  </a:cubicBezTo>
                  <a:cubicBezTo>
                    <a:pt x="1644" y="102"/>
                    <a:pt x="1643" y="104"/>
                    <a:pt x="1641" y="106"/>
                  </a:cubicBezTo>
                  <a:cubicBezTo>
                    <a:pt x="1637" y="111"/>
                    <a:pt x="1630" y="111"/>
                    <a:pt x="1624" y="115"/>
                  </a:cubicBezTo>
                  <a:cubicBezTo>
                    <a:pt x="1617" y="118"/>
                    <a:pt x="1611" y="124"/>
                    <a:pt x="1606" y="130"/>
                  </a:cubicBezTo>
                  <a:cubicBezTo>
                    <a:pt x="1581" y="156"/>
                    <a:pt x="1571" y="193"/>
                    <a:pt x="1577" y="228"/>
                  </a:cubicBezTo>
                  <a:cubicBezTo>
                    <a:pt x="1537" y="286"/>
                    <a:pt x="1523" y="369"/>
                    <a:pt x="1529" y="410"/>
                  </a:cubicBezTo>
                  <a:cubicBezTo>
                    <a:pt x="1532" y="427"/>
                    <a:pt x="1538" y="444"/>
                    <a:pt x="1541" y="461"/>
                  </a:cubicBezTo>
                  <a:cubicBezTo>
                    <a:pt x="1546" y="492"/>
                    <a:pt x="1542" y="524"/>
                    <a:pt x="1529" y="552"/>
                  </a:cubicBezTo>
                  <a:cubicBezTo>
                    <a:pt x="1521" y="570"/>
                    <a:pt x="1510" y="586"/>
                    <a:pt x="1502" y="603"/>
                  </a:cubicBezTo>
                  <a:cubicBezTo>
                    <a:pt x="1475" y="663"/>
                    <a:pt x="1485" y="732"/>
                    <a:pt x="1492" y="788"/>
                  </a:cubicBezTo>
                  <a:cubicBezTo>
                    <a:pt x="1493" y="792"/>
                    <a:pt x="1495" y="794"/>
                    <a:pt x="1498" y="797"/>
                  </a:cubicBezTo>
                  <a:cubicBezTo>
                    <a:pt x="1476" y="813"/>
                    <a:pt x="1466" y="831"/>
                    <a:pt x="1465" y="833"/>
                  </a:cubicBezTo>
                  <a:cubicBezTo>
                    <a:pt x="1465" y="833"/>
                    <a:pt x="1229" y="1318"/>
                    <a:pt x="1229" y="1318"/>
                  </a:cubicBezTo>
                  <a:cubicBezTo>
                    <a:pt x="1215" y="1351"/>
                    <a:pt x="1218" y="1389"/>
                    <a:pt x="1237" y="1419"/>
                  </a:cubicBezTo>
                  <a:cubicBezTo>
                    <a:pt x="1257" y="1448"/>
                    <a:pt x="1289" y="1466"/>
                    <a:pt x="1325" y="1466"/>
                  </a:cubicBezTo>
                  <a:cubicBezTo>
                    <a:pt x="1469" y="1490"/>
                    <a:pt x="1469" y="1490"/>
                    <a:pt x="1469" y="1490"/>
                  </a:cubicBezTo>
                  <a:cubicBezTo>
                    <a:pt x="1469" y="1518"/>
                    <a:pt x="1469" y="1518"/>
                    <a:pt x="1469" y="1518"/>
                  </a:cubicBezTo>
                  <a:cubicBezTo>
                    <a:pt x="1404" y="1657"/>
                    <a:pt x="1404" y="1657"/>
                    <a:pt x="1404" y="1657"/>
                  </a:cubicBezTo>
                  <a:cubicBezTo>
                    <a:pt x="1356" y="1774"/>
                    <a:pt x="1378" y="1924"/>
                    <a:pt x="1450" y="2004"/>
                  </a:cubicBezTo>
                  <a:cubicBezTo>
                    <a:pt x="1120" y="2038"/>
                    <a:pt x="857" y="2148"/>
                    <a:pt x="668" y="2332"/>
                  </a:cubicBezTo>
                  <a:cubicBezTo>
                    <a:pt x="435" y="2557"/>
                    <a:pt x="317" y="2891"/>
                    <a:pt x="317" y="3325"/>
                  </a:cubicBezTo>
                  <a:cubicBezTo>
                    <a:pt x="317" y="3397"/>
                    <a:pt x="317" y="3397"/>
                    <a:pt x="317" y="3397"/>
                  </a:cubicBezTo>
                  <a:cubicBezTo>
                    <a:pt x="317" y="3404"/>
                    <a:pt x="323" y="3410"/>
                    <a:pt x="330" y="3410"/>
                  </a:cubicBezTo>
                  <a:cubicBezTo>
                    <a:pt x="1386" y="3410"/>
                    <a:pt x="1386" y="3410"/>
                    <a:pt x="1386" y="3410"/>
                  </a:cubicBezTo>
                  <a:cubicBezTo>
                    <a:pt x="1393" y="3410"/>
                    <a:pt x="1399" y="3404"/>
                    <a:pt x="1399" y="3397"/>
                  </a:cubicBezTo>
                  <a:cubicBezTo>
                    <a:pt x="1403" y="3149"/>
                    <a:pt x="1437" y="2966"/>
                    <a:pt x="1499" y="2856"/>
                  </a:cubicBezTo>
                  <a:cubicBezTo>
                    <a:pt x="1529" y="2803"/>
                    <a:pt x="1568" y="2763"/>
                    <a:pt x="1614" y="2736"/>
                  </a:cubicBezTo>
                  <a:cubicBezTo>
                    <a:pt x="1588" y="2836"/>
                    <a:pt x="1588" y="2836"/>
                    <a:pt x="1588" y="2836"/>
                  </a:cubicBezTo>
                  <a:cubicBezTo>
                    <a:pt x="1573" y="2890"/>
                    <a:pt x="1595" y="2944"/>
                    <a:pt x="1635" y="2956"/>
                  </a:cubicBezTo>
                  <a:cubicBezTo>
                    <a:pt x="1722" y="2981"/>
                    <a:pt x="1722" y="2981"/>
                    <a:pt x="1722" y="2981"/>
                  </a:cubicBezTo>
                  <a:cubicBezTo>
                    <a:pt x="1727" y="2983"/>
                    <a:pt x="1732" y="2983"/>
                    <a:pt x="1738" y="2984"/>
                  </a:cubicBezTo>
                  <a:cubicBezTo>
                    <a:pt x="1772" y="2984"/>
                    <a:pt x="1805" y="2955"/>
                    <a:pt x="1819" y="2917"/>
                  </a:cubicBezTo>
                  <a:cubicBezTo>
                    <a:pt x="1831" y="2954"/>
                    <a:pt x="1861" y="2980"/>
                    <a:pt x="1895" y="2980"/>
                  </a:cubicBezTo>
                  <a:cubicBezTo>
                    <a:pt x="1898" y="2980"/>
                    <a:pt x="1937" y="2972"/>
                    <a:pt x="1937" y="2969"/>
                  </a:cubicBezTo>
                  <a:cubicBezTo>
                    <a:pt x="1944" y="3006"/>
                    <a:pt x="1948" y="3047"/>
                    <a:pt x="1948" y="3091"/>
                  </a:cubicBezTo>
                  <a:cubicBezTo>
                    <a:pt x="1948" y="3363"/>
                    <a:pt x="1811" y="3660"/>
                    <a:pt x="1541" y="3975"/>
                  </a:cubicBezTo>
                  <a:cubicBezTo>
                    <a:pt x="1485" y="4039"/>
                    <a:pt x="1445" y="4086"/>
                    <a:pt x="1417" y="4120"/>
                  </a:cubicBezTo>
                  <a:cubicBezTo>
                    <a:pt x="1269" y="4300"/>
                    <a:pt x="1156" y="4477"/>
                    <a:pt x="1082" y="4647"/>
                  </a:cubicBezTo>
                  <a:cubicBezTo>
                    <a:pt x="1008" y="4817"/>
                    <a:pt x="968" y="4992"/>
                    <a:pt x="963" y="5167"/>
                  </a:cubicBezTo>
                  <a:cubicBezTo>
                    <a:pt x="963" y="5174"/>
                    <a:pt x="969" y="5180"/>
                    <a:pt x="976" y="5180"/>
                  </a:cubicBezTo>
                  <a:cubicBezTo>
                    <a:pt x="2063" y="5180"/>
                    <a:pt x="2063" y="5180"/>
                    <a:pt x="2063" y="5180"/>
                  </a:cubicBezTo>
                  <a:cubicBezTo>
                    <a:pt x="2069" y="5180"/>
                    <a:pt x="2074" y="5175"/>
                    <a:pt x="2075" y="5169"/>
                  </a:cubicBezTo>
                  <a:cubicBezTo>
                    <a:pt x="2094" y="5031"/>
                    <a:pt x="2153" y="4895"/>
                    <a:pt x="2206" y="4778"/>
                  </a:cubicBezTo>
                  <a:cubicBezTo>
                    <a:pt x="2289" y="4597"/>
                    <a:pt x="2607" y="4240"/>
                    <a:pt x="2622" y="4224"/>
                  </a:cubicBezTo>
                  <a:cubicBezTo>
                    <a:pt x="3137" y="6404"/>
                    <a:pt x="3137" y="6404"/>
                    <a:pt x="3137" y="6404"/>
                  </a:cubicBezTo>
                  <a:cubicBezTo>
                    <a:pt x="1788" y="6404"/>
                    <a:pt x="1788" y="6404"/>
                    <a:pt x="1788" y="6404"/>
                  </a:cubicBezTo>
                  <a:cubicBezTo>
                    <a:pt x="1859" y="6380"/>
                    <a:pt x="1924" y="6339"/>
                    <a:pt x="1979" y="6284"/>
                  </a:cubicBezTo>
                  <a:cubicBezTo>
                    <a:pt x="2076" y="6187"/>
                    <a:pt x="2130" y="6059"/>
                    <a:pt x="2130" y="5922"/>
                  </a:cubicBezTo>
                  <a:cubicBezTo>
                    <a:pt x="2131" y="5787"/>
                    <a:pt x="2079" y="5659"/>
                    <a:pt x="1983" y="5563"/>
                  </a:cubicBezTo>
                  <a:cubicBezTo>
                    <a:pt x="1887" y="5465"/>
                    <a:pt x="1757" y="5411"/>
                    <a:pt x="1620" y="5411"/>
                  </a:cubicBezTo>
                  <a:cubicBezTo>
                    <a:pt x="1451" y="5411"/>
                    <a:pt x="1451" y="5411"/>
                    <a:pt x="1451" y="5411"/>
                  </a:cubicBezTo>
                  <a:cubicBezTo>
                    <a:pt x="1170" y="5411"/>
                    <a:pt x="934" y="5633"/>
                    <a:pt x="929" y="5913"/>
                  </a:cubicBezTo>
                  <a:cubicBezTo>
                    <a:pt x="925" y="6140"/>
                    <a:pt x="1070" y="6334"/>
                    <a:pt x="1273" y="6404"/>
                  </a:cubicBezTo>
                  <a:cubicBezTo>
                    <a:pt x="13" y="6404"/>
                    <a:pt x="13" y="6404"/>
                    <a:pt x="13" y="6404"/>
                  </a:cubicBezTo>
                  <a:cubicBezTo>
                    <a:pt x="6" y="6404"/>
                    <a:pt x="0" y="6410"/>
                    <a:pt x="0" y="6417"/>
                  </a:cubicBezTo>
                  <a:cubicBezTo>
                    <a:pt x="0" y="6424"/>
                    <a:pt x="6" y="6430"/>
                    <a:pt x="13" y="6430"/>
                  </a:cubicBezTo>
                  <a:cubicBezTo>
                    <a:pt x="4730" y="6430"/>
                    <a:pt x="4730" y="6430"/>
                    <a:pt x="4730" y="6430"/>
                  </a:cubicBezTo>
                  <a:cubicBezTo>
                    <a:pt x="4737" y="6430"/>
                    <a:pt x="4743" y="6424"/>
                    <a:pt x="4743" y="6417"/>
                  </a:cubicBezTo>
                  <a:cubicBezTo>
                    <a:pt x="4743" y="6410"/>
                    <a:pt x="4737" y="6404"/>
                    <a:pt x="4730" y="6404"/>
                  </a:cubicBezTo>
                  <a:cubicBezTo>
                    <a:pt x="3963" y="6404"/>
                    <a:pt x="3963" y="6404"/>
                    <a:pt x="3963" y="6404"/>
                  </a:cubicBezTo>
                  <a:cubicBezTo>
                    <a:pt x="3786" y="5653"/>
                    <a:pt x="3786" y="5653"/>
                    <a:pt x="3786" y="5653"/>
                  </a:cubicBezTo>
                  <a:cubicBezTo>
                    <a:pt x="3792" y="5645"/>
                    <a:pt x="3800" y="5638"/>
                    <a:pt x="3809" y="5632"/>
                  </a:cubicBezTo>
                  <a:cubicBezTo>
                    <a:pt x="3809" y="5632"/>
                    <a:pt x="3813" y="5733"/>
                    <a:pt x="3813" y="5733"/>
                  </a:cubicBezTo>
                  <a:cubicBezTo>
                    <a:pt x="3815" y="5778"/>
                    <a:pt x="3887" y="5779"/>
                    <a:pt x="3890" y="5734"/>
                  </a:cubicBezTo>
                  <a:cubicBezTo>
                    <a:pt x="3890" y="5734"/>
                    <a:pt x="3899" y="5579"/>
                    <a:pt x="3899" y="5577"/>
                  </a:cubicBezTo>
                  <a:cubicBezTo>
                    <a:pt x="3902" y="5572"/>
                    <a:pt x="3903" y="5566"/>
                    <a:pt x="3904" y="5561"/>
                  </a:cubicBezTo>
                  <a:cubicBezTo>
                    <a:pt x="3917" y="5495"/>
                    <a:pt x="3914" y="5442"/>
                    <a:pt x="3895" y="5399"/>
                  </a:cubicBezTo>
                  <a:cubicBezTo>
                    <a:pt x="3888" y="5383"/>
                    <a:pt x="3877" y="5368"/>
                    <a:pt x="3865" y="5355"/>
                  </a:cubicBezTo>
                  <a:cubicBezTo>
                    <a:pt x="3869" y="5353"/>
                    <a:pt x="3871" y="5349"/>
                    <a:pt x="3871" y="5344"/>
                  </a:cubicBezTo>
                  <a:cubicBezTo>
                    <a:pt x="3844" y="4798"/>
                    <a:pt x="3844" y="4798"/>
                    <a:pt x="3844" y="4798"/>
                  </a:cubicBezTo>
                  <a:cubicBezTo>
                    <a:pt x="3844" y="4798"/>
                    <a:pt x="4176" y="5267"/>
                    <a:pt x="4181" y="5274"/>
                  </a:cubicBezTo>
                  <a:cubicBezTo>
                    <a:pt x="4230" y="5357"/>
                    <a:pt x="4230" y="5357"/>
                    <a:pt x="4230" y="5357"/>
                  </a:cubicBezTo>
                  <a:cubicBezTo>
                    <a:pt x="4230" y="5357"/>
                    <a:pt x="4230" y="5358"/>
                    <a:pt x="4230" y="5358"/>
                  </a:cubicBezTo>
                  <a:cubicBezTo>
                    <a:pt x="4242" y="5390"/>
                    <a:pt x="4258" y="5421"/>
                    <a:pt x="4267" y="5453"/>
                  </a:cubicBezTo>
                  <a:cubicBezTo>
                    <a:pt x="4276" y="5483"/>
                    <a:pt x="4278" y="5512"/>
                    <a:pt x="4266" y="5538"/>
                  </a:cubicBezTo>
                  <a:cubicBezTo>
                    <a:pt x="4260" y="5549"/>
                    <a:pt x="4252" y="5560"/>
                    <a:pt x="4243" y="5571"/>
                  </a:cubicBezTo>
                  <a:cubicBezTo>
                    <a:pt x="4226" y="5592"/>
                    <a:pt x="4208" y="5613"/>
                    <a:pt x="4209" y="5643"/>
                  </a:cubicBezTo>
                  <a:cubicBezTo>
                    <a:pt x="4210" y="5680"/>
                    <a:pt x="4240" y="5708"/>
                    <a:pt x="4272" y="5733"/>
                  </a:cubicBezTo>
                  <a:cubicBezTo>
                    <a:pt x="4292" y="5749"/>
                    <a:pt x="4310" y="5751"/>
                    <a:pt x="4333" y="5739"/>
                  </a:cubicBezTo>
                  <a:cubicBezTo>
                    <a:pt x="4387" y="5711"/>
                    <a:pt x="4436" y="5674"/>
                    <a:pt x="4480" y="5632"/>
                  </a:cubicBezTo>
                  <a:cubicBezTo>
                    <a:pt x="4493" y="5619"/>
                    <a:pt x="4508" y="5603"/>
                    <a:pt x="4516" y="5582"/>
                  </a:cubicBezTo>
                  <a:cubicBezTo>
                    <a:pt x="4525" y="5555"/>
                    <a:pt x="4520" y="5527"/>
                    <a:pt x="4515" y="5500"/>
                  </a:cubicBezTo>
                  <a:cubicBezTo>
                    <a:pt x="4513" y="5484"/>
                    <a:pt x="4510" y="5470"/>
                    <a:pt x="4510" y="5456"/>
                  </a:cubicBezTo>
                  <a:cubicBezTo>
                    <a:pt x="4510" y="5442"/>
                    <a:pt x="4512" y="5428"/>
                    <a:pt x="4517" y="5413"/>
                  </a:cubicBezTo>
                  <a:cubicBezTo>
                    <a:pt x="4581" y="5494"/>
                    <a:pt x="4581" y="5494"/>
                    <a:pt x="4581" y="5494"/>
                  </a:cubicBezTo>
                  <a:cubicBezTo>
                    <a:pt x="4588" y="5502"/>
                    <a:pt x="4598" y="5507"/>
                    <a:pt x="4610" y="5507"/>
                  </a:cubicBezTo>
                  <a:cubicBezTo>
                    <a:pt x="4638" y="5507"/>
                    <a:pt x="4660" y="5475"/>
                    <a:pt x="4643" y="5450"/>
                  </a:cubicBezTo>
                  <a:cubicBezTo>
                    <a:pt x="4643" y="5450"/>
                    <a:pt x="4558" y="5319"/>
                    <a:pt x="4557" y="5318"/>
                  </a:cubicBezTo>
                  <a:cubicBezTo>
                    <a:pt x="4554" y="5302"/>
                    <a:pt x="4544" y="5286"/>
                    <a:pt x="4536" y="5273"/>
                  </a:cubicBezTo>
                  <a:cubicBezTo>
                    <a:pt x="4528" y="5258"/>
                    <a:pt x="4519" y="5245"/>
                    <a:pt x="4510" y="5232"/>
                  </a:cubicBezTo>
                  <a:cubicBezTo>
                    <a:pt x="4493" y="5210"/>
                    <a:pt x="4472" y="5190"/>
                    <a:pt x="4448" y="5176"/>
                  </a:cubicBezTo>
                  <a:cubicBezTo>
                    <a:pt x="4425" y="5163"/>
                    <a:pt x="4398" y="5155"/>
                    <a:pt x="4372" y="5155"/>
                  </a:cubicBezTo>
                  <a:cubicBezTo>
                    <a:pt x="4371" y="5155"/>
                    <a:pt x="4346" y="5159"/>
                    <a:pt x="4346" y="5159"/>
                  </a:cubicBezTo>
                  <a:cubicBezTo>
                    <a:pt x="4334" y="5132"/>
                    <a:pt x="4282" y="5015"/>
                    <a:pt x="4277" y="5004"/>
                  </a:cubicBezTo>
                  <a:cubicBezTo>
                    <a:pt x="4202" y="4840"/>
                    <a:pt x="4123" y="4679"/>
                    <a:pt x="4026" y="4527"/>
                  </a:cubicBezTo>
                  <a:cubicBezTo>
                    <a:pt x="4021" y="4520"/>
                    <a:pt x="4012" y="4511"/>
                    <a:pt x="4004" y="4515"/>
                  </a:cubicBezTo>
                  <a:cubicBezTo>
                    <a:pt x="3995" y="4520"/>
                    <a:pt x="3999" y="4534"/>
                    <a:pt x="4005" y="4543"/>
                  </a:cubicBezTo>
                  <a:cubicBezTo>
                    <a:pt x="4125" y="4729"/>
                    <a:pt x="4213" y="4930"/>
                    <a:pt x="4304" y="5131"/>
                  </a:cubicBezTo>
                  <a:cubicBezTo>
                    <a:pt x="4310" y="5144"/>
                    <a:pt x="4316" y="5157"/>
                    <a:pt x="4322" y="5170"/>
                  </a:cubicBezTo>
                  <a:cubicBezTo>
                    <a:pt x="4326" y="5178"/>
                    <a:pt x="4264" y="5225"/>
                    <a:pt x="4257" y="5231"/>
                  </a:cubicBezTo>
                  <a:cubicBezTo>
                    <a:pt x="4240" y="5245"/>
                    <a:pt x="4223" y="5257"/>
                    <a:pt x="4208" y="5265"/>
                  </a:cubicBezTo>
                  <a:cubicBezTo>
                    <a:pt x="4207" y="5265"/>
                    <a:pt x="4076" y="5082"/>
                    <a:pt x="4076" y="5082"/>
                  </a:cubicBezTo>
                  <a:cubicBezTo>
                    <a:pt x="3738" y="4604"/>
                    <a:pt x="3738" y="4604"/>
                    <a:pt x="3738" y="4604"/>
                  </a:cubicBezTo>
                  <a:cubicBezTo>
                    <a:pt x="3724" y="4583"/>
                    <a:pt x="3721" y="4555"/>
                    <a:pt x="3716" y="4530"/>
                  </a:cubicBezTo>
                  <a:cubicBezTo>
                    <a:pt x="3705" y="4482"/>
                    <a:pt x="3598" y="3945"/>
                    <a:pt x="3598" y="3943"/>
                  </a:cubicBezTo>
                  <a:cubicBezTo>
                    <a:pt x="3594" y="3927"/>
                    <a:pt x="3569" y="3931"/>
                    <a:pt x="3572" y="3948"/>
                  </a:cubicBezTo>
                  <a:cubicBezTo>
                    <a:pt x="3577" y="3972"/>
                    <a:pt x="3696" y="4580"/>
                    <a:pt x="3708" y="4604"/>
                  </a:cubicBezTo>
                  <a:cubicBezTo>
                    <a:pt x="3710" y="4610"/>
                    <a:pt x="3714" y="4614"/>
                    <a:pt x="3717" y="4619"/>
                  </a:cubicBezTo>
                  <a:cubicBezTo>
                    <a:pt x="3717" y="4619"/>
                    <a:pt x="3810" y="4749"/>
                    <a:pt x="3816" y="4758"/>
                  </a:cubicBezTo>
                  <a:cubicBezTo>
                    <a:pt x="3845" y="5333"/>
                    <a:pt x="3845" y="5333"/>
                    <a:pt x="3845" y="5333"/>
                  </a:cubicBezTo>
                  <a:cubicBezTo>
                    <a:pt x="3646" y="5353"/>
                    <a:pt x="3646" y="5353"/>
                    <a:pt x="3646" y="5353"/>
                  </a:cubicBezTo>
                  <a:cubicBezTo>
                    <a:pt x="3646" y="5353"/>
                    <a:pt x="3475" y="4060"/>
                    <a:pt x="3469" y="3827"/>
                  </a:cubicBezTo>
                  <a:cubicBezTo>
                    <a:pt x="3484" y="3830"/>
                    <a:pt x="3493" y="3830"/>
                    <a:pt x="3499" y="3825"/>
                  </a:cubicBezTo>
                  <a:cubicBezTo>
                    <a:pt x="3504" y="3821"/>
                    <a:pt x="3506" y="3816"/>
                    <a:pt x="3506" y="3810"/>
                  </a:cubicBezTo>
                  <a:cubicBezTo>
                    <a:pt x="3505" y="3798"/>
                    <a:pt x="3505" y="3718"/>
                    <a:pt x="3505" y="3718"/>
                  </a:cubicBezTo>
                  <a:cubicBezTo>
                    <a:pt x="3556" y="3720"/>
                    <a:pt x="3626" y="3724"/>
                    <a:pt x="3651" y="3728"/>
                  </a:cubicBezTo>
                  <a:cubicBezTo>
                    <a:pt x="3657" y="3759"/>
                    <a:pt x="3666" y="3791"/>
                    <a:pt x="3676" y="3817"/>
                  </a:cubicBezTo>
                  <a:cubicBezTo>
                    <a:pt x="3686" y="3842"/>
                    <a:pt x="3698" y="3860"/>
                    <a:pt x="3712" y="3862"/>
                  </a:cubicBezTo>
                  <a:cubicBezTo>
                    <a:pt x="3740" y="3865"/>
                    <a:pt x="3772" y="3866"/>
                    <a:pt x="3806" y="3866"/>
                  </a:cubicBezTo>
                  <a:cubicBezTo>
                    <a:pt x="3891" y="3866"/>
                    <a:pt x="3983" y="3858"/>
                    <a:pt x="4028" y="3854"/>
                  </a:cubicBezTo>
                  <a:cubicBezTo>
                    <a:pt x="4027" y="3970"/>
                    <a:pt x="3985" y="4229"/>
                    <a:pt x="3980" y="4255"/>
                  </a:cubicBezTo>
                  <a:cubicBezTo>
                    <a:pt x="3969" y="4314"/>
                    <a:pt x="3966" y="4478"/>
                    <a:pt x="3966" y="4493"/>
                  </a:cubicBezTo>
                  <a:cubicBezTo>
                    <a:pt x="3965" y="4509"/>
                    <a:pt x="3991" y="4510"/>
                    <a:pt x="3991" y="4493"/>
                  </a:cubicBezTo>
                  <a:cubicBezTo>
                    <a:pt x="3992" y="4479"/>
                    <a:pt x="3994" y="4317"/>
                    <a:pt x="4005" y="4260"/>
                  </a:cubicBezTo>
                  <a:cubicBezTo>
                    <a:pt x="4010" y="4233"/>
                    <a:pt x="4053" y="3968"/>
                    <a:pt x="4054" y="3851"/>
                  </a:cubicBezTo>
                  <a:cubicBezTo>
                    <a:pt x="4062" y="3850"/>
                    <a:pt x="4069" y="3844"/>
                    <a:pt x="4067" y="3835"/>
                  </a:cubicBezTo>
                  <a:cubicBezTo>
                    <a:pt x="4067" y="3835"/>
                    <a:pt x="3962" y="3415"/>
                    <a:pt x="3962" y="3414"/>
                  </a:cubicBezTo>
                  <a:cubicBezTo>
                    <a:pt x="3958" y="3399"/>
                    <a:pt x="3933" y="3404"/>
                    <a:pt x="3937" y="3421"/>
                  </a:cubicBezTo>
                  <a:cubicBezTo>
                    <a:pt x="4038" y="3827"/>
                    <a:pt x="4038" y="3827"/>
                    <a:pt x="4038" y="3827"/>
                  </a:cubicBezTo>
                  <a:cubicBezTo>
                    <a:pt x="3988" y="3832"/>
                    <a:pt x="3819" y="3848"/>
                    <a:pt x="3716" y="3837"/>
                  </a:cubicBezTo>
                  <a:cubicBezTo>
                    <a:pt x="3706" y="3831"/>
                    <a:pt x="3687" y="3775"/>
                    <a:pt x="3674" y="3716"/>
                  </a:cubicBezTo>
                  <a:cubicBezTo>
                    <a:pt x="3671" y="3633"/>
                    <a:pt x="3671" y="3547"/>
                    <a:pt x="3672" y="3464"/>
                  </a:cubicBezTo>
                  <a:cubicBezTo>
                    <a:pt x="3673" y="3375"/>
                    <a:pt x="3674" y="3286"/>
                    <a:pt x="3669" y="3197"/>
                  </a:cubicBezTo>
                  <a:cubicBezTo>
                    <a:pt x="3703" y="3211"/>
                    <a:pt x="3732" y="3216"/>
                    <a:pt x="3758" y="3216"/>
                  </a:cubicBezTo>
                  <a:cubicBezTo>
                    <a:pt x="3782" y="3216"/>
                    <a:pt x="3806" y="3212"/>
                    <a:pt x="3829" y="3208"/>
                  </a:cubicBezTo>
                  <a:cubicBezTo>
                    <a:pt x="3840" y="3207"/>
                    <a:pt x="3838" y="3189"/>
                    <a:pt x="3827" y="3191"/>
                  </a:cubicBezTo>
                  <a:cubicBezTo>
                    <a:pt x="3796" y="3196"/>
                    <a:pt x="3765" y="3202"/>
                    <a:pt x="3733" y="3198"/>
                  </a:cubicBezTo>
                  <a:cubicBezTo>
                    <a:pt x="3716" y="3196"/>
                    <a:pt x="3670" y="3179"/>
                    <a:pt x="3669" y="3179"/>
                  </a:cubicBezTo>
                  <a:cubicBezTo>
                    <a:pt x="3668" y="3144"/>
                    <a:pt x="3669" y="3110"/>
                    <a:pt x="3679" y="3077"/>
                  </a:cubicBezTo>
                  <a:cubicBezTo>
                    <a:pt x="3695" y="3029"/>
                    <a:pt x="3730" y="2988"/>
                    <a:pt x="3765" y="2951"/>
                  </a:cubicBezTo>
                  <a:cubicBezTo>
                    <a:pt x="3818" y="2894"/>
                    <a:pt x="3875" y="2839"/>
                    <a:pt x="3933" y="2787"/>
                  </a:cubicBezTo>
                  <a:cubicBezTo>
                    <a:pt x="3937" y="2784"/>
                    <a:pt x="3940" y="2781"/>
                    <a:pt x="3944" y="2778"/>
                  </a:cubicBezTo>
                  <a:cubicBezTo>
                    <a:pt x="4012" y="2797"/>
                    <a:pt x="4012" y="2797"/>
                    <a:pt x="4012" y="2797"/>
                  </a:cubicBezTo>
                  <a:cubicBezTo>
                    <a:pt x="4030" y="2799"/>
                    <a:pt x="4047" y="2802"/>
                    <a:pt x="4063" y="2807"/>
                  </a:cubicBezTo>
                  <a:cubicBezTo>
                    <a:pt x="4091" y="2815"/>
                    <a:pt x="4108" y="2831"/>
                    <a:pt x="4130" y="2847"/>
                  </a:cubicBezTo>
                  <a:cubicBezTo>
                    <a:pt x="4149" y="2860"/>
                    <a:pt x="4252" y="2915"/>
                    <a:pt x="4254" y="2921"/>
                  </a:cubicBezTo>
                  <a:cubicBezTo>
                    <a:pt x="4262" y="2945"/>
                    <a:pt x="4271" y="2969"/>
                    <a:pt x="4280" y="2993"/>
                  </a:cubicBezTo>
                  <a:cubicBezTo>
                    <a:pt x="4283" y="2999"/>
                    <a:pt x="4290" y="3003"/>
                    <a:pt x="4297" y="3000"/>
                  </a:cubicBezTo>
                  <a:cubicBezTo>
                    <a:pt x="4304" y="2997"/>
                    <a:pt x="4307" y="2990"/>
                    <a:pt x="4304" y="2983"/>
                  </a:cubicBezTo>
                  <a:cubicBezTo>
                    <a:pt x="4299" y="2970"/>
                    <a:pt x="4188" y="2618"/>
                    <a:pt x="4187" y="2614"/>
                  </a:cubicBezTo>
                  <a:cubicBezTo>
                    <a:pt x="4325" y="2569"/>
                    <a:pt x="4325" y="2569"/>
                    <a:pt x="4325" y="2569"/>
                  </a:cubicBezTo>
                  <a:cubicBezTo>
                    <a:pt x="4362" y="2656"/>
                    <a:pt x="4468" y="2921"/>
                    <a:pt x="4463" y="3075"/>
                  </a:cubicBezTo>
                  <a:cubicBezTo>
                    <a:pt x="4463" y="3106"/>
                    <a:pt x="4403" y="3133"/>
                    <a:pt x="4365" y="3135"/>
                  </a:cubicBezTo>
                  <a:cubicBezTo>
                    <a:pt x="4280" y="3140"/>
                    <a:pt x="4129" y="3061"/>
                    <a:pt x="4031" y="3002"/>
                  </a:cubicBezTo>
                  <a:cubicBezTo>
                    <a:pt x="4023" y="2997"/>
                    <a:pt x="3936" y="2943"/>
                    <a:pt x="3936" y="2942"/>
                  </a:cubicBezTo>
                  <a:cubicBezTo>
                    <a:pt x="3923" y="2932"/>
                    <a:pt x="3907" y="2954"/>
                    <a:pt x="3921" y="2963"/>
                  </a:cubicBezTo>
                  <a:cubicBezTo>
                    <a:pt x="3925" y="2966"/>
                    <a:pt x="3957" y="2987"/>
                    <a:pt x="4003" y="3015"/>
                  </a:cubicBezTo>
                  <a:cubicBezTo>
                    <a:pt x="4003" y="3015"/>
                    <a:pt x="3945" y="3367"/>
                    <a:pt x="3945" y="3368"/>
                  </a:cubicBezTo>
                  <a:cubicBezTo>
                    <a:pt x="3942" y="3384"/>
                    <a:pt x="3967" y="3388"/>
                    <a:pt x="3970" y="3372"/>
                  </a:cubicBezTo>
                  <a:cubicBezTo>
                    <a:pt x="4027" y="3029"/>
                    <a:pt x="4027" y="3029"/>
                    <a:pt x="4027" y="3029"/>
                  </a:cubicBezTo>
                  <a:cubicBezTo>
                    <a:pt x="4124" y="3087"/>
                    <a:pt x="4267" y="3161"/>
                    <a:pt x="4358" y="3161"/>
                  </a:cubicBezTo>
                  <a:cubicBezTo>
                    <a:pt x="4405" y="3161"/>
                    <a:pt x="4487" y="3133"/>
                    <a:pt x="4489" y="3076"/>
                  </a:cubicBezTo>
                  <a:cubicBezTo>
                    <a:pt x="4494" y="2913"/>
                    <a:pt x="4380" y="2633"/>
                    <a:pt x="4345" y="2552"/>
                  </a:cubicBezTo>
                  <a:cubicBezTo>
                    <a:pt x="4343" y="2546"/>
                    <a:pt x="4340" y="2541"/>
                    <a:pt x="4333" y="2540"/>
                  </a:cubicBezTo>
                  <a:cubicBezTo>
                    <a:pt x="4337" y="2527"/>
                    <a:pt x="4340" y="2515"/>
                    <a:pt x="4342" y="2501"/>
                  </a:cubicBezTo>
                  <a:cubicBezTo>
                    <a:pt x="4464" y="2501"/>
                    <a:pt x="4464" y="2501"/>
                    <a:pt x="4464" y="2501"/>
                  </a:cubicBezTo>
                  <a:cubicBezTo>
                    <a:pt x="4464" y="2523"/>
                    <a:pt x="4464" y="2523"/>
                    <a:pt x="4464" y="2523"/>
                  </a:cubicBezTo>
                  <a:cubicBezTo>
                    <a:pt x="4464" y="2530"/>
                    <a:pt x="4469" y="2536"/>
                    <a:pt x="4476" y="2536"/>
                  </a:cubicBezTo>
                  <a:cubicBezTo>
                    <a:pt x="4828" y="2536"/>
                    <a:pt x="4828" y="2536"/>
                    <a:pt x="4828" y="2536"/>
                  </a:cubicBezTo>
                  <a:cubicBezTo>
                    <a:pt x="4835" y="2536"/>
                    <a:pt x="4841" y="2530"/>
                    <a:pt x="4841" y="2523"/>
                  </a:cubicBezTo>
                  <a:cubicBezTo>
                    <a:pt x="4841" y="2338"/>
                    <a:pt x="4841" y="2338"/>
                    <a:pt x="4841" y="2338"/>
                  </a:cubicBezTo>
                  <a:cubicBezTo>
                    <a:pt x="4841" y="2331"/>
                    <a:pt x="4835" y="2326"/>
                    <a:pt x="4828" y="2326"/>
                  </a:cubicBezTo>
                  <a:close/>
                  <a:moveTo>
                    <a:pt x="1439" y="6407"/>
                  </a:moveTo>
                  <a:cubicBezTo>
                    <a:pt x="1423" y="6407"/>
                    <a:pt x="1408" y="6406"/>
                    <a:pt x="1392" y="6404"/>
                  </a:cubicBezTo>
                  <a:cubicBezTo>
                    <a:pt x="1147" y="6381"/>
                    <a:pt x="955" y="6173"/>
                    <a:pt x="955" y="5922"/>
                  </a:cubicBezTo>
                  <a:cubicBezTo>
                    <a:pt x="955" y="5655"/>
                    <a:pt x="1172" y="5437"/>
                    <a:pt x="1439" y="5437"/>
                  </a:cubicBezTo>
                  <a:cubicBezTo>
                    <a:pt x="1707" y="5437"/>
                    <a:pt x="1924" y="5655"/>
                    <a:pt x="1924" y="5922"/>
                  </a:cubicBezTo>
                  <a:cubicBezTo>
                    <a:pt x="1924" y="6173"/>
                    <a:pt x="1732" y="6381"/>
                    <a:pt x="1487" y="6404"/>
                  </a:cubicBezTo>
                  <a:cubicBezTo>
                    <a:pt x="1471" y="6406"/>
                    <a:pt x="1455" y="6407"/>
                    <a:pt x="1439" y="6407"/>
                  </a:cubicBezTo>
                  <a:close/>
                  <a:moveTo>
                    <a:pt x="1620" y="6407"/>
                  </a:moveTo>
                  <a:cubicBezTo>
                    <a:pt x="1599" y="6407"/>
                    <a:pt x="1599" y="6407"/>
                    <a:pt x="1599" y="6407"/>
                  </a:cubicBezTo>
                  <a:cubicBezTo>
                    <a:pt x="1601" y="6406"/>
                    <a:pt x="1604" y="6405"/>
                    <a:pt x="1606" y="6404"/>
                  </a:cubicBezTo>
                  <a:cubicBezTo>
                    <a:pt x="1806" y="6335"/>
                    <a:pt x="1950" y="6145"/>
                    <a:pt x="1950" y="5922"/>
                  </a:cubicBezTo>
                  <a:cubicBezTo>
                    <a:pt x="1950" y="5696"/>
                    <a:pt x="1803" y="5504"/>
                    <a:pt x="1599" y="5437"/>
                  </a:cubicBezTo>
                  <a:cubicBezTo>
                    <a:pt x="1620" y="5437"/>
                    <a:pt x="1620" y="5437"/>
                    <a:pt x="1620" y="5437"/>
                  </a:cubicBezTo>
                  <a:cubicBezTo>
                    <a:pt x="1751" y="5437"/>
                    <a:pt x="1873" y="5488"/>
                    <a:pt x="1965" y="5581"/>
                  </a:cubicBezTo>
                  <a:cubicBezTo>
                    <a:pt x="2056" y="5672"/>
                    <a:pt x="2106" y="5794"/>
                    <a:pt x="2105" y="5922"/>
                  </a:cubicBezTo>
                  <a:cubicBezTo>
                    <a:pt x="2104" y="6052"/>
                    <a:pt x="2053" y="6174"/>
                    <a:pt x="1960" y="6266"/>
                  </a:cubicBezTo>
                  <a:cubicBezTo>
                    <a:pt x="1881" y="6345"/>
                    <a:pt x="1780" y="6394"/>
                    <a:pt x="1672" y="6404"/>
                  </a:cubicBezTo>
                  <a:cubicBezTo>
                    <a:pt x="1655" y="6406"/>
                    <a:pt x="1637" y="6407"/>
                    <a:pt x="1620" y="6407"/>
                  </a:cubicBezTo>
                  <a:close/>
                  <a:moveTo>
                    <a:pt x="4549" y="5351"/>
                  </a:moveTo>
                  <a:cubicBezTo>
                    <a:pt x="4549" y="5351"/>
                    <a:pt x="4621" y="5463"/>
                    <a:pt x="4622" y="5464"/>
                  </a:cubicBezTo>
                  <a:cubicBezTo>
                    <a:pt x="4629" y="5475"/>
                    <a:pt x="4609" y="5488"/>
                    <a:pt x="4601" y="5478"/>
                  </a:cubicBezTo>
                  <a:cubicBezTo>
                    <a:pt x="4528" y="5386"/>
                    <a:pt x="4528" y="5386"/>
                    <a:pt x="4528" y="5386"/>
                  </a:cubicBezTo>
                  <a:cubicBezTo>
                    <a:pt x="4533" y="5376"/>
                    <a:pt x="4548" y="5352"/>
                    <a:pt x="4549" y="5351"/>
                  </a:cubicBezTo>
                  <a:close/>
                  <a:moveTo>
                    <a:pt x="4374" y="5320"/>
                  </a:moveTo>
                  <a:cubicBezTo>
                    <a:pt x="4378" y="5309"/>
                    <a:pt x="4382" y="5295"/>
                    <a:pt x="4385" y="5280"/>
                  </a:cubicBezTo>
                  <a:cubicBezTo>
                    <a:pt x="4389" y="5281"/>
                    <a:pt x="4406" y="5287"/>
                    <a:pt x="4425" y="5300"/>
                  </a:cubicBezTo>
                  <a:cubicBezTo>
                    <a:pt x="4449" y="5317"/>
                    <a:pt x="4469" y="5339"/>
                    <a:pt x="4485" y="5363"/>
                  </a:cubicBezTo>
                  <a:cubicBezTo>
                    <a:pt x="4491" y="5373"/>
                    <a:pt x="4505" y="5363"/>
                    <a:pt x="4499" y="5354"/>
                  </a:cubicBezTo>
                  <a:cubicBezTo>
                    <a:pt x="4482" y="5328"/>
                    <a:pt x="4460" y="5306"/>
                    <a:pt x="4436" y="5287"/>
                  </a:cubicBezTo>
                  <a:cubicBezTo>
                    <a:pt x="4414" y="5269"/>
                    <a:pt x="4388" y="5263"/>
                    <a:pt x="4388" y="5263"/>
                  </a:cubicBezTo>
                  <a:cubicBezTo>
                    <a:pt x="4391" y="5243"/>
                    <a:pt x="4391" y="5205"/>
                    <a:pt x="4382" y="5182"/>
                  </a:cubicBezTo>
                  <a:cubicBezTo>
                    <a:pt x="4400" y="5183"/>
                    <a:pt x="4419" y="5189"/>
                    <a:pt x="4435" y="5198"/>
                  </a:cubicBezTo>
                  <a:cubicBezTo>
                    <a:pt x="4471" y="5219"/>
                    <a:pt x="4501" y="5256"/>
                    <a:pt x="4528" y="5312"/>
                  </a:cubicBezTo>
                  <a:cubicBezTo>
                    <a:pt x="4534" y="5324"/>
                    <a:pt x="4532" y="5329"/>
                    <a:pt x="4525" y="5340"/>
                  </a:cubicBezTo>
                  <a:cubicBezTo>
                    <a:pt x="4507" y="5367"/>
                    <a:pt x="4484" y="5409"/>
                    <a:pt x="4484" y="5457"/>
                  </a:cubicBezTo>
                  <a:cubicBezTo>
                    <a:pt x="4484" y="5472"/>
                    <a:pt x="4487" y="5487"/>
                    <a:pt x="4490" y="5502"/>
                  </a:cubicBezTo>
                  <a:cubicBezTo>
                    <a:pt x="4491" y="5508"/>
                    <a:pt x="4483" y="5524"/>
                    <a:pt x="4480" y="5529"/>
                  </a:cubicBezTo>
                  <a:cubicBezTo>
                    <a:pt x="4474" y="5540"/>
                    <a:pt x="4465" y="5548"/>
                    <a:pt x="4457" y="5557"/>
                  </a:cubicBezTo>
                  <a:cubicBezTo>
                    <a:pt x="4423" y="5591"/>
                    <a:pt x="4388" y="5628"/>
                    <a:pt x="4349" y="5656"/>
                  </a:cubicBezTo>
                  <a:cubicBezTo>
                    <a:pt x="4338" y="5665"/>
                    <a:pt x="4325" y="5672"/>
                    <a:pt x="4312" y="5677"/>
                  </a:cubicBezTo>
                  <a:cubicBezTo>
                    <a:pt x="4301" y="5681"/>
                    <a:pt x="4308" y="5698"/>
                    <a:pt x="4318" y="5693"/>
                  </a:cubicBezTo>
                  <a:cubicBezTo>
                    <a:pt x="4333" y="5687"/>
                    <a:pt x="4347" y="5680"/>
                    <a:pt x="4360" y="5670"/>
                  </a:cubicBezTo>
                  <a:cubicBezTo>
                    <a:pt x="4399" y="5641"/>
                    <a:pt x="4434" y="5603"/>
                    <a:pt x="4469" y="5569"/>
                  </a:cubicBezTo>
                  <a:cubicBezTo>
                    <a:pt x="4478" y="5560"/>
                    <a:pt x="4488" y="5549"/>
                    <a:pt x="4495" y="5538"/>
                  </a:cubicBezTo>
                  <a:cubicBezTo>
                    <a:pt x="4496" y="5550"/>
                    <a:pt x="4495" y="5562"/>
                    <a:pt x="4491" y="5574"/>
                  </a:cubicBezTo>
                  <a:cubicBezTo>
                    <a:pt x="4486" y="5589"/>
                    <a:pt x="4473" y="5603"/>
                    <a:pt x="4462" y="5614"/>
                  </a:cubicBezTo>
                  <a:cubicBezTo>
                    <a:pt x="4420" y="5654"/>
                    <a:pt x="4372" y="5689"/>
                    <a:pt x="4321" y="5717"/>
                  </a:cubicBezTo>
                  <a:cubicBezTo>
                    <a:pt x="4307" y="5724"/>
                    <a:pt x="4300" y="5722"/>
                    <a:pt x="4288" y="5713"/>
                  </a:cubicBezTo>
                  <a:cubicBezTo>
                    <a:pt x="4260" y="5692"/>
                    <a:pt x="4235" y="5669"/>
                    <a:pt x="4235" y="5642"/>
                  </a:cubicBezTo>
                  <a:cubicBezTo>
                    <a:pt x="4234" y="5622"/>
                    <a:pt x="4247" y="5606"/>
                    <a:pt x="4263" y="5587"/>
                  </a:cubicBezTo>
                  <a:cubicBezTo>
                    <a:pt x="4272" y="5575"/>
                    <a:pt x="4282" y="5563"/>
                    <a:pt x="4289" y="5549"/>
                  </a:cubicBezTo>
                  <a:cubicBezTo>
                    <a:pt x="4293" y="5541"/>
                    <a:pt x="4296" y="5533"/>
                    <a:pt x="4298" y="5524"/>
                  </a:cubicBezTo>
                  <a:cubicBezTo>
                    <a:pt x="4319" y="5522"/>
                    <a:pt x="4342" y="5524"/>
                    <a:pt x="4352" y="5525"/>
                  </a:cubicBezTo>
                  <a:cubicBezTo>
                    <a:pt x="4360" y="5526"/>
                    <a:pt x="4368" y="5521"/>
                    <a:pt x="4369" y="5512"/>
                  </a:cubicBezTo>
                  <a:cubicBezTo>
                    <a:pt x="4370" y="5500"/>
                    <a:pt x="4372" y="5465"/>
                    <a:pt x="4371" y="5448"/>
                  </a:cubicBezTo>
                  <a:cubicBezTo>
                    <a:pt x="4370" y="5440"/>
                    <a:pt x="4363" y="5433"/>
                    <a:pt x="4355" y="5433"/>
                  </a:cubicBezTo>
                  <a:cubicBezTo>
                    <a:pt x="4336" y="5432"/>
                    <a:pt x="4290" y="5437"/>
                    <a:pt x="4289" y="5437"/>
                  </a:cubicBezTo>
                  <a:cubicBezTo>
                    <a:pt x="4285" y="5425"/>
                    <a:pt x="4280" y="5413"/>
                    <a:pt x="4275" y="5400"/>
                  </a:cubicBezTo>
                  <a:cubicBezTo>
                    <a:pt x="4293" y="5412"/>
                    <a:pt x="4328" y="5390"/>
                    <a:pt x="4333" y="5385"/>
                  </a:cubicBezTo>
                  <a:cubicBezTo>
                    <a:pt x="4353" y="5369"/>
                    <a:pt x="4366" y="5344"/>
                    <a:pt x="4374" y="5320"/>
                  </a:cubicBezTo>
                  <a:close/>
                  <a:moveTo>
                    <a:pt x="4294" y="5454"/>
                  </a:moveTo>
                  <a:cubicBezTo>
                    <a:pt x="4311" y="5452"/>
                    <a:pt x="4337" y="5449"/>
                    <a:pt x="4354" y="5449"/>
                  </a:cubicBezTo>
                  <a:cubicBezTo>
                    <a:pt x="4354" y="5463"/>
                    <a:pt x="4353" y="5491"/>
                    <a:pt x="4352" y="5508"/>
                  </a:cubicBezTo>
                  <a:cubicBezTo>
                    <a:pt x="4339" y="5507"/>
                    <a:pt x="4319" y="5505"/>
                    <a:pt x="4300" y="5507"/>
                  </a:cubicBezTo>
                  <a:cubicBezTo>
                    <a:pt x="4301" y="5490"/>
                    <a:pt x="4299" y="5472"/>
                    <a:pt x="4294" y="5454"/>
                  </a:cubicBezTo>
                  <a:close/>
                  <a:moveTo>
                    <a:pt x="4273" y="5251"/>
                  </a:moveTo>
                  <a:cubicBezTo>
                    <a:pt x="4279" y="5246"/>
                    <a:pt x="4285" y="5241"/>
                    <a:pt x="4290" y="5236"/>
                  </a:cubicBezTo>
                  <a:cubicBezTo>
                    <a:pt x="4314" y="5216"/>
                    <a:pt x="4333" y="5196"/>
                    <a:pt x="4343" y="5186"/>
                  </a:cubicBezTo>
                  <a:cubicBezTo>
                    <a:pt x="4343" y="5186"/>
                    <a:pt x="4348" y="5179"/>
                    <a:pt x="4349" y="5178"/>
                  </a:cubicBezTo>
                  <a:cubicBezTo>
                    <a:pt x="4355" y="5185"/>
                    <a:pt x="4355" y="5185"/>
                    <a:pt x="4355" y="5185"/>
                  </a:cubicBezTo>
                  <a:cubicBezTo>
                    <a:pt x="4372" y="5213"/>
                    <a:pt x="4363" y="5276"/>
                    <a:pt x="4350" y="5311"/>
                  </a:cubicBezTo>
                  <a:cubicBezTo>
                    <a:pt x="4336" y="5352"/>
                    <a:pt x="4314" y="5376"/>
                    <a:pt x="4291" y="5377"/>
                  </a:cubicBezTo>
                  <a:cubicBezTo>
                    <a:pt x="4276" y="5377"/>
                    <a:pt x="4262" y="5366"/>
                    <a:pt x="4253" y="5346"/>
                  </a:cubicBezTo>
                  <a:cubicBezTo>
                    <a:pt x="4219" y="5288"/>
                    <a:pt x="4219" y="5288"/>
                    <a:pt x="4219" y="5288"/>
                  </a:cubicBezTo>
                  <a:cubicBezTo>
                    <a:pt x="4219" y="5288"/>
                    <a:pt x="4254" y="5266"/>
                    <a:pt x="4273" y="5251"/>
                  </a:cubicBezTo>
                  <a:close/>
                  <a:moveTo>
                    <a:pt x="4134" y="2375"/>
                  </a:moveTo>
                  <a:cubicBezTo>
                    <a:pt x="4134" y="2373"/>
                    <a:pt x="4136" y="2371"/>
                    <a:pt x="4138" y="2371"/>
                  </a:cubicBezTo>
                  <a:cubicBezTo>
                    <a:pt x="4292" y="2371"/>
                    <a:pt x="4292" y="2371"/>
                    <a:pt x="4292" y="2371"/>
                  </a:cubicBezTo>
                  <a:cubicBezTo>
                    <a:pt x="4294" y="2371"/>
                    <a:pt x="4296" y="2373"/>
                    <a:pt x="4296" y="2375"/>
                  </a:cubicBezTo>
                  <a:cubicBezTo>
                    <a:pt x="4296" y="2393"/>
                    <a:pt x="4296" y="2393"/>
                    <a:pt x="4296" y="2393"/>
                  </a:cubicBezTo>
                  <a:cubicBezTo>
                    <a:pt x="4296" y="2407"/>
                    <a:pt x="4285" y="2418"/>
                    <a:pt x="4271" y="2418"/>
                  </a:cubicBezTo>
                  <a:cubicBezTo>
                    <a:pt x="4160" y="2418"/>
                    <a:pt x="4160" y="2418"/>
                    <a:pt x="4160" y="2418"/>
                  </a:cubicBezTo>
                  <a:cubicBezTo>
                    <a:pt x="4146" y="2418"/>
                    <a:pt x="4134" y="2406"/>
                    <a:pt x="4134" y="2391"/>
                  </a:cubicBezTo>
                  <a:lnTo>
                    <a:pt x="4134" y="2375"/>
                  </a:lnTo>
                  <a:close/>
                  <a:moveTo>
                    <a:pt x="3623" y="2581"/>
                  </a:moveTo>
                  <a:cubicBezTo>
                    <a:pt x="3628" y="2590"/>
                    <a:pt x="3632" y="2595"/>
                    <a:pt x="3632" y="2605"/>
                  </a:cubicBezTo>
                  <a:cubicBezTo>
                    <a:pt x="3632" y="2626"/>
                    <a:pt x="3623" y="2647"/>
                    <a:pt x="3609" y="2663"/>
                  </a:cubicBezTo>
                  <a:cubicBezTo>
                    <a:pt x="3462" y="2655"/>
                    <a:pt x="3462" y="2655"/>
                    <a:pt x="3462" y="2655"/>
                  </a:cubicBezTo>
                  <a:cubicBezTo>
                    <a:pt x="3462" y="2635"/>
                    <a:pt x="3473" y="2617"/>
                    <a:pt x="3485" y="2597"/>
                  </a:cubicBezTo>
                  <a:cubicBezTo>
                    <a:pt x="3496" y="2580"/>
                    <a:pt x="3506" y="2562"/>
                    <a:pt x="3510" y="2542"/>
                  </a:cubicBezTo>
                  <a:cubicBezTo>
                    <a:pt x="3514" y="2525"/>
                    <a:pt x="3512" y="2507"/>
                    <a:pt x="3510" y="2490"/>
                  </a:cubicBezTo>
                  <a:cubicBezTo>
                    <a:pt x="3509" y="2473"/>
                    <a:pt x="3507" y="2457"/>
                    <a:pt x="3511" y="2442"/>
                  </a:cubicBezTo>
                  <a:cubicBezTo>
                    <a:pt x="3516" y="2422"/>
                    <a:pt x="3528" y="2405"/>
                    <a:pt x="3537" y="2386"/>
                  </a:cubicBezTo>
                  <a:cubicBezTo>
                    <a:pt x="3544" y="2370"/>
                    <a:pt x="3548" y="2347"/>
                    <a:pt x="3552" y="2323"/>
                  </a:cubicBezTo>
                  <a:cubicBezTo>
                    <a:pt x="3553" y="2311"/>
                    <a:pt x="3556" y="2298"/>
                    <a:pt x="3558" y="2285"/>
                  </a:cubicBezTo>
                  <a:cubicBezTo>
                    <a:pt x="3561" y="2274"/>
                    <a:pt x="3544" y="2270"/>
                    <a:pt x="3541" y="2281"/>
                  </a:cubicBezTo>
                  <a:cubicBezTo>
                    <a:pt x="3539" y="2294"/>
                    <a:pt x="3537" y="2307"/>
                    <a:pt x="3535" y="2320"/>
                  </a:cubicBezTo>
                  <a:cubicBezTo>
                    <a:pt x="3531" y="2343"/>
                    <a:pt x="3527" y="2365"/>
                    <a:pt x="3521" y="2379"/>
                  </a:cubicBezTo>
                  <a:cubicBezTo>
                    <a:pt x="3512" y="2399"/>
                    <a:pt x="3499" y="2417"/>
                    <a:pt x="3494" y="2438"/>
                  </a:cubicBezTo>
                  <a:cubicBezTo>
                    <a:pt x="3490" y="2456"/>
                    <a:pt x="3492" y="2474"/>
                    <a:pt x="3493" y="2492"/>
                  </a:cubicBezTo>
                  <a:cubicBezTo>
                    <a:pt x="3495" y="2508"/>
                    <a:pt x="3496" y="2524"/>
                    <a:pt x="3493" y="2538"/>
                  </a:cubicBezTo>
                  <a:cubicBezTo>
                    <a:pt x="3490" y="2556"/>
                    <a:pt x="3480" y="2572"/>
                    <a:pt x="3471" y="2588"/>
                  </a:cubicBezTo>
                  <a:cubicBezTo>
                    <a:pt x="3458" y="2609"/>
                    <a:pt x="3445" y="2630"/>
                    <a:pt x="3445" y="2655"/>
                  </a:cubicBezTo>
                  <a:cubicBezTo>
                    <a:pt x="3389" y="2652"/>
                    <a:pt x="3389" y="2652"/>
                    <a:pt x="3389" y="2652"/>
                  </a:cubicBezTo>
                  <a:cubicBezTo>
                    <a:pt x="3382" y="2628"/>
                    <a:pt x="3400" y="2599"/>
                    <a:pt x="3415" y="2573"/>
                  </a:cubicBezTo>
                  <a:cubicBezTo>
                    <a:pt x="3419" y="2566"/>
                    <a:pt x="3423" y="2560"/>
                    <a:pt x="3428" y="2554"/>
                  </a:cubicBezTo>
                  <a:cubicBezTo>
                    <a:pt x="3433" y="2547"/>
                    <a:pt x="3439" y="2540"/>
                    <a:pt x="3442" y="2530"/>
                  </a:cubicBezTo>
                  <a:cubicBezTo>
                    <a:pt x="3448" y="2512"/>
                    <a:pt x="3444" y="2493"/>
                    <a:pt x="3439" y="2475"/>
                  </a:cubicBezTo>
                  <a:cubicBezTo>
                    <a:pt x="3432" y="2446"/>
                    <a:pt x="3425" y="2421"/>
                    <a:pt x="3459" y="2395"/>
                  </a:cubicBezTo>
                  <a:cubicBezTo>
                    <a:pt x="3498" y="2364"/>
                    <a:pt x="3489" y="2331"/>
                    <a:pt x="3480" y="2300"/>
                  </a:cubicBezTo>
                  <a:cubicBezTo>
                    <a:pt x="3467" y="2253"/>
                    <a:pt x="3451" y="2195"/>
                    <a:pt x="3591" y="2099"/>
                  </a:cubicBezTo>
                  <a:cubicBezTo>
                    <a:pt x="3648" y="2060"/>
                    <a:pt x="3709" y="2051"/>
                    <a:pt x="3751" y="2051"/>
                  </a:cubicBezTo>
                  <a:cubicBezTo>
                    <a:pt x="3833" y="2051"/>
                    <a:pt x="3892" y="2081"/>
                    <a:pt x="3904" y="2102"/>
                  </a:cubicBezTo>
                  <a:cubicBezTo>
                    <a:pt x="3905" y="2106"/>
                    <a:pt x="3908" y="2108"/>
                    <a:pt x="3912" y="2109"/>
                  </a:cubicBezTo>
                  <a:cubicBezTo>
                    <a:pt x="3912" y="2109"/>
                    <a:pt x="3967" y="2123"/>
                    <a:pt x="4001" y="2159"/>
                  </a:cubicBezTo>
                  <a:cubicBezTo>
                    <a:pt x="4033" y="2191"/>
                    <a:pt x="4050" y="2240"/>
                    <a:pt x="4049" y="2294"/>
                  </a:cubicBezTo>
                  <a:cubicBezTo>
                    <a:pt x="4049" y="2294"/>
                    <a:pt x="4037" y="2293"/>
                    <a:pt x="4016" y="2293"/>
                  </a:cubicBezTo>
                  <a:cubicBezTo>
                    <a:pt x="4009" y="2243"/>
                    <a:pt x="3975" y="2187"/>
                    <a:pt x="3929" y="2149"/>
                  </a:cubicBezTo>
                  <a:cubicBezTo>
                    <a:pt x="3925" y="2145"/>
                    <a:pt x="3919" y="2146"/>
                    <a:pt x="3917" y="2150"/>
                  </a:cubicBezTo>
                  <a:cubicBezTo>
                    <a:pt x="3913" y="2153"/>
                    <a:pt x="3914" y="2159"/>
                    <a:pt x="3918" y="2162"/>
                  </a:cubicBezTo>
                  <a:cubicBezTo>
                    <a:pt x="3959" y="2197"/>
                    <a:pt x="3991" y="2248"/>
                    <a:pt x="3999" y="2292"/>
                  </a:cubicBezTo>
                  <a:cubicBezTo>
                    <a:pt x="3890" y="2289"/>
                    <a:pt x="3645" y="2283"/>
                    <a:pt x="3645" y="2283"/>
                  </a:cubicBezTo>
                  <a:cubicBezTo>
                    <a:pt x="3634" y="2282"/>
                    <a:pt x="3628" y="2295"/>
                    <a:pt x="3634" y="2303"/>
                  </a:cubicBezTo>
                  <a:cubicBezTo>
                    <a:pt x="3647" y="2320"/>
                    <a:pt x="3657" y="2359"/>
                    <a:pt x="3642" y="2385"/>
                  </a:cubicBezTo>
                  <a:cubicBezTo>
                    <a:pt x="3638" y="2392"/>
                    <a:pt x="3634" y="2398"/>
                    <a:pt x="3631" y="2406"/>
                  </a:cubicBezTo>
                  <a:cubicBezTo>
                    <a:pt x="3625" y="2425"/>
                    <a:pt x="3633" y="2443"/>
                    <a:pt x="3640" y="2459"/>
                  </a:cubicBezTo>
                  <a:cubicBezTo>
                    <a:pt x="3645" y="2471"/>
                    <a:pt x="3650" y="2482"/>
                    <a:pt x="3649" y="2491"/>
                  </a:cubicBezTo>
                  <a:cubicBezTo>
                    <a:pt x="3648" y="2500"/>
                    <a:pt x="3642" y="2510"/>
                    <a:pt x="3636" y="2519"/>
                  </a:cubicBezTo>
                  <a:cubicBezTo>
                    <a:pt x="3634" y="2521"/>
                    <a:pt x="3633" y="2524"/>
                    <a:pt x="3631" y="2526"/>
                  </a:cubicBezTo>
                  <a:cubicBezTo>
                    <a:pt x="3615" y="2552"/>
                    <a:pt x="3618" y="2570"/>
                    <a:pt x="3623" y="2581"/>
                  </a:cubicBezTo>
                  <a:close/>
                  <a:moveTo>
                    <a:pt x="4002" y="2392"/>
                  </a:moveTo>
                  <a:cubicBezTo>
                    <a:pt x="4000" y="2367"/>
                    <a:pt x="3994" y="2342"/>
                    <a:pt x="3985" y="2318"/>
                  </a:cubicBezTo>
                  <a:cubicBezTo>
                    <a:pt x="4037" y="2319"/>
                    <a:pt x="4037" y="2319"/>
                    <a:pt x="4037" y="2319"/>
                  </a:cubicBezTo>
                  <a:cubicBezTo>
                    <a:pt x="4042" y="2329"/>
                    <a:pt x="4043" y="2338"/>
                    <a:pt x="4042" y="2346"/>
                  </a:cubicBezTo>
                  <a:cubicBezTo>
                    <a:pt x="4041" y="2351"/>
                    <a:pt x="4040" y="2356"/>
                    <a:pt x="4038" y="2361"/>
                  </a:cubicBezTo>
                  <a:cubicBezTo>
                    <a:pt x="4035" y="2367"/>
                    <a:pt x="4032" y="2373"/>
                    <a:pt x="4028" y="2380"/>
                  </a:cubicBezTo>
                  <a:cubicBezTo>
                    <a:pt x="4028" y="2392"/>
                    <a:pt x="4028" y="2392"/>
                    <a:pt x="4028" y="2392"/>
                  </a:cubicBezTo>
                  <a:lnTo>
                    <a:pt x="4002" y="2392"/>
                  </a:lnTo>
                  <a:close/>
                  <a:moveTo>
                    <a:pt x="4028" y="2418"/>
                  </a:moveTo>
                  <a:cubicBezTo>
                    <a:pt x="4028" y="2444"/>
                    <a:pt x="4028" y="2444"/>
                    <a:pt x="4028" y="2444"/>
                  </a:cubicBezTo>
                  <a:cubicBezTo>
                    <a:pt x="3902" y="2444"/>
                    <a:pt x="3902" y="2444"/>
                    <a:pt x="3902" y="2444"/>
                  </a:cubicBezTo>
                  <a:cubicBezTo>
                    <a:pt x="3902" y="2418"/>
                    <a:pt x="3902" y="2418"/>
                    <a:pt x="3902" y="2418"/>
                  </a:cubicBezTo>
                  <a:lnTo>
                    <a:pt x="4028" y="2418"/>
                  </a:lnTo>
                  <a:close/>
                  <a:moveTo>
                    <a:pt x="3657" y="2619"/>
                  </a:moveTo>
                  <a:cubicBezTo>
                    <a:pt x="3658" y="2614"/>
                    <a:pt x="3658" y="2610"/>
                    <a:pt x="3658" y="2605"/>
                  </a:cubicBezTo>
                  <a:cubicBezTo>
                    <a:pt x="3658" y="2591"/>
                    <a:pt x="3653" y="2582"/>
                    <a:pt x="3646" y="2570"/>
                  </a:cubicBezTo>
                  <a:cubicBezTo>
                    <a:pt x="3640" y="2557"/>
                    <a:pt x="3651" y="2543"/>
                    <a:pt x="3658" y="2533"/>
                  </a:cubicBezTo>
                  <a:cubicBezTo>
                    <a:pt x="3665" y="2521"/>
                    <a:pt x="3673" y="2508"/>
                    <a:pt x="3674" y="2494"/>
                  </a:cubicBezTo>
                  <a:cubicBezTo>
                    <a:pt x="3676" y="2478"/>
                    <a:pt x="3670" y="2463"/>
                    <a:pt x="3664" y="2449"/>
                  </a:cubicBezTo>
                  <a:cubicBezTo>
                    <a:pt x="3658" y="2435"/>
                    <a:pt x="3653" y="2424"/>
                    <a:pt x="3656" y="2414"/>
                  </a:cubicBezTo>
                  <a:cubicBezTo>
                    <a:pt x="3658" y="2408"/>
                    <a:pt x="3661" y="2403"/>
                    <a:pt x="3664" y="2398"/>
                  </a:cubicBezTo>
                  <a:cubicBezTo>
                    <a:pt x="3679" y="2371"/>
                    <a:pt x="3677" y="2336"/>
                    <a:pt x="3666" y="2309"/>
                  </a:cubicBezTo>
                  <a:cubicBezTo>
                    <a:pt x="3957" y="2317"/>
                    <a:pt x="3957" y="2317"/>
                    <a:pt x="3957" y="2317"/>
                  </a:cubicBezTo>
                  <a:cubicBezTo>
                    <a:pt x="3967" y="2341"/>
                    <a:pt x="3973" y="2366"/>
                    <a:pt x="3976" y="2392"/>
                  </a:cubicBezTo>
                  <a:cubicBezTo>
                    <a:pt x="3889" y="2392"/>
                    <a:pt x="3889" y="2392"/>
                    <a:pt x="3889" y="2392"/>
                  </a:cubicBezTo>
                  <a:cubicBezTo>
                    <a:pt x="3882" y="2392"/>
                    <a:pt x="3876" y="2398"/>
                    <a:pt x="3876" y="2405"/>
                  </a:cubicBezTo>
                  <a:cubicBezTo>
                    <a:pt x="3876" y="2457"/>
                    <a:pt x="3876" y="2457"/>
                    <a:pt x="3876" y="2457"/>
                  </a:cubicBezTo>
                  <a:cubicBezTo>
                    <a:pt x="3876" y="2464"/>
                    <a:pt x="3882" y="2470"/>
                    <a:pt x="3889" y="2470"/>
                  </a:cubicBezTo>
                  <a:cubicBezTo>
                    <a:pt x="3974" y="2470"/>
                    <a:pt x="3974" y="2470"/>
                    <a:pt x="3974" y="2470"/>
                  </a:cubicBezTo>
                  <a:cubicBezTo>
                    <a:pt x="3971" y="2485"/>
                    <a:pt x="3968" y="2500"/>
                    <a:pt x="3963" y="2515"/>
                  </a:cubicBezTo>
                  <a:cubicBezTo>
                    <a:pt x="3938" y="2593"/>
                    <a:pt x="3880" y="2674"/>
                    <a:pt x="3791" y="2679"/>
                  </a:cubicBezTo>
                  <a:cubicBezTo>
                    <a:pt x="3785" y="2679"/>
                    <a:pt x="3779" y="2679"/>
                    <a:pt x="3773" y="2679"/>
                  </a:cubicBezTo>
                  <a:cubicBezTo>
                    <a:pt x="3731" y="2676"/>
                    <a:pt x="3690" y="2652"/>
                    <a:pt x="3657" y="2619"/>
                  </a:cubicBezTo>
                  <a:close/>
                  <a:moveTo>
                    <a:pt x="3859" y="2767"/>
                  </a:moveTo>
                  <a:cubicBezTo>
                    <a:pt x="3857" y="2784"/>
                    <a:pt x="3778" y="2843"/>
                    <a:pt x="3723" y="2843"/>
                  </a:cubicBezTo>
                  <a:cubicBezTo>
                    <a:pt x="3715" y="2843"/>
                    <a:pt x="3708" y="2841"/>
                    <a:pt x="3702" y="2839"/>
                  </a:cubicBezTo>
                  <a:cubicBezTo>
                    <a:pt x="3652" y="2811"/>
                    <a:pt x="3673" y="2744"/>
                    <a:pt x="3674" y="2741"/>
                  </a:cubicBezTo>
                  <a:cubicBezTo>
                    <a:pt x="3674" y="2741"/>
                    <a:pt x="3681" y="2706"/>
                    <a:pt x="3684" y="2690"/>
                  </a:cubicBezTo>
                  <a:cubicBezTo>
                    <a:pt x="3685" y="2686"/>
                    <a:pt x="3686" y="2681"/>
                    <a:pt x="3687" y="2676"/>
                  </a:cubicBezTo>
                  <a:cubicBezTo>
                    <a:pt x="3713" y="2692"/>
                    <a:pt x="3742" y="2702"/>
                    <a:pt x="3771" y="2705"/>
                  </a:cubicBezTo>
                  <a:cubicBezTo>
                    <a:pt x="3775" y="2705"/>
                    <a:pt x="3780" y="2705"/>
                    <a:pt x="3784" y="2705"/>
                  </a:cubicBezTo>
                  <a:cubicBezTo>
                    <a:pt x="3807" y="2705"/>
                    <a:pt x="3830" y="2700"/>
                    <a:pt x="3851" y="2691"/>
                  </a:cubicBezTo>
                  <a:lnTo>
                    <a:pt x="3859" y="2767"/>
                  </a:lnTo>
                  <a:close/>
                  <a:moveTo>
                    <a:pt x="3165" y="2815"/>
                  </a:moveTo>
                  <a:cubicBezTo>
                    <a:pt x="3372" y="3097"/>
                    <a:pt x="3372" y="3097"/>
                    <a:pt x="3372" y="3097"/>
                  </a:cubicBezTo>
                  <a:cubicBezTo>
                    <a:pt x="3375" y="3147"/>
                    <a:pt x="3379" y="3196"/>
                    <a:pt x="3384" y="3245"/>
                  </a:cubicBezTo>
                  <a:cubicBezTo>
                    <a:pt x="3386" y="3262"/>
                    <a:pt x="3412" y="3259"/>
                    <a:pt x="3409" y="3243"/>
                  </a:cubicBezTo>
                  <a:cubicBezTo>
                    <a:pt x="3405" y="3199"/>
                    <a:pt x="3401" y="3154"/>
                    <a:pt x="3398" y="3109"/>
                  </a:cubicBezTo>
                  <a:cubicBezTo>
                    <a:pt x="3399" y="3109"/>
                    <a:pt x="3410" y="3093"/>
                    <a:pt x="3410" y="3093"/>
                  </a:cubicBezTo>
                  <a:cubicBezTo>
                    <a:pt x="3417" y="3119"/>
                    <a:pt x="3432" y="3149"/>
                    <a:pt x="3459" y="3181"/>
                  </a:cubicBezTo>
                  <a:cubicBezTo>
                    <a:pt x="3459" y="3181"/>
                    <a:pt x="3453" y="3268"/>
                    <a:pt x="3449" y="3319"/>
                  </a:cubicBezTo>
                  <a:cubicBezTo>
                    <a:pt x="3375" y="3369"/>
                    <a:pt x="3375" y="3369"/>
                    <a:pt x="3375" y="3369"/>
                  </a:cubicBezTo>
                  <a:cubicBezTo>
                    <a:pt x="3361" y="3378"/>
                    <a:pt x="3337" y="3373"/>
                    <a:pt x="3305" y="3345"/>
                  </a:cubicBezTo>
                  <a:cubicBezTo>
                    <a:pt x="3305" y="3344"/>
                    <a:pt x="3024" y="2896"/>
                    <a:pt x="3024" y="2896"/>
                  </a:cubicBezTo>
                  <a:lnTo>
                    <a:pt x="3165" y="2815"/>
                  </a:lnTo>
                  <a:close/>
                  <a:moveTo>
                    <a:pt x="2581" y="3939"/>
                  </a:moveTo>
                  <a:cubicBezTo>
                    <a:pt x="2500" y="3598"/>
                    <a:pt x="2500" y="3598"/>
                    <a:pt x="2500" y="3598"/>
                  </a:cubicBezTo>
                  <a:cubicBezTo>
                    <a:pt x="2824" y="3598"/>
                    <a:pt x="2824" y="3598"/>
                    <a:pt x="2824" y="3598"/>
                  </a:cubicBezTo>
                  <a:cubicBezTo>
                    <a:pt x="2820" y="3606"/>
                    <a:pt x="2816" y="3615"/>
                    <a:pt x="2812" y="3624"/>
                  </a:cubicBezTo>
                  <a:cubicBezTo>
                    <a:pt x="2768" y="3719"/>
                    <a:pt x="2705" y="3825"/>
                    <a:pt x="2626" y="3939"/>
                  </a:cubicBezTo>
                  <a:lnTo>
                    <a:pt x="2581" y="3939"/>
                  </a:lnTo>
                  <a:close/>
                  <a:moveTo>
                    <a:pt x="2607" y="3965"/>
                  </a:moveTo>
                  <a:cubicBezTo>
                    <a:pt x="2602" y="3972"/>
                    <a:pt x="2597" y="3979"/>
                    <a:pt x="2592" y="3986"/>
                  </a:cubicBezTo>
                  <a:cubicBezTo>
                    <a:pt x="2587" y="3965"/>
                    <a:pt x="2587" y="3965"/>
                    <a:pt x="2587" y="3965"/>
                  </a:cubicBezTo>
                  <a:lnTo>
                    <a:pt x="2607" y="3965"/>
                  </a:lnTo>
                  <a:close/>
                  <a:moveTo>
                    <a:pt x="2955" y="3205"/>
                  </a:moveTo>
                  <a:cubicBezTo>
                    <a:pt x="2959" y="3161"/>
                    <a:pt x="2961" y="3118"/>
                    <a:pt x="2961" y="3075"/>
                  </a:cubicBezTo>
                  <a:cubicBezTo>
                    <a:pt x="2961" y="3022"/>
                    <a:pt x="2958" y="2972"/>
                    <a:pt x="2952" y="2923"/>
                  </a:cubicBezTo>
                  <a:cubicBezTo>
                    <a:pt x="2958" y="2924"/>
                    <a:pt x="2963" y="2925"/>
                    <a:pt x="2969" y="2925"/>
                  </a:cubicBezTo>
                  <a:cubicBezTo>
                    <a:pt x="2982" y="2925"/>
                    <a:pt x="2995" y="2921"/>
                    <a:pt x="3005" y="2914"/>
                  </a:cubicBezTo>
                  <a:cubicBezTo>
                    <a:pt x="3116" y="3091"/>
                    <a:pt x="3116" y="3091"/>
                    <a:pt x="3116" y="3091"/>
                  </a:cubicBezTo>
                  <a:cubicBezTo>
                    <a:pt x="3116" y="3129"/>
                    <a:pt x="3113" y="3167"/>
                    <a:pt x="3109" y="3205"/>
                  </a:cubicBezTo>
                  <a:lnTo>
                    <a:pt x="2955" y="3205"/>
                  </a:lnTo>
                  <a:close/>
                  <a:moveTo>
                    <a:pt x="3106" y="3230"/>
                  </a:moveTo>
                  <a:cubicBezTo>
                    <a:pt x="3092" y="3346"/>
                    <a:pt x="3061" y="3460"/>
                    <a:pt x="3015" y="3572"/>
                  </a:cubicBezTo>
                  <a:cubicBezTo>
                    <a:pt x="2862" y="3572"/>
                    <a:pt x="2862" y="3572"/>
                    <a:pt x="2862" y="3572"/>
                  </a:cubicBezTo>
                  <a:cubicBezTo>
                    <a:pt x="2908" y="3460"/>
                    <a:pt x="2938" y="3346"/>
                    <a:pt x="2952" y="3230"/>
                  </a:cubicBezTo>
                  <a:lnTo>
                    <a:pt x="3106" y="3230"/>
                  </a:lnTo>
                  <a:close/>
                  <a:moveTo>
                    <a:pt x="2992" y="2893"/>
                  </a:moveTo>
                  <a:cubicBezTo>
                    <a:pt x="2980" y="2900"/>
                    <a:pt x="2962" y="2901"/>
                    <a:pt x="2950" y="2894"/>
                  </a:cubicBezTo>
                  <a:cubicBezTo>
                    <a:pt x="2945" y="2891"/>
                    <a:pt x="2941" y="2887"/>
                    <a:pt x="2937" y="2882"/>
                  </a:cubicBezTo>
                  <a:cubicBezTo>
                    <a:pt x="2931" y="2875"/>
                    <a:pt x="2926" y="2867"/>
                    <a:pt x="2923" y="2858"/>
                  </a:cubicBezTo>
                  <a:cubicBezTo>
                    <a:pt x="2940" y="2858"/>
                    <a:pt x="2958" y="2858"/>
                    <a:pt x="2975" y="2860"/>
                  </a:cubicBezTo>
                  <a:cubicBezTo>
                    <a:pt x="2979" y="2860"/>
                    <a:pt x="2988" y="2861"/>
                    <a:pt x="2991" y="2864"/>
                  </a:cubicBezTo>
                  <a:cubicBezTo>
                    <a:pt x="2992" y="2866"/>
                    <a:pt x="2992" y="2892"/>
                    <a:pt x="2992" y="2893"/>
                  </a:cubicBezTo>
                  <a:close/>
                  <a:moveTo>
                    <a:pt x="2925" y="2906"/>
                  </a:moveTo>
                  <a:cubicBezTo>
                    <a:pt x="2925" y="2907"/>
                    <a:pt x="2925" y="2907"/>
                    <a:pt x="2925" y="2907"/>
                  </a:cubicBezTo>
                  <a:cubicBezTo>
                    <a:pt x="2932" y="2960"/>
                    <a:pt x="2935" y="3016"/>
                    <a:pt x="2935" y="3075"/>
                  </a:cubicBezTo>
                  <a:cubicBezTo>
                    <a:pt x="2935" y="3118"/>
                    <a:pt x="2933" y="3161"/>
                    <a:pt x="2929" y="3205"/>
                  </a:cubicBezTo>
                  <a:cubicBezTo>
                    <a:pt x="2407" y="3205"/>
                    <a:pt x="2407" y="3205"/>
                    <a:pt x="2407" y="3205"/>
                  </a:cubicBezTo>
                  <a:cubicBezTo>
                    <a:pt x="2326" y="2863"/>
                    <a:pt x="2326" y="2863"/>
                    <a:pt x="2326" y="2863"/>
                  </a:cubicBezTo>
                  <a:cubicBezTo>
                    <a:pt x="2897" y="2863"/>
                    <a:pt x="2897" y="2863"/>
                    <a:pt x="2897" y="2863"/>
                  </a:cubicBezTo>
                  <a:cubicBezTo>
                    <a:pt x="2902" y="2876"/>
                    <a:pt x="2908" y="2888"/>
                    <a:pt x="2917" y="2899"/>
                  </a:cubicBezTo>
                  <a:cubicBezTo>
                    <a:pt x="2919" y="2901"/>
                    <a:pt x="2922" y="2904"/>
                    <a:pt x="2925" y="2906"/>
                  </a:cubicBezTo>
                  <a:close/>
                  <a:moveTo>
                    <a:pt x="2926" y="3230"/>
                  </a:moveTo>
                  <a:cubicBezTo>
                    <a:pt x="2911" y="3346"/>
                    <a:pt x="2881" y="3460"/>
                    <a:pt x="2835" y="3572"/>
                  </a:cubicBezTo>
                  <a:cubicBezTo>
                    <a:pt x="2494" y="3572"/>
                    <a:pt x="2494" y="3572"/>
                    <a:pt x="2494" y="3572"/>
                  </a:cubicBezTo>
                  <a:cubicBezTo>
                    <a:pt x="2413" y="3230"/>
                    <a:pt x="2413" y="3230"/>
                    <a:pt x="2413" y="3230"/>
                  </a:cubicBezTo>
                  <a:lnTo>
                    <a:pt x="2926" y="3230"/>
                  </a:lnTo>
                  <a:close/>
                  <a:moveTo>
                    <a:pt x="2835" y="3634"/>
                  </a:moveTo>
                  <a:cubicBezTo>
                    <a:pt x="2841" y="3622"/>
                    <a:pt x="2847" y="3610"/>
                    <a:pt x="2852" y="3598"/>
                  </a:cubicBezTo>
                  <a:cubicBezTo>
                    <a:pt x="3004" y="3598"/>
                    <a:pt x="3004" y="3598"/>
                    <a:pt x="3004" y="3598"/>
                  </a:cubicBezTo>
                  <a:cubicBezTo>
                    <a:pt x="3000" y="3606"/>
                    <a:pt x="2997" y="3615"/>
                    <a:pt x="2993" y="3624"/>
                  </a:cubicBezTo>
                  <a:cubicBezTo>
                    <a:pt x="2945" y="3727"/>
                    <a:pt x="2884" y="3833"/>
                    <a:pt x="2811" y="3939"/>
                  </a:cubicBezTo>
                  <a:cubicBezTo>
                    <a:pt x="2657" y="3939"/>
                    <a:pt x="2657" y="3939"/>
                    <a:pt x="2657" y="3939"/>
                  </a:cubicBezTo>
                  <a:cubicBezTo>
                    <a:pt x="2733" y="3829"/>
                    <a:pt x="2793" y="3727"/>
                    <a:pt x="2835" y="3634"/>
                  </a:cubicBezTo>
                  <a:close/>
                  <a:moveTo>
                    <a:pt x="3016" y="3634"/>
                  </a:moveTo>
                  <a:cubicBezTo>
                    <a:pt x="3022" y="3622"/>
                    <a:pt x="3027" y="3610"/>
                    <a:pt x="3032" y="3598"/>
                  </a:cubicBezTo>
                  <a:cubicBezTo>
                    <a:pt x="3273" y="3598"/>
                    <a:pt x="3273" y="3598"/>
                    <a:pt x="3273" y="3598"/>
                  </a:cubicBezTo>
                  <a:cubicBezTo>
                    <a:pt x="3354" y="3938"/>
                    <a:pt x="3354" y="3938"/>
                    <a:pt x="3354" y="3938"/>
                  </a:cubicBezTo>
                  <a:cubicBezTo>
                    <a:pt x="2842" y="3939"/>
                    <a:pt x="2842" y="3939"/>
                    <a:pt x="2842" y="3939"/>
                  </a:cubicBezTo>
                  <a:cubicBezTo>
                    <a:pt x="2911" y="3837"/>
                    <a:pt x="2970" y="3734"/>
                    <a:pt x="3016" y="3634"/>
                  </a:cubicBezTo>
                  <a:close/>
                  <a:moveTo>
                    <a:pt x="3043" y="3572"/>
                  </a:moveTo>
                  <a:cubicBezTo>
                    <a:pt x="3088" y="3460"/>
                    <a:pt x="3118" y="3346"/>
                    <a:pt x="3132" y="3230"/>
                  </a:cubicBezTo>
                  <a:cubicBezTo>
                    <a:pt x="3187" y="3230"/>
                    <a:pt x="3187" y="3230"/>
                    <a:pt x="3187" y="3230"/>
                  </a:cubicBezTo>
                  <a:cubicBezTo>
                    <a:pt x="3267" y="3572"/>
                    <a:pt x="3267" y="3572"/>
                    <a:pt x="3267" y="3572"/>
                  </a:cubicBezTo>
                  <a:lnTo>
                    <a:pt x="3043" y="3572"/>
                  </a:lnTo>
                  <a:close/>
                  <a:moveTo>
                    <a:pt x="3135" y="3205"/>
                  </a:moveTo>
                  <a:cubicBezTo>
                    <a:pt x="3138" y="3180"/>
                    <a:pt x="3140" y="3155"/>
                    <a:pt x="3141" y="3130"/>
                  </a:cubicBezTo>
                  <a:cubicBezTo>
                    <a:pt x="3176" y="3187"/>
                    <a:pt x="3176" y="3187"/>
                    <a:pt x="3176" y="3187"/>
                  </a:cubicBezTo>
                  <a:cubicBezTo>
                    <a:pt x="3177" y="3187"/>
                    <a:pt x="3177" y="3187"/>
                    <a:pt x="3177" y="3187"/>
                  </a:cubicBezTo>
                  <a:cubicBezTo>
                    <a:pt x="3188" y="3205"/>
                    <a:pt x="3188" y="3205"/>
                    <a:pt x="3188" y="3205"/>
                  </a:cubicBezTo>
                  <a:lnTo>
                    <a:pt x="3135" y="3205"/>
                  </a:lnTo>
                  <a:close/>
                  <a:moveTo>
                    <a:pt x="3076" y="2762"/>
                  </a:moveTo>
                  <a:cubicBezTo>
                    <a:pt x="3089" y="2764"/>
                    <a:pt x="3098" y="2772"/>
                    <a:pt x="3107" y="2781"/>
                  </a:cubicBezTo>
                  <a:cubicBezTo>
                    <a:pt x="3107" y="2781"/>
                    <a:pt x="3123" y="2796"/>
                    <a:pt x="3130" y="2802"/>
                  </a:cubicBezTo>
                  <a:cubicBezTo>
                    <a:pt x="3125" y="2804"/>
                    <a:pt x="3029" y="2854"/>
                    <a:pt x="3028" y="2854"/>
                  </a:cubicBezTo>
                  <a:cubicBezTo>
                    <a:pt x="3026" y="2854"/>
                    <a:pt x="3001" y="2835"/>
                    <a:pt x="2998" y="2833"/>
                  </a:cubicBezTo>
                  <a:cubicBezTo>
                    <a:pt x="2985" y="2829"/>
                    <a:pt x="2971" y="2828"/>
                    <a:pt x="2958" y="2827"/>
                  </a:cubicBezTo>
                  <a:cubicBezTo>
                    <a:pt x="2919" y="2826"/>
                    <a:pt x="2919" y="2826"/>
                    <a:pt x="2919" y="2826"/>
                  </a:cubicBezTo>
                  <a:cubicBezTo>
                    <a:pt x="2926" y="2806"/>
                    <a:pt x="2935" y="2781"/>
                    <a:pt x="2939" y="2772"/>
                  </a:cubicBezTo>
                  <a:cubicBezTo>
                    <a:pt x="2969" y="2763"/>
                    <a:pt x="3001" y="2761"/>
                    <a:pt x="3040" y="2761"/>
                  </a:cubicBezTo>
                  <a:cubicBezTo>
                    <a:pt x="3052" y="2761"/>
                    <a:pt x="3064" y="2760"/>
                    <a:pt x="3076" y="2762"/>
                  </a:cubicBezTo>
                  <a:close/>
                  <a:moveTo>
                    <a:pt x="1968" y="782"/>
                  </a:moveTo>
                  <a:cubicBezTo>
                    <a:pt x="1967" y="784"/>
                    <a:pt x="1966" y="785"/>
                    <a:pt x="1965" y="787"/>
                  </a:cubicBezTo>
                  <a:cubicBezTo>
                    <a:pt x="1957" y="798"/>
                    <a:pt x="1905" y="857"/>
                    <a:pt x="1813" y="859"/>
                  </a:cubicBezTo>
                  <a:cubicBezTo>
                    <a:pt x="1736" y="861"/>
                    <a:pt x="1688" y="822"/>
                    <a:pt x="1671" y="806"/>
                  </a:cubicBezTo>
                  <a:cubicBezTo>
                    <a:pt x="1660" y="795"/>
                    <a:pt x="1654" y="787"/>
                    <a:pt x="1651" y="780"/>
                  </a:cubicBezTo>
                  <a:cubicBezTo>
                    <a:pt x="1661" y="777"/>
                    <a:pt x="1695" y="770"/>
                    <a:pt x="1725" y="763"/>
                  </a:cubicBezTo>
                  <a:cubicBezTo>
                    <a:pt x="1734" y="761"/>
                    <a:pt x="1735" y="753"/>
                    <a:pt x="1736" y="745"/>
                  </a:cubicBezTo>
                  <a:cubicBezTo>
                    <a:pt x="1744" y="695"/>
                    <a:pt x="1744" y="695"/>
                    <a:pt x="1744" y="695"/>
                  </a:cubicBezTo>
                  <a:cubicBezTo>
                    <a:pt x="1758" y="702"/>
                    <a:pt x="1788" y="703"/>
                    <a:pt x="1792" y="703"/>
                  </a:cubicBezTo>
                  <a:cubicBezTo>
                    <a:pt x="1820" y="703"/>
                    <a:pt x="1853" y="697"/>
                    <a:pt x="1878" y="684"/>
                  </a:cubicBezTo>
                  <a:cubicBezTo>
                    <a:pt x="1879" y="684"/>
                    <a:pt x="1885" y="744"/>
                    <a:pt x="1885" y="745"/>
                  </a:cubicBezTo>
                  <a:cubicBezTo>
                    <a:pt x="1886" y="754"/>
                    <a:pt x="1888" y="762"/>
                    <a:pt x="1898" y="764"/>
                  </a:cubicBezTo>
                  <a:cubicBezTo>
                    <a:pt x="1902" y="765"/>
                    <a:pt x="1954" y="779"/>
                    <a:pt x="1968" y="782"/>
                  </a:cubicBezTo>
                  <a:close/>
                  <a:moveTo>
                    <a:pt x="1611" y="371"/>
                  </a:moveTo>
                  <a:cubicBezTo>
                    <a:pt x="1612" y="359"/>
                    <a:pt x="1612" y="348"/>
                    <a:pt x="1613" y="336"/>
                  </a:cubicBezTo>
                  <a:cubicBezTo>
                    <a:pt x="1614" y="320"/>
                    <a:pt x="1614" y="305"/>
                    <a:pt x="1616" y="290"/>
                  </a:cubicBezTo>
                  <a:cubicBezTo>
                    <a:pt x="1624" y="297"/>
                    <a:pt x="1660" y="312"/>
                    <a:pt x="1673" y="315"/>
                  </a:cubicBezTo>
                  <a:cubicBezTo>
                    <a:pt x="1705" y="320"/>
                    <a:pt x="1737" y="314"/>
                    <a:pt x="1768" y="308"/>
                  </a:cubicBezTo>
                  <a:cubicBezTo>
                    <a:pt x="1809" y="301"/>
                    <a:pt x="1859" y="292"/>
                    <a:pt x="1894" y="322"/>
                  </a:cubicBezTo>
                  <a:cubicBezTo>
                    <a:pt x="1909" y="335"/>
                    <a:pt x="1916" y="351"/>
                    <a:pt x="1920" y="370"/>
                  </a:cubicBezTo>
                  <a:cubicBezTo>
                    <a:pt x="1928" y="437"/>
                    <a:pt x="1941" y="473"/>
                    <a:pt x="1950" y="497"/>
                  </a:cubicBezTo>
                  <a:cubicBezTo>
                    <a:pt x="1954" y="509"/>
                    <a:pt x="1960" y="521"/>
                    <a:pt x="1959" y="534"/>
                  </a:cubicBezTo>
                  <a:cubicBezTo>
                    <a:pt x="1955" y="561"/>
                    <a:pt x="1945" y="587"/>
                    <a:pt x="1931" y="609"/>
                  </a:cubicBezTo>
                  <a:cubicBezTo>
                    <a:pt x="1916" y="630"/>
                    <a:pt x="1897" y="646"/>
                    <a:pt x="1874" y="657"/>
                  </a:cubicBezTo>
                  <a:cubicBezTo>
                    <a:pt x="1850" y="669"/>
                    <a:pt x="1826" y="676"/>
                    <a:pt x="1803" y="677"/>
                  </a:cubicBezTo>
                  <a:cubicBezTo>
                    <a:pt x="1775" y="679"/>
                    <a:pt x="1748" y="673"/>
                    <a:pt x="1724" y="659"/>
                  </a:cubicBezTo>
                  <a:cubicBezTo>
                    <a:pt x="1675" y="629"/>
                    <a:pt x="1647" y="573"/>
                    <a:pt x="1634" y="534"/>
                  </a:cubicBezTo>
                  <a:cubicBezTo>
                    <a:pt x="1626" y="511"/>
                    <a:pt x="1619" y="488"/>
                    <a:pt x="1616" y="465"/>
                  </a:cubicBezTo>
                  <a:cubicBezTo>
                    <a:pt x="1610" y="434"/>
                    <a:pt x="1610" y="403"/>
                    <a:pt x="1611" y="371"/>
                  </a:cubicBezTo>
                  <a:close/>
                  <a:moveTo>
                    <a:pt x="1525" y="614"/>
                  </a:moveTo>
                  <a:cubicBezTo>
                    <a:pt x="1533" y="596"/>
                    <a:pt x="1544" y="580"/>
                    <a:pt x="1552" y="563"/>
                  </a:cubicBezTo>
                  <a:cubicBezTo>
                    <a:pt x="1567" y="530"/>
                    <a:pt x="1572" y="492"/>
                    <a:pt x="1566" y="457"/>
                  </a:cubicBezTo>
                  <a:cubicBezTo>
                    <a:pt x="1563" y="440"/>
                    <a:pt x="1557" y="423"/>
                    <a:pt x="1555" y="406"/>
                  </a:cubicBezTo>
                  <a:cubicBezTo>
                    <a:pt x="1550" y="374"/>
                    <a:pt x="1560" y="310"/>
                    <a:pt x="1587" y="260"/>
                  </a:cubicBezTo>
                  <a:cubicBezTo>
                    <a:pt x="1588" y="261"/>
                    <a:pt x="1591" y="267"/>
                    <a:pt x="1593" y="269"/>
                  </a:cubicBezTo>
                  <a:cubicBezTo>
                    <a:pt x="1589" y="291"/>
                    <a:pt x="1588" y="313"/>
                    <a:pt x="1587" y="335"/>
                  </a:cubicBezTo>
                  <a:cubicBezTo>
                    <a:pt x="1587" y="346"/>
                    <a:pt x="1586" y="358"/>
                    <a:pt x="1585" y="369"/>
                  </a:cubicBezTo>
                  <a:cubicBezTo>
                    <a:pt x="1583" y="393"/>
                    <a:pt x="1586" y="445"/>
                    <a:pt x="1590" y="470"/>
                  </a:cubicBezTo>
                  <a:cubicBezTo>
                    <a:pt x="1594" y="493"/>
                    <a:pt x="1601" y="518"/>
                    <a:pt x="1610" y="543"/>
                  </a:cubicBezTo>
                  <a:cubicBezTo>
                    <a:pt x="1634" y="613"/>
                    <a:pt x="1672" y="661"/>
                    <a:pt x="1720" y="686"/>
                  </a:cubicBezTo>
                  <a:cubicBezTo>
                    <a:pt x="1711" y="738"/>
                    <a:pt x="1711" y="738"/>
                    <a:pt x="1711" y="738"/>
                  </a:cubicBezTo>
                  <a:cubicBezTo>
                    <a:pt x="1660" y="751"/>
                    <a:pt x="1595" y="766"/>
                    <a:pt x="1551" y="773"/>
                  </a:cubicBezTo>
                  <a:cubicBezTo>
                    <a:pt x="1543" y="774"/>
                    <a:pt x="1516" y="785"/>
                    <a:pt x="1517" y="783"/>
                  </a:cubicBezTo>
                  <a:cubicBezTo>
                    <a:pt x="1512" y="783"/>
                    <a:pt x="1510" y="723"/>
                    <a:pt x="1510" y="697"/>
                  </a:cubicBezTo>
                  <a:cubicBezTo>
                    <a:pt x="1510" y="668"/>
                    <a:pt x="1514" y="639"/>
                    <a:pt x="1525" y="614"/>
                  </a:cubicBezTo>
                  <a:close/>
                  <a:moveTo>
                    <a:pt x="1326" y="1441"/>
                  </a:moveTo>
                  <a:cubicBezTo>
                    <a:pt x="1269" y="1441"/>
                    <a:pt x="1230" y="1381"/>
                    <a:pt x="1252" y="1329"/>
                  </a:cubicBezTo>
                  <a:cubicBezTo>
                    <a:pt x="1487" y="845"/>
                    <a:pt x="1487" y="845"/>
                    <a:pt x="1487" y="845"/>
                  </a:cubicBezTo>
                  <a:cubicBezTo>
                    <a:pt x="1489" y="842"/>
                    <a:pt x="1513" y="805"/>
                    <a:pt x="1555" y="799"/>
                  </a:cubicBezTo>
                  <a:cubicBezTo>
                    <a:pt x="1575" y="795"/>
                    <a:pt x="1600" y="791"/>
                    <a:pt x="1625" y="785"/>
                  </a:cubicBezTo>
                  <a:cubicBezTo>
                    <a:pt x="1629" y="797"/>
                    <a:pt x="1639" y="810"/>
                    <a:pt x="1653" y="824"/>
                  </a:cubicBezTo>
                  <a:cubicBezTo>
                    <a:pt x="1672" y="842"/>
                    <a:pt x="1724" y="884"/>
                    <a:pt x="1808" y="884"/>
                  </a:cubicBezTo>
                  <a:cubicBezTo>
                    <a:pt x="1864" y="884"/>
                    <a:pt x="1920" y="866"/>
                    <a:pt x="1962" y="828"/>
                  </a:cubicBezTo>
                  <a:cubicBezTo>
                    <a:pt x="1971" y="820"/>
                    <a:pt x="1979" y="811"/>
                    <a:pt x="1986" y="801"/>
                  </a:cubicBezTo>
                  <a:cubicBezTo>
                    <a:pt x="1990" y="797"/>
                    <a:pt x="1992" y="792"/>
                    <a:pt x="1994" y="788"/>
                  </a:cubicBezTo>
                  <a:cubicBezTo>
                    <a:pt x="2048" y="798"/>
                    <a:pt x="2048" y="798"/>
                    <a:pt x="2048" y="798"/>
                  </a:cubicBezTo>
                  <a:cubicBezTo>
                    <a:pt x="2058" y="800"/>
                    <a:pt x="2068" y="803"/>
                    <a:pt x="2076" y="806"/>
                  </a:cubicBezTo>
                  <a:cubicBezTo>
                    <a:pt x="2079" y="807"/>
                    <a:pt x="2081" y="808"/>
                    <a:pt x="2083" y="809"/>
                  </a:cubicBezTo>
                  <a:cubicBezTo>
                    <a:pt x="2102" y="818"/>
                    <a:pt x="2106" y="830"/>
                    <a:pt x="2120" y="849"/>
                  </a:cubicBezTo>
                  <a:cubicBezTo>
                    <a:pt x="2124" y="858"/>
                    <a:pt x="2165" y="930"/>
                    <a:pt x="2203" y="1022"/>
                  </a:cubicBezTo>
                  <a:cubicBezTo>
                    <a:pt x="2236" y="1103"/>
                    <a:pt x="2274" y="1202"/>
                    <a:pt x="2299" y="1292"/>
                  </a:cubicBezTo>
                  <a:cubicBezTo>
                    <a:pt x="2320" y="1366"/>
                    <a:pt x="2288" y="1387"/>
                    <a:pt x="2263" y="1397"/>
                  </a:cubicBezTo>
                  <a:cubicBezTo>
                    <a:pt x="2157" y="1433"/>
                    <a:pt x="2157" y="1433"/>
                    <a:pt x="2157" y="1433"/>
                  </a:cubicBezTo>
                  <a:cubicBezTo>
                    <a:pt x="2157" y="1433"/>
                    <a:pt x="2157" y="1213"/>
                    <a:pt x="2157" y="1212"/>
                  </a:cubicBezTo>
                  <a:cubicBezTo>
                    <a:pt x="2157" y="1210"/>
                    <a:pt x="2181" y="1207"/>
                    <a:pt x="2182" y="1206"/>
                  </a:cubicBezTo>
                  <a:cubicBezTo>
                    <a:pt x="2199" y="1203"/>
                    <a:pt x="2193" y="1178"/>
                    <a:pt x="2177" y="1181"/>
                  </a:cubicBezTo>
                  <a:cubicBezTo>
                    <a:pt x="2170" y="1183"/>
                    <a:pt x="2164" y="1184"/>
                    <a:pt x="2157" y="1185"/>
                  </a:cubicBezTo>
                  <a:cubicBezTo>
                    <a:pt x="2157" y="1083"/>
                    <a:pt x="2157" y="1083"/>
                    <a:pt x="2157" y="1083"/>
                  </a:cubicBezTo>
                  <a:cubicBezTo>
                    <a:pt x="2157" y="1076"/>
                    <a:pt x="2151" y="1070"/>
                    <a:pt x="2144" y="1070"/>
                  </a:cubicBezTo>
                  <a:cubicBezTo>
                    <a:pt x="2060" y="1070"/>
                    <a:pt x="2060" y="1070"/>
                    <a:pt x="2060" y="1070"/>
                  </a:cubicBezTo>
                  <a:cubicBezTo>
                    <a:pt x="2057" y="1041"/>
                    <a:pt x="2049" y="971"/>
                    <a:pt x="2045" y="956"/>
                  </a:cubicBezTo>
                  <a:cubicBezTo>
                    <a:pt x="2040" y="940"/>
                    <a:pt x="2015" y="948"/>
                    <a:pt x="2020" y="964"/>
                  </a:cubicBezTo>
                  <a:cubicBezTo>
                    <a:pt x="2023" y="974"/>
                    <a:pt x="2030" y="1029"/>
                    <a:pt x="2034" y="1070"/>
                  </a:cubicBezTo>
                  <a:cubicBezTo>
                    <a:pt x="1560" y="1070"/>
                    <a:pt x="1560" y="1070"/>
                    <a:pt x="1560" y="1070"/>
                  </a:cubicBezTo>
                  <a:cubicBezTo>
                    <a:pt x="1568" y="1038"/>
                    <a:pt x="1578" y="1007"/>
                    <a:pt x="1589" y="977"/>
                  </a:cubicBezTo>
                  <a:cubicBezTo>
                    <a:pt x="1594" y="961"/>
                    <a:pt x="1570" y="952"/>
                    <a:pt x="1565" y="968"/>
                  </a:cubicBezTo>
                  <a:cubicBezTo>
                    <a:pt x="1552" y="1001"/>
                    <a:pt x="1542" y="1035"/>
                    <a:pt x="1533" y="1070"/>
                  </a:cubicBezTo>
                  <a:cubicBezTo>
                    <a:pt x="1482" y="1070"/>
                    <a:pt x="1482" y="1070"/>
                    <a:pt x="1482" y="1070"/>
                  </a:cubicBezTo>
                  <a:cubicBezTo>
                    <a:pt x="1475" y="1070"/>
                    <a:pt x="1469" y="1076"/>
                    <a:pt x="1469" y="1083"/>
                  </a:cubicBezTo>
                  <a:cubicBezTo>
                    <a:pt x="1469" y="1289"/>
                    <a:pt x="1469" y="1289"/>
                    <a:pt x="1469" y="1289"/>
                  </a:cubicBezTo>
                  <a:cubicBezTo>
                    <a:pt x="1420" y="1283"/>
                    <a:pt x="1380" y="1285"/>
                    <a:pt x="1350" y="1294"/>
                  </a:cubicBezTo>
                  <a:cubicBezTo>
                    <a:pt x="1335" y="1299"/>
                    <a:pt x="1342" y="1325"/>
                    <a:pt x="1358" y="1319"/>
                  </a:cubicBezTo>
                  <a:cubicBezTo>
                    <a:pt x="1385" y="1310"/>
                    <a:pt x="1423" y="1309"/>
                    <a:pt x="1469" y="1315"/>
                  </a:cubicBezTo>
                  <a:cubicBezTo>
                    <a:pt x="1469" y="1464"/>
                    <a:pt x="1469" y="1464"/>
                    <a:pt x="1469" y="1464"/>
                  </a:cubicBezTo>
                  <a:cubicBezTo>
                    <a:pt x="1469" y="1464"/>
                    <a:pt x="1326" y="1441"/>
                    <a:pt x="1326" y="1441"/>
                  </a:cubicBezTo>
                  <a:close/>
                  <a:moveTo>
                    <a:pt x="2131" y="1095"/>
                  </a:moveTo>
                  <a:cubicBezTo>
                    <a:pt x="2131" y="1554"/>
                    <a:pt x="2131" y="1554"/>
                    <a:pt x="2131" y="1554"/>
                  </a:cubicBezTo>
                  <a:cubicBezTo>
                    <a:pt x="1495" y="1554"/>
                    <a:pt x="1495" y="1554"/>
                    <a:pt x="1495" y="1554"/>
                  </a:cubicBezTo>
                  <a:cubicBezTo>
                    <a:pt x="1495" y="1095"/>
                    <a:pt x="1495" y="1095"/>
                    <a:pt x="1495" y="1095"/>
                  </a:cubicBezTo>
                  <a:lnTo>
                    <a:pt x="2131" y="1095"/>
                  </a:lnTo>
                  <a:close/>
                  <a:moveTo>
                    <a:pt x="343" y="3384"/>
                  </a:moveTo>
                  <a:cubicBezTo>
                    <a:pt x="343" y="3325"/>
                    <a:pt x="343" y="3325"/>
                    <a:pt x="343" y="3325"/>
                  </a:cubicBezTo>
                  <a:cubicBezTo>
                    <a:pt x="343" y="2899"/>
                    <a:pt x="457" y="2569"/>
                    <a:pt x="686" y="2350"/>
                  </a:cubicBezTo>
                  <a:cubicBezTo>
                    <a:pt x="878" y="2167"/>
                    <a:pt x="1158" y="2056"/>
                    <a:pt x="1470" y="2028"/>
                  </a:cubicBezTo>
                  <a:cubicBezTo>
                    <a:pt x="1472" y="2027"/>
                    <a:pt x="1480" y="2026"/>
                    <a:pt x="1481" y="2026"/>
                  </a:cubicBezTo>
                  <a:cubicBezTo>
                    <a:pt x="1483" y="2124"/>
                    <a:pt x="1483" y="2124"/>
                    <a:pt x="1483" y="2124"/>
                  </a:cubicBezTo>
                  <a:cubicBezTo>
                    <a:pt x="1483" y="2131"/>
                    <a:pt x="1489" y="2136"/>
                    <a:pt x="1496" y="2136"/>
                  </a:cubicBezTo>
                  <a:cubicBezTo>
                    <a:pt x="1563" y="2136"/>
                    <a:pt x="1563" y="2136"/>
                    <a:pt x="1563" y="2136"/>
                  </a:cubicBezTo>
                  <a:cubicBezTo>
                    <a:pt x="1656" y="2577"/>
                    <a:pt x="1656" y="2577"/>
                    <a:pt x="1656" y="2577"/>
                  </a:cubicBezTo>
                  <a:cubicBezTo>
                    <a:pt x="1632" y="2668"/>
                    <a:pt x="1632" y="2668"/>
                    <a:pt x="1632" y="2668"/>
                  </a:cubicBezTo>
                  <a:cubicBezTo>
                    <a:pt x="1625" y="2667"/>
                    <a:pt x="1619" y="2667"/>
                    <a:pt x="1612" y="2667"/>
                  </a:cubicBezTo>
                  <a:cubicBezTo>
                    <a:pt x="1468" y="2667"/>
                    <a:pt x="1362" y="2726"/>
                    <a:pt x="1297" y="2843"/>
                  </a:cubicBezTo>
                  <a:cubicBezTo>
                    <a:pt x="1233" y="2956"/>
                    <a:pt x="1198" y="3138"/>
                    <a:pt x="1192" y="3384"/>
                  </a:cubicBezTo>
                  <a:lnTo>
                    <a:pt x="343" y="3384"/>
                  </a:lnTo>
                  <a:close/>
                  <a:moveTo>
                    <a:pt x="1477" y="2843"/>
                  </a:moveTo>
                  <a:cubicBezTo>
                    <a:pt x="1414" y="2956"/>
                    <a:pt x="1379" y="3138"/>
                    <a:pt x="1373" y="3384"/>
                  </a:cubicBezTo>
                  <a:cubicBezTo>
                    <a:pt x="1218" y="3384"/>
                    <a:pt x="1218" y="3384"/>
                    <a:pt x="1218" y="3384"/>
                  </a:cubicBezTo>
                  <a:cubicBezTo>
                    <a:pt x="1224" y="3142"/>
                    <a:pt x="1257" y="2965"/>
                    <a:pt x="1319" y="2856"/>
                  </a:cubicBezTo>
                  <a:cubicBezTo>
                    <a:pt x="1381" y="2746"/>
                    <a:pt x="1477" y="2693"/>
                    <a:pt x="1612" y="2693"/>
                  </a:cubicBezTo>
                  <a:cubicBezTo>
                    <a:pt x="1617" y="2693"/>
                    <a:pt x="1621" y="2693"/>
                    <a:pt x="1625" y="2693"/>
                  </a:cubicBezTo>
                  <a:cubicBezTo>
                    <a:pt x="1623" y="2702"/>
                    <a:pt x="1623" y="2702"/>
                    <a:pt x="1623" y="2702"/>
                  </a:cubicBezTo>
                  <a:cubicBezTo>
                    <a:pt x="1562" y="2732"/>
                    <a:pt x="1514" y="2779"/>
                    <a:pt x="1477" y="2843"/>
                  </a:cubicBezTo>
                  <a:close/>
                  <a:moveTo>
                    <a:pt x="1806" y="2741"/>
                  </a:moveTo>
                  <a:cubicBezTo>
                    <a:pt x="1803" y="2752"/>
                    <a:pt x="1776" y="2763"/>
                    <a:pt x="1758" y="2766"/>
                  </a:cubicBezTo>
                  <a:cubicBezTo>
                    <a:pt x="1730" y="2770"/>
                    <a:pt x="1696" y="2755"/>
                    <a:pt x="1691" y="2751"/>
                  </a:cubicBezTo>
                  <a:cubicBezTo>
                    <a:pt x="1678" y="2741"/>
                    <a:pt x="1661" y="2758"/>
                    <a:pt x="1673" y="2770"/>
                  </a:cubicBezTo>
                  <a:cubicBezTo>
                    <a:pt x="1694" y="2790"/>
                    <a:pt x="1734" y="2795"/>
                    <a:pt x="1761" y="2791"/>
                  </a:cubicBezTo>
                  <a:cubicBezTo>
                    <a:pt x="1776" y="2789"/>
                    <a:pt x="1792" y="2786"/>
                    <a:pt x="1805" y="2778"/>
                  </a:cubicBezTo>
                  <a:cubicBezTo>
                    <a:pt x="1800" y="2884"/>
                    <a:pt x="1800" y="2884"/>
                    <a:pt x="1800" y="2884"/>
                  </a:cubicBezTo>
                  <a:cubicBezTo>
                    <a:pt x="1797" y="2931"/>
                    <a:pt x="1757" y="2965"/>
                    <a:pt x="1730" y="2957"/>
                  </a:cubicBezTo>
                  <a:cubicBezTo>
                    <a:pt x="1643" y="2931"/>
                    <a:pt x="1643" y="2931"/>
                    <a:pt x="1643" y="2931"/>
                  </a:cubicBezTo>
                  <a:cubicBezTo>
                    <a:pt x="1616" y="2924"/>
                    <a:pt x="1602" y="2882"/>
                    <a:pt x="1612" y="2843"/>
                  </a:cubicBezTo>
                  <a:cubicBezTo>
                    <a:pt x="1659" y="2667"/>
                    <a:pt x="1659" y="2667"/>
                    <a:pt x="1659" y="2667"/>
                  </a:cubicBezTo>
                  <a:cubicBezTo>
                    <a:pt x="1665" y="2708"/>
                    <a:pt x="1692" y="2740"/>
                    <a:pt x="1730" y="2746"/>
                  </a:cubicBezTo>
                  <a:cubicBezTo>
                    <a:pt x="1744" y="2748"/>
                    <a:pt x="1758" y="2746"/>
                    <a:pt x="1771" y="2741"/>
                  </a:cubicBezTo>
                  <a:cubicBezTo>
                    <a:pt x="1778" y="2739"/>
                    <a:pt x="1807" y="2727"/>
                    <a:pt x="1807" y="2717"/>
                  </a:cubicBezTo>
                  <a:lnTo>
                    <a:pt x="1806" y="2741"/>
                  </a:lnTo>
                  <a:close/>
                  <a:moveTo>
                    <a:pt x="1812" y="2655"/>
                  </a:moveTo>
                  <a:cubicBezTo>
                    <a:pt x="1806" y="2695"/>
                    <a:pt x="1770" y="2721"/>
                    <a:pt x="1741" y="2721"/>
                  </a:cubicBezTo>
                  <a:cubicBezTo>
                    <a:pt x="1704" y="2721"/>
                    <a:pt x="1684" y="2685"/>
                    <a:pt x="1684" y="2651"/>
                  </a:cubicBezTo>
                  <a:cubicBezTo>
                    <a:pt x="1683" y="2584"/>
                    <a:pt x="1683" y="2584"/>
                    <a:pt x="1683" y="2584"/>
                  </a:cubicBezTo>
                  <a:cubicBezTo>
                    <a:pt x="1683" y="2584"/>
                    <a:pt x="1589" y="2136"/>
                    <a:pt x="1589" y="2136"/>
                  </a:cubicBezTo>
                  <a:cubicBezTo>
                    <a:pt x="1812" y="2136"/>
                    <a:pt x="1812" y="2136"/>
                    <a:pt x="1812" y="2136"/>
                  </a:cubicBezTo>
                  <a:lnTo>
                    <a:pt x="1812" y="2655"/>
                  </a:lnTo>
                  <a:close/>
                  <a:moveTo>
                    <a:pt x="1508" y="2111"/>
                  </a:moveTo>
                  <a:cubicBezTo>
                    <a:pt x="1508" y="2111"/>
                    <a:pt x="1504" y="1874"/>
                    <a:pt x="1504" y="1873"/>
                  </a:cubicBezTo>
                  <a:cubicBezTo>
                    <a:pt x="1504" y="1856"/>
                    <a:pt x="1478" y="1856"/>
                    <a:pt x="1478" y="1873"/>
                  </a:cubicBezTo>
                  <a:cubicBezTo>
                    <a:pt x="1481" y="1998"/>
                    <a:pt x="1481" y="1998"/>
                    <a:pt x="1481" y="1998"/>
                  </a:cubicBezTo>
                  <a:cubicBezTo>
                    <a:pt x="1413" y="1937"/>
                    <a:pt x="1376" y="1793"/>
                    <a:pt x="1428" y="1667"/>
                  </a:cubicBezTo>
                  <a:cubicBezTo>
                    <a:pt x="1471" y="1574"/>
                    <a:pt x="1471" y="1574"/>
                    <a:pt x="1471" y="1574"/>
                  </a:cubicBezTo>
                  <a:cubicBezTo>
                    <a:pt x="1473" y="1577"/>
                    <a:pt x="1477" y="1579"/>
                    <a:pt x="1482" y="1579"/>
                  </a:cubicBezTo>
                  <a:cubicBezTo>
                    <a:pt x="2144" y="1579"/>
                    <a:pt x="2144" y="1579"/>
                    <a:pt x="2144" y="1579"/>
                  </a:cubicBezTo>
                  <a:cubicBezTo>
                    <a:pt x="2151" y="1579"/>
                    <a:pt x="2157" y="1574"/>
                    <a:pt x="2157" y="1567"/>
                  </a:cubicBezTo>
                  <a:cubicBezTo>
                    <a:pt x="2204" y="1667"/>
                    <a:pt x="2204" y="1667"/>
                    <a:pt x="2204" y="1667"/>
                  </a:cubicBezTo>
                  <a:cubicBezTo>
                    <a:pt x="2261" y="1804"/>
                    <a:pt x="2212" y="1963"/>
                    <a:pt x="2132" y="2013"/>
                  </a:cubicBezTo>
                  <a:cubicBezTo>
                    <a:pt x="2132" y="2013"/>
                    <a:pt x="2131" y="1873"/>
                    <a:pt x="2131" y="1873"/>
                  </a:cubicBezTo>
                  <a:cubicBezTo>
                    <a:pt x="2131" y="1857"/>
                    <a:pt x="2105" y="1856"/>
                    <a:pt x="2105" y="1873"/>
                  </a:cubicBezTo>
                  <a:cubicBezTo>
                    <a:pt x="2108" y="2111"/>
                    <a:pt x="2108" y="2111"/>
                    <a:pt x="2108" y="2111"/>
                  </a:cubicBezTo>
                  <a:lnTo>
                    <a:pt x="1508" y="2111"/>
                  </a:lnTo>
                  <a:close/>
                  <a:moveTo>
                    <a:pt x="1838" y="2136"/>
                  </a:moveTo>
                  <a:cubicBezTo>
                    <a:pt x="2048" y="2136"/>
                    <a:pt x="2048" y="2136"/>
                    <a:pt x="2048" y="2136"/>
                  </a:cubicBezTo>
                  <a:cubicBezTo>
                    <a:pt x="2048" y="2136"/>
                    <a:pt x="1969" y="2584"/>
                    <a:pt x="1969" y="2585"/>
                  </a:cubicBezTo>
                  <a:cubicBezTo>
                    <a:pt x="1969" y="2644"/>
                    <a:pt x="1969" y="2644"/>
                    <a:pt x="1969" y="2644"/>
                  </a:cubicBezTo>
                  <a:cubicBezTo>
                    <a:pt x="1969" y="2677"/>
                    <a:pt x="1949" y="2713"/>
                    <a:pt x="1913" y="2714"/>
                  </a:cubicBezTo>
                  <a:cubicBezTo>
                    <a:pt x="1877" y="2715"/>
                    <a:pt x="1843" y="2683"/>
                    <a:pt x="1838" y="2650"/>
                  </a:cubicBezTo>
                  <a:lnTo>
                    <a:pt x="1838" y="2136"/>
                  </a:lnTo>
                  <a:close/>
                  <a:moveTo>
                    <a:pt x="1911" y="2740"/>
                  </a:moveTo>
                  <a:cubicBezTo>
                    <a:pt x="1952" y="2740"/>
                    <a:pt x="1983" y="2708"/>
                    <a:pt x="1992" y="2670"/>
                  </a:cubicBezTo>
                  <a:cubicBezTo>
                    <a:pt x="1992" y="2670"/>
                    <a:pt x="1999" y="2703"/>
                    <a:pt x="1999" y="2704"/>
                  </a:cubicBezTo>
                  <a:cubicBezTo>
                    <a:pt x="2000" y="2732"/>
                    <a:pt x="1978" y="2749"/>
                    <a:pt x="1954" y="2760"/>
                  </a:cubicBezTo>
                  <a:cubicBezTo>
                    <a:pt x="1936" y="2768"/>
                    <a:pt x="1914" y="2771"/>
                    <a:pt x="1894" y="2769"/>
                  </a:cubicBezTo>
                  <a:cubicBezTo>
                    <a:pt x="1860" y="2767"/>
                    <a:pt x="1838" y="2734"/>
                    <a:pt x="1838" y="2734"/>
                  </a:cubicBezTo>
                  <a:cubicBezTo>
                    <a:pt x="1838" y="2703"/>
                    <a:pt x="1838" y="2703"/>
                    <a:pt x="1838" y="2703"/>
                  </a:cubicBezTo>
                  <a:cubicBezTo>
                    <a:pt x="1857" y="2725"/>
                    <a:pt x="1883" y="2740"/>
                    <a:pt x="1911" y="2740"/>
                  </a:cubicBezTo>
                  <a:close/>
                  <a:moveTo>
                    <a:pt x="1906" y="2953"/>
                  </a:moveTo>
                  <a:cubicBezTo>
                    <a:pt x="1878" y="2962"/>
                    <a:pt x="1840" y="2932"/>
                    <a:pt x="1839" y="2885"/>
                  </a:cubicBezTo>
                  <a:cubicBezTo>
                    <a:pt x="1838" y="2772"/>
                    <a:pt x="1838" y="2772"/>
                    <a:pt x="1838" y="2772"/>
                  </a:cubicBezTo>
                  <a:cubicBezTo>
                    <a:pt x="1838" y="2777"/>
                    <a:pt x="1858" y="2785"/>
                    <a:pt x="1862" y="2787"/>
                  </a:cubicBezTo>
                  <a:cubicBezTo>
                    <a:pt x="1895" y="2801"/>
                    <a:pt x="1932" y="2797"/>
                    <a:pt x="1965" y="2782"/>
                  </a:cubicBezTo>
                  <a:cubicBezTo>
                    <a:pt x="1974" y="2778"/>
                    <a:pt x="1982" y="2774"/>
                    <a:pt x="1991" y="2769"/>
                  </a:cubicBezTo>
                  <a:cubicBezTo>
                    <a:pt x="1994" y="2767"/>
                    <a:pt x="2011" y="2756"/>
                    <a:pt x="2010" y="2751"/>
                  </a:cubicBezTo>
                  <a:cubicBezTo>
                    <a:pt x="2028" y="2832"/>
                    <a:pt x="2028" y="2832"/>
                    <a:pt x="2028" y="2832"/>
                  </a:cubicBezTo>
                  <a:cubicBezTo>
                    <a:pt x="2037" y="2871"/>
                    <a:pt x="2021" y="2914"/>
                    <a:pt x="1994" y="2923"/>
                  </a:cubicBezTo>
                  <a:lnTo>
                    <a:pt x="1906" y="2953"/>
                  </a:lnTo>
                  <a:close/>
                  <a:moveTo>
                    <a:pt x="989" y="5154"/>
                  </a:moveTo>
                  <a:cubicBezTo>
                    <a:pt x="995" y="4987"/>
                    <a:pt x="1035" y="4820"/>
                    <a:pt x="1106" y="4657"/>
                  </a:cubicBezTo>
                  <a:cubicBezTo>
                    <a:pt x="1179" y="4489"/>
                    <a:pt x="1291" y="4314"/>
                    <a:pt x="1437" y="4136"/>
                  </a:cubicBezTo>
                  <a:cubicBezTo>
                    <a:pt x="1464" y="4103"/>
                    <a:pt x="1504" y="4056"/>
                    <a:pt x="1560" y="3992"/>
                  </a:cubicBezTo>
                  <a:cubicBezTo>
                    <a:pt x="1834" y="3672"/>
                    <a:pt x="1973" y="3369"/>
                    <a:pt x="1973" y="3091"/>
                  </a:cubicBezTo>
                  <a:cubicBezTo>
                    <a:pt x="1973" y="3044"/>
                    <a:pt x="1970" y="3001"/>
                    <a:pt x="1962" y="2961"/>
                  </a:cubicBezTo>
                  <a:cubicBezTo>
                    <a:pt x="2002" y="2948"/>
                    <a:pt x="2002" y="2948"/>
                    <a:pt x="2002" y="2948"/>
                  </a:cubicBezTo>
                  <a:cubicBezTo>
                    <a:pt x="2042" y="2934"/>
                    <a:pt x="2066" y="2880"/>
                    <a:pt x="2054" y="2826"/>
                  </a:cubicBezTo>
                  <a:cubicBezTo>
                    <a:pt x="1997" y="2576"/>
                    <a:pt x="1997" y="2576"/>
                    <a:pt x="1997" y="2576"/>
                  </a:cubicBezTo>
                  <a:cubicBezTo>
                    <a:pt x="2074" y="2136"/>
                    <a:pt x="2074" y="2136"/>
                    <a:pt x="2074" y="2136"/>
                  </a:cubicBezTo>
                  <a:cubicBezTo>
                    <a:pt x="2074" y="2136"/>
                    <a:pt x="2120" y="2136"/>
                    <a:pt x="2120" y="2136"/>
                  </a:cubicBezTo>
                  <a:cubicBezTo>
                    <a:pt x="2142" y="2136"/>
                    <a:pt x="2133" y="2082"/>
                    <a:pt x="2133" y="2069"/>
                  </a:cubicBezTo>
                  <a:cubicBezTo>
                    <a:pt x="2316" y="2115"/>
                    <a:pt x="2473" y="2193"/>
                    <a:pt x="2602" y="2302"/>
                  </a:cubicBezTo>
                  <a:cubicBezTo>
                    <a:pt x="2615" y="2314"/>
                    <a:pt x="2629" y="2326"/>
                    <a:pt x="2642" y="2338"/>
                  </a:cubicBezTo>
                  <a:cubicBezTo>
                    <a:pt x="2654" y="2349"/>
                    <a:pt x="2672" y="2331"/>
                    <a:pt x="2660" y="2319"/>
                  </a:cubicBezTo>
                  <a:cubicBezTo>
                    <a:pt x="2646" y="2307"/>
                    <a:pt x="2632" y="2294"/>
                    <a:pt x="2618" y="2282"/>
                  </a:cubicBezTo>
                  <a:cubicBezTo>
                    <a:pt x="2565" y="2236"/>
                    <a:pt x="2506" y="2197"/>
                    <a:pt x="2445" y="2162"/>
                  </a:cubicBezTo>
                  <a:cubicBezTo>
                    <a:pt x="2380" y="2127"/>
                    <a:pt x="2312" y="2097"/>
                    <a:pt x="2242" y="2074"/>
                  </a:cubicBezTo>
                  <a:cubicBezTo>
                    <a:pt x="2206" y="2062"/>
                    <a:pt x="2170" y="2052"/>
                    <a:pt x="2133" y="2042"/>
                  </a:cubicBezTo>
                  <a:cubicBezTo>
                    <a:pt x="2135" y="2042"/>
                    <a:pt x="2143" y="2037"/>
                    <a:pt x="2144" y="2036"/>
                  </a:cubicBezTo>
                  <a:cubicBezTo>
                    <a:pt x="2417" y="2075"/>
                    <a:pt x="2618" y="2161"/>
                    <a:pt x="2782" y="2302"/>
                  </a:cubicBezTo>
                  <a:cubicBezTo>
                    <a:pt x="2920" y="2420"/>
                    <a:pt x="3015" y="2565"/>
                    <a:pt x="3068" y="2735"/>
                  </a:cubicBezTo>
                  <a:cubicBezTo>
                    <a:pt x="3064" y="2735"/>
                    <a:pt x="3040" y="2735"/>
                    <a:pt x="3040" y="2735"/>
                  </a:cubicBezTo>
                  <a:cubicBezTo>
                    <a:pt x="3011" y="2735"/>
                    <a:pt x="2982" y="2736"/>
                    <a:pt x="2953" y="2742"/>
                  </a:cubicBezTo>
                  <a:cubicBezTo>
                    <a:pt x="2941" y="2744"/>
                    <a:pt x="2931" y="2746"/>
                    <a:pt x="2921" y="2753"/>
                  </a:cubicBezTo>
                  <a:cubicBezTo>
                    <a:pt x="2920" y="2754"/>
                    <a:pt x="2920" y="2754"/>
                    <a:pt x="2920" y="2755"/>
                  </a:cubicBezTo>
                  <a:cubicBezTo>
                    <a:pt x="2885" y="2627"/>
                    <a:pt x="2827" y="2513"/>
                    <a:pt x="2747" y="2414"/>
                  </a:cubicBezTo>
                  <a:cubicBezTo>
                    <a:pt x="2737" y="2401"/>
                    <a:pt x="2717" y="2417"/>
                    <a:pt x="2727" y="2430"/>
                  </a:cubicBezTo>
                  <a:cubicBezTo>
                    <a:pt x="2811" y="2535"/>
                    <a:pt x="2870" y="2656"/>
                    <a:pt x="2903" y="2793"/>
                  </a:cubicBezTo>
                  <a:cubicBezTo>
                    <a:pt x="2897" y="2810"/>
                    <a:pt x="2888" y="2837"/>
                    <a:pt x="2888" y="2837"/>
                  </a:cubicBezTo>
                  <a:cubicBezTo>
                    <a:pt x="2322" y="2837"/>
                    <a:pt x="2322" y="2837"/>
                    <a:pt x="2322" y="2837"/>
                  </a:cubicBezTo>
                  <a:cubicBezTo>
                    <a:pt x="2321" y="2837"/>
                    <a:pt x="2321" y="2837"/>
                    <a:pt x="2320" y="2838"/>
                  </a:cubicBezTo>
                  <a:cubicBezTo>
                    <a:pt x="2320" y="2838"/>
                    <a:pt x="2284" y="2686"/>
                    <a:pt x="2284" y="2685"/>
                  </a:cubicBezTo>
                  <a:cubicBezTo>
                    <a:pt x="2280" y="2669"/>
                    <a:pt x="2255" y="2675"/>
                    <a:pt x="2259" y="2691"/>
                  </a:cubicBezTo>
                  <a:cubicBezTo>
                    <a:pt x="2558" y="3955"/>
                    <a:pt x="2558" y="3955"/>
                    <a:pt x="2558" y="3955"/>
                  </a:cubicBezTo>
                  <a:cubicBezTo>
                    <a:pt x="2558" y="3955"/>
                    <a:pt x="2558" y="3956"/>
                    <a:pt x="2559" y="3957"/>
                  </a:cubicBezTo>
                  <a:cubicBezTo>
                    <a:pt x="2572" y="4013"/>
                    <a:pt x="2572" y="4013"/>
                    <a:pt x="2572" y="4013"/>
                  </a:cubicBezTo>
                  <a:cubicBezTo>
                    <a:pt x="2515" y="4090"/>
                    <a:pt x="2450" y="4171"/>
                    <a:pt x="2378" y="4256"/>
                  </a:cubicBezTo>
                  <a:cubicBezTo>
                    <a:pt x="2198" y="4465"/>
                    <a:pt x="2072" y="4637"/>
                    <a:pt x="2002" y="4767"/>
                  </a:cubicBezTo>
                  <a:cubicBezTo>
                    <a:pt x="1934" y="4893"/>
                    <a:pt x="1890" y="5024"/>
                    <a:pt x="1871" y="5154"/>
                  </a:cubicBezTo>
                  <a:lnTo>
                    <a:pt x="989" y="5154"/>
                  </a:lnTo>
                  <a:close/>
                  <a:moveTo>
                    <a:pt x="2182" y="4767"/>
                  </a:moveTo>
                  <a:cubicBezTo>
                    <a:pt x="2130" y="4882"/>
                    <a:pt x="2072" y="5016"/>
                    <a:pt x="2051" y="5154"/>
                  </a:cubicBezTo>
                  <a:cubicBezTo>
                    <a:pt x="1897" y="5154"/>
                    <a:pt x="1897" y="5154"/>
                    <a:pt x="1897" y="5154"/>
                  </a:cubicBezTo>
                  <a:cubicBezTo>
                    <a:pt x="1916" y="5028"/>
                    <a:pt x="1959" y="4902"/>
                    <a:pt x="2025" y="4779"/>
                  </a:cubicBezTo>
                  <a:cubicBezTo>
                    <a:pt x="2094" y="4650"/>
                    <a:pt x="2219" y="4480"/>
                    <a:pt x="2398" y="4272"/>
                  </a:cubicBezTo>
                  <a:cubicBezTo>
                    <a:pt x="2465" y="4194"/>
                    <a:pt x="2525" y="4119"/>
                    <a:pt x="2580" y="4046"/>
                  </a:cubicBezTo>
                  <a:cubicBezTo>
                    <a:pt x="2614" y="4193"/>
                    <a:pt x="2614" y="4193"/>
                    <a:pt x="2614" y="4193"/>
                  </a:cubicBezTo>
                  <a:cubicBezTo>
                    <a:pt x="2596" y="4214"/>
                    <a:pt x="2267" y="4583"/>
                    <a:pt x="2182" y="4767"/>
                  </a:cubicBezTo>
                  <a:close/>
                  <a:moveTo>
                    <a:pt x="2600" y="4019"/>
                  </a:moveTo>
                  <a:cubicBezTo>
                    <a:pt x="2613" y="4001"/>
                    <a:pt x="2626" y="3983"/>
                    <a:pt x="2639" y="3965"/>
                  </a:cubicBezTo>
                  <a:cubicBezTo>
                    <a:pt x="2793" y="3965"/>
                    <a:pt x="2793" y="3965"/>
                    <a:pt x="2793" y="3965"/>
                  </a:cubicBezTo>
                  <a:cubicBezTo>
                    <a:pt x="2745" y="4033"/>
                    <a:pt x="2692" y="4101"/>
                    <a:pt x="2635" y="4169"/>
                  </a:cubicBezTo>
                  <a:lnTo>
                    <a:pt x="2600" y="4019"/>
                  </a:lnTo>
                  <a:close/>
                  <a:moveTo>
                    <a:pt x="2642" y="4200"/>
                  </a:moveTo>
                  <a:cubicBezTo>
                    <a:pt x="2709" y="4122"/>
                    <a:pt x="2770" y="4044"/>
                    <a:pt x="2824" y="3965"/>
                  </a:cubicBezTo>
                  <a:cubicBezTo>
                    <a:pt x="3360" y="3964"/>
                    <a:pt x="3360" y="3964"/>
                    <a:pt x="3360" y="3964"/>
                  </a:cubicBezTo>
                  <a:cubicBezTo>
                    <a:pt x="3441" y="4306"/>
                    <a:pt x="3441" y="4306"/>
                    <a:pt x="3441" y="4306"/>
                  </a:cubicBezTo>
                  <a:cubicBezTo>
                    <a:pt x="2668" y="4306"/>
                    <a:pt x="2668" y="4306"/>
                    <a:pt x="2668" y="4306"/>
                  </a:cubicBezTo>
                  <a:lnTo>
                    <a:pt x="2642" y="4200"/>
                  </a:lnTo>
                  <a:close/>
                  <a:moveTo>
                    <a:pt x="2934" y="5434"/>
                  </a:moveTo>
                  <a:cubicBezTo>
                    <a:pt x="3612" y="5434"/>
                    <a:pt x="3612" y="5434"/>
                    <a:pt x="3612" y="5434"/>
                  </a:cubicBezTo>
                  <a:cubicBezTo>
                    <a:pt x="3609" y="5439"/>
                    <a:pt x="3605" y="5450"/>
                    <a:pt x="3605" y="5451"/>
                  </a:cubicBezTo>
                  <a:cubicBezTo>
                    <a:pt x="3599" y="5467"/>
                    <a:pt x="3594" y="5483"/>
                    <a:pt x="3589" y="5497"/>
                  </a:cubicBezTo>
                  <a:cubicBezTo>
                    <a:pt x="3578" y="5531"/>
                    <a:pt x="3569" y="5572"/>
                    <a:pt x="3533" y="5587"/>
                  </a:cubicBezTo>
                  <a:cubicBezTo>
                    <a:pt x="3522" y="5592"/>
                    <a:pt x="3511" y="5595"/>
                    <a:pt x="3499" y="5598"/>
                  </a:cubicBezTo>
                  <a:cubicBezTo>
                    <a:pt x="3471" y="5606"/>
                    <a:pt x="3442" y="5614"/>
                    <a:pt x="3423" y="5639"/>
                  </a:cubicBezTo>
                  <a:cubicBezTo>
                    <a:pt x="3401" y="5670"/>
                    <a:pt x="3409" y="5710"/>
                    <a:pt x="3420" y="5749"/>
                  </a:cubicBezTo>
                  <a:cubicBezTo>
                    <a:pt x="3421" y="5754"/>
                    <a:pt x="3423" y="5761"/>
                    <a:pt x="3426" y="5766"/>
                  </a:cubicBezTo>
                  <a:cubicBezTo>
                    <a:pt x="3013" y="5766"/>
                    <a:pt x="3013" y="5766"/>
                    <a:pt x="3013" y="5766"/>
                  </a:cubicBezTo>
                  <a:lnTo>
                    <a:pt x="2934" y="5434"/>
                  </a:lnTo>
                  <a:close/>
                  <a:moveTo>
                    <a:pt x="3656" y="5566"/>
                  </a:moveTo>
                  <a:cubicBezTo>
                    <a:pt x="3648" y="5578"/>
                    <a:pt x="3630" y="5600"/>
                    <a:pt x="3619" y="5613"/>
                  </a:cubicBezTo>
                  <a:cubicBezTo>
                    <a:pt x="3610" y="5605"/>
                    <a:pt x="3595" y="5593"/>
                    <a:pt x="3579" y="5583"/>
                  </a:cubicBezTo>
                  <a:cubicBezTo>
                    <a:pt x="3590" y="5570"/>
                    <a:pt x="3598" y="5554"/>
                    <a:pt x="3604" y="5536"/>
                  </a:cubicBezTo>
                  <a:cubicBezTo>
                    <a:pt x="3619" y="5544"/>
                    <a:pt x="3642" y="5557"/>
                    <a:pt x="3656" y="5566"/>
                  </a:cubicBezTo>
                  <a:close/>
                  <a:moveTo>
                    <a:pt x="3937" y="6404"/>
                  </a:moveTo>
                  <a:cubicBezTo>
                    <a:pt x="3163" y="6404"/>
                    <a:pt x="3163" y="6404"/>
                    <a:pt x="3163" y="6404"/>
                  </a:cubicBezTo>
                  <a:cubicBezTo>
                    <a:pt x="3108" y="6168"/>
                    <a:pt x="3108" y="6168"/>
                    <a:pt x="3108" y="6168"/>
                  </a:cubicBezTo>
                  <a:cubicBezTo>
                    <a:pt x="3108" y="6168"/>
                    <a:pt x="3879" y="6168"/>
                    <a:pt x="3881" y="6167"/>
                  </a:cubicBezTo>
                  <a:lnTo>
                    <a:pt x="3937" y="6404"/>
                  </a:lnTo>
                  <a:close/>
                  <a:moveTo>
                    <a:pt x="3791" y="5788"/>
                  </a:moveTo>
                  <a:cubicBezTo>
                    <a:pt x="3875" y="6143"/>
                    <a:pt x="3875" y="6143"/>
                    <a:pt x="3875" y="6143"/>
                  </a:cubicBezTo>
                  <a:cubicBezTo>
                    <a:pt x="3102" y="6143"/>
                    <a:pt x="3102" y="6143"/>
                    <a:pt x="3102" y="6143"/>
                  </a:cubicBezTo>
                  <a:cubicBezTo>
                    <a:pt x="3019" y="5792"/>
                    <a:pt x="3019" y="5792"/>
                    <a:pt x="3019" y="5792"/>
                  </a:cubicBezTo>
                  <a:cubicBezTo>
                    <a:pt x="3468" y="5792"/>
                    <a:pt x="3468" y="5792"/>
                    <a:pt x="3468" y="5792"/>
                  </a:cubicBezTo>
                  <a:cubicBezTo>
                    <a:pt x="3495" y="5795"/>
                    <a:pt x="3522" y="5795"/>
                    <a:pt x="3549" y="5795"/>
                  </a:cubicBezTo>
                  <a:cubicBezTo>
                    <a:pt x="3579" y="5795"/>
                    <a:pt x="3610" y="5792"/>
                    <a:pt x="3640" y="5788"/>
                  </a:cubicBezTo>
                  <a:lnTo>
                    <a:pt x="3791" y="5788"/>
                  </a:lnTo>
                  <a:close/>
                  <a:moveTo>
                    <a:pt x="3715" y="5762"/>
                  </a:moveTo>
                  <a:cubicBezTo>
                    <a:pt x="3734" y="5746"/>
                    <a:pt x="3745" y="5723"/>
                    <a:pt x="3756" y="5701"/>
                  </a:cubicBezTo>
                  <a:cubicBezTo>
                    <a:pt x="3760" y="5694"/>
                    <a:pt x="3763" y="5688"/>
                    <a:pt x="3766" y="5682"/>
                  </a:cubicBezTo>
                  <a:cubicBezTo>
                    <a:pt x="3785" y="5761"/>
                    <a:pt x="3785" y="5761"/>
                    <a:pt x="3785" y="5761"/>
                  </a:cubicBezTo>
                  <a:lnTo>
                    <a:pt x="3715" y="5762"/>
                  </a:lnTo>
                  <a:close/>
                  <a:moveTo>
                    <a:pt x="3864" y="5733"/>
                  </a:moveTo>
                  <a:cubicBezTo>
                    <a:pt x="3863" y="5746"/>
                    <a:pt x="3839" y="5745"/>
                    <a:pt x="3839" y="5732"/>
                  </a:cubicBezTo>
                  <a:cubicBezTo>
                    <a:pt x="3834" y="5616"/>
                    <a:pt x="3834" y="5616"/>
                    <a:pt x="3834" y="5616"/>
                  </a:cubicBezTo>
                  <a:cubicBezTo>
                    <a:pt x="3845" y="5611"/>
                    <a:pt x="3871" y="5600"/>
                    <a:pt x="3872" y="5599"/>
                  </a:cubicBezTo>
                  <a:cubicBezTo>
                    <a:pt x="3872" y="5599"/>
                    <a:pt x="3864" y="5732"/>
                    <a:pt x="3864" y="5733"/>
                  </a:cubicBezTo>
                  <a:close/>
                  <a:moveTo>
                    <a:pt x="3871" y="5410"/>
                  </a:moveTo>
                  <a:cubicBezTo>
                    <a:pt x="3888" y="5447"/>
                    <a:pt x="3890" y="5495"/>
                    <a:pt x="3879" y="5556"/>
                  </a:cubicBezTo>
                  <a:cubicBezTo>
                    <a:pt x="3878" y="5561"/>
                    <a:pt x="3877" y="5565"/>
                    <a:pt x="3875" y="5568"/>
                  </a:cubicBezTo>
                  <a:cubicBezTo>
                    <a:pt x="3872" y="5572"/>
                    <a:pt x="3866" y="5574"/>
                    <a:pt x="3859" y="5577"/>
                  </a:cubicBezTo>
                  <a:cubicBezTo>
                    <a:pt x="3836" y="5586"/>
                    <a:pt x="3805" y="5599"/>
                    <a:pt x="3779" y="5623"/>
                  </a:cubicBezTo>
                  <a:cubicBezTo>
                    <a:pt x="3772" y="5631"/>
                    <a:pt x="3764" y="5639"/>
                    <a:pt x="3757" y="5647"/>
                  </a:cubicBezTo>
                  <a:cubicBezTo>
                    <a:pt x="3748" y="5660"/>
                    <a:pt x="3740" y="5675"/>
                    <a:pt x="3733" y="5689"/>
                  </a:cubicBezTo>
                  <a:cubicBezTo>
                    <a:pt x="3722" y="5712"/>
                    <a:pt x="3711" y="5734"/>
                    <a:pt x="3693" y="5746"/>
                  </a:cubicBezTo>
                  <a:cubicBezTo>
                    <a:pt x="3665" y="5765"/>
                    <a:pt x="3623" y="5765"/>
                    <a:pt x="3591" y="5768"/>
                  </a:cubicBezTo>
                  <a:cubicBezTo>
                    <a:pt x="3547" y="5771"/>
                    <a:pt x="3501" y="5769"/>
                    <a:pt x="3456" y="5762"/>
                  </a:cubicBezTo>
                  <a:cubicBezTo>
                    <a:pt x="3452" y="5759"/>
                    <a:pt x="3447" y="5748"/>
                    <a:pt x="3445" y="5742"/>
                  </a:cubicBezTo>
                  <a:cubicBezTo>
                    <a:pt x="3435" y="5709"/>
                    <a:pt x="3429" y="5676"/>
                    <a:pt x="3444" y="5654"/>
                  </a:cubicBezTo>
                  <a:cubicBezTo>
                    <a:pt x="3457" y="5636"/>
                    <a:pt x="3481" y="5630"/>
                    <a:pt x="3505" y="5623"/>
                  </a:cubicBezTo>
                  <a:cubicBezTo>
                    <a:pt x="3518" y="5620"/>
                    <a:pt x="3531" y="5616"/>
                    <a:pt x="3543" y="5611"/>
                  </a:cubicBezTo>
                  <a:cubicBezTo>
                    <a:pt x="3552" y="5607"/>
                    <a:pt x="3560" y="5602"/>
                    <a:pt x="3567" y="5596"/>
                  </a:cubicBezTo>
                  <a:cubicBezTo>
                    <a:pt x="3585" y="5606"/>
                    <a:pt x="3602" y="5621"/>
                    <a:pt x="3609" y="5627"/>
                  </a:cubicBezTo>
                  <a:cubicBezTo>
                    <a:pt x="3615" y="5633"/>
                    <a:pt x="3625" y="5633"/>
                    <a:pt x="3630" y="5626"/>
                  </a:cubicBezTo>
                  <a:cubicBezTo>
                    <a:pt x="3638" y="5617"/>
                    <a:pt x="3661" y="5590"/>
                    <a:pt x="3670" y="5576"/>
                  </a:cubicBezTo>
                  <a:cubicBezTo>
                    <a:pt x="3675" y="5569"/>
                    <a:pt x="3673" y="5559"/>
                    <a:pt x="3666" y="5554"/>
                  </a:cubicBezTo>
                  <a:cubicBezTo>
                    <a:pt x="3651" y="5542"/>
                    <a:pt x="3610" y="5520"/>
                    <a:pt x="3609" y="5519"/>
                  </a:cubicBezTo>
                  <a:cubicBezTo>
                    <a:pt x="3611" y="5515"/>
                    <a:pt x="3616" y="5498"/>
                    <a:pt x="3617" y="5495"/>
                  </a:cubicBezTo>
                  <a:cubicBezTo>
                    <a:pt x="3628" y="5504"/>
                    <a:pt x="3644" y="5509"/>
                    <a:pt x="3663" y="5509"/>
                  </a:cubicBezTo>
                  <a:cubicBezTo>
                    <a:pt x="3681" y="5509"/>
                    <a:pt x="3733" y="5504"/>
                    <a:pt x="3769" y="5477"/>
                  </a:cubicBezTo>
                  <a:cubicBezTo>
                    <a:pt x="3776" y="5472"/>
                    <a:pt x="3784" y="5467"/>
                    <a:pt x="3791" y="5461"/>
                  </a:cubicBezTo>
                  <a:cubicBezTo>
                    <a:pt x="3796" y="5469"/>
                    <a:pt x="3800" y="5478"/>
                    <a:pt x="3803" y="5487"/>
                  </a:cubicBezTo>
                  <a:cubicBezTo>
                    <a:pt x="3811" y="5515"/>
                    <a:pt x="3815" y="5544"/>
                    <a:pt x="3813" y="5572"/>
                  </a:cubicBezTo>
                  <a:cubicBezTo>
                    <a:pt x="3813" y="5583"/>
                    <a:pt x="3829" y="5584"/>
                    <a:pt x="3830" y="5573"/>
                  </a:cubicBezTo>
                  <a:cubicBezTo>
                    <a:pt x="3832" y="5542"/>
                    <a:pt x="3828" y="5512"/>
                    <a:pt x="3819" y="5482"/>
                  </a:cubicBezTo>
                  <a:cubicBezTo>
                    <a:pt x="3818" y="5479"/>
                    <a:pt x="3804" y="5448"/>
                    <a:pt x="3803" y="5448"/>
                  </a:cubicBezTo>
                  <a:cubicBezTo>
                    <a:pt x="3821" y="5424"/>
                    <a:pt x="3834" y="5393"/>
                    <a:pt x="3839" y="5366"/>
                  </a:cubicBezTo>
                  <a:cubicBezTo>
                    <a:pt x="3852" y="5378"/>
                    <a:pt x="3864" y="5393"/>
                    <a:pt x="3871" y="5410"/>
                  </a:cubicBezTo>
                  <a:close/>
                  <a:moveTo>
                    <a:pt x="3651" y="5379"/>
                  </a:moveTo>
                  <a:cubicBezTo>
                    <a:pt x="3813" y="5362"/>
                    <a:pt x="3813" y="5362"/>
                    <a:pt x="3813" y="5362"/>
                  </a:cubicBezTo>
                  <a:cubicBezTo>
                    <a:pt x="3804" y="5419"/>
                    <a:pt x="3780" y="5455"/>
                    <a:pt x="3726" y="5474"/>
                  </a:cubicBezTo>
                  <a:cubicBezTo>
                    <a:pt x="3685" y="5489"/>
                    <a:pt x="3634" y="5487"/>
                    <a:pt x="3628" y="5472"/>
                  </a:cubicBezTo>
                  <a:cubicBezTo>
                    <a:pt x="3627" y="5470"/>
                    <a:pt x="3649" y="5390"/>
                    <a:pt x="3651" y="5379"/>
                  </a:cubicBezTo>
                  <a:close/>
                  <a:moveTo>
                    <a:pt x="3622" y="5369"/>
                  </a:moveTo>
                  <a:cubicBezTo>
                    <a:pt x="3623" y="5372"/>
                    <a:pt x="3624" y="5374"/>
                    <a:pt x="3625" y="5376"/>
                  </a:cubicBezTo>
                  <a:cubicBezTo>
                    <a:pt x="3623" y="5389"/>
                    <a:pt x="3620" y="5399"/>
                    <a:pt x="3618" y="5408"/>
                  </a:cubicBezTo>
                  <a:cubicBezTo>
                    <a:pt x="2928" y="5408"/>
                    <a:pt x="2928" y="5408"/>
                    <a:pt x="2928" y="5408"/>
                  </a:cubicBezTo>
                  <a:cubicBezTo>
                    <a:pt x="2847" y="5067"/>
                    <a:pt x="2847" y="5067"/>
                    <a:pt x="2847" y="5067"/>
                  </a:cubicBezTo>
                  <a:cubicBezTo>
                    <a:pt x="3584" y="5067"/>
                    <a:pt x="3584" y="5067"/>
                    <a:pt x="3584" y="5067"/>
                  </a:cubicBezTo>
                  <a:lnTo>
                    <a:pt x="3622" y="5369"/>
                  </a:lnTo>
                  <a:close/>
                  <a:moveTo>
                    <a:pt x="3543" y="4738"/>
                  </a:moveTo>
                  <a:cubicBezTo>
                    <a:pt x="3581" y="5041"/>
                    <a:pt x="3581" y="5041"/>
                    <a:pt x="3581" y="5041"/>
                  </a:cubicBezTo>
                  <a:cubicBezTo>
                    <a:pt x="2841" y="5041"/>
                    <a:pt x="2841" y="5041"/>
                    <a:pt x="2841" y="5041"/>
                  </a:cubicBezTo>
                  <a:cubicBezTo>
                    <a:pt x="2760" y="4699"/>
                    <a:pt x="2760" y="4699"/>
                    <a:pt x="2760" y="4699"/>
                  </a:cubicBezTo>
                  <a:cubicBezTo>
                    <a:pt x="3532" y="4699"/>
                    <a:pt x="3532" y="4699"/>
                    <a:pt x="3532" y="4699"/>
                  </a:cubicBezTo>
                  <a:cubicBezTo>
                    <a:pt x="3533" y="4699"/>
                    <a:pt x="3543" y="4738"/>
                    <a:pt x="3543" y="4738"/>
                  </a:cubicBezTo>
                  <a:close/>
                  <a:moveTo>
                    <a:pt x="2754" y="4674"/>
                  </a:moveTo>
                  <a:cubicBezTo>
                    <a:pt x="2674" y="4332"/>
                    <a:pt x="2674" y="4332"/>
                    <a:pt x="2674" y="4332"/>
                  </a:cubicBezTo>
                  <a:cubicBezTo>
                    <a:pt x="3447" y="4332"/>
                    <a:pt x="3447" y="4332"/>
                    <a:pt x="3447" y="4332"/>
                  </a:cubicBezTo>
                  <a:cubicBezTo>
                    <a:pt x="3528" y="4674"/>
                    <a:pt x="3528" y="4674"/>
                    <a:pt x="3528" y="4674"/>
                  </a:cubicBezTo>
                  <a:lnTo>
                    <a:pt x="2754" y="4674"/>
                  </a:lnTo>
                  <a:close/>
                  <a:moveTo>
                    <a:pt x="3511" y="4492"/>
                  </a:moveTo>
                  <a:cubicBezTo>
                    <a:pt x="3219" y="3254"/>
                    <a:pt x="3219" y="3254"/>
                    <a:pt x="3219" y="3254"/>
                  </a:cubicBezTo>
                  <a:cubicBezTo>
                    <a:pt x="3281" y="3354"/>
                    <a:pt x="3281" y="3354"/>
                    <a:pt x="3281" y="3354"/>
                  </a:cubicBezTo>
                  <a:cubicBezTo>
                    <a:pt x="3325" y="3413"/>
                    <a:pt x="3377" y="3399"/>
                    <a:pt x="3389" y="3390"/>
                  </a:cubicBezTo>
                  <a:cubicBezTo>
                    <a:pt x="3447" y="3352"/>
                    <a:pt x="3447" y="3352"/>
                    <a:pt x="3447" y="3352"/>
                  </a:cubicBezTo>
                  <a:cubicBezTo>
                    <a:pt x="3435" y="3534"/>
                    <a:pt x="3420" y="3761"/>
                    <a:pt x="3419" y="3804"/>
                  </a:cubicBezTo>
                  <a:cubicBezTo>
                    <a:pt x="3419" y="3810"/>
                    <a:pt x="3424" y="3815"/>
                    <a:pt x="3430" y="3817"/>
                  </a:cubicBezTo>
                  <a:cubicBezTo>
                    <a:pt x="3432" y="3817"/>
                    <a:pt x="3442" y="3820"/>
                    <a:pt x="3443" y="3820"/>
                  </a:cubicBezTo>
                  <a:cubicBezTo>
                    <a:pt x="3443" y="3821"/>
                    <a:pt x="3448" y="3933"/>
                    <a:pt x="3453" y="3993"/>
                  </a:cubicBezTo>
                  <a:cubicBezTo>
                    <a:pt x="3468" y="4177"/>
                    <a:pt x="3496" y="4383"/>
                    <a:pt x="3511" y="4492"/>
                  </a:cubicBezTo>
                  <a:close/>
                  <a:moveTo>
                    <a:pt x="3480" y="3703"/>
                  </a:moveTo>
                  <a:cubicBezTo>
                    <a:pt x="3480" y="3703"/>
                    <a:pt x="3479" y="3775"/>
                    <a:pt x="3480" y="3803"/>
                  </a:cubicBezTo>
                  <a:cubicBezTo>
                    <a:pt x="3469" y="3802"/>
                    <a:pt x="3446" y="3794"/>
                    <a:pt x="3445" y="3794"/>
                  </a:cubicBezTo>
                  <a:cubicBezTo>
                    <a:pt x="3448" y="3711"/>
                    <a:pt x="3473" y="3346"/>
                    <a:pt x="3484" y="3187"/>
                  </a:cubicBezTo>
                  <a:cubicBezTo>
                    <a:pt x="3485" y="3174"/>
                    <a:pt x="3485" y="3172"/>
                    <a:pt x="3482" y="3169"/>
                  </a:cubicBezTo>
                  <a:cubicBezTo>
                    <a:pt x="3395" y="3066"/>
                    <a:pt x="3435" y="3002"/>
                    <a:pt x="3465" y="2956"/>
                  </a:cubicBezTo>
                  <a:cubicBezTo>
                    <a:pt x="3465" y="2956"/>
                    <a:pt x="3535" y="2827"/>
                    <a:pt x="3541" y="2816"/>
                  </a:cubicBezTo>
                  <a:cubicBezTo>
                    <a:pt x="3553" y="2792"/>
                    <a:pt x="3562" y="2774"/>
                    <a:pt x="3588" y="2765"/>
                  </a:cubicBezTo>
                  <a:cubicBezTo>
                    <a:pt x="3640" y="2751"/>
                    <a:pt x="3640" y="2751"/>
                    <a:pt x="3640" y="2751"/>
                  </a:cubicBezTo>
                  <a:cubicBezTo>
                    <a:pt x="3639" y="2753"/>
                    <a:pt x="3635" y="2761"/>
                    <a:pt x="3633" y="2764"/>
                  </a:cubicBezTo>
                  <a:cubicBezTo>
                    <a:pt x="3594" y="2844"/>
                    <a:pt x="3556" y="2927"/>
                    <a:pt x="3521" y="3009"/>
                  </a:cubicBezTo>
                  <a:cubicBezTo>
                    <a:pt x="3513" y="3027"/>
                    <a:pt x="3503" y="3050"/>
                    <a:pt x="3504" y="3074"/>
                  </a:cubicBezTo>
                  <a:cubicBezTo>
                    <a:pt x="3504" y="3078"/>
                    <a:pt x="3514" y="3414"/>
                    <a:pt x="3510" y="3457"/>
                  </a:cubicBezTo>
                  <a:cubicBezTo>
                    <a:pt x="3508" y="3485"/>
                    <a:pt x="3480" y="3703"/>
                    <a:pt x="3480" y="3703"/>
                  </a:cubicBezTo>
                  <a:close/>
                  <a:moveTo>
                    <a:pt x="3746" y="2933"/>
                  </a:moveTo>
                  <a:cubicBezTo>
                    <a:pt x="3709" y="2973"/>
                    <a:pt x="3672" y="3016"/>
                    <a:pt x="3655" y="3069"/>
                  </a:cubicBezTo>
                  <a:cubicBezTo>
                    <a:pt x="3640" y="3115"/>
                    <a:pt x="3642" y="3165"/>
                    <a:pt x="3644" y="3208"/>
                  </a:cubicBezTo>
                  <a:cubicBezTo>
                    <a:pt x="3648" y="3293"/>
                    <a:pt x="3647" y="3380"/>
                    <a:pt x="3646" y="3464"/>
                  </a:cubicBezTo>
                  <a:cubicBezTo>
                    <a:pt x="3646" y="3542"/>
                    <a:pt x="3648" y="3705"/>
                    <a:pt x="3648" y="3705"/>
                  </a:cubicBezTo>
                  <a:cubicBezTo>
                    <a:pt x="3594" y="3699"/>
                    <a:pt x="3533" y="3697"/>
                    <a:pt x="3507" y="3693"/>
                  </a:cubicBezTo>
                  <a:cubicBezTo>
                    <a:pt x="3507" y="3693"/>
                    <a:pt x="3533" y="3485"/>
                    <a:pt x="3536" y="3460"/>
                  </a:cubicBezTo>
                  <a:cubicBezTo>
                    <a:pt x="3540" y="3415"/>
                    <a:pt x="3529" y="3078"/>
                    <a:pt x="3529" y="3074"/>
                  </a:cubicBezTo>
                  <a:cubicBezTo>
                    <a:pt x="3529" y="3055"/>
                    <a:pt x="3537" y="3036"/>
                    <a:pt x="3545" y="3019"/>
                  </a:cubicBezTo>
                  <a:cubicBezTo>
                    <a:pt x="3568" y="2964"/>
                    <a:pt x="3593" y="2909"/>
                    <a:pt x="3618" y="2855"/>
                  </a:cubicBezTo>
                  <a:cubicBezTo>
                    <a:pt x="3626" y="2880"/>
                    <a:pt x="3646" y="2901"/>
                    <a:pt x="3672" y="2908"/>
                  </a:cubicBezTo>
                  <a:cubicBezTo>
                    <a:pt x="3693" y="2914"/>
                    <a:pt x="3726" y="2917"/>
                    <a:pt x="3746" y="2906"/>
                  </a:cubicBezTo>
                  <a:cubicBezTo>
                    <a:pt x="3755" y="2900"/>
                    <a:pt x="3747" y="2885"/>
                    <a:pt x="3737" y="2891"/>
                  </a:cubicBezTo>
                  <a:cubicBezTo>
                    <a:pt x="3730" y="2895"/>
                    <a:pt x="3721" y="2895"/>
                    <a:pt x="3712" y="2895"/>
                  </a:cubicBezTo>
                  <a:cubicBezTo>
                    <a:pt x="3700" y="2895"/>
                    <a:pt x="3688" y="2895"/>
                    <a:pt x="3677" y="2892"/>
                  </a:cubicBezTo>
                  <a:cubicBezTo>
                    <a:pt x="3649" y="2884"/>
                    <a:pt x="3629" y="2854"/>
                    <a:pt x="3632" y="2826"/>
                  </a:cubicBezTo>
                  <a:cubicBezTo>
                    <a:pt x="3636" y="2816"/>
                    <a:pt x="3641" y="2807"/>
                    <a:pt x="3645" y="2798"/>
                  </a:cubicBezTo>
                  <a:cubicBezTo>
                    <a:pt x="3650" y="2822"/>
                    <a:pt x="3662" y="2846"/>
                    <a:pt x="3690" y="2861"/>
                  </a:cubicBezTo>
                  <a:cubicBezTo>
                    <a:pt x="3699" y="2866"/>
                    <a:pt x="3711" y="2869"/>
                    <a:pt x="3723" y="2869"/>
                  </a:cubicBezTo>
                  <a:cubicBezTo>
                    <a:pt x="3773" y="2869"/>
                    <a:pt x="3838" y="2829"/>
                    <a:pt x="3866" y="2801"/>
                  </a:cubicBezTo>
                  <a:cubicBezTo>
                    <a:pt x="3879" y="2788"/>
                    <a:pt x="3885" y="2777"/>
                    <a:pt x="3885" y="2766"/>
                  </a:cubicBezTo>
                  <a:cubicBezTo>
                    <a:pt x="3884" y="2758"/>
                    <a:pt x="3884" y="2758"/>
                    <a:pt x="3884" y="2758"/>
                  </a:cubicBezTo>
                  <a:cubicBezTo>
                    <a:pt x="3894" y="2762"/>
                    <a:pt x="3914" y="2770"/>
                    <a:pt x="3914" y="2770"/>
                  </a:cubicBezTo>
                  <a:cubicBezTo>
                    <a:pt x="3856" y="2822"/>
                    <a:pt x="3799" y="2877"/>
                    <a:pt x="3746" y="2933"/>
                  </a:cubicBezTo>
                  <a:close/>
                  <a:moveTo>
                    <a:pt x="4241" y="2883"/>
                  </a:moveTo>
                  <a:cubicBezTo>
                    <a:pt x="4141" y="2823"/>
                    <a:pt x="4141" y="2823"/>
                    <a:pt x="4141" y="2823"/>
                  </a:cubicBezTo>
                  <a:cubicBezTo>
                    <a:pt x="4108" y="2788"/>
                    <a:pt x="4062" y="2777"/>
                    <a:pt x="4016" y="2772"/>
                  </a:cubicBezTo>
                  <a:cubicBezTo>
                    <a:pt x="4016" y="2772"/>
                    <a:pt x="3922" y="2745"/>
                    <a:pt x="3922" y="2745"/>
                  </a:cubicBezTo>
                  <a:cubicBezTo>
                    <a:pt x="3881" y="2734"/>
                    <a:pt x="3881" y="2734"/>
                    <a:pt x="3881" y="2734"/>
                  </a:cubicBezTo>
                  <a:cubicBezTo>
                    <a:pt x="3876" y="2678"/>
                    <a:pt x="3876" y="2678"/>
                    <a:pt x="3876" y="2678"/>
                  </a:cubicBezTo>
                  <a:cubicBezTo>
                    <a:pt x="3878" y="2677"/>
                    <a:pt x="3888" y="2675"/>
                    <a:pt x="3890" y="2675"/>
                  </a:cubicBezTo>
                  <a:cubicBezTo>
                    <a:pt x="3890" y="2675"/>
                    <a:pt x="3968" y="2677"/>
                    <a:pt x="3968" y="2677"/>
                  </a:cubicBezTo>
                  <a:cubicBezTo>
                    <a:pt x="3985" y="2677"/>
                    <a:pt x="3985" y="2651"/>
                    <a:pt x="3969" y="2651"/>
                  </a:cubicBezTo>
                  <a:cubicBezTo>
                    <a:pt x="3912" y="2650"/>
                    <a:pt x="3912" y="2650"/>
                    <a:pt x="3912" y="2650"/>
                  </a:cubicBezTo>
                  <a:cubicBezTo>
                    <a:pt x="3916" y="2650"/>
                    <a:pt x="3928" y="2633"/>
                    <a:pt x="3930" y="2630"/>
                  </a:cubicBezTo>
                  <a:cubicBezTo>
                    <a:pt x="3937" y="2623"/>
                    <a:pt x="3943" y="2614"/>
                    <a:pt x="3949" y="2606"/>
                  </a:cubicBezTo>
                  <a:cubicBezTo>
                    <a:pt x="3966" y="2581"/>
                    <a:pt x="3979" y="2552"/>
                    <a:pt x="3988" y="2523"/>
                  </a:cubicBezTo>
                  <a:cubicBezTo>
                    <a:pt x="3993" y="2506"/>
                    <a:pt x="3997" y="2488"/>
                    <a:pt x="4000" y="2470"/>
                  </a:cubicBezTo>
                  <a:cubicBezTo>
                    <a:pt x="4028" y="2470"/>
                    <a:pt x="4028" y="2470"/>
                    <a:pt x="4028" y="2470"/>
                  </a:cubicBezTo>
                  <a:cubicBezTo>
                    <a:pt x="4028" y="2470"/>
                    <a:pt x="4029" y="2488"/>
                    <a:pt x="4028" y="2488"/>
                  </a:cubicBezTo>
                  <a:cubicBezTo>
                    <a:pt x="4021" y="2503"/>
                    <a:pt x="4023" y="2516"/>
                    <a:pt x="4038" y="2529"/>
                  </a:cubicBezTo>
                  <a:cubicBezTo>
                    <a:pt x="4034" y="2534"/>
                    <a:pt x="4034" y="2552"/>
                    <a:pt x="4034" y="2558"/>
                  </a:cubicBezTo>
                  <a:cubicBezTo>
                    <a:pt x="4033" y="2575"/>
                    <a:pt x="4042" y="2585"/>
                    <a:pt x="4051" y="2598"/>
                  </a:cubicBezTo>
                  <a:cubicBezTo>
                    <a:pt x="4062" y="2613"/>
                    <a:pt x="4067" y="2632"/>
                    <a:pt x="4065" y="2651"/>
                  </a:cubicBezTo>
                  <a:cubicBezTo>
                    <a:pt x="4065" y="2651"/>
                    <a:pt x="4033" y="2649"/>
                    <a:pt x="4033" y="2649"/>
                  </a:cubicBezTo>
                  <a:cubicBezTo>
                    <a:pt x="4017" y="2648"/>
                    <a:pt x="4015" y="2674"/>
                    <a:pt x="4032" y="2675"/>
                  </a:cubicBezTo>
                  <a:cubicBezTo>
                    <a:pt x="4074" y="2677"/>
                    <a:pt x="4074" y="2677"/>
                    <a:pt x="4074" y="2677"/>
                  </a:cubicBezTo>
                  <a:cubicBezTo>
                    <a:pt x="4074" y="2677"/>
                    <a:pt x="4075" y="2677"/>
                    <a:pt x="4075" y="2677"/>
                  </a:cubicBezTo>
                  <a:cubicBezTo>
                    <a:pt x="4081" y="2677"/>
                    <a:pt x="4086" y="2673"/>
                    <a:pt x="4087" y="2668"/>
                  </a:cubicBezTo>
                  <a:cubicBezTo>
                    <a:pt x="4095" y="2639"/>
                    <a:pt x="4090" y="2607"/>
                    <a:pt x="4072" y="2582"/>
                  </a:cubicBezTo>
                  <a:cubicBezTo>
                    <a:pt x="4061" y="2568"/>
                    <a:pt x="4055" y="2560"/>
                    <a:pt x="4061" y="2541"/>
                  </a:cubicBezTo>
                  <a:cubicBezTo>
                    <a:pt x="4073" y="2545"/>
                    <a:pt x="4085" y="2547"/>
                    <a:pt x="4097" y="2550"/>
                  </a:cubicBezTo>
                  <a:cubicBezTo>
                    <a:pt x="4113" y="2553"/>
                    <a:pt x="4129" y="2556"/>
                    <a:pt x="4150" y="2596"/>
                  </a:cubicBezTo>
                  <a:cubicBezTo>
                    <a:pt x="4153" y="2600"/>
                    <a:pt x="4159" y="2609"/>
                    <a:pt x="4159" y="2609"/>
                  </a:cubicBezTo>
                  <a:cubicBezTo>
                    <a:pt x="4160" y="2611"/>
                    <a:pt x="4246" y="2884"/>
                    <a:pt x="4241" y="2883"/>
                  </a:cubicBezTo>
                  <a:close/>
                  <a:moveTo>
                    <a:pt x="4302" y="2547"/>
                  </a:moveTo>
                  <a:cubicBezTo>
                    <a:pt x="4302" y="2548"/>
                    <a:pt x="4178" y="2590"/>
                    <a:pt x="4178" y="2590"/>
                  </a:cubicBezTo>
                  <a:cubicBezTo>
                    <a:pt x="4176" y="2588"/>
                    <a:pt x="4174" y="2586"/>
                    <a:pt x="4173" y="2584"/>
                  </a:cubicBezTo>
                  <a:cubicBezTo>
                    <a:pt x="4157" y="2556"/>
                    <a:pt x="4130" y="2523"/>
                    <a:pt x="4093" y="2523"/>
                  </a:cubicBezTo>
                  <a:cubicBezTo>
                    <a:pt x="4088" y="2522"/>
                    <a:pt x="4076" y="2519"/>
                    <a:pt x="4068" y="2516"/>
                  </a:cubicBezTo>
                  <a:cubicBezTo>
                    <a:pt x="4063" y="2514"/>
                    <a:pt x="4057" y="2513"/>
                    <a:pt x="4054" y="2509"/>
                  </a:cubicBezTo>
                  <a:cubicBezTo>
                    <a:pt x="4052" y="2505"/>
                    <a:pt x="4050" y="2501"/>
                    <a:pt x="4056" y="2501"/>
                  </a:cubicBezTo>
                  <a:cubicBezTo>
                    <a:pt x="4057" y="2501"/>
                    <a:pt x="4057" y="2501"/>
                    <a:pt x="4057" y="2501"/>
                  </a:cubicBezTo>
                  <a:cubicBezTo>
                    <a:pt x="4065" y="2501"/>
                    <a:pt x="4316" y="2501"/>
                    <a:pt x="4316" y="2501"/>
                  </a:cubicBezTo>
                  <a:cubicBezTo>
                    <a:pt x="4313" y="2518"/>
                    <a:pt x="4309" y="2533"/>
                    <a:pt x="4302" y="2547"/>
                  </a:cubicBezTo>
                  <a:close/>
                  <a:moveTo>
                    <a:pt x="4464" y="2476"/>
                  </a:moveTo>
                  <a:cubicBezTo>
                    <a:pt x="4054" y="2476"/>
                    <a:pt x="4054" y="2476"/>
                    <a:pt x="4054" y="2476"/>
                  </a:cubicBezTo>
                  <a:cubicBezTo>
                    <a:pt x="4054" y="2476"/>
                    <a:pt x="4054" y="2476"/>
                    <a:pt x="4054" y="2476"/>
                  </a:cubicBezTo>
                  <a:cubicBezTo>
                    <a:pt x="4054" y="2386"/>
                    <a:pt x="4054" y="2386"/>
                    <a:pt x="4054" y="2386"/>
                  </a:cubicBezTo>
                  <a:cubicBezTo>
                    <a:pt x="4108" y="2386"/>
                    <a:pt x="4108" y="2386"/>
                    <a:pt x="4108" y="2386"/>
                  </a:cubicBezTo>
                  <a:cubicBezTo>
                    <a:pt x="4108" y="2391"/>
                    <a:pt x="4108" y="2391"/>
                    <a:pt x="4108" y="2391"/>
                  </a:cubicBezTo>
                  <a:cubicBezTo>
                    <a:pt x="4108" y="2420"/>
                    <a:pt x="4132" y="2444"/>
                    <a:pt x="4160" y="2444"/>
                  </a:cubicBezTo>
                  <a:cubicBezTo>
                    <a:pt x="4271" y="2444"/>
                    <a:pt x="4271" y="2444"/>
                    <a:pt x="4271" y="2444"/>
                  </a:cubicBezTo>
                  <a:cubicBezTo>
                    <a:pt x="4299" y="2444"/>
                    <a:pt x="4322" y="2421"/>
                    <a:pt x="4322" y="2393"/>
                  </a:cubicBezTo>
                  <a:cubicBezTo>
                    <a:pt x="4322" y="2386"/>
                    <a:pt x="4322" y="2386"/>
                    <a:pt x="4322" y="2386"/>
                  </a:cubicBezTo>
                  <a:cubicBezTo>
                    <a:pt x="4464" y="2386"/>
                    <a:pt x="4464" y="2386"/>
                    <a:pt x="4464" y="2386"/>
                  </a:cubicBezTo>
                  <a:lnTo>
                    <a:pt x="4464" y="2476"/>
                  </a:lnTo>
                  <a:close/>
                  <a:moveTo>
                    <a:pt x="4815" y="2510"/>
                  </a:moveTo>
                  <a:cubicBezTo>
                    <a:pt x="4489" y="2510"/>
                    <a:pt x="4489" y="2510"/>
                    <a:pt x="4489" y="2510"/>
                  </a:cubicBezTo>
                  <a:cubicBezTo>
                    <a:pt x="4489" y="2351"/>
                    <a:pt x="4489" y="2351"/>
                    <a:pt x="4489" y="2351"/>
                  </a:cubicBezTo>
                  <a:cubicBezTo>
                    <a:pt x="4815" y="2351"/>
                    <a:pt x="4815" y="2351"/>
                    <a:pt x="4815" y="2351"/>
                  </a:cubicBezTo>
                  <a:lnTo>
                    <a:pt x="4815" y="25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29" name="Freeform 202"/>
            <p:cNvSpPr>
              <a:spLocks noEditPoints="1"/>
            </p:cNvSpPr>
            <p:nvPr/>
          </p:nvSpPr>
          <p:spPr bwMode="auto">
            <a:xfrm>
              <a:off x="1309" y="1377"/>
              <a:ext cx="1055" cy="1863"/>
            </a:xfrm>
            <a:custGeom>
              <a:avLst/>
              <a:gdLst>
                <a:gd name="T0" fmla="*/ 1826 w 2090"/>
                <a:gd name="T1" fmla="*/ 1307 h 3691"/>
                <a:gd name="T2" fmla="*/ 1386 w 2090"/>
                <a:gd name="T3" fmla="*/ 614 h 3691"/>
                <a:gd name="T4" fmla="*/ 1581 w 2090"/>
                <a:gd name="T5" fmla="*/ 391 h 3691"/>
                <a:gd name="T6" fmla="*/ 1378 w 2090"/>
                <a:gd name="T7" fmla="*/ 64 h 3691"/>
                <a:gd name="T8" fmla="*/ 887 w 2090"/>
                <a:gd name="T9" fmla="*/ 265 h 3691"/>
                <a:gd name="T10" fmla="*/ 260 w 2090"/>
                <a:gd name="T11" fmla="*/ 1129 h 3691"/>
                <a:gd name="T12" fmla="*/ 232 w 2090"/>
                <a:gd name="T13" fmla="*/ 1695 h 3691"/>
                <a:gd name="T14" fmla="*/ 478 w 2090"/>
                <a:gd name="T15" fmla="*/ 2024 h 3691"/>
                <a:gd name="T16" fmla="*/ 556 w 2090"/>
                <a:gd name="T17" fmla="*/ 1866 h 3691"/>
                <a:gd name="T18" fmla="*/ 837 w 2090"/>
                <a:gd name="T19" fmla="*/ 1927 h 3691"/>
                <a:gd name="T20" fmla="*/ 588 w 2090"/>
                <a:gd name="T21" fmla="*/ 2634 h 3691"/>
                <a:gd name="T22" fmla="*/ 159 w 2090"/>
                <a:gd name="T23" fmla="*/ 3394 h 3691"/>
                <a:gd name="T24" fmla="*/ 376 w 2090"/>
                <a:gd name="T25" fmla="*/ 2594 h 3691"/>
                <a:gd name="T26" fmla="*/ 12 w 2090"/>
                <a:gd name="T27" fmla="*/ 3665 h 3691"/>
                <a:gd name="T28" fmla="*/ 1033 w 2090"/>
                <a:gd name="T29" fmla="*/ 3631 h 3691"/>
                <a:gd name="T30" fmla="*/ 696 w 2090"/>
                <a:gd name="T31" fmla="*/ 3448 h 3691"/>
                <a:gd name="T32" fmla="*/ 873 w 2090"/>
                <a:gd name="T33" fmla="*/ 1904 h 3691"/>
                <a:gd name="T34" fmla="*/ 1742 w 2090"/>
                <a:gd name="T35" fmla="*/ 1662 h 3691"/>
                <a:gd name="T36" fmla="*/ 1890 w 2090"/>
                <a:gd name="T37" fmla="*/ 1380 h 3691"/>
                <a:gd name="T38" fmla="*/ 158 w 2090"/>
                <a:gd name="T39" fmla="*/ 1617 h 3691"/>
                <a:gd name="T40" fmla="*/ 476 w 2090"/>
                <a:gd name="T41" fmla="*/ 3474 h 3691"/>
                <a:gd name="T42" fmla="*/ 437 w 2090"/>
                <a:gd name="T43" fmla="*/ 3417 h 3691"/>
                <a:gd name="T44" fmla="*/ 166 w 2090"/>
                <a:gd name="T45" fmla="*/ 3468 h 3691"/>
                <a:gd name="T46" fmla="*/ 136 w 2090"/>
                <a:gd name="T47" fmla="*/ 3665 h 3691"/>
                <a:gd name="T48" fmla="*/ 413 w 2090"/>
                <a:gd name="T49" fmla="*/ 3472 h 3691"/>
                <a:gd name="T50" fmla="*/ 436 w 2090"/>
                <a:gd name="T51" fmla="*/ 3537 h 3691"/>
                <a:gd name="T52" fmla="*/ 734 w 2090"/>
                <a:gd name="T53" fmla="*/ 3620 h 3691"/>
                <a:gd name="T54" fmla="*/ 885 w 2090"/>
                <a:gd name="T55" fmla="*/ 3538 h 3691"/>
                <a:gd name="T56" fmla="*/ 757 w 2090"/>
                <a:gd name="T57" fmla="*/ 3562 h 3691"/>
                <a:gd name="T58" fmla="*/ 665 w 2090"/>
                <a:gd name="T59" fmla="*/ 3479 h 3691"/>
                <a:gd name="T60" fmla="*/ 687 w 2090"/>
                <a:gd name="T61" fmla="*/ 3417 h 3691"/>
                <a:gd name="T62" fmla="*/ 1846 w 2090"/>
                <a:gd name="T63" fmla="*/ 1417 h 3691"/>
                <a:gd name="T64" fmla="*/ 1272 w 2090"/>
                <a:gd name="T65" fmla="*/ 607 h 3691"/>
                <a:gd name="T66" fmla="*/ 1013 w 2090"/>
                <a:gd name="T67" fmla="*/ 253 h 3691"/>
                <a:gd name="T68" fmla="*/ 1308 w 2090"/>
                <a:gd name="T69" fmla="*/ 350 h 3691"/>
                <a:gd name="T70" fmla="*/ 1041 w 2090"/>
                <a:gd name="T71" fmla="*/ 113 h 3691"/>
                <a:gd name="T72" fmla="*/ 1375 w 2090"/>
                <a:gd name="T73" fmla="*/ 90 h 3691"/>
                <a:gd name="T74" fmla="*/ 1528 w 2090"/>
                <a:gd name="T75" fmla="*/ 200 h 3691"/>
                <a:gd name="T76" fmla="*/ 1409 w 2090"/>
                <a:gd name="T77" fmla="*/ 327 h 3691"/>
                <a:gd name="T78" fmla="*/ 1116 w 2090"/>
                <a:gd name="T79" fmla="*/ 289 h 3691"/>
                <a:gd name="T80" fmla="*/ 912 w 2090"/>
                <a:gd name="T81" fmla="*/ 272 h 3691"/>
                <a:gd name="T82" fmla="*/ 1352 w 2090"/>
                <a:gd name="T83" fmla="*/ 633 h 3691"/>
                <a:gd name="T84" fmla="*/ 1055 w 2090"/>
                <a:gd name="T85" fmla="*/ 827 h 3691"/>
                <a:gd name="T86" fmla="*/ 1067 w 2090"/>
                <a:gd name="T87" fmla="*/ 799 h 3691"/>
                <a:gd name="T88" fmla="*/ 1128 w 2090"/>
                <a:gd name="T89" fmla="*/ 812 h 3691"/>
                <a:gd name="T90" fmla="*/ 852 w 2090"/>
                <a:gd name="T91" fmla="*/ 1113 h 3691"/>
                <a:gd name="T92" fmla="*/ 257 w 2090"/>
                <a:gd name="T93" fmla="*/ 1845 h 3691"/>
                <a:gd name="T94" fmla="*/ 407 w 2090"/>
                <a:gd name="T95" fmla="*/ 2181 h 3691"/>
                <a:gd name="T96" fmla="*/ 489 w 2090"/>
                <a:gd name="T97" fmla="*/ 1809 h 3691"/>
                <a:gd name="T98" fmla="*/ 502 w 2090"/>
                <a:gd name="T99" fmla="*/ 1266 h 3691"/>
                <a:gd name="T100" fmla="*/ 835 w 2090"/>
                <a:gd name="T101" fmla="*/ 1112 h 3691"/>
                <a:gd name="T102" fmla="*/ 953 w 2090"/>
                <a:gd name="T103" fmla="*/ 857 h 3691"/>
                <a:gd name="T104" fmla="*/ 1634 w 2090"/>
                <a:gd name="T105" fmla="*/ 1569 h 3691"/>
                <a:gd name="T106" fmla="*/ 1165 w 2090"/>
                <a:gd name="T107" fmla="*/ 984 h 3691"/>
                <a:gd name="T108" fmla="*/ 880 w 2090"/>
                <a:gd name="T109" fmla="*/ 1563 h 3691"/>
                <a:gd name="T110" fmla="*/ 1301 w 2090"/>
                <a:gd name="T111" fmla="*/ 1295 h 3691"/>
                <a:gd name="T112" fmla="*/ 1660 w 2090"/>
                <a:gd name="T113" fmla="*/ 1566 h 3691"/>
                <a:gd name="T114" fmla="*/ 1765 w 2090"/>
                <a:gd name="T115" fmla="*/ 1416 h 3691"/>
                <a:gd name="T116" fmla="*/ 1878 w 2090"/>
                <a:gd name="T117" fmla="*/ 1465 h 3691"/>
                <a:gd name="T118" fmla="*/ 1878 w 2090"/>
                <a:gd name="T119" fmla="*/ 1465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90" h="3691">
                  <a:moveTo>
                    <a:pt x="2083" y="1026"/>
                  </a:moveTo>
                  <a:cubicBezTo>
                    <a:pt x="2076" y="982"/>
                    <a:pt x="2054" y="949"/>
                    <a:pt x="2022" y="936"/>
                  </a:cubicBezTo>
                  <a:cubicBezTo>
                    <a:pt x="1937" y="901"/>
                    <a:pt x="1859" y="1003"/>
                    <a:pt x="1831" y="1071"/>
                  </a:cubicBezTo>
                  <a:cubicBezTo>
                    <a:pt x="1812" y="1118"/>
                    <a:pt x="1804" y="1168"/>
                    <a:pt x="1811" y="1211"/>
                  </a:cubicBezTo>
                  <a:cubicBezTo>
                    <a:pt x="1817" y="1250"/>
                    <a:pt x="1835" y="1279"/>
                    <a:pt x="1860" y="1295"/>
                  </a:cubicBezTo>
                  <a:cubicBezTo>
                    <a:pt x="1840" y="1345"/>
                    <a:pt x="1840" y="1345"/>
                    <a:pt x="1840" y="1345"/>
                  </a:cubicBezTo>
                  <a:cubicBezTo>
                    <a:pt x="1823" y="1338"/>
                    <a:pt x="1823" y="1338"/>
                    <a:pt x="1823" y="1338"/>
                  </a:cubicBezTo>
                  <a:cubicBezTo>
                    <a:pt x="1825" y="1329"/>
                    <a:pt x="1826" y="1318"/>
                    <a:pt x="1826" y="1307"/>
                  </a:cubicBezTo>
                  <a:cubicBezTo>
                    <a:pt x="1825" y="1293"/>
                    <a:pt x="1815" y="1280"/>
                    <a:pt x="1801" y="1277"/>
                  </a:cubicBezTo>
                  <a:cubicBezTo>
                    <a:pt x="1784" y="1273"/>
                    <a:pt x="1772" y="1283"/>
                    <a:pt x="1762" y="1296"/>
                  </a:cubicBezTo>
                  <a:cubicBezTo>
                    <a:pt x="1751" y="1310"/>
                    <a:pt x="1741" y="1325"/>
                    <a:pt x="1728" y="1337"/>
                  </a:cubicBezTo>
                  <a:cubicBezTo>
                    <a:pt x="1726" y="1339"/>
                    <a:pt x="1697" y="1363"/>
                    <a:pt x="1694" y="1360"/>
                  </a:cubicBezTo>
                  <a:cubicBezTo>
                    <a:pt x="1357" y="1219"/>
                    <a:pt x="1357" y="1219"/>
                    <a:pt x="1357" y="1219"/>
                  </a:cubicBezTo>
                  <a:cubicBezTo>
                    <a:pt x="1201" y="815"/>
                    <a:pt x="1201" y="815"/>
                    <a:pt x="1201" y="815"/>
                  </a:cubicBezTo>
                  <a:cubicBezTo>
                    <a:pt x="1248" y="810"/>
                    <a:pt x="1281" y="792"/>
                    <a:pt x="1307" y="759"/>
                  </a:cubicBezTo>
                  <a:cubicBezTo>
                    <a:pt x="1317" y="746"/>
                    <a:pt x="1369" y="672"/>
                    <a:pt x="1386" y="614"/>
                  </a:cubicBezTo>
                  <a:cubicBezTo>
                    <a:pt x="1388" y="613"/>
                    <a:pt x="1390" y="611"/>
                    <a:pt x="1392" y="609"/>
                  </a:cubicBezTo>
                  <a:cubicBezTo>
                    <a:pt x="1411" y="588"/>
                    <a:pt x="1429" y="565"/>
                    <a:pt x="1444" y="540"/>
                  </a:cubicBezTo>
                  <a:cubicBezTo>
                    <a:pt x="1455" y="521"/>
                    <a:pt x="1465" y="502"/>
                    <a:pt x="1474" y="485"/>
                  </a:cubicBezTo>
                  <a:cubicBezTo>
                    <a:pt x="1474" y="485"/>
                    <a:pt x="1474" y="485"/>
                    <a:pt x="1475" y="485"/>
                  </a:cubicBezTo>
                  <a:cubicBezTo>
                    <a:pt x="1485" y="491"/>
                    <a:pt x="1498" y="494"/>
                    <a:pt x="1511" y="494"/>
                  </a:cubicBezTo>
                  <a:cubicBezTo>
                    <a:pt x="1531" y="494"/>
                    <a:pt x="1553" y="487"/>
                    <a:pt x="1571" y="473"/>
                  </a:cubicBezTo>
                  <a:cubicBezTo>
                    <a:pt x="1584" y="463"/>
                    <a:pt x="1591" y="447"/>
                    <a:pt x="1591" y="429"/>
                  </a:cubicBezTo>
                  <a:cubicBezTo>
                    <a:pt x="1591" y="416"/>
                    <a:pt x="1588" y="402"/>
                    <a:pt x="1581" y="391"/>
                  </a:cubicBezTo>
                  <a:cubicBezTo>
                    <a:pt x="1618" y="371"/>
                    <a:pt x="1643" y="326"/>
                    <a:pt x="1639" y="283"/>
                  </a:cubicBezTo>
                  <a:cubicBezTo>
                    <a:pt x="1636" y="241"/>
                    <a:pt x="1608" y="206"/>
                    <a:pt x="1571" y="189"/>
                  </a:cubicBezTo>
                  <a:cubicBezTo>
                    <a:pt x="1562" y="185"/>
                    <a:pt x="1533" y="173"/>
                    <a:pt x="1533" y="173"/>
                  </a:cubicBezTo>
                  <a:cubicBezTo>
                    <a:pt x="1533" y="173"/>
                    <a:pt x="1531" y="159"/>
                    <a:pt x="1531" y="153"/>
                  </a:cubicBezTo>
                  <a:cubicBezTo>
                    <a:pt x="1528" y="132"/>
                    <a:pt x="1518" y="112"/>
                    <a:pt x="1504" y="97"/>
                  </a:cubicBezTo>
                  <a:cubicBezTo>
                    <a:pt x="1485" y="77"/>
                    <a:pt x="1459" y="62"/>
                    <a:pt x="1432" y="59"/>
                  </a:cubicBezTo>
                  <a:cubicBezTo>
                    <a:pt x="1423" y="58"/>
                    <a:pt x="1413" y="58"/>
                    <a:pt x="1404" y="59"/>
                  </a:cubicBezTo>
                  <a:cubicBezTo>
                    <a:pt x="1396" y="60"/>
                    <a:pt x="1378" y="64"/>
                    <a:pt x="1378" y="64"/>
                  </a:cubicBezTo>
                  <a:cubicBezTo>
                    <a:pt x="1378" y="64"/>
                    <a:pt x="1371" y="59"/>
                    <a:pt x="1368" y="57"/>
                  </a:cubicBezTo>
                  <a:cubicBezTo>
                    <a:pt x="1338" y="35"/>
                    <a:pt x="1293" y="0"/>
                    <a:pt x="1244" y="37"/>
                  </a:cubicBezTo>
                  <a:cubicBezTo>
                    <a:pt x="1240" y="40"/>
                    <a:pt x="1228" y="51"/>
                    <a:pt x="1226" y="53"/>
                  </a:cubicBezTo>
                  <a:cubicBezTo>
                    <a:pt x="1226" y="53"/>
                    <a:pt x="1191" y="33"/>
                    <a:pt x="1188" y="31"/>
                  </a:cubicBezTo>
                  <a:cubicBezTo>
                    <a:pt x="1153" y="17"/>
                    <a:pt x="1112" y="26"/>
                    <a:pt x="1079" y="41"/>
                  </a:cubicBezTo>
                  <a:cubicBezTo>
                    <a:pt x="1043" y="57"/>
                    <a:pt x="1026" y="92"/>
                    <a:pt x="1025" y="92"/>
                  </a:cubicBezTo>
                  <a:cubicBezTo>
                    <a:pt x="1023" y="93"/>
                    <a:pt x="1021" y="94"/>
                    <a:pt x="1018" y="96"/>
                  </a:cubicBezTo>
                  <a:cubicBezTo>
                    <a:pt x="988" y="109"/>
                    <a:pt x="916" y="152"/>
                    <a:pt x="887" y="265"/>
                  </a:cubicBezTo>
                  <a:cubicBezTo>
                    <a:pt x="859" y="376"/>
                    <a:pt x="902" y="421"/>
                    <a:pt x="911" y="428"/>
                  </a:cubicBezTo>
                  <a:cubicBezTo>
                    <a:pt x="880" y="482"/>
                    <a:pt x="872" y="531"/>
                    <a:pt x="882" y="576"/>
                  </a:cubicBezTo>
                  <a:cubicBezTo>
                    <a:pt x="834" y="571"/>
                    <a:pt x="797" y="578"/>
                    <a:pt x="775" y="584"/>
                  </a:cubicBezTo>
                  <a:cubicBezTo>
                    <a:pt x="731" y="595"/>
                    <a:pt x="681" y="614"/>
                    <a:pt x="648" y="645"/>
                  </a:cubicBezTo>
                  <a:cubicBezTo>
                    <a:pt x="629" y="664"/>
                    <a:pt x="611" y="683"/>
                    <a:pt x="594" y="703"/>
                  </a:cubicBezTo>
                  <a:cubicBezTo>
                    <a:pt x="549" y="754"/>
                    <a:pt x="506" y="807"/>
                    <a:pt x="463" y="861"/>
                  </a:cubicBezTo>
                  <a:cubicBezTo>
                    <a:pt x="421" y="915"/>
                    <a:pt x="379" y="969"/>
                    <a:pt x="338" y="1024"/>
                  </a:cubicBezTo>
                  <a:cubicBezTo>
                    <a:pt x="312" y="1059"/>
                    <a:pt x="285" y="1094"/>
                    <a:pt x="260" y="1129"/>
                  </a:cubicBezTo>
                  <a:cubicBezTo>
                    <a:pt x="257" y="1133"/>
                    <a:pt x="254" y="1137"/>
                    <a:pt x="251" y="1141"/>
                  </a:cubicBezTo>
                  <a:cubicBezTo>
                    <a:pt x="244" y="1152"/>
                    <a:pt x="238" y="1446"/>
                    <a:pt x="238" y="1447"/>
                  </a:cubicBezTo>
                  <a:cubicBezTo>
                    <a:pt x="214" y="1474"/>
                    <a:pt x="154" y="1546"/>
                    <a:pt x="133" y="1609"/>
                  </a:cubicBezTo>
                  <a:cubicBezTo>
                    <a:pt x="130" y="1620"/>
                    <a:pt x="133" y="1630"/>
                    <a:pt x="141" y="1638"/>
                  </a:cubicBezTo>
                  <a:cubicBezTo>
                    <a:pt x="97" y="1800"/>
                    <a:pt x="128" y="2014"/>
                    <a:pt x="268" y="2544"/>
                  </a:cubicBezTo>
                  <a:cubicBezTo>
                    <a:pt x="273" y="2560"/>
                    <a:pt x="298" y="2554"/>
                    <a:pt x="293" y="2538"/>
                  </a:cubicBezTo>
                  <a:cubicBezTo>
                    <a:pt x="159" y="2031"/>
                    <a:pt x="126" y="1810"/>
                    <a:pt x="163" y="1655"/>
                  </a:cubicBezTo>
                  <a:cubicBezTo>
                    <a:pt x="171" y="1660"/>
                    <a:pt x="232" y="1695"/>
                    <a:pt x="232" y="1695"/>
                  </a:cubicBezTo>
                  <a:cubicBezTo>
                    <a:pt x="232" y="1753"/>
                    <a:pt x="231" y="1809"/>
                    <a:pt x="231" y="1858"/>
                  </a:cubicBezTo>
                  <a:cubicBezTo>
                    <a:pt x="231" y="1865"/>
                    <a:pt x="237" y="1871"/>
                    <a:pt x="244" y="1871"/>
                  </a:cubicBezTo>
                  <a:cubicBezTo>
                    <a:pt x="270" y="1871"/>
                    <a:pt x="270" y="1871"/>
                    <a:pt x="270" y="1871"/>
                  </a:cubicBezTo>
                  <a:cubicBezTo>
                    <a:pt x="253" y="1924"/>
                    <a:pt x="264" y="2039"/>
                    <a:pt x="267" y="2067"/>
                  </a:cubicBezTo>
                  <a:cubicBezTo>
                    <a:pt x="265" y="2095"/>
                    <a:pt x="277" y="2125"/>
                    <a:pt x="300" y="2151"/>
                  </a:cubicBezTo>
                  <a:cubicBezTo>
                    <a:pt x="329" y="2184"/>
                    <a:pt x="370" y="2205"/>
                    <a:pt x="407" y="2207"/>
                  </a:cubicBezTo>
                  <a:cubicBezTo>
                    <a:pt x="415" y="2207"/>
                    <a:pt x="422" y="2203"/>
                    <a:pt x="429" y="2196"/>
                  </a:cubicBezTo>
                  <a:cubicBezTo>
                    <a:pt x="457" y="2167"/>
                    <a:pt x="473" y="2075"/>
                    <a:pt x="478" y="2024"/>
                  </a:cubicBezTo>
                  <a:cubicBezTo>
                    <a:pt x="484" y="2030"/>
                    <a:pt x="490" y="2036"/>
                    <a:pt x="495" y="2039"/>
                  </a:cubicBezTo>
                  <a:cubicBezTo>
                    <a:pt x="508" y="2048"/>
                    <a:pt x="540" y="2056"/>
                    <a:pt x="554" y="2044"/>
                  </a:cubicBezTo>
                  <a:cubicBezTo>
                    <a:pt x="572" y="2029"/>
                    <a:pt x="575" y="2009"/>
                    <a:pt x="555" y="1994"/>
                  </a:cubicBezTo>
                  <a:cubicBezTo>
                    <a:pt x="538" y="1980"/>
                    <a:pt x="519" y="1934"/>
                    <a:pt x="512" y="1914"/>
                  </a:cubicBezTo>
                  <a:cubicBezTo>
                    <a:pt x="508" y="1900"/>
                    <a:pt x="492" y="1881"/>
                    <a:pt x="478" y="1866"/>
                  </a:cubicBezTo>
                  <a:cubicBezTo>
                    <a:pt x="482" y="1864"/>
                    <a:pt x="485" y="1860"/>
                    <a:pt x="485" y="1856"/>
                  </a:cubicBezTo>
                  <a:cubicBezTo>
                    <a:pt x="487" y="1838"/>
                    <a:pt x="487" y="1838"/>
                    <a:pt x="487" y="1838"/>
                  </a:cubicBezTo>
                  <a:cubicBezTo>
                    <a:pt x="516" y="1854"/>
                    <a:pt x="536" y="1860"/>
                    <a:pt x="556" y="1866"/>
                  </a:cubicBezTo>
                  <a:cubicBezTo>
                    <a:pt x="569" y="1870"/>
                    <a:pt x="581" y="1873"/>
                    <a:pt x="596" y="1879"/>
                  </a:cubicBezTo>
                  <a:cubicBezTo>
                    <a:pt x="599" y="1881"/>
                    <a:pt x="604" y="1880"/>
                    <a:pt x="608" y="1879"/>
                  </a:cubicBezTo>
                  <a:cubicBezTo>
                    <a:pt x="612" y="1877"/>
                    <a:pt x="621" y="1873"/>
                    <a:pt x="642" y="1801"/>
                  </a:cubicBezTo>
                  <a:cubicBezTo>
                    <a:pt x="654" y="1805"/>
                    <a:pt x="711" y="1828"/>
                    <a:pt x="720" y="1831"/>
                  </a:cubicBezTo>
                  <a:cubicBezTo>
                    <a:pt x="695" y="1887"/>
                    <a:pt x="697" y="1893"/>
                    <a:pt x="699" y="1898"/>
                  </a:cubicBezTo>
                  <a:cubicBezTo>
                    <a:pt x="701" y="1901"/>
                    <a:pt x="704" y="1905"/>
                    <a:pt x="707" y="1906"/>
                  </a:cubicBezTo>
                  <a:cubicBezTo>
                    <a:pt x="745" y="1920"/>
                    <a:pt x="785" y="1928"/>
                    <a:pt x="816" y="1928"/>
                  </a:cubicBezTo>
                  <a:cubicBezTo>
                    <a:pt x="823" y="1928"/>
                    <a:pt x="830" y="1928"/>
                    <a:pt x="837" y="1927"/>
                  </a:cubicBezTo>
                  <a:cubicBezTo>
                    <a:pt x="846" y="2602"/>
                    <a:pt x="846" y="2602"/>
                    <a:pt x="846" y="2602"/>
                  </a:cubicBezTo>
                  <a:cubicBezTo>
                    <a:pt x="702" y="3340"/>
                    <a:pt x="702" y="3340"/>
                    <a:pt x="702" y="3340"/>
                  </a:cubicBezTo>
                  <a:cubicBezTo>
                    <a:pt x="481" y="3327"/>
                    <a:pt x="481" y="3327"/>
                    <a:pt x="481" y="3327"/>
                  </a:cubicBezTo>
                  <a:cubicBezTo>
                    <a:pt x="614" y="2638"/>
                    <a:pt x="614" y="2638"/>
                    <a:pt x="614" y="2638"/>
                  </a:cubicBezTo>
                  <a:cubicBezTo>
                    <a:pt x="614" y="2637"/>
                    <a:pt x="614" y="2636"/>
                    <a:pt x="614" y="2635"/>
                  </a:cubicBezTo>
                  <a:cubicBezTo>
                    <a:pt x="614" y="2635"/>
                    <a:pt x="622" y="1942"/>
                    <a:pt x="622" y="1940"/>
                  </a:cubicBezTo>
                  <a:cubicBezTo>
                    <a:pt x="622" y="1923"/>
                    <a:pt x="596" y="1923"/>
                    <a:pt x="596" y="1939"/>
                  </a:cubicBezTo>
                  <a:cubicBezTo>
                    <a:pt x="588" y="2634"/>
                    <a:pt x="588" y="2634"/>
                    <a:pt x="588" y="2634"/>
                  </a:cubicBezTo>
                  <a:cubicBezTo>
                    <a:pt x="452" y="3339"/>
                    <a:pt x="452" y="3339"/>
                    <a:pt x="452" y="3339"/>
                  </a:cubicBezTo>
                  <a:cubicBezTo>
                    <a:pt x="323" y="3327"/>
                    <a:pt x="323" y="3327"/>
                    <a:pt x="323" y="3327"/>
                  </a:cubicBezTo>
                  <a:cubicBezTo>
                    <a:pt x="465" y="2585"/>
                    <a:pt x="465" y="2585"/>
                    <a:pt x="465" y="2585"/>
                  </a:cubicBezTo>
                  <a:cubicBezTo>
                    <a:pt x="465" y="2585"/>
                    <a:pt x="431" y="2308"/>
                    <a:pt x="430" y="2306"/>
                  </a:cubicBezTo>
                  <a:cubicBezTo>
                    <a:pt x="429" y="2295"/>
                    <a:pt x="412" y="2297"/>
                    <a:pt x="413" y="2308"/>
                  </a:cubicBezTo>
                  <a:cubicBezTo>
                    <a:pt x="448" y="2584"/>
                    <a:pt x="448" y="2584"/>
                    <a:pt x="448" y="2584"/>
                  </a:cubicBezTo>
                  <a:cubicBezTo>
                    <a:pt x="290" y="3405"/>
                    <a:pt x="290" y="3405"/>
                    <a:pt x="290" y="3405"/>
                  </a:cubicBezTo>
                  <a:cubicBezTo>
                    <a:pt x="159" y="3394"/>
                    <a:pt x="159" y="3394"/>
                    <a:pt x="159" y="3394"/>
                  </a:cubicBezTo>
                  <a:cubicBezTo>
                    <a:pt x="170" y="3330"/>
                    <a:pt x="170" y="3330"/>
                    <a:pt x="170" y="3330"/>
                  </a:cubicBezTo>
                  <a:cubicBezTo>
                    <a:pt x="273" y="3339"/>
                    <a:pt x="273" y="3339"/>
                    <a:pt x="273" y="3339"/>
                  </a:cubicBezTo>
                  <a:cubicBezTo>
                    <a:pt x="283" y="3339"/>
                    <a:pt x="284" y="3323"/>
                    <a:pt x="274" y="3322"/>
                  </a:cubicBezTo>
                  <a:cubicBezTo>
                    <a:pt x="173" y="3312"/>
                    <a:pt x="173" y="3312"/>
                    <a:pt x="173" y="3312"/>
                  </a:cubicBezTo>
                  <a:cubicBezTo>
                    <a:pt x="296" y="2615"/>
                    <a:pt x="296" y="2615"/>
                    <a:pt x="296" y="2615"/>
                  </a:cubicBezTo>
                  <a:cubicBezTo>
                    <a:pt x="318" y="2618"/>
                    <a:pt x="340" y="2619"/>
                    <a:pt x="362" y="2619"/>
                  </a:cubicBezTo>
                  <a:cubicBezTo>
                    <a:pt x="367" y="2619"/>
                    <a:pt x="372" y="2619"/>
                    <a:pt x="377" y="2619"/>
                  </a:cubicBezTo>
                  <a:cubicBezTo>
                    <a:pt x="394" y="2619"/>
                    <a:pt x="393" y="2593"/>
                    <a:pt x="376" y="2594"/>
                  </a:cubicBezTo>
                  <a:cubicBezTo>
                    <a:pt x="347" y="2594"/>
                    <a:pt x="316" y="2593"/>
                    <a:pt x="288" y="2587"/>
                  </a:cubicBezTo>
                  <a:cubicBezTo>
                    <a:pt x="281" y="2586"/>
                    <a:pt x="274" y="2590"/>
                    <a:pt x="273" y="2597"/>
                  </a:cubicBezTo>
                  <a:cubicBezTo>
                    <a:pt x="273" y="2597"/>
                    <a:pt x="132" y="3401"/>
                    <a:pt x="131" y="3403"/>
                  </a:cubicBezTo>
                  <a:cubicBezTo>
                    <a:pt x="129" y="3415"/>
                    <a:pt x="140" y="3418"/>
                    <a:pt x="149" y="3419"/>
                  </a:cubicBezTo>
                  <a:cubicBezTo>
                    <a:pt x="141" y="3463"/>
                    <a:pt x="141" y="3463"/>
                    <a:pt x="141" y="3463"/>
                  </a:cubicBezTo>
                  <a:cubicBezTo>
                    <a:pt x="135" y="3462"/>
                    <a:pt x="130" y="3465"/>
                    <a:pt x="128" y="3470"/>
                  </a:cubicBezTo>
                  <a:cubicBezTo>
                    <a:pt x="104" y="3526"/>
                    <a:pt x="104" y="3627"/>
                    <a:pt x="110" y="3665"/>
                  </a:cubicBezTo>
                  <a:cubicBezTo>
                    <a:pt x="12" y="3665"/>
                    <a:pt x="12" y="3665"/>
                    <a:pt x="12" y="3665"/>
                  </a:cubicBezTo>
                  <a:cubicBezTo>
                    <a:pt x="5" y="3665"/>
                    <a:pt x="0" y="3671"/>
                    <a:pt x="0" y="3678"/>
                  </a:cubicBezTo>
                  <a:cubicBezTo>
                    <a:pt x="0" y="3685"/>
                    <a:pt x="5" y="3691"/>
                    <a:pt x="12" y="3691"/>
                  </a:cubicBezTo>
                  <a:cubicBezTo>
                    <a:pt x="1292" y="3691"/>
                    <a:pt x="1292" y="3691"/>
                    <a:pt x="1292" y="3691"/>
                  </a:cubicBezTo>
                  <a:cubicBezTo>
                    <a:pt x="1299" y="3691"/>
                    <a:pt x="1305" y="3685"/>
                    <a:pt x="1305" y="3678"/>
                  </a:cubicBezTo>
                  <a:cubicBezTo>
                    <a:pt x="1305" y="3671"/>
                    <a:pt x="1299" y="3665"/>
                    <a:pt x="1292" y="3665"/>
                  </a:cubicBezTo>
                  <a:cubicBezTo>
                    <a:pt x="1027" y="3665"/>
                    <a:pt x="1027" y="3665"/>
                    <a:pt x="1027" y="3665"/>
                  </a:cubicBezTo>
                  <a:cubicBezTo>
                    <a:pt x="1028" y="3659"/>
                    <a:pt x="1030" y="3649"/>
                    <a:pt x="1031" y="3635"/>
                  </a:cubicBezTo>
                  <a:cubicBezTo>
                    <a:pt x="1032" y="3634"/>
                    <a:pt x="1033" y="3632"/>
                    <a:pt x="1033" y="3631"/>
                  </a:cubicBezTo>
                  <a:cubicBezTo>
                    <a:pt x="1033" y="3630"/>
                    <a:pt x="1032" y="3628"/>
                    <a:pt x="1032" y="3627"/>
                  </a:cubicBezTo>
                  <a:cubicBezTo>
                    <a:pt x="1033" y="3616"/>
                    <a:pt x="1033" y="3604"/>
                    <a:pt x="1032" y="3593"/>
                  </a:cubicBezTo>
                  <a:cubicBezTo>
                    <a:pt x="1032" y="3572"/>
                    <a:pt x="1028" y="3553"/>
                    <a:pt x="1018" y="3542"/>
                  </a:cubicBezTo>
                  <a:cubicBezTo>
                    <a:pt x="990" y="3511"/>
                    <a:pt x="938" y="3511"/>
                    <a:pt x="899" y="3513"/>
                  </a:cubicBezTo>
                  <a:cubicBezTo>
                    <a:pt x="873" y="3513"/>
                    <a:pt x="847" y="3513"/>
                    <a:pt x="821" y="3509"/>
                  </a:cubicBezTo>
                  <a:cubicBezTo>
                    <a:pt x="782" y="3503"/>
                    <a:pt x="764" y="3489"/>
                    <a:pt x="734" y="3466"/>
                  </a:cubicBezTo>
                  <a:cubicBezTo>
                    <a:pt x="722" y="3457"/>
                    <a:pt x="722" y="3457"/>
                    <a:pt x="722" y="3457"/>
                  </a:cubicBezTo>
                  <a:cubicBezTo>
                    <a:pt x="715" y="3451"/>
                    <a:pt x="705" y="3449"/>
                    <a:pt x="696" y="3448"/>
                  </a:cubicBezTo>
                  <a:cubicBezTo>
                    <a:pt x="690" y="3447"/>
                    <a:pt x="670" y="3448"/>
                    <a:pt x="669" y="3447"/>
                  </a:cubicBezTo>
                  <a:cubicBezTo>
                    <a:pt x="667" y="3445"/>
                    <a:pt x="665" y="3443"/>
                    <a:pt x="663" y="3441"/>
                  </a:cubicBezTo>
                  <a:cubicBezTo>
                    <a:pt x="698" y="3444"/>
                    <a:pt x="698" y="3444"/>
                    <a:pt x="698" y="3444"/>
                  </a:cubicBezTo>
                  <a:cubicBezTo>
                    <a:pt x="704" y="3444"/>
                    <a:pt x="709" y="3440"/>
                    <a:pt x="711" y="3433"/>
                  </a:cubicBezTo>
                  <a:cubicBezTo>
                    <a:pt x="871" y="2605"/>
                    <a:pt x="871" y="2605"/>
                    <a:pt x="871" y="2605"/>
                  </a:cubicBezTo>
                  <a:cubicBezTo>
                    <a:pt x="871" y="2604"/>
                    <a:pt x="871" y="2604"/>
                    <a:pt x="871" y="2602"/>
                  </a:cubicBezTo>
                  <a:cubicBezTo>
                    <a:pt x="862" y="1918"/>
                    <a:pt x="862" y="1918"/>
                    <a:pt x="862" y="1918"/>
                  </a:cubicBezTo>
                  <a:cubicBezTo>
                    <a:pt x="870" y="1913"/>
                    <a:pt x="872" y="1907"/>
                    <a:pt x="873" y="1904"/>
                  </a:cubicBezTo>
                  <a:cubicBezTo>
                    <a:pt x="873" y="1904"/>
                    <a:pt x="943" y="1673"/>
                    <a:pt x="943" y="1672"/>
                  </a:cubicBezTo>
                  <a:cubicBezTo>
                    <a:pt x="964" y="1639"/>
                    <a:pt x="1046" y="1482"/>
                    <a:pt x="1112" y="1296"/>
                  </a:cubicBezTo>
                  <a:cubicBezTo>
                    <a:pt x="1132" y="1333"/>
                    <a:pt x="1167" y="1395"/>
                    <a:pt x="1181" y="1410"/>
                  </a:cubicBezTo>
                  <a:cubicBezTo>
                    <a:pt x="1282" y="1519"/>
                    <a:pt x="1643" y="1597"/>
                    <a:pt x="1644" y="1597"/>
                  </a:cubicBezTo>
                  <a:cubicBezTo>
                    <a:pt x="1648" y="1597"/>
                    <a:pt x="1652" y="1595"/>
                    <a:pt x="1655" y="1591"/>
                  </a:cubicBezTo>
                  <a:cubicBezTo>
                    <a:pt x="1666" y="1596"/>
                    <a:pt x="1684" y="1605"/>
                    <a:pt x="1697" y="1608"/>
                  </a:cubicBezTo>
                  <a:cubicBezTo>
                    <a:pt x="1695" y="1617"/>
                    <a:pt x="1696" y="1625"/>
                    <a:pt x="1699" y="1634"/>
                  </a:cubicBezTo>
                  <a:cubicBezTo>
                    <a:pt x="1706" y="1650"/>
                    <a:pt x="1724" y="1662"/>
                    <a:pt x="1742" y="1662"/>
                  </a:cubicBezTo>
                  <a:cubicBezTo>
                    <a:pt x="1760" y="1662"/>
                    <a:pt x="1775" y="1652"/>
                    <a:pt x="1783" y="1637"/>
                  </a:cubicBezTo>
                  <a:cubicBezTo>
                    <a:pt x="1784" y="1635"/>
                    <a:pt x="1803" y="1639"/>
                    <a:pt x="1805" y="1639"/>
                  </a:cubicBezTo>
                  <a:cubicBezTo>
                    <a:pt x="1816" y="1640"/>
                    <a:pt x="1828" y="1639"/>
                    <a:pt x="1838" y="1635"/>
                  </a:cubicBezTo>
                  <a:cubicBezTo>
                    <a:pt x="1848" y="1630"/>
                    <a:pt x="1856" y="1622"/>
                    <a:pt x="1863" y="1613"/>
                  </a:cubicBezTo>
                  <a:cubicBezTo>
                    <a:pt x="1873" y="1601"/>
                    <a:pt x="1900" y="1532"/>
                    <a:pt x="1903" y="1506"/>
                  </a:cubicBezTo>
                  <a:cubicBezTo>
                    <a:pt x="1905" y="1492"/>
                    <a:pt x="1907" y="1476"/>
                    <a:pt x="1904" y="1460"/>
                  </a:cubicBezTo>
                  <a:cubicBezTo>
                    <a:pt x="1901" y="1446"/>
                    <a:pt x="1888" y="1435"/>
                    <a:pt x="1870" y="1426"/>
                  </a:cubicBezTo>
                  <a:cubicBezTo>
                    <a:pt x="1890" y="1380"/>
                    <a:pt x="1890" y="1380"/>
                    <a:pt x="1890" y="1380"/>
                  </a:cubicBezTo>
                  <a:cubicBezTo>
                    <a:pt x="1892" y="1373"/>
                    <a:pt x="1889" y="1365"/>
                    <a:pt x="1882" y="1363"/>
                  </a:cubicBezTo>
                  <a:cubicBezTo>
                    <a:pt x="1864" y="1355"/>
                    <a:pt x="1864" y="1355"/>
                    <a:pt x="1864" y="1355"/>
                  </a:cubicBezTo>
                  <a:cubicBezTo>
                    <a:pt x="1884" y="1305"/>
                    <a:pt x="1884" y="1305"/>
                    <a:pt x="1884" y="1305"/>
                  </a:cubicBezTo>
                  <a:cubicBezTo>
                    <a:pt x="1891" y="1306"/>
                    <a:pt x="1898" y="1307"/>
                    <a:pt x="1905" y="1307"/>
                  </a:cubicBezTo>
                  <a:cubicBezTo>
                    <a:pt x="1964" y="1307"/>
                    <a:pt x="2029" y="1249"/>
                    <a:pt x="2063" y="1166"/>
                  </a:cubicBezTo>
                  <a:cubicBezTo>
                    <a:pt x="2083" y="1119"/>
                    <a:pt x="2090" y="1069"/>
                    <a:pt x="2083" y="1026"/>
                  </a:cubicBezTo>
                  <a:close/>
                  <a:moveTo>
                    <a:pt x="233" y="1665"/>
                  </a:moveTo>
                  <a:cubicBezTo>
                    <a:pt x="222" y="1659"/>
                    <a:pt x="156" y="1623"/>
                    <a:pt x="158" y="1617"/>
                  </a:cubicBezTo>
                  <a:cubicBezTo>
                    <a:pt x="173" y="1571"/>
                    <a:pt x="210" y="1519"/>
                    <a:pt x="235" y="1487"/>
                  </a:cubicBezTo>
                  <a:cubicBezTo>
                    <a:pt x="234" y="1545"/>
                    <a:pt x="233" y="1606"/>
                    <a:pt x="233" y="1665"/>
                  </a:cubicBezTo>
                  <a:close/>
                  <a:moveTo>
                    <a:pt x="460" y="3433"/>
                  </a:moveTo>
                  <a:cubicBezTo>
                    <a:pt x="461" y="3428"/>
                    <a:pt x="461" y="3428"/>
                    <a:pt x="461" y="3428"/>
                  </a:cubicBezTo>
                  <a:cubicBezTo>
                    <a:pt x="624" y="3439"/>
                    <a:pt x="624" y="3439"/>
                    <a:pt x="624" y="3439"/>
                  </a:cubicBezTo>
                  <a:cubicBezTo>
                    <a:pt x="630" y="3445"/>
                    <a:pt x="637" y="3453"/>
                    <a:pt x="645" y="3460"/>
                  </a:cubicBezTo>
                  <a:cubicBezTo>
                    <a:pt x="620" y="3472"/>
                    <a:pt x="579" y="3477"/>
                    <a:pt x="532" y="3477"/>
                  </a:cubicBezTo>
                  <a:cubicBezTo>
                    <a:pt x="514" y="3477"/>
                    <a:pt x="494" y="3476"/>
                    <a:pt x="476" y="3474"/>
                  </a:cubicBezTo>
                  <a:cubicBezTo>
                    <a:pt x="472" y="3471"/>
                    <a:pt x="452" y="3456"/>
                    <a:pt x="452" y="3456"/>
                  </a:cubicBezTo>
                  <a:cubicBezTo>
                    <a:pt x="442" y="3448"/>
                    <a:pt x="429" y="3447"/>
                    <a:pt x="420" y="3447"/>
                  </a:cubicBezTo>
                  <a:cubicBezTo>
                    <a:pt x="419" y="3447"/>
                    <a:pt x="417" y="3442"/>
                    <a:pt x="417" y="3441"/>
                  </a:cubicBezTo>
                  <a:cubicBezTo>
                    <a:pt x="448" y="3444"/>
                    <a:pt x="448" y="3444"/>
                    <a:pt x="448" y="3444"/>
                  </a:cubicBezTo>
                  <a:cubicBezTo>
                    <a:pt x="454" y="3444"/>
                    <a:pt x="459" y="3440"/>
                    <a:pt x="460" y="3433"/>
                  </a:cubicBezTo>
                  <a:close/>
                  <a:moveTo>
                    <a:pt x="320" y="3344"/>
                  </a:moveTo>
                  <a:cubicBezTo>
                    <a:pt x="449" y="3356"/>
                    <a:pt x="449" y="3356"/>
                    <a:pt x="449" y="3356"/>
                  </a:cubicBezTo>
                  <a:cubicBezTo>
                    <a:pt x="437" y="3417"/>
                    <a:pt x="437" y="3417"/>
                    <a:pt x="437" y="3417"/>
                  </a:cubicBezTo>
                  <a:cubicBezTo>
                    <a:pt x="308" y="3406"/>
                    <a:pt x="308" y="3406"/>
                    <a:pt x="308" y="3406"/>
                  </a:cubicBezTo>
                  <a:lnTo>
                    <a:pt x="320" y="3344"/>
                  </a:lnTo>
                  <a:close/>
                  <a:moveTo>
                    <a:pt x="175" y="3421"/>
                  </a:moveTo>
                  <a:cubicBezTo>
                    <a:pt x="386" y="3439"/>
                    <a:pt x="386" y="3439"/>
                    <a:pt x="386" y="3439"/>
                  </a:cubicBezTo>
                  <a:cubicBezTo>
                    <a:pt x="388" y="3442"/>
                    <a:pt x="389" y="3446"/>
                    <a:pt x="391" y="3451"/>
                  </a:cubicBezTo>
                  <a:cubicBezTo>
                    <a:pt x="390" y="3451"/>
                    <a:pt x="388" y="3452"/>
                    <a:pt x="387" y="3453"/>
                  </a:cubicBezTo>
                  <a:cubicBezTo>
                    <a:pt x="363" y="3468"/>
                    <a:pt x="317" y="3477"/>
                    <a:pt x="262" y="3477"/>
                  </a:cubicBezTo>
                  <a:cubicBezTo>
                    <a:pt x="229" y="3477"/>
                    <a:pt x="196" y="3474"/>
                    <a:pt x="166" y="3468"/>
                  </a:cubicBezTo>
                  <a:lnTo>
                    <a:pt x="175" y="3421"/>
                  </a:lnTo>
                  <a:close/>
                  <a:moveTo>
                    <a:pt x="734" y="3620"/>
                  </a:moveTo>
                  <a:cubicBezTo>
                    <a:pt x="418" y="3617"/>
                    <a:pt x="418" y="3617"/>
                    <a:pt x="418" y="3617"/>
                  </a:cubicBezTo>
                  <a:cubicBezTo>
                    <a:pt x="410" y="3617"/>
                    <a:pt x="404" y="3621"/>
                    <a:pt x="404" y="3626"/>
                  </a:cubicBezTo>
                  <a:cubicBezTo>
                    <a:pt x="403" y="3630"/>
                    <a:pt x="410" y="3634"/>
                    <a:pt x="418" y="3634"/>
                  </a:cubicBezTo>
                  <a:cubicBezTo>
                    <a:pt x="732" y="3637"/>
                    <a:pt x="732" y="3637"/>
                    <a:pt x="732" y="3637"/>
                  </a:cubicBezTo>
                  <a:cubicBezTo>
                    <a:pt x="731" y="3649"/>
                    <a:pt x="729" y="3665"/>
                    <a:pt x="729" y="3665"/>
                  </a:cubicBezTo>
                  <a:cubicBezTo>
                    <a:pt x="729" y="3665"/>
                    <a:pt x="138" y="3665"/>
                    <a:pt x="136" y="3665"/>
                  </a:cubicBezTo>
                  <a:cubicBezTo>
                    <a:pt x="135" y="3659"/>
                    <a:pt x="134" y="3646"/>
                    <a:pt x="134" y="3634"/>
                  </a:cubicBezTo>
                  <a:cubicBezTo>
                    <a:pt x="134" y="3634"/>
                    <a:pt x="276" y="3635"/>
                    <a:pt x="276" y="3635"/>
                  </a:cubicBezTo>
                  <a:cubicBezTo>
                    <a:pt x="287" y="3635"/>
                    <a:pt x="287" y="3618"/>
                    <a:pt x="276" y="3618"/>
                  </a:cubicBezTo>
                  <a:cubicBezTo>
                    <a:pt x="133" y="3617"/>
                    <a:pt x="133" y="3617"/>
                    <a:pt x="133" y="3617"/>
                  </a:cubicBezTo>
                  <a:cubicBezTo>
                    <a:pt x="132" y="3580"/>
                    <a:pt x="135" y="3529"/>
                    <a:pt x="148" y="3491"/>
                  </a:cubicBezTo>
                  <a:cubicBezTo>
                    <a:pt x="183" y="3499"/>
                    <a:pt x="222" y="3503"/>
                    <a:pt x="262" y="3503"/>
                  </a:cubicBezTo>
                  <a:cubicBezTo>
                    <a:pt x="298" y="3503"/>
                    <a:pt x="363" y="3499"/>
                    <a:pt x="401" y="3475"/>
                  </a:cubicBezTo>
                  <a:cubicBezTo>
                    <a:pt x="404" y="3473"/>
                    <a:pt x="410" y="3472"/>
                    <a:pt x="413" y="3472"/>
                  </a:cubicBezTo>
                  <a:cubicBezTo>
                    <a:pt x="398" y="3490"/>
                    <a:pt x="383" y="3517"/>
                    <a:pt x="381" y="3524"/>
                  </a:cubicBezTo>
                  <a:cubicBezTo>
                    <a:pt x="378" y="3535"/>
                    <a:pt x="395" y="3540"/>
                    <a:pt x="397" y="3529"/>
                  </a:cubicBezTo>
                  <a:cubicBezTo>
                    <a:pt x="400" y="3522"/>
                    <a:pt x="410" y="3505"/>
                    <a:pt x="420" y="3491"/>
                  </a:cubicBezTo>
                  <a:cubicBezTo>
                    <a:pt x="425" y="3484"/>
                    <a:pt x="431" y="3478"/>
                    <a:pt x="434" y="3476"/>
                  </a:cubicBezTo>
                  <a:cubicBezTo>
                    <a:pt x="435" y="3476"/>
                    <a:pt x="448" y="3486"/>
                    <a:pt x="448" y="3486"/>
                  </a:cubicBezTo>
                  <a:cubicBezTo>
                    <a:pt x="444" y="3488"/>
                    <a:pt x="441" y="3491"/>
                    <a:pt x="438" y="3495"/>
                  </a:cubicBezTo>
                  <a:cubicBezTo>
                    <a:pt x="427" y="3508"/>
                    <a:pt x="421" y="3527"/>
                    <a:pt x="420" y="3533"/>
                  </a:cubicBezTo>
                  <a:cubicBezTo>
                    <a:pt x="416" y="3543"/>
                    <a:pt x="433" y="3548"/>
                    <a:pt x="436" y="3537"/>
                  </a:cubicBezTo>
                  <a:cubicBezTo>
                    <a:pt x="438" y="3529"/>
                    <a:pt x="441" y="3521"/>
                    <a:pt x="445" y="3514"/>
                  </a:cubicBezTo>
                  <a:cubicBezTo>
                    <a:pt x="447" y="3510"/>
                    <a:pt x="449" y="3507"/>
                    <a:pt x="452" y="3504"/>
                  </a:cubicBezTo>
                  <a:cubicBezTo>
                    <a:pt x="455" y="3501"/>
                    <a:pt x="458" y="3498"/>
                    <a:pt x="462" y="3497"/>
                  </a:cubicBezTo>
                  <a:cubicBezTo>
                    <a:pt x="463" y="3497"/>
                    <a:pt x="464" y="3498"/>
                    <a:pt x="465" y="3499"/>
                  </a:cubicBezTo>
                  <a:cubicBezTo>
                    <a:pt x="501" y="3526"/>
                    <a:pt x="532" y="3539"/>
                    <a:pt x="629" y="3537"/>
                  </a:cubicBezTo>
                  <a:cubicBezTo>
                    <a:pt x="633" y="3537"/>
                    <a:pt x="638" y="3537"/>
                    <a:pt x="643" y="3537"/>
                  </a:cubicBezTo>
                  <a:cubicBezTo>
                    <a:pt x="671" y="3537"/>
                    <a:pt x="710" y="3539"/>
                    <a:pt x="726" y="3558"/>
                  </a:cubicBezTo>
                  <a:cubicBezTo>
                    <a:pt x="734" y="3567"/>
                    <a:pt x="735" y="3595"/>
                    <a:pt x="734" y="3620"/>
                  </a:cubicBezTo>
                  <a:close/>
                  <a:moveTo>
                    <a:pt x="1005" y="3643"/>
                  </a:moveTo>
                  <a:cubicBezTo>
                    <a:pt x="1005" y="3647"/>
                    <a:pt x="1001" y="3662"/>
                    <a:pt x="1002" y="3665"/>
                  </a:cubicBezTo>
                  <a:cubicBezTo>
                    <a:pt x="1002" y="3665"/>
                    <a:pt x="781" y="3665"/>
                    <a:pt x="755" y="3665"/>
                  </a:cubicBezTo>
                  <a:cubicBezTo>
                    <a:pt x="756" y="3660"/>
                    <a:pt x="758" y="3650"/>
                    <a:pt x="759" y="3637"/>
                  </a:cubicBezTo>
                  <a:cubicBezTo>
                    <a:pt x="1006" y="3639"/>
                    <a:pt x="1006" y="3639"/>
                    <a:pt x="1006" y="3639"/>
                  </a:cubicBezTo>
                  <a:cubicBezTo>
                    <a:pt x="1006" y="3640"/>
                    <a:pt x="1005" y="3642"/>
                    <a:pt x="1005" y="3643"/>
                  </a:cubicBezTo>
                  <a:close/>
                  <a:moveTo>
                    <a:pt x="817" y="3535"/>
                  </a:moveTo>
                  <a:cubicBezTo>
                    <a:pt x="835" y="3537"/>
                    <a:pt x="857" y="3539"/>
                    <a:pt x="885" y="3538"/>
                  </a:cubicBezTo>
                  <a:cubicBezTo>
                    <a:pt x="894" y="3538"/>
                    <a:pt x="904" y="3538"/>
                    <a:pt x="914" y="3538"/>
                  </a:cubicBezTo>
                  <a:cubicBezTo>
                    <a:pt x="930" y="3538"/>
                    <a:pt x="947" y="3539"/>
                    <a:pt x="963" y="3542"/>
                  </a:cubicBezTo>
                  <a:cubicBezTo>
                    <a:pt x="976" y="3545"/>
                    <a:pt x="990" y="3549"/>
                    <a:pt x="999" y="3560"/>
                  </a:cubicBezTo>
                  <a:cubicBezTo>
                    <a:pt x="1003" y="3564"/>
                    <a:pt x="1005" y="3574"/>
                    <a:pt x="1007" y="3586"/>
                  </a:cubicBezTo>
                  <a:cubicBezTo>
                    <a:pt x="1007" y="3597"/>
                    <a:pt x="1007" y="3610"/>
                    <a:pt x="1007" y="3622"/>
                  </a:cubicBezTo>
                  <a:cubicBezTo>
                    <a:pt x="1007" y="3622"/>
                    <a:pt x="1007" y="3622"/>
                    <a:pt x="1007" y="3622"/>
                  </a:cubicBezTo>
                  <a:cubicBezTo>
                    <a:pt x="761" y="3620"/>
                    <a:pt x="761" y="3620"/>
                    <a:pt x="761" y="3620"/>
                  </a:cubicBezTo>
                  <a:cubicBezTo>
                    <a:pt x="762" y="3601"/>
                    <a:pt x="761" y="3579"/>
                    <a:pt x="757" y="3562"/>
                  </a:cubicBezTo>
                  <a:cubicBezTo>
                    <a:pt x="758" y="3548"/>
                    <a:pt x="763" y="3535"/>
                    <a:pt x="771" y="3524"/>
                  </a:cubicBezTo>
                  <a:cubicBezTo>
                    <a:pt x="772" y="3523"/>
                    <a:pt x="799" y="3532"/>
                    <a:pt x="817" y="3535"/>
                  </a:cubicBezTo>
                  <a:close/>
                  <a:moveTo>
                    <a:pt x="743" y="3505"/>
                  </a:moveTo>
                  <a:cubicBezTo>
                    <a:pt x="747" y="3508"/>
                    <a:pt x="752" y="3512"/>
                    <a:pt x="757" y="3514"/>
                  </a:cubicBezTo>
                  <a:cubicBezTo>
                    <a:pt x="752" y="3522"/>
                    <a:pt x="748" y="3530"/>
                    <a:pt x="745" y="3539"/>
                  </a:cubicBezTo>
                  <a:cubicBezTo>
                    <a:pt x="740" y="3534"/>
                    <a:pt x="735" y="3530"/>
                    <a:pt x="729" y="3527"/>
                  </a:cubicBezTo>
                  <a:cubicBezTo>
                    <a:pt x="732" y="3519"/>
                    <a:pt x="737" y="3511"/>
                    <a:pt x="743" y="3505"/>
                  </a:cubicBezTo>
                  <a:close/>
                  <a:moveTo>
                    <a:pt x="665" y="3479"/>
                  </a:moveTo>
                  <a:cubicBezTo>
                    <a:pt x="677" y="3472"/>
                    <a:pt x="687" y="3471"/>
                    <a:pt x="701" y="3475"/>
                  </a:cubicBezTo>
                  <a:cubicBezTo>
                    <a:pt x="704" y="3475"/>
                    <a:pt x="730" y="3494"/>
                    <a:pt x="729" y="3495"/>
                  </a:cubicBezTo>
                  <a:cubicBezTo>
                    <a:pt x="722" y="3502"/>
                    <a:pt x="716" y="3510"/>
                    <a:pt x="713" y="3520"/>
                  </a:cubicBezTo>
                  <a:cubicBezTo>
                    <a:pt x="686" y="3511"/>
                    <a:pt x="654" y="3511"/>
                    <a:pt x="628" y="3511"/>
                  </a:cubicBezTo>
                  <a:cubicBezTo>
                    <a:pt x="579" y="3512"/>
                    <a:pt x="550" y="3510"/>
                    <a:pt x="527" y="3503"/>
                  </a:cubicBezTo>
                  <a:cubicBezTo>
                    <a:pt x="532" y="3503"/>
                    <a:pt x="532" y="3503"/>
                    <a:pt x="532" y="3503"/>
                  </a:cubicBezTo>
                  <a:cubicBezTo>
                    <a:pt x="566" y="3503"/>
                    <a:pt x="626" y="3500"/>
                    <a:pt x="665" y="3479"/>
                  </a:cubicBezTo>
                  <a:close/>
                  <a:moveTo>
                    <a:pt x="687" y="3417"/>
                  </a:moveTo>
                  <a:cubicBezTo>
                    <a:pt x="466" y="3402"/>
                    <a:pt x="466" y="3402"/>
                    <a:pt x="466" y="3402"/>
                  </a:cubicBezTo>
                  <a:cubicBezTo>
                    <a:pt x="478" y="3344"/>
                    <a:pt x="478" y="3344"/>
                    <a:pt x="478" y="3344"/>
                  </a:cubicBezTo>
                  <a:cubicBezTo>
                    <a:pt x="699" y="3357"/>
                    <a:pt x="699" y="3357"/>
                    <a:pt x="699" y="3357"/>
                  </a:cubicBezTo>
                  <a:lnTo>
                    <a:pt x="687" y="3417"/>
                  </a:lnTo>
                  <a:close/>
                  <a:moveTo>
                    <a:pt x="1805" y="1410"/>
                  </a:moveTo>
                  <a:cubicBezTo>
                    <a:pt x="1823" y="1366"/>
                    <a:pt x="1823" y="1366"/>
                    <a:pt x="1823" y="1366"/>
                  </a:cubicBezTo>
                  <a:cubicBezTo>
                    <a:pt x="1861" y="1382"/>
                    <a:pt x="1861" y="1382"/>
                    <a:pt x="1861" y="1382"/>
                  </a:cubicBezTo>
                  <a:cubicBezTo>
                    <a:pt x="1846" y="1417"/>
                    <a:pt x="1846" y="1417"/>
                    <a:pt x="1846" y="1417"/>
                  </a:cubicBezTo>
                  <a:cubicBezTo>
                    <a:pt x="1832" y="1413"/>
                    <a:pt x="1818" y="1410"/>
                    <a:pt x="1805" y="1410"/>
                  </a:cubicBezTo>
                  <a:cubicBezTo>
                    <a:pt x="1805" y="1410"/>
                    <a:pt x="1805" y="1410"/>
                    <a:pt x="1805" y="1410"/>
                  </a:cubicBezTo>
                  <a:cubicBezTo>
                    <a:pt x="1805" y="1410"/>
                    <a:pt x="1805" y="1410"/>
                    <a:pt x="1805" y="1410"/>
                  </a:cubicBezTo>
                  <a:close/>
                  <a:moveTo>
                    <a:pt x="1422" y="527"/>
                  </a:moveTo>
                  <a:cubicBezTo>
                    <a:pt x="1408" y="550"/>
                    <a:pt x="1392" y="572"/>
                    <a:pt x="1373" y="591"/>
                  </a:cubicBezTo>
                  <a:cubicBezTo>
                    <a:pt x="1371" y="593"/>
                    <a:pt x="1369" y="595"/>
                    <a:pt x="1367" y="597"/>
                  </a:cubicBezTo>
                  <a:cubicBezTo>
                    <a:pt x="1361" y="601"/>
                    <a:pt x="1325" y="619"/>
                    <a:pt x="1297" y="619"/>
                  </a:cubicBezTo>
                  <a:cubicBezTo>
                    <a:pt x="1280" y="619"/>
                    <a:pt x="1275" y="612"/>
                    <a:pt x="1272" y="607"/>
                  </a:cubicBezTo>
                  <a:cubicBezTo>
                    <a:pt x="1254" y="569"/>
                    <a:pt x="1211" y="557"/>
                    <a:pt x="1182" y="549"/>
                  </a:cubicBezTo>
                  <a:cubicBezTo>
                    <a:pt x="1115" y="530"/>
                    <a:pt x="1072" y="503"/>
                    <a:pt x="1054" y="470"/>
                  </a:cubicBezTo>
                  <a:cubicBezTo>
                    <a:pt x="1041" y="448"/>
                    <a:pt x="1040" y="421"/>
                    <a:pt x="1050" y="389"/>
                  </a:cubicBezTo>
                  <a:cubicBezTo>
                    <a:pt x="1052" y="380"/>
                    <a:pt x="1051" y="372"/>
                    <a:pt x="1046" y="366"/>
                  </a:cubicBezTo>
                  <a:cubicBezTo>
                    <a:pt x="1041" y="359"/>
                    <a:pt x="1033" y="354"/>
                    <a:pt x="1025" y="355"/>
                  </a:cubicBezTo>
                  <a:cubicBezTo>
                    <a:pt x="1022" y="356"/>
                    <a:pt x="1018" y="346"/>
                    <a:pt x="1018" y="345"/>
                  </a:cubicBezTo>
                  <a:cubicBezTo>
                    <a:pt x="1012" y="329"/>
                    <a:pt x="1011" y="313"/>
                    <a:pt x="1010" y="296"/>
                  </a:cubicBezTo>
                  <a:cubicBezTo>
                    <a:pt x="1009" y="282"/>
                    <a:pt x="1005" y="266"/>
                    <a:pt x="1013" y="253"/>
                  </a:cubicBezTo>
                  <a:cubicBezTo>
                    <a:pt x="1018" y="243"/>
                    <a:pt x="1027" y="233"/>
                    <a:pt x="1040" y="233"/>
                  </a:cubicBezTo>
                  <a:cubicBezTo>
                    <a:pt x="1052" y="233"/>
                    <a:pt x="1062" y="241"/>
                    <a:pt x="1066" y="252"/>
                  </a:cubicBezTo>
                  <a:cubicBezTo>
                    <a:pt x="1069" y="260"/>
                    <a:pt x="1072" y="277"/>
                    <a:pt x="1066" y="284"/>
                  </a:cubicBezTo>
                  <a:cubicBezTo>
                    <a:pt x="1060" y="293"/>
                    <a:pt x="1067" y="308"/>
                    <a:pt x="1079" y="305"/>
                  </a:cubicBezTo>
                  <a:cubicBezTo>
                    <a:pt x="1095" y="312"/>
                    <a:pt x="1116" y="318"/>
                    <a:pt x="1134" y="313"/>
                  </a:cubicBezTo>
                  <a:cubicBezTo>
                    <a:pt x="1152" y="308"/>
                    <a:pt x="1167" y="296"/>
                    <a:pt x="1181" y="285"/>
                  </a:cubicBezTo>
                  <a:cubicBezTo>
                    <a:pt x="1188" y="279"/>
                    <a:pt x="1194" y="270"/>
                    <a:pt x="1197" y="260"/>
                  </a:cubicBezTo>
                  <a:cubicBezTo>
                    <a:pt x="1212" y="289"/>
                    <a:pt x="1243" y="326"/>
                    <a:pt x="1308" y="350"/>
                  </a:cubicBezTo>
                  <a:cubicBezTo>
                    <a:pt x="1334" y="359"/>
                    <a:pt x="1362" y="359"/>
                    <a:pt x="1386" y="348"/>
                  </a:cubicBezTo>
                  <a:cubicBezTo>
                    <a:pt x="1396" y="403"/>
                    <a:pt x="1418" y="443"/>
                    <a:pt x="1452" y="470"/>
                  </a:cubicBezTo>
                  <a:cubicBezTo>
                    <a:pt x="1444" y="488"/>
                    <a:pt x="1434" y="507"/>
                    <a:pt x="1422" y="527"/>
                  </a:cubicBezTo>
                  <a:close/>
                  <a:moveTo>
                    <a:pt x="912" y="272"/>
                  </a:moveTo>
                  <a:cubicBezTo>
                    <a:pt x="936" y="181"/>
                    <a:pt x="988" y="140"/>
                    <a:pt x="1017" y="124"/>
                  </a:cubicBezTo>
                  <a:cubicBezTo>
                    <a:pt x="1019" y="132"/>
                    <a:pt x="1021" y="140"/>
                    <a:pt x="1025" y="151"/>
                  </a:cubicBezTo>
                  <a:cubicBezTo>
                    <a:pt x="1030" y="167"/>
                    <a:pt x="1055" y="159"/>
                    <a:pt x="1050" y="143"/>
                  </a:cubicBezTo>
                  <a:cubicBezTo>
                    <a:pt x="1045" y="128"/>
                    <a:pt x="1042" y="121"/>
                    <a:pt x="1041" y="113"/>
                  </a:cubicBezTo>
                  <a:cubicBezTo>
                    <a:pt x="1044" y="105"/>
                    <a:pt x="1068" y="77"/>
                    <a:pt x="1076" y="71"/>
                  </a:cubicBezTo>
                  <a:cubicBezTo>
                    <a:pt x="1106" y="51"/>
                    <a:pt x="1154" y="42"/>
                    <a:pt x="1188" y="58"/>
                  </a:cubicBezTo>
                  <a:cubicBezTo>
                    <a:pt x="1208" y="67"/>
                    <a:pt x="1224" y="87"/>
                    <a:pt x="1238" y="104"/>
                  </a:cubicBezTo>
                  <a:cubicBezTo>
                    <a:pt x="1248" y="116"/>
                    <a:pt x="1268" y="101"/>
                    <a:pt x="1257" y="88"/>
                  </a:cubicBezTo>
                  <a:cubicBezTo>
                    <a:pt x="1252" y="81"/>
                    <a:pt x="1248" y="76"/>
                    <a:pt x="1244" y="72"/>
                  </a:cubicBezTo>
                  <a:cubicBezTo>
                    <a:pt x="1249" y="67"/>
                    <a:pt x="1254" y="61"/>
                    <a:pt x="1260" y="57"/>
                  </a:cubicBezTo>
                  <a:cubicBezTo>
                    <a:pt x="1290" y="34"/>
                    <a:pt x="1319" y="52"/>
                    <a:pt x="1352" y="78"/>
                  </a:cubicBezTo>
                  <a:cubicBezTo>
                    <a:pt x="1359" y="83"/>
                    <a:pt x="1366" y="89"/>
                    <a:pt x="1375" y="90"/>
                  </a:cubicBezTo>
                  <a:cubicBezTo>
                    <a:pt x="1391" y="92"/>
                    <a:pt x="1406" y="83"/>
                    <a:pt x="1422" y="84"/>
                  </a:cubicBezTo>
                  <a:cubicBezTo>
                    <a:pt x="1439" y="85"/>
                    <a:pt x="1455" y="90"/>
                    <a:pt x="1469" y="100"/>
                  </a:cubicBezTo>
                  <a:cubicBezTo>
                    <a:pt x="1491" y="115"/>
                    <a:pt x="1502" y="138"/>
                    <a:pt x="1505" y="165"/>
                  </a:cubicBezTo>
                  <a:cubicBezTo>
                    <a:pt x="1506" y="172"/>
                    <a:pt x="1505" y="180"/>
                    <a:pt x="1504" y="187"/>
                  </a:cubicBezTo>
                  <a:cubicBezTo>
                    <a:pt x="1502" y="202"/>
                    <a:pt x="1497" y="216"/>
                    <a:pt x="1488" y="228"/>
                  </a:cubicBezTo>
                  <a:cubicBezTo>
                    <a:pt x="1483" y="236"/>
                    <a:pt x="1489" y="248"/>
                    <a:pt x="1499" y="248"/>
                  </a:cubicBezTo>
                  <a:cubicBezTo>
                    <a:pt x="1503" y="248"/>
                    <a:pt x="1507" y="246"/>
                    <a:pt x="1509" y="243"/>
                  </a:cubicBezTo>
                  <a:cubicBezTo>
                    <a:pt x="1518" y="230"/>
                    <a:pt x="1524" y="216"/>
                    <a:pt x="1528" y="200"/>
                  </a:cubicBezTo>
                  <a:cubicBezTo>
                    <a:pt x="1534" y="203"/>
                    <a:pt x="1541" y="205"/>
                    <a:pt x="1547" y="207"/>
                  </a:cubicBezTo>
                  <a:cubicBezTo>
                    <a:pt x="1583" y="217"/>
                    <a:pt x="1611" y="249"/>
                    <a:pt x="1614" y="285"/>
                  </a:cubicBezTo>
                  <a:cubicBezTo>
                    <a:pt x="1617" y="323"/>
                    <a:pt x="1590" y="364"/>
                    <a:pt x="1556" y="374"/>
                  </a:cubicBezTo>
                  <a:cubicBezTo>
                    <a:pt x="1546" y="377"/>
                    <a:pt x="1543" y="390"/>
                    <a:pt x="1551" y="397"/>
                  </a:cubicBezTo>
                  <a:cubicBezTo>
                    <a:pt x="1560" y="404"/>
                    <a:pt x="1566" y="416"/>
                    <a:pt x="1566" y="429"/>
                  </a:cubicBezTo>
                  <a:cubicBezTo>
                    <a:pt x="1566" y="435"/>
                    <a:pt x="1564" y="446"/>
                    <a:pt x="1555" y="453"/>
                  </a:cubicBezTo>
                  <a:cubicBezTo>
                    <a:pt x="1535" y="468"/>
                    <a:pt x="1505" y="472"/>
                    <a:pt x="1487" y="462"/>
                  </a:cubicBezTo>
                  <a:cubicBezTo>
                    <a:pt x="1443" y="439"/>
                    <a:pt x="1417" y="393"/>
                    <a:pt x="1409" y="327"/>
                  </a:cubicBezTo>
                  <a:cubicBezTo>
                    <a:pt x="1408" y="318"/>
                    <a:pt x="1397" y="313"/>
                    <a:pt x="1389" y="318"/>
                  </a:cubicBezTo>
                  <a:cubicBezTo>
                    <a:pt x="1369" y="331"/>
                    <a:pt x="1341" y="334"/>
                    <a:pt x="1317" y="326"/>
                  </a:cubicBezTo>
                  <a:cubicBezTo>
                    <a:pt x="1244" y="299"/>
                    <a:pt x="1220" y="255"/>
                    <a:pt x="1213" y="232"/>
                  </a:cubicBezTo>
                  <a:cubicBezTo>
                    <a:pt x="1206" y="208"/>
                    <a:pt x="1208" y="188"/>
                    <a:pt x="1214" y="180"/>
                  </a:cubicBezTo>
                  <a:cubicBezTo>
                    <a:pt x="1224" y="166"/>
                    <a:pt x="1203" y="151"/>
                    <a:pt x="1193" y="165"/>
                  </a:cubicBezTo>
                  <a:cubicBezTo>
                    <a:pt x="1182" y="181"/>
                    <a:pt x="1183" y="203"/>
                    <a:pt x="1180" y="221"/>
                  </a:cubicBezTo>
                  <a:cubicBezTo>
                    <a:pt x="1178" y="237"/>
                    <a:pt x="1176" y="254"/>
                    <a:pt x="1164" y="266"/>
                  </a:cubicBezTo>
                  <a:cubicBezTo>
                    <a:pt x="1153" y="276"/>
                    <a:pt x="1133" y="293"/>
                    <a:pt x="1116" y="289"/>
                  </a:cubicBezTo>
                  <a:cubicBezTo>
                    <a:pt x="1109" y="288"/>
                    <a:pt x="1101" y="286"/>
                    <a:pt x="1093" y="283"/>
                  </a:cubicBezTo>
                  <a:cubicBezTo>
                    <a:pt x="1096" y="268"/>
                    <a:pt x="1093" y="251"/>
                    <a:pt x="1090" y="243"/>
                  </a:cubicBezTo>
                  <a:cubicBezTo>
                    <a:pt x="1081" y="220"/>
                    <a:pt x="1059" y="205"/>
                    <a:pt x="1033" y="208"/>
                  </a:cubicBezTo>
                  <a:cubicBezTo>
                    <a:pt x="1014" y="210"/>
                    <a:pt x="999" y="224"/>
                    <a:pt x="990" y="241"/>
                  </a:cubicBezTo>
                  <a:cubicBezTo>
                    <a:pt x="980" y="259"/>
                    <a:pt x="983" y="280"/>
                    <a:pt x="984" y="299"/>
                  </a:cubicBezTo>
                  <a:cubicBezTo>
                    <a:pt x="985" y="320"/>
                    <a:pt x="997" y="359"/>
                    <a:pt x="997" y="363"/>
                  </a:cubicBezTo>
                  <a:cubicBezTo>
                    <a:pt x="990" y="374"/>
                    <a:pt x="943" y="399"/>
                    <a:pt x="924" y="405"/>
                  </a:cubicBezTo>
                  <a:cubicBezTo>
                    <a:pt x="914" y="394"/>
                    <a:pt x="890" y="356"/>
                    <a:pt x="912" y="272"/>
                  </a:cubicBezTo>
                  <a:close/>
                  <a:moveTo>
                    <a:pt x="944" y="425"/>
                  </a:moveTo>
                  <a:cubicBezTo>
                    <a:pt x="968" y="415"/>
                    <a:pt x="993" y="401"/>
                    <a:pt x="1015" y="379"/>
                  </a:cubicBezTo>
                  <a:cubicBezTo>
                    <a:pt x="1021" y="379"/>
                    <a:pt x="1024" y="380"/>
                    <a:pt x="1025" y="381"/>
                  </a:cubicBezTo>
                  <a:cubicBezTo>
                    <a:pt x="1013" y="420"/>
                    <a:pt x="1015" y="454"/>
                    <a:pt x="1031" y="483"/>
                  </a:cubicBezTo>
                  <a:cubicBezTo>
                    <a:pt x="1053" y="523"/>
                    <a:pt x="1100" y="552"/>
                    <a:pt x="1175" y="574"/>
                  </a:cubicBezTo>
                  <a:cubicBezTo>
                    <a:pt x="1201" y="581"/>
                    <a:pt x="1236" y="591"/>
                    <a:pt x="1249" y="618"/>
                  </a:cubicBezTo>
                  <a:cubicBezTo>
                    <a:pt x="1255" y="631"/>
                    <a:pt x="1268" y="645"/>
                    <a:pt x="1297" y="645"/>
                  </a:cubicBezTo>
                  <a:cubicBezTo>
                    <a:pt x="1316" y="645"/>
                    <a:pt x="1336" y="639"/>
                    <a:pt x="1352" y="633"/>
                  </a:cubicBezTo>
                  <a:cubicBezTo>
                    <a:pt x="1331" y="681"/>
                    <a:pt x="1294" y="733"/>
                    <a:pt x="1287" y="743"/>
                  </a:cubicBezTo>
                  <a:cubicBezTo>
                    <a:pt x="1261" y="777"/>
                    <a:pt x="1226" y="791"/>
                    <a:pt x="1171" y="791"/>
                  </a:cubicBezTo>
                  <a:cubicBezTo>
                    <a:pt x="1122" y="791"/>
                    <a:pt x="1046" y="763"/>
                    <a:pt x="995" y="710"/>
                  </a:cubicBezTo>
                  <a:cubicBezTo>
                    <a:pt x="961" y="674"/>
                    <a:pt x="928" y="635"/>
                    <a:pt x="912" y="588"/>
                  </a:cubicBezTo>
                  <a:cubicBezTo>
                    <a:pt x="897" y="545"/>
                    <a:pt x="904" y="501"/>
                    <a:pt x="923" y="461"/>
                  </a:cubicBezTo>
                  <a:cubicBezTo>
                    <a:pt x="929" y="448"/>
                    <a:pt x="936" y="436"/>
                    <a:pt x="944" y="425"/>
                  </a:cubicBezTo>
                  <a:close/>
                  <a:moveTo>
                    <a:pt x="958" y="797"/>
                  </a:moveTo>
                  <a:cubicBezTo>
                    <a:pt x="984" y="818"/>
                    <a:pt x="1022" y="830"/>
                    <a:pt x="1055" y="827"/>
                  </a:cubicBezTo>
                  <a:cubicBezTo>
                    <a:pt x="1054" y="836"/>
                    <a:pt x="1053" y="845"/>
                    <a:pt x="1051" y="854"/>
                  </a:cubicBezTo>
                  <a:cubicBezTo>
                    <a:pt x="1051" y="854"/>
                    <a:pt x="1051" y="855"/>
                    <a:pt x="1051" y="855"/>
                  </a:cubicBezTo>
                  <a:cubicBezTo>
                    <a:pt x="1026" y="859"/>
                    <a:pt x="954" y="836"/>
                    <a:pt x="954" y="836"/>
                  </a:cubicBezTo>
                  <a:cubicBezTo>
                    <a:pt x="955" y="828"/>
                    <a:pt x="957" y="810"/>
                    <a:pt x="958" y="797"/>
                  </a:cubicBezTo>
                  <a:close/>
                  <a:moveTo>
                    <a:pt x="939" y="685"/>
                  </a:moveTo>
                  <a:cubicBezTo>
                    <a:pt x="950" y="699"/>
                    <a:pt x="963" y="713"/>
                    <a:pt x="976" y="727"/>
                  </a:cubicBezTo>
                  <a:cubicBezTo>
                    <a:pt x="1005" y="758"/>
                    <a:pt x="1039" y="780"/>
                    <a:pt x="1073" y="794"/>
                  </a:cubicBezTo>
                  <a:cubicBezTo>
                    <a:pt x="1071" y="796"/>
                    <a:pt x="1069" y="797"/>
                    <a:pt x="1067" y="799"/>
                  </a:cubicBezTo>
                  <a:cubicBezTo>
                    <a:pt x="1067" y="799"/>
                    <a:pt x="1067" y="799"/>
                    <a:pt x="1067" y="799"/>
                  </a:cubicBezTo>
                  <a:cubicBezTo>
                    <a:pt x="1060" y="801"/>
                    <a:pt x="1052" y="802"/>
                    <a:pt x="1044" y="802"/>
                  </a:cubicBezTo>
                  <a:cubicBezTo>
                    <a:pt x="1011" y="802"/>
                    <a:pt x="975" y="784"/>
                    <a:pt x="957" y="761"/>
                  </a:cubicBezTo>
                  <a:cubicBezTo>
                    <a:pt x="957" y="760"/>
                    <a:pt x="957" y="760"/>
                    <a:pt x="957" y="760"/>
                  </a:cubicBezTo>
                  <a:cubicBezTo>
                    <a:pt x="953" y="750"/>
                    <a:pt x="946" y="718"/>
                    <a:pt x="939" y="685"/>
                  </a:cubicBezTo>
                  <a:close/>
                  <a:moveTo>
                    <a:pt x="1082" y="819"/>
                  </a:moveTo>
                  <a:cubicBezTo>
                    <a:pt x="1089" y="815"/>
                    <a:pt x="1095" y="810"/>
                    <a:pt x="1100" y="805"/>
                  </a:cubicBezTo>
                  <a:cubicBezTo>
                    <a:pt x="1110" y="808"/>
                    <a:pt x="1119" y="810"/>
                    <a:pt x="1128" y="812"/>
                  </a:cubicBezTo>
                  <a:cubicBezTo>
                    <a:pt x="1048" y="1202"/>
                    <a:pt x="1048" y="1202"/>
                    <a:pt x="1048" y="1202"/>
                  </a:cubicBezTo>
                  <a:cubicBezTo>
                    <a:pt x="990" y="1291"/>
                    <a:pt x="990" y="1291"/>
                    <a:pt x="990" y="1291"/>
                  </a:cubicBezTo>
                  <a:cubicBezTo>
                    <a:pt x="1036" y="1142"/>
                    <a:pt x="1060" y="983"/>
                    <a:pt x="1082" y="819"/>
                  </a:cubicBezTo>
                  <a:close/>
                  <a:moveTo>
                    <a:pt x="891" y="604"/>
                  </a:moveTo>
                  <a:cubicBezTo>
                    <a:pt x="894" y="613"/>
                    <a:pt x="898" y="621"/>
                    <a:pt x="903" y="630"/>
                  </a:cubicBezTo>
                  <a:cubicBezTo>
                    <a:pt x="907" y="654"/>
                    <a:pt x="923" y="744"/>
                    <a:pt x="934" y="770"/>
                  </a:cubicBezTo>
                  <a:cubicBezTo>
                    <a:pt x="923" y="950"/>
                    <a:pt x="895" y="1121"/>
                    <a:pt x="848" y="1281"/>
                  </a:cubicBezTo>
                  <a:cubicBezTo>
                    <a:pt x="852" y="1113"/>
                    <a:pt x="852" y="1113"/>
                    <a:pt x="852" y="1113"/>
                  </a:cubicBezTo>
                  <a:cubicBezTo>
                    <a:pt x="853" y="1111"/>
                    <a:pt x="884" y="926"/>
                    <a:pt x="890" y="844"/>
                  </a:cubicBezTo>
                  <a:cubicBezTo>
                    <a:pt x="896" y="762"/>
                    <a:pt x="871" y="639"/>
                    <a:pt x="862" y="600"/>
                  </a:cubicBezTo>
                  <a:cubicBezTo>
                    <a:pt x="872" y="600"/>
                    <a:pt x="882" y="602"/>
                    <a:pt x="891" y="604"/>
                  </a:cubicBezTo>
                  <a:close/>
                  <a:moveTo>
                    <a:pt x="257" y="1845"/>
                  </a:moveTo>
                  <a:cubicBezTo>
                    <a:pt x="257" y="1828"/>
                    <a:pt x="257" y="1811"/>
                    <a:pt x="257" y="1793"/>
                  </a:cubicBezTo>
                  <a:cubicBezTo>
                    <a:pt x="289" y="1791"/>
                    <a:pt x="396" y="1795"/>
                    <a:pt x="464" y="1799"/>
                  </a:cubicBezTo>
                  <a:cubicBezTo>
                    <a:pt x="464" y="1801"/>
                    <a:pt x="461" y="1842"/>
                    <a:pt x="461" y="1842"/>
                  </a:cubicBezTo>
                  <a:lnTo>
                    <a:pt x="257" y="1845"/>
                  </a:lnTo>
                  <a:close/>
                  <a:moveTo>
                    <a:pt x="488" y="1922"/>
                  </a:moveTo>
                  <a:cubicBezTo>
                    <a:pt x="488" y="1925"/>
                    <a:pt x="510" y="1992"/>
                    <a:pt x="540" y="2014"/>
                  </a:cubicBezTo>
                  <a:cubicBezTo>
                    <a:pt x="542" y="2016"/>
                    <a:pt x="544" y="2017"/>
                    <a:pt x="544" y="2018"/>
                  </a:cubicBezTo>
                  <a:cubicBezTo>
                    <a:pt x="543" y="2037"/>
                    <a:pt x="514" y="2020"/>
                    <a:pt x="510" y="2018"/>
                  </a:cubicBezTo>
                  <a:cubicBezTo>
                    <a:pt x="501" y="2012"/>
                    <a:pt x="482" y="1993"/>
                    <a:pt x="476" y="1986"/>
                  </a:cubicBezTo>
                  <a:cubicBezTo>
                    <a:pt x="468" y="1978"/>
                    <a:pt x="454" y="1984"/>
                    <a:pt x="454" y="1995"/>
                  </a:cubicBezTo>
                  <a:cubicBezTo>
                    <a:pt x="455" y="2027"/>
                    <a:pt x="436" y="2151"/>
                    <a:pt x="411" y="2178"/>
                  </a:cubicBezTo>
                  <a:cubicBezTo>
                    <a:pt x="409" y="2180"/>
                    <a:pt x="407" y="2181"/>
                    <a:pt x="407" y="2181"/>
                  </a:cubicBezTo>
                  <a:cubicBezTo>
                    <a:pt x="378" y="2180"/>
                    <a:pt x="343" y="2161"/>
                    <a:pt x="319" y="2134"/>
                  </a:cubicBezTo>
                  <a:cubicBezTo>
                    <a:pt x="300" y="2113"/>
                    <a:pt x="294" y="2087"/>
                    <a:pt x="293" y="2065"/>
                  </a:cubicBezTo>
                  <a:cubicBezTo>
                    <a:pt x="286" y="1998"/>
                    <a:pt x="283" y="1897"/>
                    <a:pt x="296" y="1871"/>
                  </a:cubicBezTo>
                  <a:cubicBezTo>
                    <a:pt x="446" y="1871"/>
                    <a:pt x="446" y="1871"/>
                    <a:pt x="446" y="1871"/>
                  </a:cubicBezTo>
                  <a:cubicBezTo>
                    <a:pt x="462" y="1884"/>
                    <a:pt x="484" y="1910"/>
                    <a:pt x="488" y="1922"/>
                  </a:cubicBezTo>
                  <a:close/>
                  <a:moveTo>
                    <a:pt x="597" y="1852"/>
                  </a:moveTo>
                  <a:cubicBezTo>
                    <a:pt x="585" y="1847"/>
                    <a:pt x="574" y="1844"/>
                    <a:pt x="563" y="1841"/>
                  </a:cubicBezTo>
                  <a:cubicBezTo>
                    <a:pt x="542" y="1835"/>
                    <a:pt x="521" y="1829"/>
                    <a:pt x="489" y="1809"/>
                  </a:cubicBezTo>
                  <a:cubicBezTo>
                    <a:pt x="532" y="1270"/>
                    <a:pt x="532" y="1270"/>
                    <a:pt x="532" y="1270"/>
                  </a:cubicBezTo>
                  <a:cubicBezTo>
                    <a:pt x="532" y="1270"/>
                    <a:pt x="809" y="900"/>
                    <a:pt x="810" y="898"/>
                  </a:cubicBezTo>
                  <a:cubicBezTo>
                    <a:pt x="820" y="885"/>
                    <a:pt x="800" y="870"/>
                    <a:pt x="790" y="883"/>
                  </a:cubicBezTo>
                  <a:cubicBezTo>
                    <a:pt x="519" y="1244"/>
                    <a:pt x="519" y="1244"/>
                    <a:pt x="519" y="1244"/>
                  </a:cubicBezTo>
                  <a:cubicBezTo>
                    <a:pt x="517" y="1243"/>
                    <a:pt x="515" y="1242"/>
                    <a:pt x="512" y="1242"/>
                  </a:cubicBezTo>
                  <a:cubicBezTo>
                    <a:pt x="512" y="1242"/>
                    <a:pt x="427" y="1232"/>
                    <a:pt x="427" y="1232"/>
                  </a:cubicBezTo>
                  <a:cubicBezTo>
                    <a:pt x="410" y="1230"/>
                    <a:pt x="408" y="1256"/>
                    <a:pt x="424" y="1258"/>
                  </a:cubicBezTo>
                  <a:cubicBezTo>
                    <a:pt x="502" y="1266"/>
                    <a:pt x="502" y="1266"/>
                    <a:pt x="502" y="1266"/>
                  </a:cubicBezTo>
                  <a:cubicBezTo>
                    <a:pt x="503" y="1268"/>
                    <a:pt x="505" y="1269"/>
                    <a:pt x="506" y="1270"/>
                  </a:cubicBezTo>
                  <a:cubicBezTo>
                    <a:pt x="465" y="1782"/>
                    <a:pt x="465" y="1782"/>
                    <a:pt x="465" y="1782"/>
                  </a:cubicBezTo>
                  <a:cubicBezTo>
                    <a:pt x="465" y="1782"/>
                    <a:pt x="301" y="1774"/>
                    <a:pt x="257" y="1776"/>
                  </a:cubicBezTo>
                  <a:cubicBezTo>
                    <a:pt x="260" y="1516"/>
                    <a:pt x="265" y="1185"/>
                    <a:pt x="273" y="1154"/>
                  </a:cubicBezTo>
                  <a:cubicBezTo>
                    <a:pt x="291" y="1129"/>
                    <a:pt x="561" y="761"/>
                    <a:pt x="674" y="657"/>
                  </a:cubicBezTo>
                  <a:cubicBezTo>
                    <a:pt x="738" y="616"/>
                    <a:pt x="798" y="601"/>
                    <a:pt x="844" y="600"/>
                  </a:cubicBezTo>
                  <a:cubicBezTo>
                    <a:pt x="852" y="633"/>
                    <a:pt x="879" y="761"/>
                    <a:pt x="873" y="843"/>
                  </a:cubicBezTo>
                  <a:cubicBezTo>
                    <a:pt x="867" y="924"/>
                    <a:pt x="836" y="1109"/>
                    <a:pt x="835" y="1112"/>
                  </a:cubicBezTo>
                  <a:cubicBezTo>
                    <a:pt x="829" y="1342"/>
                    <a:pt x="829" y="1342"/>
                    <a:pt x="829" y="1342"/>
                  </a:cubicBezTo>
                  <a:cubicBezTo>
                    <a:pt x="810" y="1402"/>
                    <a:pt x="788" y="1460"/>
                    <a:pt x="763" y="1516"/>
                  </a:cubicBezTo>
                  <a:cubicBezTo>
                    <a:pt x="742" y="1564"/>
                    <a:pt x="717" y="1605"/>
                    <a:pt x="694" y="1645"/>
                  </a:cubicBezTo>
                  <a:cubicBezTo>
                    <a:pt x="652" y="1715"/>
                    <a:pt x="603" y="1839"/>
                    <a:pt x="597" y="1852"/>
                  </a:cubicBezTo>
                  <a:close/>
                  <a:moveTo>
                    <a:pt x="651" y="1777"/>
                  </a:moveTo>
                  <a:cubicBezTo>
                    <a:pt x="671" y="1734"/>
                    <a:pt x="693" y="1695"/>
                    <a:pt x="716" y="1658"/>
                  </a:cubicBezTo>
                  <a:cubicBezTo>
                    <a:pt x="740" y="1618"/>
                    <a:pt x="765" y="1576"/>
                    <a:pt x="787" y="1526"/>
                  </a:cubicBezTo>
                  <a:cubicBezTo>
                    <a:pt x="875" y="1325"/>
                    <a:pt x="931" y="1100"/>
                    <a:pt x="953" y="857"/>
                  </a:cubicBezTo>
                  <a:cubicBezTo>
                    <a:pt x="967" y="862"/>
                    <a:pt x="1017" y="873"/>
                    <a:pt x="1049" y="873"/>
                  </a:cubicBezTo>
                  <a:cubicBezTo>
                    <a:pt x="1028" y="1023"/>
                    <a:pt x="1003" y="1168"/>
                    <a:pt x="960" y="1305"/>
                  </a:cubicBezTo>
                  <a:cubicBezTo>
                    <a:pt x="943" y="1357"/>
                    <a:pt x="869" y="1524"/>
                    <a:pt x="856" y="1553"/>
                  </a:cubicBezTo>
                  <a:cubicBezTo>
                    <a:pt x="818" y="1640"/>
                    <a:pt x="788" y="1711"/>
                    <a:pt x="732" y="1808"/>
                  </a:cubicBezTo>
                  <a:cubicBezTo>
                    <a:pt x="723" y="1805"/>
                    <a:pt x="653" y="1777"/>
                    <a:pt x="651" y="1777"/>
                  </a:cubicBezTo>
                  <a:close/>
                  <a:moveTo>
                    <a:pt x="1648" y="1502"/>
                  </a:moveTo>
                  <a:cubicBezTo>
                    <a:pt x="1648" y="1503"/>
                    <a:pt x="1648" y="1503"/>
                    <a:pt x="1648" y="1503"/>
                  </a:cubicBezTo>
                  <a:cubicBezTo>
                    <a:pt x="1634" y="1569"/>
                    <a:pt x="1634" y="1569"/>
                    <a:pt x="1634" y="1569"/>
                  </a:cubicBezTo>
                  <a:cubicBezTo>
                    <a:pt x="1620" y="1566"/>
                    <a:pt x="1597" y="1560"/>
                    <a:pt x="1567" y="1552"/>
                  </a:cubicBezTo>
                  <a:cubicBezTo>
                    <a:pt x="1573" y="1499"/>
                    <a:pt x="1586" y="1446"/>
                    <a:pt x="1607" y="1396"/>
                  </a:cubicBezTo>
                  <a:cubicBezTo>
                    <a:pt x="1611" y="1386"/>
                    <a:pt x="1596" y="1379"/>
                    <a:pt x="1591" y="1390"/>
                  </a:cubicBezTo>
                  <a:cubicBezTo>
                    <a:pt x="1570" y="1440"/>
                    <a:pt x="1556" y="1494"/>
                    <a:pt x="1550" y="1548"/>
                  </a:cubicBezTo>
                  <a:cubicBezTo>
                    <a:pt x="1439" y="1518"/>
                    <a:pt x="1263" y="1461"/>
                    <a:pt x="1200" y="1393"/>
                  </a:cubicBezTo>
                  <a:cubicBezTo>
                    <a:pt x="1188" y="1380"/>
                    <a:pt x="1148" y="1310"/>
                    <a:pt x="1123" y="1263"/>
                  </a:cubicBezTo>
                  <a:cubicBezTo>
                    <a:pt x="1153" y="1173"/>
                    <a:pt x="1178" y="1078"/>
                    <a:pt x="1190" y="988"/>
                  </a:cubicBezTo>
                  <a:cubicBezTo>
                    <a:pt x="1192" y="972"/>
                    <a:pt x="1167" y="968"/>
                    <a:pt x="1165" y="984"/>
                  </a:cubicBezTo>
                  <a:cubicBezTo>
                    <a:pt x="1125" y="1298"/>
                    <a:pt x="927" y="1651"/>
                    <a:pt x="921" y="1661"/>
                  </a:cubicBezTo>
                  <a:cubicBezTo>
                    <a:pt x="920" y="1662"/>
                    <a:pt x="919" y="1663"/>
                    <a:pt x="919" y="1665"/>
                  </a:cubicBezTo>
                  <a:cubicBezTo>
                    <a:pt x="848" y="1896"/>
                    <a:pt x="848" y="1896"/>
                    <a:pt x="848" y="1896"/>
                  </a:cubicBezTo>
                  <a:cubicBezTo>
                    <a:pt x="848" y="1897"/>
                    <a:pt x="847" y="1897"/>
                    <a:pt x="847" y="1898"/>
                  </a:cubicBezTo>
                  <a:cubicBezTo>
                    <a:pt x="845" y="1898"/>
                    <a:pt x="844" y="1899"/>
                    <a:pt x="842" y="1900"/>
                  </a:cubicBezTo>
                  <a:cubicBezTo>
                    <a:pt x="825" y="1905"/>
                    <a:pt x="779" y="1904"/>
                    <a:pt x="726" y="1885"/>
                  </a:cubicBezTo>
                  <a:cubicBezTo>
                    <a:pt x="730" y="1873"/>
                    <a:pt x="740" y="1850"/>
                    <a:pt x="749" y="1830"/>
                  </a:cubicBezTo>
                  <a:cubicBezTo>
                    <a:pt x="809" y="1726"/>
                    <a:pt x="840" y="1654"/>
                    <a:pt x="880" y="1563"/>
                  </a:cubicBezTo>
                  <a:cubicBezTo>
                    <a:pt x="892" y="1534"/>
                    <a:pt x="954" y="1396"/>
                    <a:pt x="968" y="1358"/>
                  </a:cubicBezTo>
                  <a:cubicBezTo>
                    <a:pt x="1063" y="1210"/>
                    <a:pt x="1063" y="1210"/>
                    <a:pt x="1063" y="1210"/>
                  </a:cubicBezTo>
                  <a:cubicBezTo>
                    <a:pt x="1145" y="815"/>
                    <a:pt x="1145" y="815"/>
                    <a:pt x="1145" y="815"/>
                  </a:cubicBezTo>
                  <a:cubicBezTo>
                    <a:pt x="1154" y="816"/>
                    <a:pt x="1174" y="817"/>
                    <a:pt x="1174" y="817"/>
                  </a:cubicBezTo>
                  <a:cubicBezTo>
                    <a:pt x="1333" y="1228"/>
                    <a:pt x="1333" y="1228"/>
                    <a:pt x="1333" y="1228"/>
                  </a:cubicBezTo>
                  <a:cubicBezTo>
                    <a:pt x="1329" y="1232"/>
                    <a:pt x="1323" y="1238"/>
                    <a:pt x="1315" y="1246"/>
                  </a:cubicBezTo>
                  <a:cubicBezTo>
                    <a:pt x="1303" y="1257"/>
                    <a:pt x="1291" y="1269"/>
                    <a:pt x="1284" y="1275"/>
                  </a:cubicBezTo>
                  <a:cubicBezTo>
                    <a:pt x="1272" y="1286"/>
                    <a:pt x="1288" y="1306"/>
                    <a:pt x="1301" y="1295"/>
                  </a:cubicBezTo>
                  <a:cubicBezTo>
                    <a:pt x="1308" y="1288"/>
                    <a:pt x="1321" y="1276"/>
                    <a:pt x="1333" y="1264"/>
                  </a:cubicBezTo>
                  <a:cubicBezTo>
                    <a:pt x="1340" y="1257"/>
                    <a:pt x="1348" y="1250"/>
                    <a:pt x="1353" y="1245"/>
                  </a:cubicBezTo>
                  <a:cubicBezTo>
                    <a:pt x="1675" y="1380"/>
                    <a:pt x="1675" y="1380"/>
                    <a:pt x="1675" y="1380"/>
                  </a:cubicBezTo>
                  <a:cubicBezTo>
                    <a:pt x="1672" y="1393"/>
                    <a:pt x="1672" y="1393"/>
                    <a:pt x="1672" y="1393"/>
                  </a:cubicBezTo>
                  <a:lnTo>
                    <a:pt x="1648" y="1502"/>
                  </a:lnTo>
                  <a:close/>
                  <a:moveTo>
                    <a:pt x="1697" y="1560"/>
                  </a:moveTo>
                  <a:cubicBezTo>
                    <a:pt x="1695" y="1567"/>
                    <a:pt x="1695" y="1574"/>
                    <a:pt x="1697" y="1581"/>
                  </a:cubicBezTo>
                  <a:cubicBezTo>
                    <a:pt x="1689" y="1578"/>
                    <a:pt x="1670" y="1571"/>
                    <a:pt x="1660" y="1566"/>
                  </a:cubicBezTo>
                  <a:cubicBezTo>
                    <a:pt x="1661" y="1549"/>
                    <a:pt x="1685" y="1431"/>
                    <a:pt x="1694" y="1407"/>
                  </a:cubicBezTo>
                  <a:cubicBezTo>
                    <a:pt x="1697" y="1400"/>
                    <a:pt x="1700" y="1392"/>
                    <a:pt x="1705" y="1386"/>
                  </a:cubicBezTo>
                  <a:cubicBezTo>
                    <a:pt x="1710" y="1381"/>
                    <a:pt x="1716" y="1377"/>
                    <a:pt x="1723" y="1374"/>
                  </a:cubicBezTo>
                  <a:cubicBezTo>
                    <a:pt x="1748" y="1359"/>
                    <a:pt x="1770" y="1329"/>
                    <a:pt x="1783" y="1312"/>
                  </a:cubicBezTo>
                  <a:cubicBezTo>
                    <a:pt x="1787" y="1306"/>
                    <a:pt x="1800" y="1294"/>
                    <a:pt x="1800" y="1308"/>
                  </a:cubicBezTo>
                  <a:cubicBezTo>
                    <a:pt x="1801" y="1325"/>
                    <a:pt x="1796" y="1343"/>
                    <a:pt x="1791" y="1353"/>
                  </a:cubicBezTo>
                  <a:cubicBezTo>
                    <a:pt x="1789" y="1358"/>
                    <a:pt x="1785" y="1364"/>
                    <a:pt x="1781" y="1369"/>
                  </a:cubicBezTo>
                  <a:cubicBezTo>
                    <a:pt x="1771" y="1381"/>
                    <a:pt x="1759" y="1396"/>
                    <a:pt x="1765" y="1416"/>
                  </a:cubicBezTo>
                  <a:cubicBezTo>
                    <a:pt x="1756" y="1418"/>
                    <a:pt x="1747" y="1433"/>
                    <a:pt x="1742" y="1442"/>
                  </a:cubicBezTo>
                  <a:cubicBezTo>
                    <a:pt x="1721" y="1479"/>
                    <a:pt x="1706" y="1519"/>
                    <a:pt x="1697" y="1560"/>
                  </a:cubicBezTo>
                  <a:close/>
                  <a:moveTo>
                    <a:pt x="1734" y="1635"/>
                  </a:moveTo>
                  <a:cubicBezTo>
                    <a:pt x="1729" y="1633"/>
                    <a:pt x="1725" y="1629"/>
                    <a:pt x="1723" y="1624"/>
                  </a:cubicBezTo>
                  <a:cubicBezTo>
                    <a:pt x="1722" y="1622"/>
                    <a:pt x="1722" y="1620"/>
                    <a:pt x="1722" y="1618"/>
                  </a:cubicBezTo>
                  <a:cubicBezTo>
                    <a:pt x="1724" y="1619"/>
                    <a:pt x="1747" y="1628"/>
                    <a:pt x="1757" y="1631"/>
                  </a:cubicBezTo>
                  <a:cubicBezTo>
                    <a:pt x="1751" y="1636"/>
                    <a:pt x="1743" y="1639"/>
                    <a:pt x="1734" y="1635"/>
                  </a:cubicBezTo>
                  <a:close/>
                  <a:moveTo>
                    <a:pt x="1878" y="1465"/>
                  </a:moveTo>
                  <a:cubicBezTo>
                    <a:pt x="1881" y="1477"/>
                    <a:pt x="1879" y="1490"/>
                    <a:pt x="1877" y="1503"/>
                  </a:cubicBezTo>
                  <a:cubicBezTo>
                    <a:pt x="1874" y="1525"/>
                    <a:pt x="1849" y="1589"/>
                    <a:pt x="1843" y="1597"/>
                  </a:cubicBezTo>
                  <a:cubicBezTo>
                    <a:pt x="1833" y="1609"/>
                    <a:pt x="1824" y="1614"/>
                    <a:pt x="1809" y="1614"/>
                  </a:cubicBezTo>
                  <a:cubicBezTo>
                    <a:pt x="1788" y="1613"/>
                    <a:pt x="1767" y="1608"/>
                    <a:pt x="1740" y="1598"/>
                  </a:cubicBezTo>
                  <a:cubicBezTo>
                    <a:pt x="1726" y="1593"/>
                    <a:pt x="1719" y="1579"/>
                    <a:pt x="1722" y="1565"/>
                  </a:cubicBezTo>
                  <a:cubicBezTo>
                    <a:pt x="1730" y="1527"/>
                    <a:pt x="1745" y="1490"/>
                    <a:pt x="1764" y="1455"/>
                  </a:cubicBezTo>
                  <a:cubicBezTo>
                    <a:pt x="1773" y="1440"/>
                    <a:pt x="1783" y="1435"/>
                    <a:pt x="1800" y="1435"/>
                  </a:cubicBezTo>
                  <a:cubicBezTo>
                    <a:pt x="1839" y="1435"/>
                    <a:pt x="1877" y="1455"/>
                    <a:pt x="1878" y="1465"/>
                  </a:cubicBezTo>
                  <a:close/>
                  <a:moveTo>
                    <a:pt x="2040" y="1157"/>
                  </a:moveTo>
                  <a:cubicBezTo>
                    <a:pt x="2010" y="1229"/>
                    <a:pt x="1953" y="1281"/>
                    <a:pt x="1905" y="1281"/>
                  </a:cubicBezTo>
                  <a:cubicBezTo>
                    <a:pt x="1864" y="1281"/>
                    <a:pt x="1842" y="1243"/>
                    <a:pt x="1837" y="1207"/>
                  </a:cubicBezTo>
                  <a:cubicBezTo>
                    <a:pt x="1831" y="1169"/>
                    <a:pt x="1837" y="1124"/>
                    <a:pt x="1855" y="1080"/>
                  </a:cubicBezTo>
                  <a:cubicBezTo>
                    <a:pt x="1885" y="1008"/>
                    <a:pt x="1941" y="956"/>
                    <a:pt x="1990" y="956"/>
                  </a:cubicBezTo>
                  <a:cubicBezTo>
                    <a:pt x="2031" y="956"/>
                    <a:pt x="2052" y="995"/>
                    <a:pt x="2058" y="1031"/>
                  </a:cubicBezTo>
                  <a:cubicBezTo>
                    <a:pt x="2064" y="1068"/>
                    <a:pt x="2057" y="1113"/>
                    <a:pt x="2040" y="11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34" name="Rectangle 62"/>
          <p:cNvSpPr/>
          <p:nvPr/>
        </p:nvSpPr>
        <p:spPr>
          <a:xfrm>
            <a:off x="876300" y="4795520"/>
            <a:ext cx="4091940" cy="3987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1E3595"/>
                </a:solidFill>
                <a:effectLst/>
                <a:uLnTx/>
                <a:uFillTx/>
                <a:latin typeface="Segoe Print" panose="02000600000000000000" charset="0"/>
                <a:ea typeface="+mn-ea"/>
                <a:cs typeface="Segoe UI" panose="020B0502040204020203" pitchFamily="34" charset="0"/>
              </a:rPr>
              <a:t>How much are you worth ?</a:t>
            </a:r>
          </a:p>
        </p:txBody>
      </p:sp>
      <p:sp>
        <p:nvSpPr>
          <p:cNvPr id="19" name="Text Placeholder 4"/>
          <p:cNvSpPr txBox="1"/>
          <p:nvPr/>
        </p:nvSpPr>
        <p:spPr>
          <a:xfrm flipH="1">
            <a:off x="952500" y="2427168"/>
            <a:ext cx="6153150" cy="188658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fontAlgn="auto">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我国高校毕业生规模在近几年呈现逐年攀升的大趋势。</a:t>
            </a:r>
          </a:p>
          <a:p>
            <a:pPr marL="0" lvl="0" algn="just" fontAlgn="auto">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据教育部最新数据统计，</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2021</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年高校毕业生人数达</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909万</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人，同比增加</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35</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万人，再创新高。</a:t>
            </a:r>
          </a:p>
          <a:p>
            <a:pPr marL="0" lvl="0" algn="just" fontAlgn="auto">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然而在新冠肺炎疫情</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的持续</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冲击下，高校毕业生面临着的就业挑战形势依然严峻。</a:t>
            </a:r>
            <a:endPar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Rectangle 17"/>
          <p:cNvSpPr txBox="1"/>
          <p:nvPr/>
        </p:nvSpPr>
        <p:spPr>
          <a:xfrm>
            <a:off x="876300" y="1859915"/>
            <a:ext cx="6510020" cy="460375"/>
          </a:xfrm>
          <a:prstGeom prst="rect">
            <a:avLst/>
          </a:prstGeom>
          <a:noFill/>
        </p:spPr>
        <p:txBody>
          <a:bodyPr wrap="square" rtlCol="0">
            <a:spAutoFit/>
          </a:bodyPr>
          <a:lstStyle/>
          <a:p>
            <a:pPr>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.计算机相关专业本科应届毕业生薪酬状况</a:t>
            </a:r>
          </a:p>
        </p:txBody>
      </p:sp>
      <p:sp>
        <p:nvSpPr>
          <p:cNvPr id="35" name="Rectangle 18"/>
          <p:cNvSpPr/>
          <p:nvPr/>
        </p:nvSpPr>
        <p:spPr>
          <a:xfrm>
            <a:off x="876300" y="802005"/>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Undergraduate fresh graduate salary status</a:t>
            </a:r>
          </a:p>
        </p:txBody>
      </p:sp>
      <p:sp>
        <p:nvSpPr>
          <p:cNvPr id="37" name="PA_库_Rectangle: Rounded Corners 13"/>
          <p:cNvSpPr/>
          <p:nvPr>
            <p:custDataLst>
              <p:tags r:id="rId1"/>
            </p:custDataLst>
          </p:nvPr>
        </p:nvSpPr>
        <p:spPr>
          <a:xfrm>
            <a:off x="1161223" y="5286215"/>
            <a:ext cx="1335450" cy="351080"/>
          </a:xfrm>
          <a:prstGeom prst="roundRect">
            <a:avLst>
              <a:gd name="adj" fmla="val 50000"/>
            </a:avLst>
          </a:prstGeom>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id-ID" sz="1600" dirty="0">
                <a:latin typeface="微软雅黑" panose="020B0503020204020204" charset="-122"/>
                <a:ea typeface="微软雅黑" panose="020B0503020204020204" charset="-122"/>
                <a:cs typeface="Segoe UI" panose="020B0502040204020203" pitchFamily="34" charset="0"/>
              </a:rPr>
              <a:t>薪酬？</a:t>
            </a:r>
          </a:p>
        </p:txBody>
      </p:sp>
      <p:grpSp>
        <p:nvGrpSpPr>
          <p:cNvPr id="107" name="组合 106"/>
          <p:cNvGrpSpPr/>
          <p:nvPr/>
        </p:nvGrpSpPr>
        <p:grpSpPr>
          <a:xfrm>
            <a:off x="10981690" y="736600"/>
            <a:ext cx="622935" cy="387350"/>
            <a:chOff x="1821" y="1048"/>
            <a:chExt cx="981" cy="610"/>
          </a:xfrm>
        </p:grpSpPr>
        <p:sp>
          <p:nvSpPr>
            <p:cNvPr id="8" name="PA_圆角矩形 10"/>
            <p:cNvSpPr/>
            <p:nvPr>
              <p:custDataLst>
                <p:tags r:id="rId2"/>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randombar(horizontal)">
                                      <p:cBhvr>
                                        <p:cTn id="7" dur="500"/>
                                        <p:tgtEl>
                                          <p:spTgt spid="107"/>
                                        </p:tgtEl>
                                      </p:cBhvr>
                                    </p:animEffect>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3"/>
                                        </p:tgtEl>
                                      </p:cBhvr>
                                    </p:animEffect>
                                    <p:animScale>
                                      <p:cBhvr>
                                        <p:cTn id="10" dur="250" autoRev="1" fill="hold"/>
                                        <p:tgtEl>
                                          <p:spTgt spid="593"/>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1"/>
                                        </p:tgtEl>
                                      </p:cBhvr>
                                    </p:animEffect>
                                    <p:animScale>
                                      <p:cBhvr>
                                        <p:cTn id="13" dur="250" autoRev="1" fill="hold"/>
                                        <p:tgtEl>
                                          <p:spTgt spid="591"/>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592"/>
                                        </p:tgtEl>
                                      </p:cBhvr>
                                    </p:animEffect>
                                    <p:animScale>
                                      <p:cBhvr>
                                        <p:cTn id="16" dur="250" autoRev="1" fill="hold"/>
                                        <p:tgtEl>
                                          <p:spTgt spid="592"/>
                                        </p:tgtEl>
                                      </p:cBhvr>
                                      <p:by x="105000" y="105000"/>
                                    </p:animScale>
                                  </p:childTnLst>
                                </p:cTn>
                              </p:par>
                              <p:par>
                                <p:cTn id="17" presetID="6" presetClass="emph" presetSubtype="0" repeatCount="indefinite" fill="hold" grpId="0" nodeType="withEffect">
                                  <p:stCondLst>
                                    <p:cond delay="0"/>
                                  </p:stCondLst>
                                  <p:endCondLst>
                                    <p:cond evt="onNext" delay="0">
                                      <p:tgtEl>
                                        <p:sldTgt/>
                                      </p:tgtEl>
                                    </p:cond>
                                  </p:endCondLst>
                                  <p:childTnLst>
                                    <p:animScale>
                                      <p:cBhvr>
                                        <p:cTn id="18" dur="1000" fill="hold"/>
                                        <p:tgtEl>
                                          <p:spTgt spid="88"/>
                                        </p:tgtEl>
                                      </p:cBhvr>
                                      <p:by x="115000" y="115000"/>
                                    </p:animScale>
                                  </p:childTnLst>
                                </p:cTn>
                              </p:par>
                              <p:par>
                                <p:cTn id="19" presetID="2" presetClass="entr" presetSubtype="4" decel="10000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750" fill="hold"/>
                                        <p:tgtEl>
                                          <p:spTgt spid="34"/>
                                        </p:tgtEl>
                                        <p:attrNameLst>
                                          <p:attrName>ppt_x</p:attrName>
                                        </p:attrNameLst>
                                      </p:cBhvr>
                                      <p:tavLst>
                                        <p:tav tm="0">
                                          <p:val>
                                            <p:strVal val="#ppt_x"/>
                                          </p:val>
                                        </p:tav>
                                        <p:tav tm="100000">
                                          <p:val>
                                            <p:strVal val="#ppt_x"/>
                                          </p:val>
                                        </p:tav>
                                      </p:tavLst>
                                    </p:anim>
                                    <p:anim calcmode="lin" valueType="num">
                                      <p:cBhvr additive="base">
                                        <p:cTn id="22" dur="750" fill="hold"/>
                                        <p:tgtEl>
                                          <p:spTgt spid="34"/>
                                        </p:tgtEl>
                                        <p:attrNameLst>
                                          <p:attrName>ppt_y</p:attrName>
                                        </p:attrNameLst>
                                      </p:cBhvr>
                                      <p:tavLst>
                                        <p:tav tm="0">
                                          <p:val>
                                            <p:strVal val="1+#ppt_h/2"/>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37">
                                            <p:txEl>
                                              <p:charRg st="4294967295" end="4294967295"/>
                                            </p:txEl>
                                          </p:spTgt>
                                        </p:tgtEl>
                                        <p:attrNameLst>
                                          <p:attrName>style.visibility</p:attrName>
                                        </p:attrNameLst>
                                      </p:cBhvr>
                                      <p:to>
                                        <p:strVal val="visible"/>
                                      </p:to>
                                    </p:set>
                                    <p:anim calcmode="lin" valueType="num">
                                      <p:cBhvr additive="base">
                                        <p:cTn id="37" dur="1500" fill="hold"/>
                                        <p:tgtEl>
                                          <p:spTgt spid="37">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38" dur="1500" fill="hold"/>
                                        <p:tgtEl>
                                          <p:spTgt spid="37">
                                            <p:txEl>
                                              <p:charRg st="4294967295" end="4294967295"/>
                                            </p:txEl>
                                          </p:spTgt>
                                        </p:tgtEl>
                                        <p:attrNameLst>
                                          <p:attrName>ppt_y</p:attrName>
                                        </p:attrNameLst>
                                      </p:cBhvr>
                                      <p:tavLst>
                                        <p:tav tm="0">
                                          <p:val>
                                            <p:strVal val="1+#ppt_h/2"/>
                                          </p:val>
                                        </p:tav>
                                        <p:tav tm="100000">
                                          <p:val>
                                            <p:strVal val="#ppt_y"/>
                                          </p:val>
                                        </p:tav>
                                      </p:tavLst>
                                    </p:anim>
                                  </p:childTnLst>
                                </p:cTn>
                              </p:par>
                              <p:par>
                                <p:cTn id="39" presetID="14" presetClass="entr" presetSubtype="10" fill="hold" nodeType="with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randombar(horizontal)">
                                      <p:cBhvr>
                                        <p:cTn id="4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9" grpId="0"/>
      <p:bldP spid="6" grpId="0"/>
      <p:bldP spid="35" grpId="0"/>
      <p:bldP spid="37" grpId="0" bldLvl="0" animBg="1" autoUpdateAnimBg="0"/>
      <p:bldP spid="591" grpId="0" bldLvl="0" animBg="1"/>
      <p:bldP spid="592" grpId="0" bldLvl="0" animBg="1"/>
      <p:bldP spid="593" grpId="0" bldLvl="0" animBg="1"/>
      <p:bldP spid="8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4"/>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16" name="PA_库_Rectangle: Rounded Corners 7"/>
          <p:cNvSpPr/>
          <p:nvPr>
            <p:custDataLst>
              <p:tags r:id="rId1"/>
            </p:custDataLst>
          </p:nvPr>
        </p:nvSpPr>
        <p:spPr>
          <a:xfrm>
            <a:off x="1068070" y="1352789"/>
            <a:ext cx="360000" cy="36000"/>
          </a:xfrm>
          <a:prstGeom prst="roundRect">
            <a:avLst>
              <a:gd name="adj" fmla="val 123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gradFill>
                <a:gsLst>
                  <a:gs pos="2000">
                    <a:schemeClr val="accent1"/>
                  </a:gs>
                  <a:gs pos="100000">
                    <a:schemeClr val="accent5"/>
                  </a:gs>
                </a:gsLst>
                <a:lin ang="0" scaled="0"/>
              </a:gradFill>
            </a:endParaRPr>
          </a:p>
        </p:txBody>
      </p:sp>
      <p:sp>
        <p:nvSpPr>
          <p:cNvPr id="17" name="PA_库_文本框 41"/>
          <p:cNvSpPr txBox="1"/>
          <p:nvPr>
            <p:custDataLst>
              <p:tags r:id="rId2"/>
            </p:custDataLst>
          </p:nvPr>
        </p:nvSpPr>
        <p:spPr>
          <a:xfrm>
            <a:off x="934720" y="842473"/>
            <a:ext cx="3051503" cy="460375"/>
          </a:xfrm>
          <a:prstGeom prst="rect">
            <a:avLst/>
          </a:prstGeom>
          <a:noFill/>
        </p:spPr>
        <p:txBody>
          <a:bodyPr wrap="square" rtlCol="0">
            <a:spAutoFit/>
          </a:bodyPr>
          <a:lstStyle/>
          <a:p>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rPr>
              <a:t>梧桐果数据调研</a:t>
            </a:r>
          </a:p>
        </p:txBody>
      </p:sp>
      <p:sp>
        <p:nvSpPr>
          <p:cNvPr id="18" name="PA_库_矩形 43"/>
          <p:cNvSpPr/>
          <p:nvPr>
            <p:custDataLst>
              <p:tags r:id="rId3"/>
            </p:custDataLst>
          </p:nvPr>
        </p:nvSpPr>
        <p:spPr>
          <a:xfrm>
            <a:off x="3248025" y="904068"/>
            <a:ext cx="1356995" cy="337185"/>
          </a:xfrm>
          <a:prstGeom prst="rect">
            <a:avLst/>
          </a:prstGeom>
        </p:spPr>
        <p:txBody>
          <a:bodyPr wrap="none">
            <a:spAutoFit/>
          </a:bodyPr>
          <a:lstStyle/>
          <a:p>
            <a:pPr algn="l"/>
            <a:r>
              <a:rPr lang="en-US" sz="1600" dirty="0" err="1">
                <a:solidFill>
                  <a:schemeClr val="bg1">
                    <a:lumMod val="75000"/>
                  </a:schemeClr>
                </a:solidFill>
                <a:latin typeface="微软雅黑" panose="020B0503020204020204" charset="-122"/>
                <a:ea typeface="微软雅黑" panose="020B0503020204020204" charset="-122"/>
                <a:cs typeface="Segoe UI Light" panose="020B0502040204020203" pitchFamily="34" charset="0"/>
              </a:rPr>
              <a:t>Wutongguo</a:t>
            </a:r>
            <a:endParaRPr lang="en-US" sz="1600" dirty="0">
              <a:solidFill>
                <a:schemeClr val="bg1">
                  <a:lumMod val="75000"/>
                </a:schemeClr>
              </a:solidFill>
              <a:latin typeface="微软雅黑" panose="020B0503020204020204" charset="-122"/>
              <a:ea typeface="微软雅黑" panose="020B0503020204020204" charset="-122"/>
              <a:cs typeface="Segoe UI Light" panose="020B0502040204020203" pitchFamily="34" charset="0"/>
            </a:endParaRPr>
          </a:p>
        </p:txBody>
      </p:sp>
      <p:sp>
        <p:nvSpPr>
          <p:cNvPr id="10" name="Text Placeholder 4"/>
          <p:cNvSpPr txBox="1"/>
          <p:nvPr/>
        </p:nvSpPr>
        <p:spPr>
          <a:xfrm flipH="1">
            <a:off x="797236" y="1500784"/>
            <a:ext cx="10139055" cy="101473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5000"/>
              </a:lnSpc>
              <a:spcBef>
                <a:spcPts val="0"/>
              </a:spcBef>
              <a:buNone/>
            </a:pPr>
            <a:r>
              <a:rPr lang="en-US" altLang="zh-CN" sz="1600"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中青校媒面向全国大学生做了一份就业调查，让“</a:t>
            </a:r>
            <a:r>
              <a:rPr lang="zh-CN" altLang="en-US" sz="1600" dirty="0">
                <a:solidFill>
                  <a:srgbClr val="F36932"/>
                </a:solidFill>
                <a:latin typeface="微软雅黑" panose="020B0503020204020204" charset="-122"/>
                <a:ea typeface="微软雅黑" panose="020B0503020204020204" charset="-122"/>
                <a:cs typeface="微软雅黑" panose="020B0503020204020204" charset="-122"/>
              </a:rPr>
              <a:t>六成大学生认为自己毕业</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10</a:t>
            </a:r>
            <a:r>
              <a:rPr lang="zh-CN" altLang="en-US" sz="1600" dirty="0">
                <a:solidFill>
                  <a:srgbClr val="F36932"/>
                </a:solidFill>
                <a:latin typeface="微软雅黑" panose="020B0503020204020204" charset="-122"/>
                <a:ea typeface="微软雅黑" panose="020B0503020204020204" charset="-122"/>
                <a:cs typeface="微软雅黑" panose="020B0503020204020204" charset="-122"/>
              </a:rPr>
              <a:t>年内会年入百万</a:t>
            </a:r>
            <a:r>
              <a:rPr lang="zh-CN" altLang="en-US" sz="1600" dirty="0">
                <a:latin typeface="微软雅黑" panose="020B0503020204020204" charset="-122"/>
                <a:ea typeface="微软雅黑" panose="020B0503020204020204" charset="-122"/>
                <a:cs typeface="微软雅黑" panose="020B0503020204020204" charset="-122"/>
              </a:rPr>
              <a:t>”的话题冲上热搜。梧桐果根据平台用户反馈，对数据进行深挖分析，深入解读</a:t>
            </a:r>
            <a:r>
              <a:rPr lang="en-US" altLang="zh-CN" sz="1600" dirty="0">
                <a:latin typeface="微软雅黑" panose="020B0503020204020204" charset="-122"/>
                <a:ea typeface="微软雅黑" panose="020B0503020204020204" charset="-122"/>
                <a:cs typeface="微软雅黑" panose="020B0503020204020204" charset="-122"/>
              </a:rPr>
              <a:t>2021</a:t>
            </a:r>
            <a:r>
              <a:rPr lang="zh-CN" altLang="en-US" sz="1600" dirty="0">
                <a:latin typeface="微软雅黑" panose="020B0503020204020204" charset="-122"/>
                <a:ea typeface="微软雅黑" panose="020B0503020204020204" charset="-122"/>
                <a:cs typeface="微软雅黑" panose="020B0503020204020204" charset="-122"/>
              </a:rPr>
              <a:t>届高校毕业生的期望薪酬。</a:t>
            </a:r>
          </a:p>
          <a:p>
            <a:pPr marL="0" indent="0" algn="just" fontAlgn="auto">
              <a:lnSpc>
                <a:spcPct val="125000"/>
              </a:lnSpc>
              <a:spcBef>
                <a:spcPts val="0"/>
              </a:spcBef>
              <a:buNone/>
            </a:pPr>
            <a:r>
              <a:rPr lang="en-US" altLang="zh-CN" sz="1600" b="1" dirty="0">
                <a:solidFill>
                  <a:srgbClr val="4E99E4"/>
                </a:solidFill>
                <a:latin typeface="微软雅黑" panose="020B0503020204020204" charset="-122"/>
                <a:ea typeface="微软雅黑" panose="020B0503020204020204" charset="-122"/>
                <a:cs typeface="微软雅黑" panose="020B0503020204020204" charset="-122"/>
              </a:rPr>
              <a:t>      2021</a:t>
            </a:r>
            <a:r>
              <a:rPr lang="zh-CN" altLang="en-US" sz="1600" b="1" dirty="0">
                <a:solidFill>
                  <a:srgbClr val="4E99E4"/>
                </a:solidFill>
                <a:latin typeface="微软雅黑" panose="020B0503020204020204" charset="-122"/>
                <a:ea typeface="微软雅黑" panose="020B0503020204020204" charset="-122"/>
                <a:cs typeface="微软雅黑" panose="020B0503020204020204" charset="-122"/>
              </a:rPr>
              <a:t>届中国高校毕业生期望薪酬</a:t>
            </a:r>
            <a:r>
              <a:rPr lang="en-US" altLang="zh-CN" sz="1600" b="1" dirty="0">
                <a:solidFill>
                  <a:srgbClr val="4E99E4"/>
                </a:solidFill>
                <a:latin typeface="微软雅黑" panose="020B0503020204020204" charset="-122"/>
                <a:ea typeface="微软雅黑" panose="020B0503020204020204" charset="-122"/>
                <a:cs typeface="微软雅黑" panose="020B0503020204020204" charset="-122"/>
              </a:rPr>
              <a:t>7443</a:t>
            </a:r>
            <a:r>
              <a:rPr lang="zh-CN" altLang="en-US" sz="1600" b="1" dirty="0">
                <a:solidFill>
                  <a:srgbClr val="4E99E4"/>
                </a:solidFill>
                <a:latin typeface="微软雅黑" panose="020B0503020204020204" charset="-122"/>
                <a:ea typeface="微软雅黑" panose="020B0503020204020204" charset="-122"/>
                <a:cs typeface="微软雅黑" panose="020B0503020204020204" charset="-122"/>
              </a:rPr>
              <a:t>元，就业心态略显“佛系”。</a:t>
            </a: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0505" y="2659622"/>
            <a:ext cx="5069205" cy="3132455"/>
          </a:xfrm>
          <a:prstGeom prst="rect">
            <a:avLst/>
          </a:prstGeom>
        </p:spPr>
      </p:pic>
      <p:sp>
        <p:nvSpPr>
          <p:cNvPr id="9" name="文本框 8"/>
          <p:cNvSpPr txBox="1"/>
          <p:nvPr/>
        </p:nvSpPr>
        <p:spPr>
          <a:xfrm>
            <a:off x="770503" y="2641207"/>
            <a:ext cx="5750011" cy="3169285"/>
          </a:xfrm>
          <a:prstGeom prst="rect">
            <a:avLst/>
          </a:prstGeom>
          <a:noFill/>
        </p:spPr>
        <p:txBody>
          <a:bodyPr wrap="square" rtlCol="0">
            <a:spAutoFit/>
          </a:bodyPr>
          <a:lstStyle/>
          <a:p>
            <a:pPr algn="just" fontAlgn="auto">
              <a:lnSpc>
                <a:spcPct val="125000"/>
              </a:lnSpc>
              <a:spcBef>
                <a:spcPts val="0"/>
              </a:spcBef>
            </a:pPr>
            <a:r>
              <a:rPr lang="zh-CN" altLang="en-US" sz="1600" dirty="0">
                <a:latin typeface="微软雅黑" panose="020B0503020204020204" charset="-122"/>
                <a:ea typeface="微软雅黑" panose="020B0503020204020204" charset="-122"/>
                <a:cs typeface="微软雅黑" panose="020B0503020204020204" charset="-122"/>
              </a:rPr>
              <a:t>根据</a:t>
            </a:r>
            <a:r>
              <a:rPr lang="en-US" altLang="zh-CN" sz="1600" dirty="0">
                <a:latin typeface="微软雅黑" panose="020B0503020204020204" charset="-122"/>
                <a:ea typeface="微软雅黑" panose="020B0503020204020204" charset="-122"/>
                <a:cs typeface="微软雅黑" panose="020B0503020204020204" charset="-122"/>
              </a:rPr>
              <a:t>2019-2021</a:t>
            </a:r>
            <a:r>
              <a:rPr lang="zh-CN" altLang="en-US" sz="1600" dirty="0">
                <a:latin typeface="微软雅黑" panose="020B0503020204020204" charset="-122"/>
                <a:ea typeface="微软雅黑" panose="020B0503020204020204" charset="-122"/>
                <a:cs typeface="微软雅黑" panose="020B0503020204020204" charset="-122"/>
              </a:rPr>
              <a:t>届中国高校毕业生期望薪酬变化趋势可以看出，</a:t>
            </a:r>
            <a:r>
              <a:rPr lang="en-US" altLang="zh-CN" sz="1600" dirty="0">
                <a:latin typeface="微软雅黑" panose="020B0503020204020204" charset="-122"/>
                <a:ea typeface="微软雅黑" panose="020B0503020204020204" charset="-122"/>
                <a:cs typeface="微软雅黑" panose="020B0503020204020204" charset="-122"/>
              </a:rPr>
              <a:t>2019</a:t>
            </a:r>
            <a:r>
              <a:rPr lang="zh-CN" altLang="en-US" sz="1600" dirty="0">
                <a:latin typeface="微软雅黑" panose="020B0503020204020204" charset="-122"/>
                <a:ea typeface="微软雅黑" panose="020B0503020204020204" charset="-122"/>
                <a:cs typeface="微软雅黑" panose="020B0503020204020204" charset="-122"/>
              </a:rPr>
              <a:t>届毕业生期望薪酬为</a:t>
            </a:r>
            <a:r>
              <a:rPr lang="en-US" altLang="zh-CN" sz="1600" b="1" dirty="0">
                <a:solidFill>
                  <a:srgbClr val="F36932"/>
                </a:solidFill>
                <a:latin typeface="微软雅黑" panose="020B0503020204020204" charset="-122"/>
                <a:ea typeface="微软雅黑" panose="020B0503020204020204" charset="-122"/>
                <a:cs typeface="微软雅黑" panose="020B0503020204020204" charset="-122"/>
              </a:rPr>
              <a:t>5778元</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2020</a:t>
            </a:r>
            <a:r>
              <a:rPr lang="zh-CN" altLang="en-US" sz="1600" dirty="0">
                <a:latin typeface="微软雅黑" panose="020B0503020204020204" charset="-122"/>
                <a:ea typeface="微软雅黑" panose="020B0503020204020204" charset="-122"/>
                <a:cs typeface="微软雅黑" panose="020B0503020204020204" charset="-122"/>
              </a:rPr>
              <a:t>届毕业生期望薪酬为</a:t>
            </a:r>
            <a:r>
              <a:rPr lang="en-US" altLang="zh-CN" sz="1600" b="1" dirty="0">
                <a:solidFill>
                  <a:srgbClr val="F36932"/>
                </a:solidFill>
                <a:latin typeface="微软雅黑" panose="020B0503020204020204" charset="-122"/>
                <a:ea typeface="微软雅黑" panose="020B0503020204020204" charset="-122"/>
                <a:cs typeface="微软雅黑" panose="020B0503020204020204" charset="-122"/>
              </a:rPr>
              <a:t>7568元</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2021</a:t>
            </a:r>
            <a:r>
              <a:rPr lang="zh-CN" altLang="en-US" sz="1600" dirty="0">
                <a:latin typeface="微软雅黑" panose="020B0503020204020204" charset="-122"/>
                <a:ea typeface="微软雅黑" panose="020B0503020204020204" charset="-122"/>
                <a:cs typeface="微软雅黑" panose="020B0503020204020204" charset="-122"/>
              </a:rPr>
              <a:t>届毕业生期望薪酬为</a:t>
            </a:r>
            <a:r>
              <a:rPr lang="en-US" altLang="zh-CN" sz="1600" b="1" dirty="0">
                <a:solidFill>
                  <a:srgbClr val="F36932"/>
                </a:solidFill>
                <a:latin typeface="微软雅黑" panose="020B0503020204020204" charset="-122"/>
                <a:ea typeface="微软雅黑" panose="020B0503020204020204" charset="-122"/>
                <a:cs typeface="微软雅黑" panose="020B0503020204020204" charset="-122"/>
              </a:rPr>
              <a:t>7443</a:t>
            </a:r>
            <a:r>
              <a:rPr lang="zh-CN" altLang="en-US" sz="1600" b="1" dirty="0">
                <a:solidFill>
                  <a:srgbClr val="F36932"/>
                </a:solidFill>
                <a:latin typeface="微软雅黑" panose="020B0503020204020204" charset="-122"/>
                <a:ea typeface="微软雅黑" panose="020B0503020204020204" charset="-122"/>
                <a:cs typeface="微软雅黑" panose="020B0503020204020204" charset="-122"/>
              </a:rPr>
              <a:t>元</a:t>
            </a:r>
            <a:r>
              <a:rPr lang="zh-CN" altLang="en-US" sz="1600" dirty="0">
                <a:latin typeface="微软雅黑" panose="020B0503020204020204" charset="-122"/>
                <a:ea typeface="微软雅黑" panose="020B0503020204020204" charset="-122"/>
                <a:cs typeface="微软雅黑" panose="020B0503020204020204" charset="-122"/>
              </a:rPr>
              <a:t>，相较</a:t>
            </a:r>
            <a:r>
              <a:rPr lang="en-US" altLang="zh-CN" sz="1600" dirty="0">
                <a:latin typeface="微软雅黑" panose="020B0503020204020204" charset="-122"/>
                <a:ea typeface="微软雅黑" panose="020B0503020204020204" charset="-122"/>
                <a:cs typeface="微软雅黑" panose="020B0503020204020204" charset="-122"/>
              </a:rPr>
              <a:t>2020</a:t>
            </a:r>
            <a:r>
              <a:rPr lang="zh-CN" altLang="en-US" sz="1600" dirty="0">
                <a:latin typeface="微软雅黑" panose="020B0503020204020204" charset="-122"/>
                <a:ea typeface="微软雅黑" panose="020B0503020204020204" charset="-122"/>
                <a:cs typeface="微软雅黑" panose="020B0503020204020204" charset="-122"/>
              </a:rPr>
              <a:t>届毕业生期望薪酬有所下降，降幅为</a:t>
            </a:r>
            <a:r>
              <a:rPr lang="en-US" altLang="zh-CN" sz="1600" dirty="0">
                <a:latin typeface="微软雅黑" panose="020B0503020204020204" charset="-122"/>
                <a:ea typeface="微软雅黑" panose="020B0503020204020204" charset="-122"/>
                <a:cs typeface="微软雅黑" panose="020B0503020204020204" charset="-122"/>
              </a:rPr>
              <a:t>1.65%</a:t>
            </a:r>
            <a:r>
              <a:rPr lang="zh-CN" altLang="en-US" sz="1600" dirty="0">
                <a:latin typeface="微软雅黑" panose="020B0503020204020204" charset="-122"/>
                <a:ea typeface="微软雅黑" panose="020B0503020204020204" charset="-122"/>
                <a:cs typeface="微软雅黑" panose="020B0503020204020204" charset="-122"/>
              </a:rPr>
              <a:t>。</a:t>
            </a:r>
          </a:p>
          <a:p>
            <a:pPr algn="just" fontAlgn="auto">
              <a:lnSpc>
                <a:spcPct val="125000"/>
              </a:lnSpc>
              <a:spcBef>
                <a:spcPts val="0"/>
              </a:spcBef>
            </a:pPr>
            <a:r>
              <a:rPr lang="zh-CN" altLang="en-US" sz="1600" dirty="0">
                <a:latin typeface="微软雅黑" panose="020B0503020204020204" charset="-122"/>
                <a:ea typeface="微软雅黑" panose="020B0503020204020204" charset="-122"/>
                <a:cs typeface="微软雅黑" panose="020B0503020204020204" charset="-122"/>
              </a:rPr>
              <a:t>新冠疫情对大学生的就业影响延续至今，大学生就业市场的供需两端均受到一定影响，</a:t>
            </a:r>
            <a:r>
              <a:rPr lang="en-US" altLang="zh-CN" sz="1600" dirty="0">
                <a:latin typeface="微软雅黑" panose="020B0503020204020204" charset="-122"/>
                <a:ea typeface="微软雅黑" panose="020B0503020204020204" charset="-122"/>
                <a:cs typeface="微软雅黑" panose="020B0503020204020204" charset="-122"/>
              </a:rPr>
              <a:t>2021</a:t>
            </a:r>
            <a:r>
              <a:rPr lang="zh-CN" altLang="en-US" sz="1600" dirty="0">
                <a:latin typeface="微软雅黑" panose="020B0503020204020204" charset="-122"/>
                <a:ea typeface="微软雅黑" panose="020B0503020204020204" charset="-122"/>
                <a:cs typeface="微软雅黑" panose="020B0503020204020204" charset="-122"/>
              </a:rPr>
              <a:t>届毕业生中，很多都表示自身的就业期待有所改变，包括</a:t>
            </a:r>
            <a:r>
              <a:rPr lang="zh-CN" altLang="en-US" sz="1600" dirty="0">
                <a:solidFill>
                  <a:srgbClr val="F36932"/>
                </a:solidFill>
                <a:latin typeface="微软雅黑" panose="020B0503020204020204" charset="-122"/>
                <a:ea typeface="微软雅黑" panose="020B0503020204020204" charset="-122"/>
                <a:cs typeface="微软雅黑" panose="020B0503020204020204" charset="-122"/>
              </a:rPr>
              <a:t>期望薪酬下降、期望行业变化</a:t>
            </a:r>
            <a:r>
              <a:rPr lang="zh-CN" altLang="en-US" sz="1600" dirty="0">
                <a:latin typeface="微软雅黑" panose="020B0503020204020204" charset="-122"/>
                <a:ea typeface="微软雅黑" panose="020B0503020204020204" charset="-122"/>
                <a:cs typeface="微软雅黑" panose="020B0503020204020204" charset="-122"/>
              </a:rPr>
              <a:t>等。</a:t>
            </a:r>
          </a:p>
          <a:p>
            <a:pPr algn="just" fontAlgn="auto">
              <a:lnSpc>
                <a:spcPct val="125000"/>
              </a:lnSpc>
              <a:spcBef>
                <a:spcPts val="0"/>
              </a:spcBef>
            </a:pPr>
            <a:r>
              <a:rPr lang="zh-CN" sz="1600" dirty="0">
                <a:latin typeface="微软雅黑" panose="020B0503020204020204" charset="-122"/>
                <a:ea typeface="微软雅黑" panose="020B0503020204020204" charset="-122"/>
                <a:cs typeface="微软雅黑" panose="020B0503020204020204" charset="-122"/>
              </a:rPr>
              <a:t>基于此，</a:t>
            </a:r>
            <a:r>
              <a:rPr lang="zh-CN" altLang="en-US" sz="1600" dirty="0">
                <a:latin typeface="微软雅黑" panose="020B0503020204020204" charset="-122"/>
                <a:ea typeface="微软雅黑" panose="020B0503020204020204" charset="-122"/>
                <a:cs typeface="微软雅黑" panose="020B0503020204020204" charset="-122"/>
              </a:rPr>
              <a:t>在当前就业形势下应届毕业生的就业心态略显“佛系”，进行找工作的规模同期收缩，而进入</a:t>
            </a:r>
            <a:r>
              <a:rPr lang="zh-CN" altLang="en-US" sz="1600" dirty="0">
                <a:solidFill>
                  <a:srgbClr val="F36932"/>
                </a:solidFill>
                <a:latin typeface="微软雅黑" panose="020B0503020204020204" charset="-122"/>
                <a:ea typeface="微软雅黑" panose="020B0503020204020204" charset="-122"/>
                <a:cs typeface="微软雅黑" panose="020B0503020204020204" charset="-122"/>
              </a:rPr>
              <a:t>自由职业</a:t>
            </a:r>
            <a:r>
              <a:rPr lang="zh-CN" altLang="en-US" sz="1600" dirty="0">
                <a:latin typeface="微软雅黑" panose="020B0503020204020204" charset="-122"/>
                <a:ea typeface="微软雅黑" panose="020B0503020204020204" charset="-122"/>
                <a:cs typeface="微软雅黑" panose="020B0503020204020204" charset="-122"/>
              </a:rPr>
              <a:t>、</a:t>
            </a:r>
            <a:r>
              <a:rPr lang="zh-CN" altLang="en-US" sz="1600" dirty="0">
                <a:solidFill>
                  <a:srgbClr val="F36932"/>
                </a:solidFill>
                <a:latin typeface="微软雅黑" panose="020B0503020204020204" charset="-122"/>
                <a:ea typeface="微软雅黑" panose="020B0503020204020204" charset="-122"/>
                <a:cs typeface="微软雅黑" panose="020B0503020204020204" charset="-122"/>
              </a:rPr>
              <a:t>慢就业</a:t>
            </a:r>
            <a:r>
              <a:rPr lang="zh-CN" altLang="en-US" sz="1600" dirty="0">
                <a:latin typeface="微软雅黑" panose="020B0503020204020204" charset="-122"/>
                <a:ea typeface="微软雅黑" panose="020B0503020204020204" charset="-122"/>
                <a:cs typeface="微软雅黑" panose="020B0503020204020204" charset="-122"/>
              </a:rPr>
              <a:t>、</a:t>
            </a:r>
            <a:r>
              <a:rPr lang="zh-CN" altLang="en-US" sz="1600" dirty="0">
                <a:solidFill>
                  <a:srgbClr val="F36932"/>
                </a:solidFill>
                <a:latin typeface="微软雅黑" panose="020B0503020204020204" charset="-122"/>
                <a:ea typeface="微软雅黑" panose="020B0503020204020204" charset="-122"/>
                <a:cs typeface="微软雅黑" panose="020B0503020204020204" charset="-122"/>
              </a:rPr>
              <a:t>创业</a:t>
            </a:r>
            <a:r>
              <a:rPr lang="zh-CN" altLang="en-US" sz="1600" dirty="0">
                <a:latin typeface="微软雅黑" panose="020B0503020204020204" charset="-122"/>
                <a:ea typeface="微软雅黑" panose="020B0503020204020204" charset="-122"/>
                <a:cs typeface="微软雅黑" panose="020B0503020204020204" charset="-122"/>
              </a:rPr>
              <a:t>、</a:t>
            </a:r>
            <a:r>
              <a:rPr lang="zh-CN" altLang="en-US" sz="1600" dirty="0">
                <a:solidFill>
                  <a:srgbClr val="F36932"/>
                </a:solidFill>
                <a:latin typeface="微软雅黑" panose="020B0503020204020204" charset="-122"/>
                <a:ea typeface="微软雅黑" panose="020B0503020204020204" charset="-122"/>
                <a:cs typeface="微软雅黑" panose="020B0503020204020204" charset="-122"/>
              </a:rPr>
              <a:t>学习镀金</a:t>
            </a:r>
            <a:r>
              <a:rPr lang="zh-CN" altLang="en-US" sz="1600" dirty="0">
                <a:latin typeface="微软雅黑" panose="020B0503020204020204" charset="-122"/>
                <a:ea typeface="微软雅黑" panose="020B0503020204020204" charset="-122"/>
                <a:cs typeface="微软雅黑" panose="020B0503020204020204" charset="-122"/>
              </a:rPr>
              <a:t>的趋势均有扩张。</a:t>
            </a: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16">
                                            <p:txEl>
                                              <p:charRg st="4294967295" end="4294967295"/>
                                            </p:txEl>
                                          </p:spTgt>
                                        </p:tgtEl>
                                        <p:attrNameLst>
                                          <p:attrName>style.visibility</p:attrName>
                                        </p:attrNameLst>
                                      </p:cBhvr>
                                      <p:to>
                                        <p:strVal val="visible"/>
                                      </p:to>
                                    </p:set>
                                    <p:animEffect transition="in" filter="wipe(left)">
                                      <p:cBhvr>
                                        <p:cTn id="7" dur="1000"/>
                                        <p:tgtEl>
                                          <p:spTgt spid="16">
                                            <p:txEl>
                                              <p:charRg st="4294967295" end="4294967295"/>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1000"/>
                                        <p:tgtEl>
                                          <p:spTgt spid="18"/>
                                        </p:tgtEl>
                                      </p:cBhvr>
                                    </p:animEffect>
                                  </p:childTnLst>
                                </p:cTn>
                              </p:par>
                              <p:par>
                                <p:cTn id="14" presetID="2" presetClass="entr" presetSubtype="8"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6" presetClass="emph" presetSubtype="0" repeatCount="indefinite" fill="hold" grpId="0" nodeType="withEffect">
                                  <p:stCondLst>
                                    <p:cond delay="0"/>
                                  </p:stCondLst>
                                  <p:endCondLst>
                                    <p:cond evt="onNext" delay="0">
                                      <p:tgtEl>
                                        <p:sldTgt/>
                                      </p:tgtEl>
                                    </p:cond>
                                  </p:endCondLst>
                                  <p:childTnLst>
                                    <p:animEffect transition="out" filter="fade">
                                      <p:cBhvr>
                                        <p:cTn id="19" dur="500" tmFilter="0, 0; .2, .5; .8, .5; 1, 0"/>
                                        <p:tgtEl>
                                          <p:spTgt spid="593"/>
                                        </p:tgtEl>
                                      </p:cBhvr>
                                    </p:animEffect>
                                    <p:animScale>
                                      <p:cBhvr>
                                        <p:cTn id="20" dur="250" autoRev="1" fill="hold"/>
                                        <p:tgtEl>
                                          <p:spTgt spid="593"/>
                                        </p:tgtEl>
                                      </p:cBhvr>
                                      <p:by x="105000" y="105000"/>
                                    </p:animScale>
                                  </p:childTnLst>
                                </p:cTn>
                              </p:par>
                              <p:par>
                                <p:cTn id="21" presetID="26" presetClass="emph" presetSubtype="0" repeatCount="indefinite" fill="hold" grpId="0" nodeType="withEffect">
                                  <p:stCondLst>
                                    <p:cond delay="0"/>
                                  </p:stCondLst>
                                  <p:endCondLst>
                                    <p:cond evt="onNext" delay="0">
                                      <p:tgtEl>
                                        <p:sldTgt/>
                                      </p:tgtEl>
                                    </p:cond>
                                  </p:endCondLst>
                                  <p:childTnLst>
                                    <p:animEffect transition="out" filter="fade">
                                      <p:cBhvr>
                                        <p:cTn id="22" dur="500" tmFilter="0, 0; .2, .5; .8, .5; 1, 0"/>
                                        <p:tgtEl>
                                          <p:spTgt spid="591"/>
                                        </p:tgtEl>
                                      </p:cBhvr>
                                    </p:animEffect>
                                    <p:animScale>
                                      <p:cBhvr>
                                        <p:cTn id="23" dur="250" autoRev="1" fill="hold"/>
                                        <p:tgtEl>
                                          <p:spTgt spid="591"/>
                                        </p:tgtEl>
                                      </p:cBhvr>
                                      <p:by x="105000" y="105000"/>
                                    </p:animScale>
                                  </p:childTnLst>
                                </p:cTn>
                              </p:par>
                              <p:par>
                                <p:cTn id="24" presetID="26" presetClass="emph" presetSubtype="0" repeatCount="indefinite" fill="hold" grpId="0" nodeType="withEffect">
                                  <p:stCondLst>
                                    <p:cond delay="0"/>
                                  </p:stCondLst>
                                  <p:endCondLst>
                                    <p:cond evt="onNext" delay="0">
                                      <p:tgtEl>
                                        <p:sldTgt/>
                                      </p:tgtEl>
                                    </p:cond>
                                  </p:endCondLst>
                                  <p:childTnLst>
                                    <p:animEffect transition="out" filter="fade">
                                      <p:cBhvr>
                                        <p:cTn id="25" dur="500" tmFilter="0, 0; .2, .5; .8, .5; 1, 0"/>
                                        <p:tgtEl>
                                          <p:spTgt spid="592"/>
                                        </p:tgtEl>
                                      </p:cBhvr>
                                    </p:animEffect>
                                    <p:animScale>
                                      <p:cBhvr>
                                        <p:cTn id="26" dur="250" autoRev="1" fill="hold"/>
                                        <p:tgtEl>
                                          <p:spTgt spid="592"/>
                                        </p:tgtEl>
                                      </p:cBhvr>
                                      <p:by x="105000" y="105000"/>
                                    </p:animScale>
                                  </p:childTnLst>
                                </p:cTn>
                              </p:par>
                              <p:par>
                                <p:cTn id="27" presetID="6" presetClass="emph" presetSubtype="0" repeatCount="indefinite" fill="hold" grpId="0" nodeType="withEffect">
                                  <p:stCondLst>
                                    <p:cond delay="0"/>
                                  </p:stCondLst>
                                  <p:endCondLst>
                                    <p:cond evt="onNext" delay="0">
                                      <p:tgtEl>
                                        <p:sldTgt/>
                                      </p:tgtEl>
                                    </p:cond>
                                  </p:endCondLst>
                                  <p:childTnLst>
                                    <p:animScale>
                                      <p:cBhvr>
                                        <p:cTn id="28" dur="1000" fill="hold"/>
                                        <p:tgtEl>
                                          <p:spTgt spid="88"/>
                                        </p:tgtEl>
                                      </p:cBhvr>
                                      <p:by x="115000" y="115000"/>
                                    </p:animScale>
                                  </p:childTnLst>
                                </p:cTn>
                              </p:par>
                              <p:par>
                                <p:cTn id="29" presetID="14" presetClass="entr" presetSubtype="1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randombar(horizontal)">
                                      <p:cBhvr>
                                        <p:cTn id="31" dur="500"/>
                                        <p:tgtEl>
                                          <p:spTgt spid="107"/>
                                        </p:tgtEl>
                                      </p:cBhvr>
                                    </p:animEffect>
                                  </p:childTnLst>
                                </p:cTn>
                              </p:par>
                              <p:par>
                                <p:cTn id="32" presetID="14"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autoUpdateAnimBg="0"/>
      <p:bldP spid="17" grpId="0" autoUpdateAnimBg="0"/>
      <p:bldP spid="18" grpId="0" autoUpdateAnimBg="0"/>
      <p:bldP spid="10" grpId="0"/>
      <p:bldP spid="9" grpId="0"/>
      <p:bldP spid="591" grpId="0" bldLvl="0" animBg="1"/>
      <p:bldP spid="592" grpId="0" bldLvl="0" animBg="1"/>
      <p:bldP spid="593" grpId="0" bldLvl="0" animBg="1"/>
      <p:bldP spid="8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12" name="Freeform 31"/>
          <p:cNvSpPr>
            <a:spLocks noChangeArrowheads="1"/>
          </p:cNvSpPr>
          <p:nvPr/>
        </p:nvSpPr>
        <p:spPr bwMode="auto">
          <a:xfrm>
            <a:off x="11189804" y="4405061"/>
            <a:ext cx="323525" cy="333156"/>
          </a:xfrm>
          <a:custGeom>
            <a:avLst/>
            <a:gdLst>
              <a:gd name="T0" fmla="*/ 142375 w 619"/>
              <a:gd name="T1" fmla="*/ 105984 h 634"/>
              <a:gd name="T2" fmla="*/ 142375 w 619"/>
              <a:gd name="T3" fmla="*/ 105984 h 634"/>
              <a:gd name="T4" fmla="*/ 89657 w 619"/>
              <a:gd name="T5" fmla="*/ 52992 h 634"/>
              <a:gd name="T6" fmla="*/ 79257 w 619"/>
              <a:gd name="T7" fmla="*/ 52992 h 634"/>
              <a:gd name="T8" fmla="*/ 79257 w 619"/>
              <a:gd name="T9" fmla="*/ 63446 h 634"/>
              <a:gd name="T10" fmla="*/ 126596 w 619"/>
              <a:gd name="T11" fmla="*/ 111392 h 634"/>
              <a:gd name="T12" fmla="*/ 79257 w 619"/>
              <a:gd name="T13" fmla="*/ 164384 h 634"/>
              <a:gd name="T14" fmla="*/ 79257 w 619"/>
              <a:gd name="T15" fmla="*/ 174838 h 634"/>
              <a:gd name="T16" fmla="*/ 89657 w 619"/>
              <a:gd name="T17" fmla="*/ 174838 h 634"/>
              <a:gd name="T18" fmla="*/ 142375 w 619"/>
              <a:gd name="T19" fmla="*/ 121846 h 634"/>
              <a:gd name="T20" fmla="*/ 142375 w 619"/>
              <a:gd name="T21" fmla="*/ 111392 h 634"/>
              <a:gd name="T22" fmla="*/ 142375 w 619"/>
              <a:gd name="T23" fmla="*/ 105984 h 634"/>
              <a:gd name="T24" fmla="*/ 110816 w 619"/>
              <a:gd name="T25" fmla="*/ 0 h 634"/>
              <a:gd name="T26" fmla="*/ 110816 w 619"/>
              <a:gd name="T27" fmla="*/ 0 h 634"/>
              <a:gd name="T28" fmla="*/ 0 w 619"/>
              <a:gd name="T29" fmla="*/ 111392 h 634"/>
              <a:gd name="T30" fmla="*/ 110816 w 619"/>
              <a:gd name="T31" fmla="*/ 228191 h 634"/>
              <a:gd name="T32" fmla="*/ 221632 w 619"/>
              <a:gd name="T33" fmla="*/ 111392 h 634"/>
              <a:gd name="T34" fmla="*/ 110816 w 619"/>
              <a:gd name="T35" fmla="*/ 0 h 634"/>
              <a:gd name="T36" fmla="*/ 110816 w 619"/>
              <a:gd name="T37" fmla="*/ 212329 h 634"/>
              <a:gd name="T38" fmla="*/ 110816 w 619"/>
              <a:gd name="T39" fmla="*/ 212329 h 634"/>
              <a:gd name="T40" fmla="*/ 10400 w 619"/>
              <a:gd name="T41" fmla="*/ 111392 h 634"/>
              <a:gd name="T42" fmla="*/ 110816 w 619"/>
              <a:gd name="T43" fmla="*/ 15862 h 634"/>
              <a:gd name="T44" fmla="*/ 211232 w 619"/>
              <a:gd name="T45" fmla="*/ 111392 h 634"/>
              <a:gd name="T46" fmla="*/ 110816 w 619"/>
              <a:gd name="T47" fmla="*/ 212329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9" h="634">
                <a:moveTo>
                  <a:pt x="397" y="294"/>
                </a:moveTo>
                <a:lnTo>
                  <a:pt x="397" y="294"/>
                </a:lnTo>
                <a:cubicBezTo>
                  <a:pt x="250" y="147"/>
                  <a:pt x="250" y="147"/>
                  <a:pt x="250" y="147"/>
                </a:cubicBezTo>
                <a:cubicBezTo>
                  <a:pt x="235" y="132"/>
                  <a:pt x="221" y="132"/>
                  <a:pt x="221" y="147"/>
                </a:cubicBezTo>
                <a:cubicBezTo>
                  <a:pt x="206" y="147"/>
                  <a:pt x="206" y="162"/>
                  <a:pt x="221" y="176"/>
                </a:cubicBezTo>
                <a:cubicBezTo>
                  <a:pt x="353" y="309"/>
                  <a:pt x="353" y="309"/>
                  <a:pt x="353" y="309"/>
                </a:cubicBezTo>
                <a:cubicBezTo>
                  <a:pt x="221" y="456"/>
                  <a:pt x="221" y="456"/>
                  <a:pt x="221" y="456"/>
                </a:cubicBezTo>
                <a:cubicBezTo>
                  <a:pt x="206" y="456"/>
                  <a:pt x="206" y="471"/>
                  <a:pt x="221" y="485"/>
                </a:cubicBezTo>
                <a:cubicBezTo>
                  <a:pt x="221" y="485"/>
                  <a:pt x="235" y="485"/>
                  <a:pt x="250" y="485"/>
                </a:cubicBezTo>
                <a:cubicBezTo>
                  <a:pt x="397" y="338"/>
                  <a:pt x="397" y="338"/>
                  <a:pt x="397" y="338"/>
                </a:cubicBezTo>
                <a:cubicBezTo>
                  <a:pt x="397" y="324"/>
                  <a:pt x="397" y="324"/>
                  <a:pt x="397" y="309"/>
                </a:cubicBezTo>
                <a:lnTo>
                  <a:pt x="397" y="294"/>
                </a:ln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rgbClr val="F3693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1E3595"/>
              </a:solidFill>
              <a:effectLst/>
              <a:uLnTx/>
              <a:uFillTx/>
              <a:latin typeface="Calibri" panose="020F0502020204030204"/>
              <a:ea typeface="+mn-ea"/>
              <a:cs typeface="+mn-cs"/>
            </a:endParaRPr>
          </a:p>
        </p:txBody>
      </p:sp>
      <p:sp>
        <p:nvSpPr>
          <p:cNvPr id="13" name="Freeform 31"/>
          <p:cNvSpPr>
            <a:spLocks noChangeArrowheads="1"/>
          </p:cNvSpPr>
          <p:nvPr/>
        </p:nvSpPr>
        <p:spPr bwMode="auto">
          <a:xfrm flipH="1">
            <a:off x="678672" y="4405061"/>
            <a:ext cx="323525" cy="333156"/>
          </a:xfrm>
          <a:custGeom>
            <a:avLst/>
            <a:gdLst>
              <a:gd name="T0" fmla="*/ 142375 w 619"/>
              <a:gd name="T1" fmla="*/ 105984 h 634"/>
              <a:gd name="T2" fmla="*/ 142375 w 619"/>
              <a:gd name="T3" fmla="*/ 105984 h 634"/>
              <a:gd name="T4" fmla="*/ 89657 w 619"/>
              <a:gd name="T5" fmla="*/ 52992 h 634"/>
              <a:gd name="T6" fmla="*/ 79257 w 619"/>
              <a:gd name="T7" fmla="*/ 52992 h 634"/>
              <a:gd name="T8" fmla="*/ 79257 w 619"/>
              <a:gd name="T9" fmla="*/ 63446 h 634"/>
              <a:gd name="T10" fmla="*/ 126596 w 619"/>
              <a:gd name="T11" fmla="*/ 111392 h 634"/>
              <a:gd name="T12" fmla="*/ 79257 w 619"/>
              <a:gd name="T13" fmla="*/ 164384 h 634"/>
              <a:gd name="T14" fmla="*/ 79257 w 619"/>
              <a:gd name="T15" fmla="*/ 174838 h 634"/>
              <a:gd name="T16" fmla="*/ 89657 w 619"/>
              <a:gd name="T17" fmla="*/ 174838 h 634"/>
              <a:gd name="T18" fmla="*/ 142375 w 619"/>
              <a:gd name="T19" fmla="*/ 121846 h 634"/>
              <a:gd name="T20" fmla="*/ 142375 w 619"/>
              <a:gd name="T21" fmla="*/ 111392 h 634"/>
              <a:gd name="T22" fmla="*/ 142375 w 619"/>
              <a:gd name="T23" fmla="*/ 105984 h 634"/>
              <a:gd name="T24" fmla="*/ 110816 w 619"/>
              <a:gd name="T25" fmla="*/ 0 h 634"/>
              <a:gd name="T26" fmla="*/ 110816 w 619"/>
              <a:gd name="T27" fmla="*/ 0 h 634"/>
              <a:gd name="T28" fmla="*/ 0 w 619"/>
              <a:gd name="T29" fmla="*/ 111392 h 634"/>
              <a:gd name="T30" fmla="*/ 110816 w 619"/>
              <a:gd name="T31" fmla="*/ 228191 h 634"/>
              <a:gd name="T32" fmla="*/ 221632 w 619"/>
              <a:gd name="T33" fmla="*/ 111392 h 634"/>
              <a:gd name="T34" fmla="*/ 110816 w 619"/>
              <a:gd name="T35" fmla="*/ 0 h 634"/>
              <a:gd name="T36" fmla="*/ 110816 w 619"/>
              <a:gd name="T37" fmla="*/ 212329 h 634"/>
              <a:gd name="T38" fmla="*/ 110816 w 619"/>
              <a:gd name="T39" fmla="*/ 212329 h 634"/>
              <a:gd name="T40" fmla="*/ 10400 w 619"/>
              <a:gd name="T41" fmla="*/ 111392 h 634"/>
              <a:gd name="T42" fmla="*/ 110816 w 619"/>
              <a:gd name="T43" fmla="*/ 15862 h 634"/>
              <a:gd name="T44" fmla="*/ 211232 w 619"/>
              <a:gd name="T45" fmla="*/ 111392 h 634"/>
              <a:gd name="T46" fmla="*/ 110816 w 619"/>
              <a:gd name="T47" fmla="*/ 212329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9" h="634">
                <a:moveTo>
                  <a:pt x="397" y="294"/>
                </a:moveTo>
                <a:lnTo>
                  <a:pt x="397" y="294"/>
                </a:lnTo>
                <a:cubicBezTo>
                  <a:pt x="250" y="147"/>
                  <a:pt x="250" y="147"/>
                  <a:pt x="250" y="147"/>
                </a:cubicBezTo>
                <a:cubicBezTo>
                  <a:pt x="235" y="132"/>
                  <a:pt x="221" y="132"/>
                  <a:pt x="221" y="147"/>
                </a:cubicBezTo>
                <a:cubicBezTo>
                  <a:pt x="206" y="147"/>
                  <a:pt x="206" y="162"/>
                  <a:pt x="221" y="176"/>
                </a:cubicBezTo>
                <a:cubicBezTo>
                  <a:pt x="353" y="309"/>
                  <a:pt x="353" y="309"/>
                  <a:pt x="353" y="309"/>
                </a:cubicBezTo>
                <a:cubicBezTo>
                  <a:pt x="221" y="456"/>
                  <a:pt x="221" y="456"/>
                  <a:pt x="221" y="456"/>
                </a:cubicBezTo>
                <a:cubicBezTo>
                  <a:pt x="206" y="456"/>
                  <a:pt x="206" y="471"/>
                  <a:pt x="221" y="485"/>
                </a:cubicBezTo>
                <a:cubicBezTo>
                  <a:pt x="221" y="485"/>
                  <a:pt x="235" y="485"/>
                  <a:pt x="250" y="485"/>
                </a:cubicBezTo>
                <a:cubicBezTo>
                  <a:pt x="397" y="338"/>
                  <a:pt x="397" y="338"/>
                  <a:pt x="397" y="338"/>
                </a:cubicBezTo>
                <a:cubicBezTo>
                  <a:pt x="397" y="324"/>
                  <a:pt x="397" y="324"/>
                  <a:pt x="397" y="309"/>
                </a:cubicBezTo>
                <a:lnTo>
                  <a:pt x="397" y="294"/>
                </a:ln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rgbClr val="F3693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1E3595"/>
              </a:solidFill>
              <a:effectLst/>
              <a:uLnTx/>
              <a:uFillTx/>
              <a:latin typeface="Calibri" panose="020F0502020204030204"/>
              <a:ea typeface="+mn-ea"/>
              <a:cs typeface="+mn-cs"/>
            </a:endParaRPr>
          </a:p>
        </p:txBody>
      </p:sp>
      <p:sp>
        <p:nvSpPr>
          <p:cNvPr id="16" name="Text Placeholder 4"/>
          <p:cNvSpPr txBox="1"/>
          <p:nvPr/>
        </p:nvSpPr>
        <p:spPr>
          <a:xfrm flipH="1">
            <a:off x="1022010" y="1126690"/>
            <a:ext cx="10139055" cy="206629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5000"/>
              </a:lnSpc>
              <a:buNone/>
            </a:pPr>
            <a:r>
              <a:rPr lang="en-US" altLang="zh-CN" sz="1600" dirty="0">
                <a:latin typeface="微软雅黑" panose="020B0503020204020204" charset="-122"/>
                <a:ea typeface="微软雅黑" panose="020B0503020204020204" charset="-122"/>
                <a:cs typeface="微软雅黑" panose="020B0503020204020204" charset="-122"/>
              </a:rPr>
              <a:t>      2021</a:t>
            </a:r>
            <a:r>
              <a:rPr lang="zh-CN" altLang="en-US" sz="1600" dirty="0">
                <a:latin typeface="微软雅黑" panose="020B0503020204020204" charset="-122"/>
                <a:ea typeface="微软雅黑" panose="020B0503020204020204" charset="-122"/>
                <a:cs typeface="微软雅黑" panose="020B0503020204020204" charset="-122"/>
              </a:rPr>
              <a:t>届中国高校毕业生期望薪酬区间占比最大的是</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5K-7K</a:t>
            </a:r>
            <a:r>
              <a:rPr lang="zh-CN" altLang="en-US" sz="1600" dirty="0">
                <a:latin typeface="微软雅黑" panose="020B0503020204020204" charset="-122"/>
                <a:ea typeface="微软雅黑" panose="020B0503020204020204" charset="-122"/>
                <a:cs typeface="微软雅黑" panose="020B0503020204020204" charset="-122"/>
              </a:rPr>
              <a:t>，占比为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40.3%</a:t>
            </a:r>
            <a:r>
              <a:rPr lang="zh-CN" altLang="en-US" sz="1600" dirty="0">
                <a:latin typeface="微软雅黑" panose="020B0503020204020204" charset="-122"/>
                <a:ea typeface="微软雅黑" panose="020B0503020204020204" charset="-122"/>
                <a:cs typeface="微软雅黑" panose="020B0503020204020204" charset="-122"/>
              </a:rPr>
              <a:t>，成为</a:t>
            </a:r>
            <a:r>
              <a:rPr lang="en-US" altLang="zh-CN" sz="1600" dirty="0">
                <a:latin typeface="微软雅黑" panose="020B0503020204020204" charset="-122"/>
                <a:ea typeface="微软雅黑" panose="020B0503020204020204" charset="-122"/>
                <a:cs typeface="微软雅黑" panose="020B0503020204020204" charset="-122"/>
              </a:rPr>
              <a:t>2021</a:t>
            </a:r>
            <a:r>
              <a:rPr lang="zh-CN" altLang="en-US" sz="1600" dirty="0">
                <a:latin typeface="微软雅黑" panose="020B0503020204020204" charset="-122"/>
                <a:ea typeface="微软雅黑" panose="020B0503020204020204" charset="-122"/>
                <a:cs typeface="微软雅黑" panose="020B0503020204020204" charset="-122"/>
              </a:rPr>
              <a:t>届中国高校毕业生的期望薪酬主流。其次是</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7K-9K</a:t>
            </a:r>
            <a:r>
              <a:rPr lang="zh-CN" altLang="en-US" sz="1600" dirty="0">
                <a:latin typeface="微软雅黑" panose="020B0503020204020204" charset="-122"/>
                <a:ea typeface="微软雅黑" panose="020B0503020204020204" charset="-122"/>
                <a:cs typeface="微软雅黑" panose="020B0503020204020204" charset="-122"/>
              </a:rPr>
              <a:t>区间，占比为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29.1%</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9K-11K</a:t>
            </a:r>
            <a:r>
              <a:rPr lang="zh-CN" altLang="en-US" sz="1600" dirty="0">
                <a:latin typeface="微软雅黑" panose="020B0503020204020204" charset="-122"/>
                <a:ea typeface="微软雅黑" panose="020B0503020204020204" charset="-122"/>
                <a:cs typeface="微软雅黑" panose="020B0503020204020204" charset="-122"/>
              </a:rPr>
              <a:t>以及</a:t>
            </a:r>
            <a:r>
              <a:rPr lang="en-US" altLang="zh-CN" sz="1600" dirty="0">
                <a:latin typeface="微软雅黑" panose="020B0503020204020204" charset="-122"/>
                <a:ea typeface="微软雅黑" panose="020B0503020204020204" charset="-122"/>
                <a:cs typeface="微软雅黑" panose="020B0503020204020204" charset="-122"/>
              </a:rPr>
              <a:t>11K</a:t>
            </a:r>
            <a:r>
              <a:rPr lang="zh-CN" altLang="en-US" sz="1600" dirty="0">
                <a:latin typeface="微软雅黑" panose="020B0503020204020204" charset="-122"/>
                <a:ea typeface="微软雅黑" panose="020B0503020204020204" charset="-122"/>
                <a:cs typeface="微软雅黑" panose="020B0503020204020204" charset="-122"/>
              </a:rPr>
              <a:t>以上的高薪区间分别以</a:t>
            </a:r>
            <a:r>
              <a:rPr lang="en-US" altLang="zh-CN" sz="1600" dirty="0">
                <a:latin typeface="微软雅黑" panose="020B0503020204020204" charset="-122"/>
                <a:ea typeface="微软雅黑" panose="020B0503020204020204" charset="-122"/>
                <a:cs typeface="微软雅黑" panose="020B0503020204020204" charset="-122"/>
              </a:rPr>
              <a:t>11.2%</a:t>
            </a:r>
            <a:r>
              <a:rPr lang="zh-CN" altLang="en-US" sz="1600" dirty="0">
                <a:latin typeface="微软雅黑" panose="020B0503020204020204" charset="-122"/>
                <a:ea typeface="微软雅黑" panose="020B0503020204020204" charset="-122"/>
                <a:cs typeface="微软雅黑" panose="020B0503020204020204" charset="-122"/>
              </a:rPr>
              <a:t>和</a:t>
            </a:r>
            <a:r>
              <a:rPr lang="en-US" altLang="zh-CN" sz="1600" dirty="0">
                <a:latin typeface="微软雅黑" panose="020B0503020204020204" charset="-122"/>
                <a:ea typeface="微软雅黑" panose="020B0503020204020204" charset="-122"/>
                <a:cs typeface="微软雅黑" panose="020B0503020204020204" charset="-122"/>
              </a:rPr>
              <a:t>10.5%</a:t>
            </a:r>
            <a:r>
              <a:rPr lang="zh-CN" altLang="en-US" sz="1600" dirty="0">
                <a:latin typeface="微软雅黑" panose="020B0503020204020204" charset="-122"/>
                <a:ea typeface="微软雅黑" panose="020B0503020204020204" charset="-122"/>
                <a:cs typeface="微软雅黑" panose="020B0503020204020204" charset="-122"/>
              </a:rPr>
              <a:t>紧随其后；</a:t>
            </a:r>
            <a:r>
              <a:rPr lang="en-US" altLang="zh-CN" sz="1600" dirty="0">
                <a:latin typeface="微软雅黑" panose="020B0503020204020204" charset="-122"/>
                <a:ea typeface="微软雅黑" panose="020B0503020204020204" charset="-122"/>
                <a:cs typeface="微软雅黑" panose="020B0503020204020204" charset="-122"/>
              </a:rPr>
              <a:t>3K-5K</a:t>
            </a:r>
            <a:r>
              <a:rPr lang="zh-CN" altLang="en-US" sz="1600" dirty="0">
                <a:latin typeface="微软雅黑" panose="020B0503020204020204" charset="-122"/>
                <a:ea typeface="微软雅黑" panose="020B0503020204020204" charset="-122"/>
                <a:cs typeface="微软雅黑" panose="020B0503020204020204" charset="-122"/>
              </a:rPr>
              <a:t>和</a:t>
            </a:r>
            <a:r>
              <a:rPr lang="en-US" altLang="zh-CN" sz="1600" dirty="0">
                <a:latin typeface="微软雅黑" panose="020B0503020204020204" charset="-122"/>
                <a:ea typeface="微软雅黑" panose="020B0503020204020204" charset="-122"/>
                <a:cs typeface="微软雅黑" panose="020B0503020204020204" charset="-122"/>
              </a:rPr>
              <a:t>3K</a:t>
            </a:r>
            <a:r>
              <a:rPr lang="zh-CN" altLang="en-US" sz="1600" dirty="0">
                <a:latin typeface="微软雅黑" panose="020B0503020204020204" charset="-122"/>
                <a:ea typeface="微软雅黑" panose="020B0503020204020204" charset="-122"/>
                <a:cs typeface="微软雅黑" panose="020B0503020204020204" charset="-122"/>
              </a:rPr>
              <a:t>以下的区间占比较低，分别占</a:t>
            </a:r>
            <a:r>
              <a:rPr lang="en-US" altLang="zh-CN" sz="1600" dirty="0">
                <a:latin typeface="微软雅黑" panose="020B0503020204020204" charset="-122"/>
                <a:ea typeface="微软雅黑" panose="020B0503020204020204" charset="-122"/>
                <a:cs typeface="微软雅黑" panose="020B0503020204020204" charset="-122"/>
              </a:rPr>
              <a:t>8.3%</a:t>
            </a:r>
            <a:r>
              <a:rPr lang="zh-CN" altLang="en-US" sz="1600" dirty="0">
                <a:latin typeface="微软雅黑" panose="020B0503020204020204" charset="-122"/>
                <a:ea typeface="微软雅黑" panose="020B0503020204020204" charset="-122"/>
                <a:cs typeface="微软雅黑" panose="020B0503020204020204" charset="-122"/>
              </a:rPr>
              <a:t>和</a:t>
            </a:r>
            <a:r>
              <a:rPr lang="en-US" altLang="zh-CN" sz="1600" dirty="0">
                <a:latin typeface="微软雅黑" panose="020B0503020204020204" charset="-122"/>
                <a:ea typeface="微软雅黑" panose="020B0503020204020204" charset="-122"/>
                <a:cs typeface="微软雅黑" panose="020B0503020204020204" charset="-122"/>
              </a:rPr>
              <a:t>0.6%</a:t>
            </a:r>
            <a:r>
              <a:rPr lang="zh-CN" altLang="en-US" sz="1600" dirty="0">
                <a:latin typeface="微软雅黑" panose="020B0503020204020204" charset="-122"/>
                <a:ea typeface="微软雅黑" panose="020B0503020204020204" charset="-122"/>
                <a:cs typeface="微软雅黑" panose="020B0503020204020204" charset="-122"/>
              </a:rPr>
              <a:t>。</a:t>
            </a:r>
          </a:p>
          <a:p>
            <a:pPr marL="0" indent="0" algn="just" fontAlgn="auto">
              <a:lnSpc>
                <a:spcPct val="125000"/>
              </a:lnSpc>
              <a:buNone/>
            </a:pPr>
            <a:r>
              <a:rPr lang="en-US" altLang="zh-CN" sz="1600"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毕业生期望薪酬是毕业生投递某一意向岗位时，对入职后获得薪酬高低的期望值，是其基于自身能力与条件，结合市场供给情况形成的综合判断。对比</a:t>
            </a:r>
            <a:r>
              <a:rPr lang="en-US" altLang="zh-CN" sz="1600" dirty="0">
                <a:latin typeface="微软雅黑" panose="020B0503020204020204" charset="-122"/>
                <a:ea typeface="微软雅黑" panose="020B0503020204020204" charset="-122"/>
                <a:cs typeface="微软雅黑" panose="020B0503020204020204" charset="-122"/>
              </a:rPr>
              <a:t>2021</a:t>
            </a:r>
            <a:r>
              <a:rPr lang="zh-CN" altLang="en-US" sz="1600" dirty="0">
                <a:latin typeface="微软雅黑" panose="020B0503020204020204" charset="-122"/>
                <a:ea typeface="微软雅黑" panose="020B0503020204020204" charset="-122"/>
                <a:cs typeface="微软雅黑" panose="020B0503020204020204" charset="-122"/>
              </a:rPr>
              <a:t>届中国高校毕业生岗位薪酬区间可以看出，期望薪酬区间与岗位薪酬区间大体保持一致，说明高校毕业生对自身定位较为准确，期望薪酬接近市场价格。</a:t>
            </a:r>
            <a:endParaRPr lang="zh-CN" altLang="zh-CN" sz="1600" dirty="0">
              <a:latin typeface="微软雅黑" panose="020B0503020204020204" charset="-122"/>
              <a:ea typeface="微软雅黑" panose="020B0503020204020204" charset="-122"/>
              <a:cs typeface="微软雅黑" panose="020B0503020204020204" charset="-122"/>
            </a:endParaRPr>
          </a:p>
        </p:txBody>
      </p:sp>
      <p:sp>
        <p:nvSpPr>
          <p:cNvPr id="11" name="Rectangle 18"/>
          <p:cNvSpPr/>
          <p:nvPr/>
        </p:nvSpPr>
        <p:spPr>
          <a:xfrm>
            <a:off x="1002197" y="724735"/>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Undergraduate fresh graduate salary status</a:t>
            </a:r>
          </a:p>
        </p:txBody>
      </p:sp>
      <p:graphicFrame>
        <p:nvGraphicFramePr>
          <p:cNvPr id="9" name="图表 8"/>
          <p:cNvGraphicFramePr/>
          <p:nvPr/>
        </p:nvGraphicFramePr>
        <p:xfrm>
          <a:off x="2479993" y="3080385"/>
          <a:ext cx="7809865" cy="3122930"/>
        </p:xfrm>
        <a:graphic>
          <a:graphicData uri="http://schemas.openxmlformats.org/drawingml/2006/chart">
            <c:chart xmlns:c="http://schemas.openxmlformats.org/drawingml/2006/chart" xmlns:r="http://schemas.openxmlformats.org/officeDocument/2006/relationships" r:id="rId3"/>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75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 presetClass="entr" presetSubtype="8"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6" presetClass="emph" presetSubtype="0" repeatCount="indefinite" fill="hold" grpId="0" nodeType="withEffect">
                                  <p:stCondLst>
                                    <p:cond delay="0"/>
                                  </p:stCondLst>
                                  <p:endCondLst>
                                    <p:cond evt="onNext" delay="0">
                                      <p:tgtEl>
                                        <p:sldTgt/>
                                      </p:tgtEl>
                                    </p:cond>
                                  </p:endCondLst>
                                  <p:childTnLst>
                                    <p:animEffect transition="out" filter="fade">
                                      <p:cBhvr>
                                        <p:cTn id="19" dur="500" tmFilter="0, 0; .2, .5; .8, .5; 1, 0"/>
                                        <p:tgtEl>
                                          <p:spTgt spid="593"/>
                                        </p:tgtEl>
                                      </p:cBhvr>
                                    </p:animEffect>
                                    <p:animScale>
                                      <p:cBhvr>
                                        <p:cTn id="20" dur="250" autoRev="1" fill="hold"/>
                                        <p:tgtEl>
                                          <p:spTgt spid="593"/>
                                        </p:tgtEl>
                                      </p:cBhvr>
                                      <p:by x="105000" y="105000"/>
                                    </p:animScale>
                                  </p:childTnLst>
                                </p:cTn>
                              </p:par>
                              <p:par>
                                <p:cTn id="21" presetID="26" presetClass="emph" presetSubtype="0" repeatCount="indefinite" fill="hold" grpId="0" nodeType="withEffect">
                                  <p:stCondLst>
                                    <p:cond delay="0"/>
                                  </p:stCondLst>
                                  <p:endCondLst>
                                    <p:cond evt="onNext" delay="0">
                                      <p:tgtEl>
                                        <p:sldTgt/>
                                      </p:tgtEl>
                                    </p:cond>
                                  </p:endCondLst>
                                  <p:childTnLst>
                                    <p:animEffect transition="out" filter="fade">
                                      <p:cBhvr>
                                        <p:cTn id="22" dur="500" tmFilter="0, 0; .2, .5; .8, .5; 1, 0"/>
                                        <p:tgtEl>
                                          <p:spTgt spid="591"/>
                                        </p:tgtEl>
                                      </p:cBhvr>
                                    </p:animEffect>
                                    <p:animScale>
                                      <p:cBhvr>
                                        <p:cTn id="23" dur="250" autoRev="1" fill="hold"/>
                                        <p:tgtEl>
                                          <p:spTgt spid="591"/>
                                        </p:tgtEl>
                                      </p:cBhvr>
                                      <p:by x="105000" y="105000"/>
                                    </p:animScale>
                                  </p:childTnLst>
                                </p:cTn>
                              </p:par>
                              <p:par>
                                <p:cTn id="24" presetID="26" presetClass="emph" presetSubtype="0" repeatCount="indefinite" fill="hold" grpId="0" nodeType="withEffect">
                                  <p:stCondLst>
                                    <p:cond delay="0"/>
                                  </p:stCondLst>
                                  <p:endCondLst>
                                    <p:cond evt="onNext" delay="0">
                                      <p:tgtEl>
                                        <p:sldTgt/>
                                      </p:tgtEl>
                                    </p:cond>
                                  </p:endCondLst>
                                  <p:childTnLst>
                                    <p:animEffect transition="out" filter="fade">
                                      <p:cBhvr>
                                        <p:cTn id="25" dur="500" tmFilter="0, 0; .2, .5; .8, .5; 1, 0"/>
                                        <p:tgtEl>
                                          <p:spTgt spid="592"/>
                                        </p:tgtEl>
                                      </p:cBhvr>
                                    </p:animEffect>
                                    <p:animScale>
                                      <p:cBhvr>
                                        <p:cTn id="26" dur="250" autoRev="1" fill="hold"/>
                                        <p:tgtEl>
                                          <p:spTgt spid="592"/>
                                        </p:tgtEl>
                                      </p:cBhvr>
                                      <p:by x="105000" y="105000"/>
                                    </p:animScale>
                                  </p:childTnLst>
                                </p:cTn>
                              </p:par>
                              <p:par>
                                <p:cTn id="27" presetID="6" presetClass="emph" presetSubtype="0" repeatCount="indefinite" fill="hold" grpId="0" nodeType="withEffect">
                                  <p:stCondLst>
                                    <p:cond delay="0"/>
                                  </p:stCondLst>
                                  <p:endCondLst>
                                    <p:cond evt="onNext" delay="0">
                                      <p:tgtEl>
                                        <p:sldTgt/>
                                      </p:tgtEl>
                                    </p:cond>
                                  </p:endCondLst>
                                  <p:childTnLst>
                                    <p:animScale>
                                      <p:cBhvr>
                                        <p:cTn id="28" dur="1000" fill="hold"/>
                                        <p:tgtEl>
                                          <p:spTgt spid="88"/>
                                        </p:tgtEl>
                                      </p:cBhvr>
                                      <p:by x="115000" y="115000"/>
                                    </p:animScale>
                                  </p:childTnLst>
                                </p:cTn>
                              </p:par>
                              <p:par>
                                <p:cTn id="29" presetID="14" presetClass="entr" presetSubtype="1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randombar(horizontal)">
                                      <p:cBhvr>
                                        <p:cTn id="31" dur="500"/>
                                        <p:tgtEl>
                                          <p:spTgt spid="107"/>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6" grpId="0"/>
      <p:bldP spid="11" grpId="0"/>
      <p:bldP spid="591" grpId="0" bldLvl="0" animBg="1"/>
      <p:bldP spid="592" grpId="0" bldLvl="0" animBg="1"/>
      <p:bldP spid="593" grpId="0" bldLvl="0" animBg="1"/>
      <p:bldP spid="8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6" name="Rectangle 18"/>
          <p:cNvSpPr/>
          <p:nvPr/>
        </p:nvSpPr>
        <p:spPr>
          <a:xfrm>
            <a:off x="876300" y="668655"/>
            <a:ext cx="515429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Software research and development positions</a:t>
            </a:r>
          </a:p>
        </p:txBody>
      </p:sp>
      <p:sp>
        <p:nvSpPr>
          <p:cNvPr id="19" name="Text Placeholder 4"/>
          <p:cNvSpPr txBox="1"/>
          <p:nvPr/>
        </p:nvSpPr>
        <p:spPr>
          <a:xfrm flipH="1">
            <a:off x="873125" y="1706880"/>
            <a:ext cx="5163820" cy="143002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50000"/>
              </a:lnSpc>
              <a:buNone/>
              <a:defRPr/>
            </a:pPr>
            <a:r>
              <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专科</a:t>
            </a:r>
            <a:endParaRPr 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marL="0" lvl="0" algn="just" fontAlgn="auto">
              <a:lnSpc>
                <a:spcPct val="125000"/>
              </a:lnSpc>
              <a:spcBef>
                <a:spcPts val="0"/>
              </a:spcBef>
              <a:buNone/>
              <a:defRPr/>
            </a:pPr>
            <a:r>
              <a:rPr lang="zh-CN" altLang="zh-CN" sz="1600" dirty="0">
                <a:latin typeface="微软雅黑" panose="020B0503020204020204" charset="-122"/>
                <a:ea typeface="微软雅黑" panose="020B0503020204020204" charset="-122"/>
                <a:cs typeface="微软雅黑" panose="020B0503020204020204" charset="-122"/>
              </a:rPr>
              <a:t>从调研的数据来看，计算机相关专业应届</a:t>
            </a:r>
            <a:r>
              <a:rPr lang="zh-CN" altLang="en-US" sz="1600" dirty="0">
                <a:latin typeface="微软雅黑" panose="020B0503020204020204" charset="-122"/>
                <a:ea typeface="微软雅黑" panose="020B0503020204020204" charset="-122"/>
                <a:cs typeface="微软雅黑" panose="020B0503020204020204" charset="-122"/>
              </a:rPr>
              <a:t>专科</a:t>
            </a:r>
            <a:r>
              <a:rPr lang="zh-CN" altLang="zh-CN" sz="1600" dirty="0">
                <a:latin typeface="微软雅黑" panose="020B0503020204020204" charset="-122"/>
                <a:ea typeface="微软雅黑" panose="020B0503020204020204" charset="-122"/>
                <a:cs typeface="微软雅黑" panose="020B0503020204020204" charset="-122"/>
              </a:rPr>
              <a:t>毕业生进入企业的</a:t>
            </a: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软件研发岗位</a:t>
            </a: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的薪酬中位区间</a:t>
            </a:r>
            <a:r>
              <a:rPr lang="zh-CN" altLang="zh-CN" sz="1600">
                <a:latin typeface="微软雅黑" panose="020B0503020204020204" charset="-122"/>
                <a:ea typeface="微软雅黑" panose="020B0503020204020204" charset="-122"/>
                <a:cs typeface="微软雅黑" panose="020B0503020204020204" charset="-122"/>
              </a:rPr>
              <a:t>在</a:t>
            </a:r>
            <a:r>
              <a:rPr lang="en-US" altLang="zh-CN" sz="1600" smtClean="0">
                <a:solidFill>
                  <a:schemeClr val="accent2">
                    <a:lumMod val="75000"/>
                  </a:schemeClr>
                </a:solidFill>
                <a:latin typeface="微软雅黑" panose="020B0503020204020204" charset="-122"/>
                <a:ea typeface="微软雅黑" panose="020B0503020204020204" charset="-122"/>
                <a:cs typeface="微软雅黑" panose="020B0503020204020204" charset="-122"/>
              </a:rPr>
              <a:t>3500 ~4000</a:t>
            </a:r>
            <a:r>
              <a:rPr lang="zh-CN"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元</a:t>
            </a:r>
            <a:r>
              <a:rPr lang="en-US"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a:t>
            </a:r>
            <a:r>
              <a:rPr lang="zh-CN"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月</a:t>
            </a:r>
            <a:r>
              <a:rPr lang="zh-CN" altLang="zh-CN" sz="1600" dirty="0">
                <a:latin typeface="微软雅黑" panose="020B0503020204020204" charset="-122"/>
                <a:ea typeface="微软雅黑" panose="020B0503020204020204" charset="-122"/>
                <a:cs typeface="微软雅黑" panose="020B0503020204020204" charset="-122"/>
              </a:rPr>
              <a:t>之间</a:t>
            </a:r>
            <a:endParaRPr lang="id-ID" sz="1600" dirty="0">
              <a:latin typeface="微软雅黑" panose="020B0503020204020204" charset="-122"/>
              <a:ea typeface="微软雅黑" panose="020B0503020204020204" charset="-122"/>
              <a:cs typeface="微软雅黑" panose="020B0503020204020204" charset="-122"/>
              <a:sym typeface="+mn-ea"/>
            </a:endParaRPr>
          </a:p>
        </p:txBody>
      </p:sp>
      <p:sp>
        <p:nvSpPr>
          <p:cNvPr id="8" name="Rectangle 17"/>
          <p:cNvSpPr txBox="1"/>
          <p:nvPr/>
        </p:nvSpPr>
        <p:spPr>
          <a:xfrm>
            <a:off x="873266" y="1165893"/>
            <a:ext cx="6055995" cy="460375"/>
          </a:xfrm>
          <a:prstGeom prst="rect">
            <a:avLst/>
          </a:prstGeom>
          <a:noFill/>
        </p:spPr>
        <p:txBody>
          <a:bodyPr wrap="square" rtlCol="0">
            <a:spAutoFit/>
          </a:bodyPr>
          <a:lstStyle/>
          <a:p>
            <a:pPr>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.应届毕业生从事软件研发岗位的薪酬情况</a:t>
            </a:r>
            <a:endParaRPr lang="zh-CN"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aphicFrame>
        <p:nvGraphicFramePr>
          <p:cNvPr id="12" name="图表 11"/>
          <p:cNvGraphicFramePr/>
          <p:nvPr/>
        </p:nvGraphicFramePr>
        <p:xfrm>
          <a:off x="6030595" y="1318260"/>
          <a:ext cx="5693584" cy="2999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nvGraphicFramePr>
        <p:xfrm>
          <a:off x="6182995" y="1470660"/>
          <a:ext cx="5693584" cy="2999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p:cNvGraphicFramePr/>
          <p:nvPr/>
        </p:nvGraphicFramePr>
        <p:xfrm>
          <a:off x="6335395" y="1623060"/>
          <a:ext cx="5693584" cy="29990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图表 16"/>
          <p:cNvGraphicFramePr/>
          <p:nvPr>
            <p:extLst>
              <p:ext uri="{D42A27DB-BD31-4B8C-83A1-F6EECF244321}">
                <p14:modId xmlns:p14="http://schemas.microsoft.com/office/powerpoint/2010/main" val="312103961"/>
              </p:ext>
            </p:extLst>
          </p:nvPr>
        </p:nvGraphicFramePr>
        <p:xfrm>
          <a:off x="6572250" y="1623695"/>
          <a:ext cx="4826000" cy="2096135"/>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 Placeholder 4"/>
          <p:cNvSpPr txBox="1"/>
          <p:nvPr/>
        </p:nvSpPr>
        <p:spPr>
          <a:xfrm flipH="1">
            <a:off x="873125" y="3434080"/>
            <a:ext cx="5204460" cy="143002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50000"/>
              </a:lnSpc>
              <a:buFontTx/>
              <a:buNone/>
              <a:defRPr/>
            </a:pPr>
            <a:r>
              <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zh-CN" altLang="en-US"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普通本科</a:t>
            </a:r>
            <a:endPar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marL="0" algn="just" fontAlgn="auto">
              <a:lnSpc>
                <a:spcPct val="125000"/>
              </a:lnSpc>
              <a:spcBef>
                <a:spcPts val="0"/>
              </a:spcBef>
              <a:buNone/>
              <a:defRPr/>
            </a:pPr>
            <a:r>
              <a:rPr lang="zh-CN" altLang="zh-CN" sz="1600" dirty="0">
                <a:latin typeface="微软雅黑" panose="020B0503020204020204" charset="-122"/>
                <a:ea typeface="微软雅黑" panose="020B0503020204020204" charset="-122"/>
                <a:cs typeface="微软雅黑" panose="020B0503020204020204" charset="-122"/>
              </a:rPr>
              <a:t>从调研的数据来看，计算机相关专业应届毕业生进入企业的</a:t>
            </a: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软件研发岗位</a:t>
            </a: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的薪酬中位区间在</a:t>
            </a:r>
            <a:r>
              <a:rPr lang="en-US"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5000 ~6000</a:t>
            </a:r>
            <a:r>
              <a:rPr lang="zh-CN"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元</a:t>
            </a:r>
            <a:r>
              <a:rPr lang="en-US"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a:t>
            </a:r>
            <a:r>
              <a:rPr lang="zh-CN"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月</a:t>
            </a:r>
            <a:r>
              <a:rPr lang="zh-CN" altLang="zh-CN" sz="1600" dirty="0">
                <a:latin typeface="微软雅黑" panose="020B0503020204020204" charset="-122"/>
                <a:ea typeface="微软雅黑" panose="020B0503020204020204" charset="-122"/>
                <a:cs typeface="微软雅黑" panose="020B0503020204020204" charset="-122"/>
              </a:rPr>
              <a:t>之间</a:t>
            </a:r>
            <a:endParaRPr lang="id-ID" sz="1600" dirty="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4" name="图表 23"/>
          <p:cNvGraphicFramePr/>
          <p:nvPr>
            <p:extLst>
              <p:ext uri="{D42A27DB-BD31-4B8C-83A1-F6EECF244321}">
                <p14:modId xmlns:p14="http://schemas.microsoft.com/office/powerpoint/2010/main" val="1517301592"/>
              </p:ext>
            </p:extLst>
          </p:nvPr>
        </p:nvGraphicFramePr>
        <p:xfrm>
          <a:off x="6572250" y="3818890"/>
          <a:ext cx="4860925" cy="2177415"/>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 Placeholder 4"/>
          <p:cNvSpPr txBox="1"/>
          <p:nvPr/>
        </p:nvSpPr>
        <p:spPr>
          <a:xfrm flipH="1">
            <a:off x="873125" y="5161280"/>
            <a:ext cx="5204460" cy="70675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fontAlgn="auto">
              <a:lnSpc>
                <a:spcPct val="125000"/>
              </a:lnSpc>
              <a:spcBef>
                <a:spcPts val="0"/>
              </a:spcBef>
              <a:buNone/>
              <a:defRPr/>
            </a:pP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以上薪酬数据仅计税后薪资</a:t>
            </a:r>
          </a:p>
          <a:p>
            <a:pPr marL="0" algn="just" fontAlgn="auto">
              <a:lnSpc>
                <a:spcPct val="125000"/>
              </a:lnSpc>
              <a:spcBef>
                <a:spcPts val="0"/>
              </a:spcBef>
              <a:buNone/>
              <a:defRPr/>
            </a:pPr>
            <a:r>
              <a:rPr lang="en-US" altLang="zh-CN" sz="1600" dirty="0">
                <a:latin typeface="微软雅黑" panose="020B0503020204020204" charset="-122"/>
                <a:ea typeface="微软雅黑" panose="020B0503020204020204" charset="-122"/>
                <a:cs typeface="微软雅黑" panose="020B0503020204020204" charset="-122"/>
              </a:rPr>
              <a:t> </a:t>
            </a:r>
            <a:r>
              <a:rPr lang="zh-CN" altLang="zh-CN" sz="1600" dirty="0">
                <a:latin typeface="微软雅黑" panose="020B0503020204020204" charset="-122"/>
                <a:ea typeface="微软雅黑" panose="020B0503020204020204" charset="-122"/>
                <a:cs typeface="微软雅黑" panose="020B0503020204020204" charset="-122"/>
              </a:rPr>
              <a:t>不含福利、社保、奖金等薪酬</a:t>
            </a:r>
            <a:endParaRPr lang="id-ID" sz="1600" dirty="0">
              <a:latin typeface="微软雅黑" panose="020B0503020204020204" charset="-122"/>
              <a:ea typeface="微软雅黑" panose="020B0503020204020204" charset="-122"/>
              <a:cs typeface="微软雅黑" panose="020B0503020204020204" charset="-122"/>
              <a:sym typeface="+mn-ea"/>
            </a:endParaRP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randombar(horizontal)">
                                      <p:cBhvr>
                                        <p:cTn id="7" dur="500"/>
                                        <p:tgtEl>
                                          <p:spTgt spid="107"/>
                                        </p:tgtEl>
                                      </p:cBhvr>
                                    </p:animEffect>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3"/>
                                        </p:tgtEl>
                                      </p:cBhvr>
                                    </p:animEffect>
                                    <p:animScale>
                                      <p:cBhvr>
                                        <p:cTn id="10" dur="250" autoRev="1" fill="hold"/>
                                        <p:tgtEl>
                                          <p:spTgt spid="593"/>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1"/>
                                        </p:tgtEl>
                                      </p:cBhvr>
                                    </p:animEffect>
                                    <p:animScale>
                                      <p:cBhvr>
                                        <p:cTn id="13" dur="250" autoRev="1" fill="hold"/>
                                        <p:tgtEl>
                                          <p:spTgt spid="591"/>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592"/>
                                        </p:tgtEl>
                                      </p:cBhvr>
                                    </p:animEffect>
                                    <p:animScale>
                                      <p:cBhvr>
                                        <p:cTn id="16" dur="250" autoRev="1" fill="hold"/>
                                        <p:tgtEl>
                                          <p:spTgt spid="592"/>
                                        </p:tgtEl>
                                      </p:cBhvr>
                                      <p:by x="105000" y="105000"/>
                                    </p:animScale>
                                  </p:childTnLst>
                                </p:cTn>
                              </p:par>
                              <p:par>
                                <p:cTn id="17" presetID="6" presetClass="emph" presetSubtype="0" repeatCount="indefinite" fill="hold" grpId="0" nodeType="withEffect">
                                  <p:stCondLst>
                                    <p:cond delay="0"/>
                                  </p:stCondLst>
                                  <p:endCondLst>
                                    <p:cond evt="onNext" delay="0">
                                      <p:tgtEl>
                                        <p:sldTgt/>
                                      </p:tgtEl>
                                    </p:cond>
                                  </p:endCondLst>
                                  <p:childTnLst>
                                    <p:animScale>
                                      <p:cBhvr>
                                        <p:cTn id="18" dur="1000" fill="hold"/>
                                        <p:tgtEl>
                                          <p:spTgt spid="88"/>
                                        </p:tgtEl>
                                      </p:cBhvr>
                                      <p:by x="115000" y="115000"/>
                                    </p:animScale>
                                  </p:childTnLst>
                                </p:cTn>
                              </p:par>
                              <p:par>
                                <p:cTn id="19" presetID="2" presetClass="entr" presetSubtype="8" de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14"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par>
                          <p:cTn id="34" fill="hold">
                            <p:stCondLst>
                              <p:cond delay="500"/>
                            </p:stCondLst>
                            <p:childTnLst>
                              <p:par>
                                <p:cTn id="35" presetID="2" presetClass="entr" presetSubtype="8" decel="10000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14"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par>
                                <p:cTn id="42" presetID="2" presetClass="entr" presetSubtype="8" decel="10000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8" grpId="0"/>
      <p:bldP spid="23" grpId="0"/>
      <p:bldP spid="9" grpId="0"/>
      <p:bldP spid="591" grpId="0" bldLvl="0" animBg="1"/>
      <p:bldP spid="592" grpId="0" bldLvl="0" animBg="1"/>
      <p:bldP spid="593" grpId="0" bldLvl="0" animBg="1"/>
      <p:bldP spid="8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grpSp>
        <p:nvGrpSpPr>
          <p:cNvPr id="20" name="Group 1"/>
          <p:cNvGrpSpPr/>
          <p:nvPr/>
        </p:nvGrpSpPr>
        <p:grpSpPr>
          <a:xfrm rot="5400000">
            <a:off x="374194" y="4851795"/>
            <a:ext cx="1338363" cy="494472"/>
            <a:chOff x="4294417" y="2820229"/>
            <a:chExt cx="1338363" cy="494472"/>
          </a:xfrm>
        </p:grpSpPr>
        <p:sp>
          <p:nvSpPr>
            <p:cNvPr id="21" name="Rectangle: Top Corners Rounded 65"/>
            <p:cNvSpPr/>
            <p:nvPr/>
          </p:nvSpPr>
          <p:spPr>
            <a:xfrm rot="5400000">
              <a:off x="4716362" y="2398283"/>
              <a:ext cx="494472" cy="1338363"/>
            </a:xfrm>
            <a:prstGeom prst="round2SameRect">
              <a:avLst>
                <a:gd name="adj1" fmla="val 50000"/>
                <a:gd name="adj2" fmla="val 0"/>
              </a:avLst>
            </a:prstGeom>
            <a:solidFill>
              <a:srgbClr val="FFB8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66"/>
            <p:cNvSpPr/>
            <p:nvPr/>
          </p:nvSpPr>
          <p:spPr>
            <a:xfrm>
              <a:off x="4298705" y="2900389"/>
              <a:ext cx="1286450" cy="3371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小   结</a:t>
              </a:r>
            </a:p>
          </p:txBody>
        </p:sp>
      </p:grpSp>
      <p:sp>
        <p:nvSpPr>
          <p:cNvPr id="19" name="Text Placeholder 4"/>
          <p:cNvSpPr txBox="1"/>
          <p:nvPr/>
        </p:nvSpPr>
        <p:spPr>
          <a:xfrm flipH="1">
            <a:off x="876300" y="2245678"/>
            <a:ext cx="5169535" cy="143002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nSpc>
                <a:spcPct val="150000"/>
              </a:lnSpc>
              <a:buNone/>
              <a:defRPr/>
            </a:pPr>
            <a:r>
              <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·211</a:t>
            </a:r>
            <a:r>
              <a:rPr lang="zh-CN" altLang="en-US"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本科</a:t>
            </a:r>
            <a:endParaRPr 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marL="0" lvl="0" fontAlgn="auto">
              <a:lnSpc>
                <a:spcPct val="125000"/>
              </a:lnSpc>
              <a:spcBef>
                <a:spcPts val="0"/>
              </a:spcBef>
              <a:buNone/>
              <a:defRPr/>
            </a:pPr>
            <a:r>
              <a:rPr lang="zh-CN" altLang="zh-CN" sz="1600" dirty="0">
                <a:latin typeface="微软雅黑" panose="020B0503020204020204" charset="-122"/>
                <a:ea typeface="微软雅黑" panose="020B0503020204020204" charset="-122"/>
                <a:cs typeface="微软雅黑" panose="020B0503020204020204" charset="-122"/>
              </a:rPr>
              <a:t>从调研的数据</a:t>
            </a:r>
            <a:r>
              <a:rPr lang="zh-CN" altLang="zh-CN" sz="1600">
                <a:latin typeface="微软雅黑" panose="020B0503020204020204" charset="-122"/>
                <a:ea typeface="微软雅黑" panose="020B0503020204020204" charset="-122"/>
                <a:cs typeface="微软雅黑" panose="020B0503020204020204" charset="-122"/>
              </a:rPr>
              <a:t>来看</a:t>
            </a:r>
            <a:r>
              <a:rPr lang="zh-CN" altLang="zh-CN" sz="1600" smtClean="0">
                <a:latin typeface="微软雅黑" panose="020B0503020204020204" charset="-122"/>
                <a:ea typeface="微软雅黑" panose="020B0503020204020204" charset="-122"/>
                <a:cs typeface="微软雅黑" panose="020B0503020204020204" charset="-122"/>
              </a:rPr>
              <a:t>，</a:t>
            </a:r>
            <a:r>
              <a:rPr lang="zh-CN" altLang="en-US" sz="1600" smtClean="0">
                <a:latin typeface="微软雅黑" panose="020B0503020204020204" charset="-122"/>
                <a:ea typeface="微软雅黑" panose="020B0503020204020204" charset="-122"/>
                <a:cs typeface="微软雅黑" panose="020B0503020204020204" charset="-122"/>
              </a:rPr>
              <a:t>重点高校</a:t>
            </a:r>
            <a:r>
              <a:rPr lang="zh-CN" altLang="zh-CN" sz="1600" smtClean="0">
                <a:latin typeface="微软雅黑" panose="020B0503020204020204" charset="-122"/>
                <a:ea typeface="微软雅黑" panose="020B0503020204020204" charset="-122"/>
                <a:cs typeface="微软雅黑" panose="020B0503020204020204" charset="-122"/>
              </a:rPr>
              <a:t>计算机</a:t>
            </a:r>
            <a:r>
              <a:rPr lang="zh-CN" altLang="zh-CN" sz="1600" dirty="0">
                <a:latin typeface="微软雅黑" panose="020B0503020204020204" charset="-122"/>
                <a:ea typeface="微软雅黑" panose="020B0503020204020204" charset="-122"/>
                <a:cs typeface="微软雅黑" panose="020B0503020204020204" charset="-122"/>
              </a:rPr>
              <a:t>相关专业应届毕业生进入企业的</a:t>
            </a: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软件研发岗位</a:t>
            </a:r>
            <a:r>
              <a:rPr lang="en-US" altLang="zh-CN"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的</a:t>
            </a:r>
            <a:r>
              <a:rPr lang="zh-CN" altLang="zh-CN" sz="1600">
                <a:latin typeface="微软雅黑" panose="020B0503020204020204" charset="-122"/>
                <a:ea typeface="微软雅黑" panose="020B0503020204020204" charset="-122"/>
                <a:cs typeface="微软雅黑" panose="020B0503020204020204" charset="-122"/>
              </a:rPr>
              <a:t>薪</a:t>
            </a:r>
            <a:r>
              <a:rPr lang="zh-CN" altLang="zh-CN" sz="1600" smtClean="0">
                <a:latin typeface="微软雅黑" panose="020B0503020204020204" charset="-122"/>
                <a:ea typeface="微软雅黑" panose="020B0503020204020204" charset="-122"/>
                <a:cs typeface="微软雅黑" panose="020B0503020204020204" charset="-122"/>
              </a:rPr>
              <a:t>酬</a:t>
            </a:r>
            <a:r>
              <a:rPr lang="zh-CN" altLang="en-US" sz="1600" smtClean="0">
                <a:latin typeface="微软雅黑" panose="020B0503020204020204" charset="-122"/>
                <a:ea typeface="微软雅黑" panose="020B0503020204020204" charset="-122"/>
                <a:cs typeface="微软雅黑" panose="020B0503020204020204" charset="-122"/>
              </a:rPr>
              <a:t>主要</a:t>
            </a:r>
            <a:r>
              <a:rPr lang="zh-CN" altLang="zh-CN" sz="1600" smtClean="0">
                <a:latin typeface="微软雅黑" panose="020B0503020204020204" charset="-122"/>
                <a:ea typeface="微软雅黑" panose="020B0503020204020204" charset="-122"/>
                <a:cs typeface="微软雅黑" panose="020B0503020204020204" charset="-122"/>
              </a:rPr>
              <a:t>区间在</a:t>
            </a:r>
            <a:r>
              <a:rPr lang="en-US" altLang="zh-CN" sz="1600" smtClean="0">
                <a:solidFill>
                  <a:schemeClr val="accent2">
                    <a:lumMod val="75000"/>
                  </a:schemeClr>
                </a:solidFill>
                <a:latin typeface="微软雅黑" panose="020B0503020204020204" charset="-122"/>
                <a:ea typeface="微软雅黑" panose="020B0503020204020204" charset="-122"/>
                <a:cs typeface="微软雅黑" panose="020B0503020204020204" charset="-122"/>
              </a:rPr>
              <a:t>6000 </a:t>
            </a:r>
            <a:r>
              <a:rPr lang="en-US"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~8000</a:t>
            </a:r>
            <a:r>
              <a:rPr lang="zh-CN"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元</a:t>
            </a:r>
            <a:r>
              <a:rPr lang="en-US"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a:t>
            </a:r>
            <a:r>
              <a:rPr lang="zh-CN"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月</a:t>
            </a:r>
            <a:r>
              <a:rPr lang="zh-CN" altLang="zh-CN" sz="1600" dirty="0">
                <a:latin typeface="微软雅黑" panose="020B0503020204020204" charset="-122"/>
                <a:ea typeface="微软雅黑" panose="020B0503020204020204" charset="-122"/>
                <a:cs typeface="微软雅黑" panose="020B0503020204020204" charset="-122"/>
              </a:rPr>
              <a:t>之间</a:t>
            </a:r>
            <a:endParaRPr lang="id-ID" sz="1600" dirty="0">
              <a:latin typeface="微软雅黑" panose="020B0503020204020204" charset="-122"/>
              <a:ea typeface="微软雅黑" panose="020B0503020204020204" charset="-122"/>
              <a:cs typeface="微软雅黑" panose="020B0503020204020204" charset="-122"/>
              <a:sym typeface="+mn-ea"/>
            </a:endParaRPr>
          </a:p>
        </p:txBody>
      </p:sp>
      <p:sp>
        <p:nvSpPr>
          <p:cNvPr id="18" name="Rectangle 14"/>
          <p:cNvSpPr txBox="1"/>
          <p:nvPr/>
        </p:nvSpPr>
        <p:spPr>
          <a:xfrm>
            <a:off x="1491615" y="4437996"/>
            <a:ext cx="10001885" cy="132207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5000"/>
              </a:lnSpc>
              <a:spcBef>
                <a:spcPts val="0"/>
              </a:spcBef>
              <a:buNone/>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对研发岗位专科、本科、</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211</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院校等类别的</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应届毕业生薪酬区间进行重点分析，通常规模型软件企业更倾向从重点院校给出较高的薪酬吸纳招募优质毕业生。总体来说，薪酬差值最小且占比最高的是</a:t>
            </a:r>
            <a:r>
              <a:rPr lang="en-US" altLang="zh-CN" sz="16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5000~6000元/月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marL="0" indent="0" fontAlgn="auto">
              <a:lnSpc>
                <a:spcPct val="125000"/>
              </a:lnSpc>
              <a:spcBef>
                <a:spcPts val="0"/>
              </a:spcBef>
              <a:buNone/>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近年来，研发岗位应届毕业生的起薪持续走高，</a:t>
            </a:r>
            <a:r>
              <a:rPr 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虽受到</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宏观经济不确定性的较强影响，但仍然有部分企业认识到应届生对企业长期发展的重要性，愿意给出应届生较好的薪资待遇来招募人</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才</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p:txBody>
      </p:sp>
      <p:graphicFrame>
        <p:nvGraphicFramePr>
          <p:cNvPr id="12" name="图表 11"/>
          <p:cNvGraphicFramePr/>
          <p:nvPr/>
        </p:nvGraphicFramePr>
        <p:xfrm>
          <a:off x="6030595" y="1318260"/>
          <a:ext cx="5693584" cy="2999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图表 16"/>
          <p:cNvGraphicFramePr/>
          <p:nvPr>
            <p:extLst>
              <p:ext uri="{D42A27DB-BD31-4B8C-83A1-F6EECF244321}">
                <p14:modId xmlns:p14="http://schemas.microsoft.com/office/powerpoint/2010/main" val="1748643365"/>
              </p:ext>
            </p:extLst>
          </p:nvPr>
        </p:nvGraphicFramePr>
        <p:xfrm>
          <a:off x="6024880" y="1769745"/>
          <a:ext cx="5469255" cy="2381885"/>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18"/>
          <p:cNvSpPr/>
          <p:nvPr/>
        </p:nvSpPr>
        <p:spPr>
          <a:xfrm>
            <a:off x="876300" y="668655"/>
            <a:ext cx="515429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Software research and development positions</a:t>
            </a:r>
          </a:p>
        </p:txBody>
      </p:sp>
      <p:sp>
        <p:nvSpPr>
          <p:cNvPr id="10" name="Rectangle 17"/>
          <p:cNvSpPr txBox="1"/>
          <p:nvPr/>
        </p:nvSpPr>
        <p:spPr>
          <a:xfrm>
            <a:off x="873266" y="1146843"/>
            <a:ext cx="6055995" cy="460375"/>
          </a:xfrm>
          <a:prstGeom prst="rect">
            <a:avLst/>
          </a:prstGeom>
          <a:noFill/>
        </p:spPr>
        <p:txBody>
          <a:bodyPr wrap="square" rtlCol="0">
            <a:spAutoFit/>
          </a:bodyPr>
          <a:lstStyle/>
          <a:p>
            <a:pPr>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.应届毕业生从事软件研发岗位的薪酬情况</a:t>
            </a:r>
            <a:endParaRPr lang="zh-CN"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6" presetClass="emph" presetSubtype="0" repeatCount="indefinite" fill="hold" grpId="0" nodeType="withEffect">
                                  <p:stCondLst>
                                    <p:cond delay="0"/>
                                  </p:stCondLst>
                                  <p:endCondLst>
                                    <p:cond evt="onNext" delay="0">
                                      <p:tgtEl>
                                        <p:sldTgt/>
                                      </p:tgtEl>
                                    </p:cond>
                                  </p:endCondLst>
                                  <p:childTnLst>
                                    <p:animEffect transition="out" filter="fade">
                                      <p:cBhvr>
                                        <p:cTn id="26" dur="500" tmFilter="0, 0; .2, .5; .8, .5; 1, 0"/>
                                        <p:tgtEl>
                                          <p:spTgt spid="593"/>
                                        </p:tgtEl>
                                      </p:cBhvr>
                                    </p:animEffect>
                                    <p:animScale>
                                      <p:cBhvr>
                                        <p:cTn id="27" dur="250" autoRev="1" fill="hold"/>
                                        <p:tgtEl>
                                          <p:spTgt spid="593"/>
                                        </p:tgtEl>
                                      </p:cBhvr>
                                      <p:by x="105000" y="105000"/>
                                    </p:animScale>
                                  </p:childTnLst>
                                </p:cTn>
                              </p:par>
                              <p:par>
                                <p:cTn id="28" presetID="26" presetClass="emph" presetSubtype="0" repeatCount="indefinite" fill="hold" grpId="0" nodeType="withEffect">
                                  <p:stCondLst>
                                    <p:cond delay="0"/>
                                  </p:stCondLst>
                                  <p:endCondLst>
                                    <p:cond evt="onNext" delay="0">
                                      <p:tgtEl>
                                        <p:sldTgt/>
                                      </p:tgtEl>
                                    </p:cond>
                                  </p:endCondLst>
                                  <p:childTnLst>
                                    <p:animEffect transition="out" filter="fade">
                                      <p:cBhvr>
                                        <p:cTn id="29" dur="500" tmFilter="0, 0; .2, .5; .8, .5; 1, 0"/>
                                        <p:tgtEl>
                                          <p:spTgt spid="591"/>
                                        </p:tgtEl>
                                      </p:cBhvr>
                                    </p:animEffect>
                                    <p:animScale>
                                      <p:cBhvr>
                                        <p:cTn id="30" dur="250" autoRev="1" fill="hold"/>
                                        <p:tgtEl>
                                          <p:spTgt spid="591"/>
                                        </p:tgtEl>
                                      </p:cBhvr>
                                      <p:by x="105000" y="105000"/>
                                    </p:animScale>
                                  </p:childTnLst>
                                </p:cTn>
                              </p:par>
                              <p:par>
                                <p:cTn id="31" presetID="26" presetClass="emph" presetSubtype="0" repeatCount="indefinite" fill="hold" grpId="0" nodeType="withEffect">
                                  <p:stCondLst>
                                    <p:cond delay="0"/>
                                  </p:stCondLst>
                                  <p:endCondLst>
                                    <p:cond evt="onNext" delay="0">
                                      <p:tgtEl>
                                        <p:sldTgt/>
                                      </p:tgtEl>
                                    </p:cond>
                                  </p:endCondLst>
                                  <p:childTnLst>
                                    <p:animEffect transition="out" filter="fade">
                                      <p:cBhvr>
                                        <p:cTn id="32" dur="500" tmFilter="0, 0; .2, .5; .8, .5; 1, 0"/>
                                        <p:tgtEl>
                                          <p:spTgt spid="592"/>
                                        </p:tgtEl>
                                      </p:cBhvr>
                                    </p:animEffect>
                                    <p:animScale>
                                      <p:cBhvr>
                                        <p:cTn id="33" dur="250" autoRev="1" fill="hold"/>
                                        <p:tgtEl>
                                          <p:spTgt spid="592"/>
                                        </p:tgtEl>
                                      </p:cBhvr>
                                      <p:by x="105000" y="105000"/>
                                    </p:animScale>
                                  </p:childTnLst>
                                </p:cTn>
                              </p:par>
                              <p:par>
                                <p:cTn id="34" presetID="6" presetClass="emph" presetSubtype="0" repeatCount="indefinite" fill="hold" grpId="0" nodeType="withEffect">
                                  <p:stCondLst>
                                    <p:cond delay="0"/>
                                  </p:stCondLst>
                                  <p:endCondLst>
                                    <p:cond evt="onNext" delay="0">
                                      <p:tgtEl>
                                        <p:sldTgt/>
                                      </p:tgtEl>
                                    </p:cond>
                                  </p:endCondLst>
                                  <p:childTnLst>
                                    <p:animScale>
                                      <p:cBhvr>
                                        <p:cTn id="35" dur="1000" fill="hold"/>
                                        <p:tgtEl>
                                          <p:spTgt spid="88"/>
                                        </p:tgtEl>
                                      </p:cBhvr>
                                      <p:by x="115000" y="115000"/>
                                    </p:animScale>
                                  </p:childTnLst>
                                </p:cTn>
                              </p:par>
                              <p:par>
                                <p:cTn id="36" presetID="14" presetClass="entr" presetSubtype="10"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Effect transition="in" filter="randombar(horizontal)">
                                      <p:cBhvr>
                                        <p:cTn id="38" dur="500"/>
                                        <p:tgtEl>
                                          <p:spTgt spid="107"/>
                                        </p:tgtEl>
                                      </p:cBhvr>
                                    </p:animEffect>
                                  </p:childTnLst>
                                </p:cTn>
                              </p:par>
                              <p:par>
                                <p:cTn id="39" presetID="14" presetClass="entr" presetSubtype="1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P spid="9" grpId="0"/>
      <p:bldP spid="10" grpId="0"/>
      <p:bldP spid="591" grpId="0" bldLvl="0" animBg="1"/>
      <p:bldP spid="592" grpId="0" bldLvl="0" animBg="1"/>
      <p:bldP spid="593" grpId="0" bldLvl="0" animBg="1"/>
      <p:bldP spid="8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8" name="AutoShape 139"/>
          <p:cNvSpPr/>
          <p:nvPr/>
        </p:nvSpPr>
        <p:spPr bwMode="auto">
          <a:xfrm>
            <a:off x="4347607" y="2108783"/>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33" name="Rectangle: Rounded Corners 39"/>
          <p:cNvSpPr/>
          <p:nvPr/>
        </p:nvSpPr>
        <p:spPr>
          <a:xfrm>
            <a:off x="575662" y="1997213"/>
            <a:ext cx="3767514" cy="4573492"/>
          </a:xfrm>
          <a:prstGeom prst="roundRect">
            <a:avLst>
              <a:gd name="adj" fmla="val 2132"/>
            </a:avLst>
          </a:prstGeom>
          <a:noFill/>
          <a:ln>
            <a:noFill/>
          </a:ln>
          <a:effectLst>
            <a:outerShdw blurRad="6604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Rounded Corners 38"/>
          <p:cNvSpPr/>
          <p:nvPr/>
        </p:nvSpPr>
        <p:spPr>
          <a:xfrm>
            <a:off x="1099096" y="5478780"/>
            <a:ext cx="2160000" cy="375920"/>
          </a:xfrm>
          <a:prstGeom prst="roundRect">
            <a:avLst>
              <a:gd name="adj" fmla="val 50000"/>
            </a:avLst>
          </a:prstGeom>
          <a:solidFill>
            <a:srgbClr val="F36932"/>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Segoe UI" panose="020B0502040204020203" pitchFamily="34" charset="0"/>
              </a:rPr>
              <a:t>1年软件开发经验</a:t>
            </a:r>
          </a:p>
        </p:txBody>
      </p:sp>
      <p:pic>
        <p:nvPicPr>
          <p:cNvPr id="49" name="图片 48"/>
          <p:cNvPicPr>
            <a:picLocks noChangeAspect="1"/>
          </p:cNvPicPr>
          <p:nvPr/>
        </p:nvPicPr>
        <p:blipFill>
          <a:blip r:embed="rId3"/>
          <a:stretch>
            <a:fillRect/>
          </a:stretch>
        </p:blipFill>
        <p:spPr>
          <a:xfrm>
            <a:off x="10378014" y="5071006"/>
            <a:ext cx="1327500" cy="1125000"/>
          </a:xfrm>
          <a:prstGeom prst="rect">
            <a:avLst/>
          </a:prstGeom>
        </p:spPr>
      </p:pic>
      <p:sp>
        <p:nvSpPr>
          <p:cNvPr id="6" name="Rectangle 16"/>
          <p:cNvSpPr txBox="1"/>
          <p:nvPr/>
        </p:nvSpPr>
        <p:spPr>
          <a:xfrm>
            <a:off x="863367" y="763513"/>
            <a:ext cx="5339501" cy="460375"/>
          </a:xfrm>
          <a:prstGeom prst="rect">
            <a:avLst/>
          </a:prstGeom>
          <a:noFill/>
        </p:spPr>
        <p:txBody>
          <a:bodyPr wrap="square" rtlCol="0">
            <a:spAutoFit/>
          </a:bodyPr>
          <a:lstStyle/>
          <a:p>
            <a:pPr>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.软件开发工程师的薪酬情况</a:t>
            </a:r>
          </a:p>
        </p:txBody>
      </p:sp>
      <p:sp>
        <p:nvSpPr>
          <p:cNvPr id="9" name="Right Triangle 56"/>
          <p:cNvSpPr/>
          <p:nvPr/>
        </p:nvSpPr>
        <p:spPr>
          <a:xfrm rot="5400000">
            <a:off x="758953" y="2042525"/>
            <a:ext cx="643444" cy="643444"/>
          </a:xfrm>
          <a:prstGeom prst="rtTriangle">
            <a:avLst/>
          </a:prstGeom>
          <a:solidFill>
            <a:srgbClr val="F36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utoShape 139"/>
          <p:cNvSpPr/>
          <p:nvPr/>
        </p:nvSpPr>
        <p:spPr bwMode="auto">
          <a:xfrm>
            <a:off x="833517" y="2108783"/>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13" name="AutoShape 139"/>
          <p:cNvSpPr/>
          <p:nvPr/>
        </p:nvSpPr>
        <p:spPr bwMode="auto">
          <a:xfrm>
            <a:off x="8014097" y="2077033"/>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graphicFrame>
        <p:nvGraphicFramePr>
          <p:cNvPr id="11" name="图表 10"/>
          <p:cNvGraphicFramePr/>
          <p:nvPr/>
        </p:nvGraphicFramePr>
        <p:xfrm>
          <a:off x="871949" y="2680335"/>
          <a:ext cx="3128645" cy="32505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4"/>
          <p:cNvGraphicFramePr/>
          <p:nvPr/>
        </p:nvGraphicFramePr>
        <p:xfrm>
          <a:off x="7698969" y="2609215"/>
          <a:ext cx="3282315" cy="3354705"/>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5"/>
          <p:cNvSpPr/>
          <p:nvPr/>
        </p:nvSpPr>
        <p:spPr>
          <a:xfrm>
            <a:off x="1240571" y="2287270"/>
            <a:ext cx="2549525" cy="2882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薪酬区间分布</a:t>
            </a:r>
            <a:r>
              <a:rPr kumimoji="0" lang="zh-CN" alt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占比（</a:t>
            </a:r>
            <a:r>
              <a:rPr kumimoji="0" lang="en-US" altLang="zh-CN"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sp>
        <p:nvSpPr>
          <p:cNvPr id="18" name="Rectangle 14"/>
          <p:cNvSpPr txBox="1"/>
          <p:nvPr/>
        </p:nvSpPr>
        <p:spPr>
          <a:xfrm>
            <a:off x="863367" y="1279638"/>
            <a:ext cx="10794670" cy="63246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nSpc>
                <a:spcPct val="110000"/>
              </a:lnSpc>
              <a:buNone/>
              <a:defRPr/>
            </a:pPr>
            <a:r>
              <a:rPr lang="zh-CN" altLang="zh-CN" sz="1600" dirty="0"/>
              <a:t>本次调研的研发岗位方向主要是以市场从业人员最广的</a:t>
            </a:r>
            <a:r>
              <a:rPr lang="en-US" altLang="zh-CN" sz="1600" dirty="0"/>
              <a:t>JAVA</a:t>
            </a:r>
            <a:r>
              <a:rPr lang="zh-CN" altLang="zh-CN" sz="1600" dirty="0"/>
              <a:t>开发工程师为基础，且基于调研样本主要为武汉市中小型软件企业，该类企业招录的</a:t>
            </a:r>
            <a:r>
              <a:rPr lang="en-US" altLang="zh-CN" sz="1600" dirty="0"/>
              <a:t>211</a:t>
            </a:r>
            <a:r>
              <a:rPr lang="zh-CN" altLang="zh-CN" sz="1600" dirty="0"/>
              <a:t>、</a:t>
            </a:r>
            <a:r>
              <a:rPr lang="en-US" altLang="zh-CN" sz="1600" dirty="0"/>
              <a:t>985</a:t>
            </a:r>
            <a:r>
              <a:rPr lang="zh-CN" altLang="zh-CN" sz="1600" dirty="0"/>
              <a:t>等高精尖型毕业生源占比较低，以下调研结果对高学历人才不具备较强的参考性。</a:t>
            </a:r>
            <a:endParaRPr lang="zh-CN" sz="1600" dirty="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8" name="图表 27"/>
          <p:cNvGraphicFramePr/>
          <p:nvPr/>
        </p:nvGraphicFramePr>
        <p:xfrm>
          <a:off x="592399" y="2417998"/>
          <a:ext cx="3687744" cy="3500089"/>
        </p:xfrm>
        <a:graphic>
          <a:graphicData uri="http://schemas.openxmlformats.org/drawingml/2006/chart">
            <c:chart xmlns:c="http://schemas.openxmlformats.org/drawingml/2006/chart" xmlns:r="http://schemas.openxmlformats.org/officeDocument/2006/relationships" r:id="rId6"/>
          </a:graphicData>
        </a:graphic>
      </p:graphicFrame>
      <p:sp>
        <p:nvSpPr>
          <p:cNvPr id="12" name="矩形 11"/>
          <p:cNvSpPr/>
          <p:nvPr/>
        </p:nvSpPr>
        <p:spPr>
          <a:xfrm>
            <a:off x="4879975" y="2223135"/>
            <a:ext cx="5883910" cy="3411220"/>
          </a:xfrm>
          <a:prstGeom prst="rect">
            <a:avLst/>
          </a:prstGeom>
        </p:spPr>
        <p:txBody>
          <a:bodyPr wrap="square">
            <a:spAutoFit/>
          </a:bodyPr>
          <a:lstStyle/>
          <a:p>
            <a:pPr>
              <a:lnSpc>
                <a:spcPct val="120000"/>
              </a:lnSpc>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具备</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年软件开发经验的软件研发人员薪酬水平在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5000~7000</a:t>
            </a:r>
            <a:r>
              <a:rPr lang="zh-CN" altLang="zh-CN" sz="1600" dirty="0">
                <a:solidFill>
                  <a:srgbClr val="F36932"/>
                </a:solidFill>
                <a:latin typeface="微软雅黑" panose="020B0503020204020204" charset="-122"/>
                <a:ea typeface="微软雅黑" panose="020B0503020204020204" charset="-122"/>
                <a:cs typeface="微软雅黑" panose="020B0503020204020204" charset="-122"/>
              </a:rPr>
              <a:t>元</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a:t>
            </a:r>
            <a:r>
              <a:rPr lang="zh-CN" altLang="zh-CN" sz="1600" dirty="0">
                <a:solidFill>
                  <a:srgbClr val="F36932"/>
                </a:solidFill>
                <a:latin typeface="微软雅黑" panose="020B0503020204020204" charset="-122"/>
                <a:ea typeface="微软雅黑" panose="020B0503020204020204" charset="-122"/>
                <a:cs typeface="微软雅黑" panose="020B0503020204020204" charset="-122"/>
              </a:rPr>
              <a:t>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的占总样本的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65.3%</a:t>
            </a:r>
            <a:endPar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年软件开发经验的研发人员在市场上薪酬的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50</a:t>
            </a:r>
            <a:r>
              <a:rPr lang="zh-CN" altLang="zh-CN" sz="1600" dirty="0">
                <a:solidFill>
                  <a:srgbClr val="F36932"/>
                </a:solidFill>
                <a:latin typeface="微软雅黑" panose="020B0503020204020204" charset="-122"/>
                <a:ea typeface="微软雅黑" panose="020B0503020204020204" charset="-122"/>
                <a:cs typeface="微软雅黑" panose="020B0503020204020204" charset="-122"/>
              </a:rPr>
              <a:t>分位</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值大概在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6000</a:t>
            </a:r>
            <a:r>
              <a:rPr lang="zh-CN" altLang="zh-CN" sz="1600" dirty="0">
                <a:solidFill>
                  <a:srgbClr val="F36932"/>
                </a:solidFill>
                <a:latin typeface="微软雅黑" panose="020B0503020204020204" charset="-122"/>
                <a:ea typeface="微软雅黑" panose="020B0503020204020204" charset="-122"/>
                <a:cs typeface="微软雅黑" panose="020B0503020204020204" charset="-122"/>
              </a:rPr>
              <a:t>元</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a:t>
            </a:r>
            <a:r>
              <a:rPr lang="zh-CN" altLang="zh-CN" sz="1600" dirty="0">
                <a:solidFill>
                  <a:srgbClr val="F36932"/>
                </a:solidFill>
                <a:latin typeface="微软雅黑" panose="020B0503020204020204" charset="-122"/>
                <a:ea typeface="微软雅黑" panose="020B0503020204020204" charset="-122"/>
                <a:cs typeface="微软雅黑" panose="020B0503020204020204" charset="-122"/>
              </a:rPr>
              <a:t>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a:lnSpc>
                <a:spcPct val="120000"/>
              </a:lnSpc>
            </a:pPr>
            <a:endParaRPr lang="zh-CN" altLang="zh-CN" sz="1600"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概念注释：</a:t>
            </a:r>
          </a:p>
          <a:p>
            <a:pPr marL="285750" indent="-285750">
              <a:lnSpc>
                <a:spcPct val="120000"/>
              </a:lnSpc>
              <a:buFont typeface="Wingdings" panose="05000000000000000000" charset="0"/>
              <a:buChar char="Ø"/>
            </a:pP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75</a:t>
            </a:r>
            <a:r>
              <a:rPr lang="zh-CN"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分位值（</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75P</a:t>
            </a:r>
            <a:r>
              <a:rPr lang="zh-CN"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将适用的样本数据从小到大排列后，</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75%</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的数据小于此数值，反映市场的高等水平</a:t>
            </a:r>
            <a:r>
              <a:rPr lang="zh-CN"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marL="285750" indent="-285750">
              <a:lnSpc>
                <a:spcPct val="120000"/>
              </a:lnSpc>
              <a:buFont typeface="Wingdings" panose="05000000000000000000" charset="0"/>
              <a:buChar char="Ø"/>
            </a:pP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50</a:t>
            </a:r>
            <a:r>
              <a:rPr lang="zh-CN"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分位值（</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50P</a:t>
            </a:r>
            <a:r>
              <a:rPr lang="zh-CN"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：将适用的样本数据从小到大排列后，位置居中的数，又称</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中位值</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，反映市场的中等水平</a:t>
            </a:r>
            <a:r>
              <a:rPr lang="zh-CN"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marL="285750" indent="-285750">
              <a:lnSpc>
                <a:spcPct val="120000"/>
              </a:lnSpc>
              <a:buFont typeface="Wingdings" panose="05000000000000000000" charset="0"/>
              <a:buChar char="Ø"/>
            </a:pP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25</a:t>
            </a:r>
            <a:r>
              <a:rPr lang="zh-CN"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分位值（</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50P</a:t>
            </a:r>
            <a:r>
              <a:rPr lang="zh-CN"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将适用的样本数据从小到大排列后，</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25%</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的数据小于此数值，反映市场的低等水平</a:t>
            </a:r>
            <a:r>
              <a:rPr lang="zh-CN"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p:txBody>
      </p:sp>
      <p:graphicFrame>
        <p:nvGraphicFramePr>
          <p:cNvPr id="20" name="图表 19"/>
          <p:cNvGraphicFramePr/>
          <p:nvPr/>
        </p:nvGraphicFramePr>
        <p:xfrm>
          <a:off x="695325" y="2577465"/>
          <a:ext cx="3992245" cy="3277870"/>
        </p:xfrm>
        <a:graphic>
          <a:graphicData uri="http://schemas.openxmlformats.org/drawingml/2006/chart">
            <c:chart xmlns:c="http://schemas.openxmlformats.org/drawingml/2006/chart" xmlns:r="http://schemas.openxmlformats.org/officeDocument/2006/relationships" r:id="rId7"/>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dissolve">
                                      <p:cBhvr>
                                        <p:cTn id="15" dur="500"/>
                                        <p:tgtEl>
                                          <p:spTgt spid="49"/>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7" presetClass="entr" presetSubtype="0" fill="hold" grpId="1"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26" presetClass="emph" presetSubtype="0" repeatCount="indefinite" fill="hold" grpId="0" nodeType="withEffect">
                                  <p:stCondLst>
                                    <p:cond delay="0"/>
                                  </p:stCondLst>
                                  <p:endCondLst>
                                    <p:cond evt="onNext" delay="0">
                                      <p:tgtEl>
                                        <p:sldTgt/>
                                      </p:tgtEl>
                                    </p:cond>
                                  </p:endCondLst>
                                  <p:childTnLst>
                                    <p:animEffect transition="out" filter="fade">
                                      <p:cBhvr>
                                        <p:cTn id="47" dur="500" tmFilter="0, 0; .2, .5; .8, .5; 1, 0"/>
                                        <p:tgtEl>
                                          <p:spTgt spid="593"/>
                                        </p:tgtEl>
                                      </p:cBhvr>
                                    </p:animEffect>
                                    <p:animScale>
                                      <p:cBhvr>
                                        <p:cTn id="48" dur="250" autoRev="1" fill="hold"/>
                                        <p:tgtEl>
                                          <p:spTgt spid="593"/>
                                        </p:tgtEl>
                                      </p:cBhvr>
                                      <p:by x="105000" y="105000"/>
                                    </p:animScale>
                                  </p:childTnLst>
                                </p:cTn>
                              </p:par>
                              <p:par>
                                <p:cTn id="49" presetID="26" presetClass="emph" presetSubtype="0" repeatCount="indefinite" fill="hold" grpId="0" nodeType="withEffect">
                                  <p:stCondLst>
                                    <p:cond delay="0"/>
                                  </p:stCondLst>
                                  <p:endCondLst>
                                    <p:cond evt="onNext" delay="0">
                                      <p:tgtEl>
                                        <p:sldTgt/>
                                      </p:tgtEl>
                                    </p:cond>
                                  </p:endCondLst>
                                  <p:childTnLst>
                                    <p:animEffect transition="out" filter="fade">
                                      <p:cBhvr>
                                        <p:cTn id="50" dur="500" tmFilter="0, 0; .2, .5; .8, .5; 1, 0"/>
                                        <p:tgtEl>
                                          <p:spTgt spid="591"/>
                                        </p:tgtEl>
                                      </p:cBhvr>
                                    </p:animEffect>
                                    <p:animScale>
                                      <p:cBhvr>
                                        <p:cTn id="51" dur="250" autoRev="1" fill="hold"/>
                                        <p:tgtEl>
                                          <p:spTgt spid="591"/>
                                        </p:tgtEl>
                                      </p:cBhvr>
                                      <p:by x="105000" y="105000"/>
                                    </p:animScale>
                                  </p:childTnLst>
                                </p:cTn>
                              </p:par>
                              <p:par>
                                <p:cTn id="52" presetID="26" presetClass="emph" presetSubtype="0" repeatCount="indefinite" fill="hold" grpId="0" nodeType="withEffect">
                                  <p:stCondLst>
                                    <p:cond delay="0"/>
                                  </p:stCondLst>
                                  <p:endCondLst>
                                    <p:cond evt="onNext" delay="0">
                                      <p:tgtEl>
                                        <p:sldTgt/>
                                      </p:tgtEl>
                                    </p:cond>
                                  </p:endCondLst>
                                  <p:childTnLst>
                                    <p:animEffect transition="out" filter="fade">
                                      <p:cBhvr>
                                        <p:cTn id="53" dur="500" tmFilter="0, 0; .2, .5; .8, .5; 1, 0"/>
                                        <p:tgtEl>
                                          <p:spTgt spid="592"/>
                                        </p:tgtEl>
                                      </p:cBhvr>
                                    </p:animEffect>
                                    <p:animScale>
                                      <p:cBhvr>
                                        <p:cTn id="54" dur="250" autoRev="1" fill="hold"/>
                                        <p:tgtEl>
                                          <p:spTgt spid="592"/>
                                        </p:tgtEl>
                                      </p:cBhvr>
                                      <p:by x="105000" y="105000"/>
                                    </p:animScale>
                                  </p:childTnLst>
                                </p:cTn>
                              </p:par>
                              <p:par>
                                <p:cTn id="55" presetID="6" presetClass="emph" presetSubtype="0" repeatCount="indefinite" fill="hold" grpId="0" nodeType="withEffect">
                                  <p:stCondLst>
                                    <p:cond delay="0"/>
                                  </p:stCondLst>
                                  <p:endCondLst>
                                    <p:cond evt="onNext" delay="0">
                                      <p:tgtEl>
                                        <p:sldTgt/>
                                      </p:tgtEl>
                                    </p:cond>
                                  </p:endCondLst>
                                  <p:childTnLst>
                                    <p:animScale>
                                      <p:cBhvr>
                                        <p:cTn id="56" dur="1000" fill="hold"/>
                                        <p:tgtEl>
                                          <p:spTgt spid="88"/>
                                        </p:tgtEl>
                                      </p:cBhvr>
                                      <p:by x="115000" y="115000"/>
                                    </p:animScale>
                                  </p:childTnLst>
                                </p:cTn>
                              </p:par>
                              <p:par>
                                <p:cTn id="57" presetID="14" presetClass="entr" presetSubtype="1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par>
                                <p:cTn id="60" presetID="14" presetClass="entr" presetSubtype="10"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randombar(horizontal)">
                                      <p:cBhvr>
                                        <p:cTn id="62" dur="500"/>
                                        <p:tgtEl>
                                          <p:spTgt spid="10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43" grpId="1" bldLvl="0" animBg="1"/>
      <p:bldP spid="6" grpId="0"/>
      <p:bldP spid="9" grpId="0" bldLvl="0" animBg="1"/>
      <p:bldP spid="10" grpId="0" bldLvl="0" animBg="1"/>
      <p:bldP spid="22" grpId="0"/>
      <p:bldP spid="18" grpId="0"/>
      <p:bldP spid="12" grpId="0"/>
      <p:bldP spid="591" grpId="0" bldLvl="0" animBg="1"/>
      <p:bldP spid="592" grpId="0" bldLvl="0" animBg="1"/>
      <p:bldP spid="593" grpId="0" bldLvl="0" animBg="1"/>
      <p:bldP spid="8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8" name="AutoShape 139"/>
          <p:cNvSpPr/>
          <p:nvPr/>
        </p:nvSpPr>
        <p:spPr bwMode="auto">
          <a:xfrm>
            <a:off x="4795282" y="1203908"/>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33" name="Rectangle: Rounded Corners 39"/>
          <p:cNvSpPr/>
          <p:nvPr/>
        </p:nvSpPr>
        <p:spPr>
          <a:xfrm>
            <a:off x="464321" y="1070726"/>
            <a:ext cx="4352004" cy="4660032"/>
          </a:xfrm>
          <a:prstGeom prst="roundRect">
            <a:avLst>
              <a:gd name="adj" fmla="val 2132"/>
            </a:avLst>
          </a:prstGeom>
          <a:noFill/>
          <a:ln>
            <a:noFill/>
          </a:ln>
          <a:effectLst>
            <a:outerShdw blurRad="6604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Rounded Corners 38"/>
          <p:cNvSpPr/>
          <p:nvPr/>
        </p:nvSpPr>
        <p:spPr>
          <a:xfrm>
            <a:off x="1319624" y="5103649"/>
            <a:ext cx="2160000" cy="375920"/>
          </a:xfrm>
          <a:prstGeom prst="roundRect">
            <a:avLst>
              <a:gd name="adj" fmla="val 50000"/>
            </a:avLst>
          </a:prstGeom>
          <a:solidFill>
            <a:srgbClr val="F36932"/>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dirty="0">
                <a:solidFill>
                  <a:schemeClr val="bg1"/>
                </a:solidFill>
                <a:latin typeface="微软雅黑" panose="020B0503020204020204" charset="-122"/>
                <a:ea typeface="微软雅黑" panose="020B0503020204020204" charset="-122"/>
                <a:cs typeface="Segoe UI" panose="020B0502040204020203" pitchFamily="34" charset="0"/>
              </a:rPr>
              <a:t>3</a:t>
            </a:r>
            <a:r>
              <a:rPr kumimoji="0" lang="en-US" sz="1600" b="0" i="0" u="none" strike="noStrike" kern="1200" cap="none" spc="0" normalizeH="0" baseline="0" noProof="0" dirty="0" err="1">
                <a:ln>
                  <a:noFill/>
                </a:ln>
                <a:solidFill>
                  <a:schemeClr val="bg1"/>
                </a:solidFill>
                <a:effectLst/>
                <a:uLnTx/>
                <a:uFillTx/>
                <a:latin typeface="微软雅黑" panose="020B0503020204020204" charset="-122"/>
                <a:ea typeface="微软雅黑" panose="020B0503020204020204" charset="-122"/>
                <a:cs typeface="Segoe UI" panose="020B0502040204020203" pitchFamily="34" charset="0"/>
              </a:rPr>
              <a:t>年软件开发经验</a:t>
            </a:r>
            <a:endParaRPr kumimoji="0" lang="en-US" sz="160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Segoe UI" panose="020B0502040204020203" pitchFamily="34" charset="0"/>
            </a:endParaRPr>
          </a:p>
        </p:txBody>
      </p:sp>
      <p:sp>
        <p:nvSpPr>
          <p:cNvPr id="6" name="Right Triangle 56"/>
          <p:cNvSpPr/>
          <p:nvPr/>
        </p:nvSpPr>
        <p:spPr>
          <a:xfrm rot="5400000">
            <a:off x="604924" y="1137438"/>
            <a:ext cx="643444" cy="643444"/>
          </a:xfrm>
          <a:prstGeom prst="rtTriangle">
            <a:avLst/>
          </a:prstGeom>
          <a:solidFill>
            <a:srgbClr val="F36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utoShape 139"/>
          <p:cNvSpPr/>
          <p:nvPr/>
        </p:nvSpPr>
        <p:spPr bwMode="auto">
          <a:xfrm>
            <a:off x="1582817" y="1204543"/>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13" name="AutoShape 139"/>
          <p:cNvSpPr/>
          <p:nvPr/>
        </p:nvSpPr>
        <p:spPr bwMode="auto">
          <a:xfrm>
            <a:off x="8014097" y="1191208"/>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graphicFrame>
        <p:nvGraphicFramePr>
          <p:cNvPr id="10" name="图表 9"/>
          <p:cNvGraphicFramePr/>
          <p:nvPr/>
        </p:nvGraphicFramePr>
        <p:xfrm>
          <a:off x="1319624" y="1775460"/>
          <a:ext cx="3128645" cy="325056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5"/>
          <p:cNvSpPr/>
          <p:nvPr/>
        </p:nvSpPr>
        <p:spPr>
          <a:xfrm>
            <a:off x="981132" y="1271346"/>
            <a:ext cx="2549525" cy="2882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薪酬区间分布</a:t>
            </a:r>
            <a:r>
              <a:rPr kumimoji="0" lang="zh-CN" alt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占比（</a:t>
            </a:r>
            <a:r>
              <a:rPr kumimoji="0" lang="en-US" altLang="zh-CN"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graphicFrame>
        <p:nvGraphicFramePr>
          <p:cNvPr id="28" name="图表 27"/>
          <p:cNvGraphicFramePr/>
          <p:nvPr/>
        </p:nvGraphicFramePr>
        <p:xfrm>
          <a:off x="1026624" y="1647779"/>
          <a:ext cx="3687744" cy="3177249"/>
        </p:xfrm>
        <a:graphic>
          <a:graphicData uri="http://schemas.openxmlformats.org/drawingml/2006/chart">
            <c:chart xmlns:c="http://schemas.openxmlformats.org/drawingml/2006/chart" xmlns:r="http://schemas.openxmlformats.org/officeDocument/2006/relationships" r:id="rId4"/>
          </a:graphicData>
        </a:graphic>
      </p:graphicFrame>
      <p:sp>
        <p:nvSpPr>
          <p:cNvPr id="11" name="矩形 10"/>
          <p:cNvSpPr/>
          <p:nvPr/>
        </p:nvSpPr>
        <p:spPr>
          <a:xfrm>
            <a:off x="5807075" y="1877695"/>
            <a:ext cx="5406390" cy="3169285"/>
          </a:xfrm>
          <a:prstGeom prst="rect">
            <a:avLst/>
          </a:prstGeom>
        </p:spPr>
        <p:txBody>
          <a:bodyPr wrap="square">
            <a:spAutoFit/>
          </a:bodyPr>
          <a:lstStyle/>
          <a:p>
            <a:pPr fontAlgn="auto">
              <a:lnSpc>
                <a:spcPct val="125000"/>
              </a:lnSpc>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调研显示：</a:t>
            </a:r>
          </a:p>
          <a:p>
            <a:pPr marL="285750" indent="-285750" fontAlgn="auto">
              <a:lnSpc>
                <a:spcPct val="125000"/>
              </a:lnSpc>
              <a:buFont typeface="Wingdings" panose="05000000000000000000" charset="0"/>
              <a:buChar char="l"/>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具有</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年软件开发经验的软件开发工程师薪酬水平在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6000元/月以下</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和</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11000元/月以上</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的占总样本比例仅为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9.5%</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marL="285750" indent="-285750" fontAlgn="auto">
              <a:lnSpc>
                <a:spcPct val="125000"/>
              </a:lnSpc>
              <a:buFont typeface="Wingdings" panose="05000000000000000000" charset="0"/>
              <a:buChar char="l"/>
            </a:pP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8000~11000元/月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占比总样本的半以上</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69.4%</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marL="285750" indent="-285750" fontAlgn="auto">
              <a:lnSpc>
                <a:spcPct val="125000"/>
              </a:lnSpc>
              <a:buFont typeface="Wingdings" panose="05000000000000000000" charset="0"/>
              <a:buChar char="l"/>
            </a:pP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6000~8000元/月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的占比</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21.1%</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indent="0" fontAlgn="auto">
              <a:lnSpc>
                <a:spcPct val="125000"/>
              </a:lnSpc>
              <a:buFont typeface="Wingdings" panose="05000000000000000000" charset="0"/>
              <a:buNone/>
            </a:pPr>
            <a:endPar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fontAlgn="auto">
              <a:lnSpc>
                <a:spcPct val="125000"/>
              </a:lnSpc>
              <a:buFont typeface="Wingdings" panose="05000000000000000000" charset="0"/>
              <a:buNone/>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综合来看，</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年软件开发经验的研发人员在市场上薪酬的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50分位</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值大概在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9000元/月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10000~11000</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元</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月处于高分位区间。</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19" name="图表 18"/>
          <p:cNvGraphicFramePr/>
          <p:nvPr/>
        </p:nvGraphicFramePr>
        <p:xfrm>
          <a:off x="1007429" y="1530989"/>
          <a:ext cx="3429620" cy="3532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图表 23"/>
          <p:cNvGraphicFramePr/>
          <p:nvPr/>
        </p:nvGraphicFramePr>
        <p:xfrm>
          <a:off x="514985" y="1728470"/>
          <a:ext cx="5100955" cy="3499485"/>
        </p:xfrm>
        <a:graphic>
          <a:graphicData uri="http://schemas.openxmlformats.org/drawingml/2006/chart">
            <c:chart xmlns:c="http://schemas.openxmlformats.org/drawingml/2006/chart" xmlns:r="http://schemas.openxmlformats.org/officeDocument/2006/relationships" r:id="rId6"/>
          </a:graphicData>
        </a:graphic>
      </p:graphicFrame>
      <p:pic>
        <p:nvPicPr>
          <p:cNvPr id="12" name="图片 11"/>
          <p:cNvPicPr>
            <a:picLocks noChangeAspect="1"/>
          </p:cNvPicPr>
          <p:nvPr/>
        </p:nvPicPr>
        <p:blipFill>
          <a:blip r:embed="rId7"/>
          <a:stretch>
            <a:fillRect/>
          </a:stretch>
        </p:blipFill>
        <p:spPr>
          <a:xfrm>
            <a:off x="10378014" y="5071006"/>
            <a:ext cx="1327500" cy="1125000"/>
          </a:xfrm>
          <a:prstGeom prst="rect">
            <a:avLst/>
          </a:prstGeom>
        </p:spPr>
      </p:pic>
      <p:sp>
        <p:nvSpPr>
          <p:cNvPr id="14" name="AutoShape 139"/>
          <p:cNvSpPr/>
          <p:nvPr/>
        </p:nvSpPr>
        <p:spPr bwMode="auto">
          <a:xfrm>
            <a:off x="676672" y="1227867"/>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32" name="Rectangle 18"/>
          <p:cNvSpPr/>
          <p:nvPr/>
        </p:nvSpPr>
        <p:spPr>
          <a:xfrm>
            <a:off x="1071037" y="663274"/>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Undergraduate fresh graduate salary status</a:t>
            </a: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500"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par>
                                <p:cTn id="35" presetID="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2" presetClass="entr" presetSubtype="8" decel="10000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0-#ppt_w/2"/>
                                          </p:val>
                                        </p:tav>
                                        <p:tav tm="100000">
                                          <p:val>
                                            <p:strVal val="#ppt_x"/>
                                          </p:val>
                                        </p:tav>
                                      </p:tavLst>
                                    </p:anim>
                                    <p:anim calcmode="lin" valueType="num">
                                      <p:cBhvr additive="base">
                                        <p:cTn id="46" dur="500" fill="hold"/>
                                        <p:tgtEl>
                                          <p:spTgt spid="32"/>
                                        </p:tgtEl>
                                        <p:attrNameLst>
                                          <p:attrName>ppt_y</p:attrName>
                                        </p:attrNameLst>
                                      </p:cBhvr>
                                      <p:tavLst>
                                        <p:tav tm="0">
                                          <p:val>
                                            <p:strVal val="#ppt_y"/>
                                          </p:val>
                                        </p:tav>
                                        <p:tav tm="100000">
                                          <p:val>
                                            <p:strVal val="#ppt_y"/>
                                          </p:val>
                                        </p:tav>
                                      </p:tavLst>
                                    </p:anim>
                                  </p:childTnLst>
                                </p:cTn>
                              </p:par>
                              <p:par>
                                <p:cTn id="47" presetID="26" presetClass="emph" presetSubtype="0" repeatCount="indefinite" fill="hold" grpId="0" nodeType="withEffect">
                                  <p:stCondLst>
                                    <p:cond delay="0"/>
                                  </p:stCondLst>
                                  <p:endCondLst>
                                    <p:cond evt="onNext" delay="0">
                                      <p:tgtEl>
                                        <p:sldTgt/>
                                      </p:tgtEl>
                                    </p:cond>
                                  </p:endCondLst>
                                  <p:childTnLst>
                                    <p:animEffect transition="out" filter="fade">
                                      <p:cBhvr>
                                        <p:cTn id="48" dur="500" tmFilter="0, 0; .2, .5; .8, .5; 1, 0"/>
                                        <p:tgtEl>
                                          <p:spTgt spid="593"/>
                                        </p:tgtEl>
                                      </p:cBhvr>
                                    </p:animEffect>
                                    <p:animScale>
                                      <p:cBhvr>
                                        <p:cTn id="49" dur="250" autoRev="1" fill="hold"/>
                                        <p:tgtEl>
                                          <p:spTgt spid="593"/>
                                        </p:tgtEl>
                                      </p:cBhvr>
                                      <p:by x="105000" y="105000"/>
                                    </p:animScale>
                                  </p:childTnLst>
                                </p:cTn>
                              </p:par>
                              <p:par>
                                <p:cTn id="50" presetID="26" presetClass="emph" presetSubtype="0" repeatCount="indefinite" fill="hold" grpId="0" nodeType="withEffect">
                                  <p:stCondLst>
                                    <p:cond delay="0"/>
                                  </p:stCondLst>
                                  <p:endCondLst>
                                    <p:cond evt="onNext" delay="0">
                                      <p:tgtEl>
                                        <p:sldTgt/>
                                      </p:tgtEl>
                                    </p:cond>
                                  </p:endCondLst>
                                  <p:childTnLst>
                                    <p:animEffect transition="out" filter="fade">
                                      <p:cBhvr>
                                        <p:cTn id="51" dur="500" tmFilter="0, 0; .2, .5; .8, .5; 1, 0"/>
                                        <p:tgtEl>
                                          <p:spTgt spid="591"/>
                                        </p:tgtEl>
                                      </p:cBhvr>
                                    </p:animEffect>
                                    <p:animScale>
                                      <p:cBhvr>
                                        <p:cTn id="52" dur="250" autoRev="1" fill="hold"/>
                                        <p:tgtEl>
                                          <p:spTgt spid="591"/>
                                        </p:tgtEl>
                                      </p:cBhvr>
                                      <p:by x="105000" y="105000"/>
                                    </p:animScale>
                                  </p:childTnLst>
                                </p:cTn>
                              </p:par>
                              <p:par>
                                <p:cTn id="53" presetID="26" presetClass="emph" presetSubtype="0" repeatCount="indefinite" fill="hold" grpId="0" nodeType="withEffect">
                                  <p:stCondLst>
                                    <p:cond delay="0"/>
                                  </p:stCondLst>
                                  <p:endCondLst>
                                    <p:cond evt="onNext" delay="0">
                                      <p:tgtEl>
                                        <p:sldTgt/>
                                      </p:tgtEl>
                                    </p:cond>
                                  </p:endCondLst>
                                  <p:childTnLst>
                                    <p:animEffect transition="out" filter="fade">
                                      <p:cBhvr>
                                        <p:cTn id="54" dur="500" tmFilter="0, 0; .2, .5; .8, .5; 1, 0"/>
                                        <p:tgtEl>
                                          <p:spTgt spid="592"/>
                                        </p:tgtEl>
                                      </p:cBhvr>
                                    </p:animEffect>
                                    <p:animScale>
                                      <p:cBhvr>
                                        <p:cTn id="55" dur="250" autoRev="1" fill="hold"/>
                                        <p:tgtEl>
                                          <p:spTgt spid="592"/>
                                        </p:tgtEl>
                                      </p:cBhvr>
                                      <p:by x="105000" y="105000"/>
                                    </p:animScale>
                                  </p:childTnLst>
                                </p:cTn>
                              </p:par>
                              <p:par>
                                <p:cTn id="56" presetID="6" presetClass="emph" presetSubtype="0" repeatCount="indefinite" fill="hold" grpId="0" nodeType="withEffect">
                                  <p:stCondLst>
                                    <p:cond delay="0"/>
                                  </p:stCondLst>
                                  <p:endCondLst>
                                    <p:cond evt="onNext" delay="0">
                                      <p:tgtEl>
                                        <p:sldTgt/>
                                      </p:tgtEl>
                                    </p:cond>
                                  </p:endCondLst>
                                  <p:childTnLst>
                                    <p:animScale>
                                      <p:cBhvr>
                                        <p:cTn id="57" dur="1000" fill="hold"/>
                                        <p:tgtEl>
                                          <p:spTgt spid="88"/>
                                        </p:tgtEl>
                                      </p:cBhvr>
                                      <p:by x="115000" y="115000"/>
                                    </p:animScale>
                                  </p:childTnLst>
                                </p:cTn>
                              </p:par>
                              <p:par>
                                <p:cTn id="58" presetID="14" presetClass="entr" presetSubtype="1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par>
                                <p:cTn id="61" presetID="14" presetClass="entr" presetSubtype="10"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randombar(horizontal)">
                                      <p:cBhvr>
                                        <p:cTn id="63" dur="500"/>
                                        <p:tgtEl>
                                          <p:spTgt spid="10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up)">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43" grpId="0" bldLvl="0" animBg="1"/>
      <p:bldP spid="6" grpId="0" bldLvl="0" animBg="1"/>
      <p:bldP spid="9" grpId="0" bldLvl="0" animBg="1"/>
      <p:bldP spid="22" grpId="0"/>
      <p:bldP spid="11" grpId="0"/>
      <p:bldP spid="14" grpId="0" bldLvl="0" animBg="1"/>
      <p:bldP spid="32" grpId="0"/>
      <p:bldP spid="591" grpId="0" bldLvl="0" animBg="1"/>
      <p:bldP spid="592" grpId="0" bldLvl="0" animBg="1"/>
      <p:bldP spid="593" grpId="0" bldLvl="0" animBg="1"/>
      <p:bldP spid="8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14400" y="2311360"/>
            <a:ext cx="5301521" cy="2550861"/>
            <a:chOff x="0" y="1268826"/>
            <a:chExt cx="5639798" cy="2713626"/>
          </a:xfrm>
        </p:grpSpPr>
        <p:sp>
          <p:nvSpPr>
            <p:cNvPr id="49" name="矩形: 剪去对角 48"/>
            <p:cNvSpPr/>
            <p:nvPr/>
          </p:nvSpPr>
          <p:spPr>
            <a:xfrm>
              <a:off x="95836" y="1376604"/>
              <a:ext cx="5543962" cy="2605848"/>
            </a:xfrm>
            <a:prstGeom prst="snip2DiagRect">
              <a:avLst>
                <a:gd name="adj1" fmla="val 0"/>
                <a:gd name="adj2" fmla="val 26034"/>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0" name="矩形: 剪去对角 49"/>
            <p:cNvSpPr/>
            <p:nvPr/>
          </p:nvSpPr>
          <p:spPr>
            <a:xfrm>
              <a:off x="0" y="1268826"/>
              <a:ext cx="5541642" cy="2605848"/>
            </a:xfrm>
            <a:prstGeom prst="snip2DiagRect">
              <a:avLst>
                <a:gd name="adj1" fmla="val 0"/>
                <a:gd name="adj2" fmla="val 2603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24" name="文本框 23"/>
          <p:cNvSpPr txBox="1"/>
          <p:nvPr/>
        </p:nvSpPr>
        <p:spPr>
          <a:xfrm>
            <a:off x="2286905" y="2503127"/>
            <a:ext cx="2556510" cy="1198880"/>
          </a:xfrm>
          <a:prstGeom prst="rect">
            <a:avLst/>
          </a:prstGeom>
          <a:noFill/>
        </p:spPr>
        <p:txBody>
          <a:bodyPr wrap="none" rtlCol="0">
            <a:spAutoFit/>
          </a:bodyPr>
          <a:lstStyle/>
          <a:p>
            <a:pPr algn="ctr"/>
            <a:r>
              <a:rPr lang="zh-CN" altLang="en-US" sz="7200" b="1">
                <a:solidFill>
                  <a:schemeClr val="bg1"/>
                </a:solidFill>
                <a:latin typeface="微软雅黑" panose="020B0503020204020204" charset="-122"/>
                <a:ea typeface="微软雅黑" panose="020B0503020204020204" charset="-122"/>
                <a:sym typeface="微软雅黑" panose="020B0503020204020204" charset="-122"/>
              </a:rPr>
              <a:t>目</a:t>
            </a:r>
            <a:r>
              <a:rPr lang="en-US" altLang="zh-CN" sz="7200" b="1">
                <a:solidFill>
                  <a:schemeClr val="bg1"/>
                </a:solidFill>
                <a:latin typeface="微软雅黑" panose="020B0503020204020204" charset="-122"/>
                <a:ea typeface="微软雅黑" panose="020B0503020204020204" charset="-122"/>
                <a:sym typeface="微软雅黑" panose="020B0503020204020204" charset="-122"/>
              </a:rPr>
              <a:t>  </a:t>
            </a:r>
            <a:r>
              <a:rPr lang="zh-CN" altLang="en-US" sz="7200" b="1">
                <a:solidFill>
                  <a:schemeClr val="bg1"/>
                </a:solidFill>
                <a:latin typeface="微软雅黑" panose="020B0503020204020204" charset="-122"/>
                <a:ea typeface="微软雅黑" panose="020B0503020204020204" charset="-122"/>
                <a:sym typeface="微软雅黑" panose="020B0503020204020204" charset="-122"/>
              </a:rPr>
              <a:t>录</a:t>
            </a:r>
            <a:endParaRPr lang="zh-CN" altLang="en-US" sz="72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5" name="文本框 24"/>
          <p:cNvSpPr txBox="1"/>
          <p:nvPr/>
        </p:nvSpPr>
        <p:spPr>
          <a:xfrm>
            <a:off x="2013538" y="3414395"/>
            <a:ext cx="3103245" cy="798830"/>
          </a:xfrm>
          <a:prstGeom prst="rect">
            <a:avLst/>
          </a:prstGeom>
          <a:noFill/>
        </p:spPr>
        <p:txBody>
          <a:bodyPr wrap="square" rtlCol="0">
            <a:spAutoFit/>
          </a:bodyPr>
          <a:lstStyle>
            <a:defPPr>
              <a:defRPr lang="en-US"/>
            </a:defPPr>
            <a:lvl1pPr marR="0" lvl="0" indent="0" algn="ctr" defTabSz="914400" fontAlgn="auto">
              <a:lnSpc>
                <a:spcPct val="100000"/>
              </a:lnSpc>
              <a:spcBef>
                <a:spcPts val="0"/>
              </a:spcBef>
              <a:spcAft>
                <a:spcPts val="0"/>
              </a:spcAft>
              <a:buClrTx/>
              <a:buSzTx/>
              <a:buFontTx/>
              <a:buNone/>
              <a:defRPr kumimoji="0" sz="3600" b="0" i="0" u="none" strike="noStrike" cap="none" spc="0" normalizeH="0" baseline="0">
                <a:ln>
                  <a:noFill/>
                </a:ln>
                <a:solidFill>
                  <a:schemeClr val="bg1"/>
                </a:solidFill>
                <a:effectLst/>
                <a:uLnTx/>
                <a:uFillTx/>
                <a:latin typeface="oswald" panose="00000500000000000000" charset="0"/>
                <a:ea typeface="汉仪雅酷黑 65W" panose="020B0604020202020204" pitchFamily="34" charset="-122"/>
                <a:cs typeface="Aharoni" panose="02010803020104030203" pitchFamily="2" charset="-79"/>
              </a:defRPr>
            </a:lvl1pPr>
          </a:lstStyle>
          <a:p>
            <a:r>
              <a:rPr lang="en-US" altLang="zh-CN" sz="4600" b="1">
                <a:latin typeface="汉仪晓波花月圆简" panose="00020600040101010101" charset="-122"/>
                <a:ea typeface="汉仪晓波花月圆简" panose="00020600040101010101" charset="-122"/>
                <a:cs typeface="Yu Gothic UI Semibold" panose="020B0700000000000000" charset="-128"/>
                <a:sym typeface="微软雅黑" panose="020B0503020204020204" charset="-122"/>
              </a:rPr>
              <a:t>Content</a:t>
            </a:r>
          </a:p>
        </p:txBody>
      </p:sp>
      <p:grpSp>
        <p:nvGrpSpPr>
          <p:cNvPr id="54" name="组合 53"/>
          <p:cNvGrpSpPr/>
          <p:nvPr/>
        </p:nvGrpSpPr>
        <p:grpSpPr>
          <a:xfrm flipH="1">
            <a:off x="150727" y="3504644"/>
            <a:ext cx="2478279" cy="3353356"/>
            <a:chOff x="7787095" y="3080690"/>
            <a:chExt cx="1485670" cy="2010258"/>
          </a:xfrm>
        </p:grpSpPr>
        <p:sp>
          <p:nvSpPr>
            <p:cNvPr id="55" name="Freeform 5"/>
            <p:cNvSpPr/>
            <p:nvPr/>
          </p:nvSpPr>
          <p:spPr bwMode="auto">
            <a:xfrm>
              <a:off x="8146115" y="3420181"/>
              <a:ext cx="273703" cy="360593"/>
            </a:xfrm>
            <a:custGeom>
              <a:avLst/>
              <a:gdLst>
                <a:gd name="T0" fmla="*/ 0 w 527"/>
                <a:gd name="T1" fmla="*/ 250 h 696"/>
                <a:gd name="T2" fmla="*/ 223 w 527"/>
                <a:gd name="T3" fmla="*/ 30 h 696"/>
                <a:gd name="T4" fmla="*/ 452 w 527"/>
                <a:gd name="T5" fmla="*/ 89 h 696"/>
                <a:gd name="T6" fmla="*/ 342 w 527"/>
                <a:gd name="T7" fmla="*/ 113 h 696"/>
                <a:gd name="T8" fmla="*/ 276 w 527"/>
                <a:gd name="T9" fmla="*/ 142 h 696"/>
                <a:gd name="T10" fmla="*/ 433 w 527"/>
                <a:gd name="T11" fmla="*/ 161 h 696"/>
                <a:gd name="T12" fmla="*/ 274 w 527"/>
                <a:gd name="T13" fmla="*/ 248 h 696"/>
                <a:gd name="T14" fmla="*/ 430 w 527"/>
                <a:gd name="T15" fmla="*/ 264 h 696"/>
                <a:gd name="T16" fmla="*/ 275 w 527"/>
                <a:gd name="T17" fmla="*/ 338 h 696"/>
                <a:gd name="T18" fmla="*/ 489 w 527"/>
                <a:gd name="T19" fmla="*/ 389 h 696"/>
                <a:gd name="T20" fmla="*/ 265 w 527"/>
                <a:gd name="T21" fmla="*/ 446 h 696"/>
                <a:gd name="T22" fmla="*/ 93 w 527"/>
                <a:gd name="T23" fmla="*/ 671 h 696"/>
                <a:gd name="T24" fmla="*/ 0 w 527"/>
                <a:gd name="T25" fmla="*/ 25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96">
                  <a:moveTo>
                    <a:pt x="0" y="250"/>
                  </a:moveTo>
                  <a:cubicBezTo>
                    <a:pt x="0" y="250"/>
                    <a:pt x="101" y="60"/>
                    <a:pt x="223" y="30"/>
                  </a:cubicBezTo>
                  <a:cubicBezTo>
                    <a:pt x="345" y="0"/>
                    <a:pt x="526" y="57"/>
                    <a:pt x="452" y="89"/>
                  </a:cubicBezTo>
                  <a:cubicBezTo>
                    <a:pt x="415" y="105"/>
                    <a:pt x="375" y="104"/>
                    <a:pt x="342" y="113"/>
                  </a:cubicBezTo>
                  <a:cubicBezTo>
                    <a:pt x="302" y="124"/>
                    <a:pt x="276" y="142"/>
                    <a:pt x="276" y="142"/>
                  </a:cubicBezTo>
                  <a:cubicBezTo>
                    <a:pt x="276" y="142"/>
                    <a:pt x="428" y="117"/>
                    <a:pt x="433" y="161"/>
                  </a:cubicBezTo>
                  <a:cubicBezTo>
                    <a:pt x="438" y="198"/>
                    <a:pt x="274" y="248"/>
                    <a:pt x="274" y="248"/>
                  </a:cubicBezTo>
                  <a:cubicBezTo>
                    <a:pt x="274" y="248"/>
                    <a:pt x="461" y="216"/>
                    <a:pt x="430" y="264"/>
                  </a:cubicBezTo>
                  <a:cubicBezTo>
                    <a:pt x="398" y="311"/>
                    <a:pt x="275" y="338"/>
                    <a:pt x="275" y="338"/>
                  </a:cubicBezTo>
                  <a:cubicBezTo>
                    <a:pt x="275" y="338"/>
                    <a:pt x="527" y="334"/>
                    <a:pt x="489" y="389"/>
                  </a:cubicBezTo>
                  <a:cubicBezTo>
                    <a:pt x="451" y="443"/>
                    <a:pt x="281" y="390"/>
                    <a:pt x="265" y="446"/>
                  </a:cubicBezTo>
                  <a:cubicBezTo>
                    <a:pt x="250" y="501"/>
                    <a:pt x="253" y="696"/>
                    <a:pt x="93" y="671"/>
                  </a:cubicBezTo>
                  <a:lnTo>
                    <a:pt x="0" y="250"/>
                  </a:lnTo>
                  <a:close/>
                </a:path>
              </a:pathLst>
            </a:custGeom>
            <a:solidFill>
              <a:srgbClr val="F18C7E"/>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6" name="Freeform 6"/>
            <p:cNvSpPr/>
            <p:nvPr/>
          </p:nvSpPr>
          <p:spPr bwMode="auto">
            <a:xfrm>
              <a:off x="8069155" y="4667050"/>
              <a:ext cx="479135" cy="423898"/>
            </a:xfrm>
            <a:custGeom>
              <a:avLst/>
              <a:gdLst>
                <a:gd name="T0" fmla="*/ 924 w 924"/>
                <a:gd name="T1" fmla="*/ 818 h 818"/>
                <a:gd name="T2" fmla="*/ 52 w 924"/>
                <a:gd name="T3" fmla="*/ 818 h 818"/>
                <a:gd name="T4" fmla="*/ 2 w 924"/>
                <a:gd name="T5" fmla="*/ 239 h 818"/>
                <a:gd name="T6" fmla="*/ 1 w 924"/>
                <a:gd name="T7" fmla="*/ 234 h 818"/>
                <a:gd name="T8" fmla="*/ 3 w 924"/>
                <a:gd name="T9" fmla="*/ 187 h 818"/>
                <a:gd name="T10" fmla="*/ 5 w 924"/>
                <a:gd name="T11" fmla="*/ 178 h 818"/>
                <a:gd name="T12" fmla="*/ 67 w 924"/>
                <a:gd name="T13" fmla="*/ 83 h 818"/>
                <a:gd name="T14" fmla="*/ 659 w 924"/>
                <a:gd name="T15" fmla="*/ 133 h 818"/>
                <a:gd name="T16" fmla="*/ 813 w 924"/>
                <a:gd name="T17" fmla="*/ 189 h 818"/>
                <a:gd name="T18" fmla="*/ 905 w 924"/>
                <a:gd name="T19" fmla="*/ 227 h 818"/>
                <a:gd name="T20" fmla="*/ 905 w 924"/>
                <a:gd name="T21" fmla="*/ 227 h 818"/>
                <a:gd name="T22" fmla="*/ 905 w 924"/>
                <a:gd name="T23" fmla="*/ 228 h 818"/>
                <a:gd name="T24" fmla="*/ 916 w 924"/>
                <a:gd name="T25" fmla="*/ 642 h 818"/>
                <a:gd name="T26" fmla="*/ 924 w 924"/>
                <a:gd name="T27" fmla="*/ 81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818">
                  <a:moveTo>
                    <a:pt x="924" y="818"/>
                  </a:moveTo>
                  <a:cubicBezTo>
                    <a:pt x="52" y="818"/>
                    <a:pt x="52" y="818"/>
                    <a:pt x="52" y="818"/>
                  </a:cubicBezTo>
                  <a:cubicBezTo>
                    <a:pt x="28" y="595"/>
                    <a:pt x="12" y="402"/>
                    <a:pt x="2" y="239"/>
                  </a:cubicBezTo>
                  <a:cubicBezTo>
                    <a:pt x="1" y="234"/>
                    <a:pt x="1" y="234"/>
                    <a:pt x="1" y="234"/>
                  </a:cubicBezTo>
                  <a:cubicBezTo>
                    <a:pt x="0" y="217"/>
                    <a:pt x="1" y="201"/>
                    <a:pt x="3" y="187"/>
                  </a:cubicBezTo>
                  <a:cubicBezTo>
                    <a:pt x="4" y="184"/>
                    <a:pt x="4" y="181"/>
                    <a:pt x="5" y="178"/>
                  </a:cubicBezTo>
                  <a:cubicBezTo>
                    <a:pt x="13" y="135"/>
                    <a:pt x="35" y="104"/>
                    <a:pt x="67" y="83"/>
                  </a:cubicBezTo>
                  <a:cubicBezTo>
                    <a:pt x="189" y="0"/>
                    <a:pt x="459" y="65"/>
                    <a:pt x="659" y="133"/>
                  </a:cubicBezTo>
                  <a:cubicBezTo>
                    <a:pt x="718" y="152"/>
                    <a:pt x="771" y="172"/>
                    <a:pt x="813" y="189"/>
                  </a:cubicBezTo>
                  <a:cubicBezTo>
                    <a:pt x="868" y="211"/>
                    <a:pt x="903" y="227"/>
                    <a:pt x="905" y="227"/>
                  </a:cubicBezTo>
                  <a:cubicBezTo>
                    <a:pt x="905" y="227"/>
                    <a:pt x="905" y="227"/>
                    <a:pt x="905" y="227"/>
                  </a:cubicBezTo>
                  <a:cubicBezTo>
                    <a:pt x="905" y="228"/>
                    <a:pt x="905" y="228"/>
                    <a:pt x="905" y="228"/>
                  </a:cubicBezTo>
                  <a:cubicBezTo>
                    <a:pt x="916" y="642"/>
                    <a:pt x="916" y="642"/>
                    <a:pt x="916" y="642"/>
                  </a:cubicBezTo>
                  <a:lnTo>
                    <a:pt x="924" y="818"/>
                  </a:lnTo>
                  <a:close/>
                </a:path>
              </a:pathLst>
            </a:custGeom>
            <a:solidFill>
              <a:srgbClr val="F36932"/>
            </a:solidFill>
            <a:ln w="9525">
              <a:solidFill>
                <a:schemeClr val="tx1"/>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7" name="Freeform 7"/>
            <p:cNvSpPr/>
            <p:nvPr/>
          </p:nvSpPr>
          <p:spPr bwMode="auto">
            <a:xfrm>
              <a:off x="8481881" y="4463480"/>
              <a:ext cx="488445" cy="627468"/>
            </a:xfrm>
            <a:custGeom>
              <a:avLst/>
              <a:gdLst>
                <a:gd name="T0" fmla="*/ 942 w 942"/>
                <a:gd name="T1" fmla="*/ 1211 h 1211"/>
                <a:gd name="T2" fmla="*/ 69 w 942"/>
                <a:gd name="T3" fmla="*/ 1211 h 1211"/>
                <a:gd name="T4" fmla="*/ 19 w 942"/>
                <a:gd name="T5" fmla="*/ 619 h 1211"/>
                <a:gd name="T6" fmla="*/ 17 w 942"/>
                <a:gd name="T7" fmla="*/ 582 h 1211"/>
                <a:gd name="T8" fmla="*/ 14 w 942"/>
                <a:gd name="T9" fmla="*/ 527 h 1211"/>
                <a:gd name="T10" fmla="*/ 6 w 942"/>
                <a:gd name="T11" fmla="*/ 318 h 1211"/>
                <a:gd name="T12" fmla="*/ 7 w 942"/>
                <a:gd name="T13" fmla="*/ 0 h 1211"/>
                <a:gd name="T14" fmla="*/ 737 w 942"/>
                <a:gd name="T15" fmla="*/ 161 h 1211"/>
                <a:gd name="T16" fmla="*/ 913 w 942"/>
                <a:gd name="T17" fmla="*/ 200 h 1211"/>
                <a:gd name="T18" fmla="*/ 914 w 942"/>
                <a:gd name="T19" fmla="*/ 262 h 1211"/>
                <a:gd name="T20" fmla="*/ 922 w 942"/>
                <a:gd name="T21" fmla="*/ 540 h 1211"/>
                <a:gd name="T22" fmla="*/ 924 w 942"/>
                <a:gd name="T23" fmla="*/ 630 h 1211"/>
                <a:gd name="T24" fmla="*/ 926 w 942"/>
                <a:gd name="T25" fmla="*/ 702 h 1211"/>
                <a:gd name="T26" fmla="*/ 926 w 942"/>
                <a:gd name="T27" fmla="*/ 702 h 1211"/>
                <a:gd name="T28" fmla="*/ 935 w 942"/>
                <a:gd name="T29" fmla="*/ 1057 h 1211"/>
                <a:gd name="T30" fmla="*/ 942 w 942"/>
                <a:gd name="T31"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2" h="1211">
                  <a:moveTo>
                    <a:pt x="942" y="1211"/>
                  </a:moveTo>
                  <a:cubicBezTo>
                    <a:pt x="69" y="1211"/>
                    <a:pt x="69" y="1211"/>
                    <a:pt x="69" y="1211"/>
                  </a:cubicBezTo>
                  <a:cubicBezTo>
                    <a:pt x="45" y="981"/>
                    <a:pt x="29" y="784"/>
                    <a:pt x="19" y="619"/>
                  </a:cubicBezTo>
                  <a:cubicBezTo>
                    <a:pt x="18" y="606"/>
                    <a:pt x="18" y="594"/>
                    <a:pt x="17" y="582"/>
                  </a:cubicBezTo>
                  <a:cubicBezTo>
                    <a:pt x="16" y="563"/>
                    <a:pt x="15" y="545"/>
                    <a:pt x="14" y="527"/>
                  </a:cubicBezTo>
                  <a:cubicBezTo>
                    <a:pt x="10" y="449"/>
                    <a:pt x="7" y="379"/>
                    <a:pt x="6" y="318"/>
                  </a:cubicBezTo>
                  <a:cubicBezTo>
                    <a:pt x="0" y="107"/>
                    <a:pt x="7" y="0"/>
                    <a:pt x="7" y="0"/>
                  </a:cubicBezTo>
                  <a:cubicBezTo>
                    <a:pt x="737" y="161"/>
                    <a:pt x="737" y="161"/>
                    <a:pt x="737" y="161"/>
                  </a:cubicBezTo>
                  <a:cubicBezTo>
                    <a:pt x="913" y="200"/>
                    <a:pt x="913" y="200"/>
                    <a:pt x="913" y="200"/>
                  </a:cubicBezTo>
                  <a:cubicBezTo>
                    <a:pt x="914" y="262"/>
                    <a:pt x="914" y="262"/>
                    <a:pt x="914" y="262"/>
                  </a:cubicBezTo>
                  <a:cubicBezTo>
                    <a:pt x="922" y="540"/>
                    <a:pt x="922" y="540"/>
                    <a:pt x="922" y="540"/>
                  </a:cubicBezTo>
                  <a:cubicBezTo>
                    <a:pt x="924" y="630"/>
                    <a:pt x="924" y="630"/>
                    <a:pt x="924" y="630"/>
                  </a:cubicBezTo>
                  <a:cubicBezTo>
                    <a:pt x="926" y="702"/>
                    <a:pt x="926" y="702"/>
                    <a:pt x="926" y="702"/>
                  </a:cubicBezTo>
                  <a:cubicBezTo>
                    <a:pt x="926" y="702"/>
                    <a:pt x="926" y="702"/>
                    <a:pt x="926" y="702"/>
                  </a:cubicBezTo>
                  <a:cubicBezTo>
                    <a:pt x="935" y="1057"/>
                    <a:pt x="935" y="1057"/>
                    <a:pt x="935" y="1057"/>
                  </a:cubicBezTo>
                  <a:lnTo>
                    <a:pt x="942" y="1211"/>
                  </a:lnTo>
                  <a:close/>
                </a:path>
              </a:pathLst>
            </a:custGeom>
            <a:solidFill>
              <a:srgbClr val="F36932"/>
            </a:solidFill>
            <a:ln w="9525">
              <a:solidFill>
                <a:schemeClr val="tx1"/>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8" name="Freeform 8"/>
            <p:cNvSpPr/>
            <p:nvPr/>
          </p:nvSpPr>
          <p:spPr bwMode="auto">
            <a:xfrm>
              <a:off x="8628353" y="4951304"/>
              <a:ext cx="133438" cy="139644"/>
            </a:xfrm>
            <a:custGeom>
              <a:avLst/>
              <a:gdLst>
                <a:gd name="T0" fmla="*/ 258 w 258"/>
                <a:gd name="T1" fmla="*/ 9 h 270"/>
                <a:gd name="T2" fmla="*/ 12 w 258"/>
                <a:gd name="T3" fmla="*/ 270 h 270"/>
                <a:gd name="T4" fmla="*/ 0 w 258"/>
                <a:gd name="T5" fmla="*/ 270 h 270"/>
                <a:gd name="T6" fmla="*/ 251 w 258"/>
                <a:gd name="T7" fmla="*/ 0 h 270"/>
                <a:gd name="T8" fmla="*/ 258 w 258"/>
                <a:gd name="T9" fmla="*/ 9 h 270"/>
              </a:gdLst>
              <a:ahLst/>
              <a:cxnLst>
                <a:cxn ang="0">
                  <a:pos x="T0" y="T1"/>
                </a:cxn>
                <a:cxn ang="0">
                  <a:pos x="T2" y="T3"/>
                </a:cxn>
                <a:cxn ang="0">
                  <a:pos x="T4" y="T5"/>
                </a:cxn>
                <a:cxn ang="0">
                  <a:pos x="T6" y="T7"/>
                </a:cxn>
                <a:cxn ang="0">
                  <a:pos x="T8" y="T9"/>
                </a:cxn>
              </a:cxnLst>
              <a:rect l="0" t="0" r="r" b="b"/>
              <a:pathLst>
                <a:path w="258" h="270">
                  <a:moveTo>
                    <a:pt x="258" y="9"/>
                  </a:moveTo>
                  <a:cubicBezTo>
                    <a:pt x="256" y="10"/>
                    <a:pt x="82" y="126"/>
                    <a:pt x="12" y="270"/>
                  </a:cubicBezTo>
                  <a:cubicBezTo>
                    <a:pt x="0" y="270"/>
                    <a:pt x="0" y="270"/>
                    <a:pt x="0" y="270"/>
                  </a:cubicBezTo>
                  <a:cubicBezTo>
                    <a:pt x="70" y="121"/>
                    <a:pt x="249" y="1"/>
                    <a:pt x="251" y="0"/>
                  </a:cubicBezTo>
                  <a:lnTo>
                    <a:pt x="258" y="9"/>
                  </a:ln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 name="Freeform 9"/>
            <p:cNvSpPr/>
            <p:nvPr/>
          </p:nvSpPr>
          <p:spPr bwMode="auto">
            <a:xfrm>
              <a:off x="8391268" y="3281158"/>
              <a:ext cx="250739" cy="402796"/>
            </a:xfrm>
            <a:custGeom>
              <a:avLst/>
              <a:gdLst>
                <a:gd name="T0" fmla="*/ 342 w 484"/>
                <a:gd name="T1" fmla="*/ 515 h 777"/>
                <a:gd name="T2" fmla="*/ 284 w 484"/>
                <a:gd name="T3" fmla="*/ 343 h 777"/>
                <a:gd name="T4" fmla="*/ 268 w 484"/>
                <a:gd name="T5" fmla="*/ 294 h 777"/>
                <a:gd name="T6" fmla="*/ 170 w 484"/>
                <a:gd name="T7" fmla="*/ 0 h 777"/>
                <a:gd name="T8" fmla="*/ 157 w 484"/>
                <a:gd name="T9" fmla="*/ 292 h 777"/>
                <a:gd name="T10" fmla="*/ 149 w 484"/>
                <a:gd name="T11" fmla="*/ 467 h 777"/>
                <a:gd name="T12" fmla="*/ 147 w 484"/>
                <a:gd name="T13" fmla="*/ 523 h 777"/>
                <a:gd name="T14" fmla="*/ 90 w 484"/>
                <a:gd name="T15" fmla="*/ 601 h 777"/>
                <a:gd name="T16" fmla="*/ 88 w 484"/>
                <a:gd name="T17" fmla="*/ 732 h 777"/>
                <a:gd name="T18" fmla="*/ 484 w 484"/>
                <a:gd name="T19" fmla="*/ 618 h 777"/>
                <a:gd name="T20" fmla="*/ 342 w 484"/>
                <a:gd name="T21" fmla="*/ 51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777">
                  <a:moveTo>
                    <a:pt x="342" y="515"/>
                  </a:moveTo>
                  <a:cubicBezTo>
                    <a:pt x="284" y="343"/>
                    <a:pt x="284" y="343"/>
                    <a:pt x="284" y="343"/>
                  </a:cubicBezTo>
                  <a:cubicBezTo>
                    <a:pt x="268" y="294"/>
                    <a:pt x="268" y="294"/>
                    <a:pt x="268" y="294"/>
                  </a:cubicBezTo>
                  <a:cubicBezTo>
                    <a:pt x="170" y="0"/>
                    <a:pt x="170" y="0"/>
                    <a:pt x="170" y="0"/>
                  </a:cubicBezTo>
                  <a:cubicBezTo>
                    <a:pt x="157" y="292"/>
                    <a:pt x="157" y="292"/>
                    <a:pt x="157" y="292"/>
                  </a:cubicBezTo>
                  <a:cubicBezTo>
                    <a:pt x="149" y="467"/>
                    <a:pt x="149" y="467"/>
                    <a:pt x="149" y="467"/>
                  </a:cubicBezTo>
                  <a:cubicBezTo>
                    <a:pt x="147" y="523"/>
                    <a:pt x="147" y="523"/>
                    <a:pt x="147" y="523"/>
                  </a:cubicBezTo>
                  <a:cubicBezTo>
                    <a:pt x="145" y="561"/>
                    <a:pt x="120" y="569"/>
                    <a:pt x="90" y="601"/>
                  </a:cubicBezTo>
                  <a:cubicBezTo>
                    <a:pt x="78" y="615"/>
                    <a:pt x="0" y="695"/>
                    <a:pt x="88" y="732"/>
                  </a:cubicBezTo>
                  <a:cubicBezTo>
                    <a:pt x="199" y="777"/>
                    <a:pt x="405" y="708"/>
                    <a:pt x="484" y="618"/>
                  </a:cubicBezTo>
                  <a:cubicBezTo>
                    <a:pt x="483" y="618"/>
                    <a:pt x="360" y="571"/>
                    <a:pt x="342" y="515"/>
                  </a:cubicBezTo>
                  <a:close/>
                </a:path>
              </a:pathLst>
            </a:custGeom>
            <a:solidFill>
              <a:srgbClr val="FDAD9B"/>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 name="Freeform 10"/>
            <p:cNvSpPr/>
            <p:nvPr/>
          </p:nvSpPr>
          <p:spPr bwMode="auto">
            <a:xfrm>
              <a:off x="8329204" y="3166339"/>
              <a:ext cx="315286" cy="343215"/>
            </a:xfrm>
            <a:custGeom>
              <a:avLst/>
              <a:gdLst>
                <a:gd name="T0" fmla="*/ 25 w 607"/>
                <a:gd name="T1" fmla="*/ 297 h 662"/>
                <a:gd name="T2" fmla="*/ 348 w 607"/>
                <a:gd name="T3" fmla="*/ 19 h 662"/>
                <a:gd name="T4" fmla="*/ 583 w 607"/>
                <a:gd name="T5" fmla="*/ 365 h 662"/>
                <a:gd name="T6" fmla="*/ 259 w 607"/>
                <a:gd name="T7" fmla="*/ 644 h 662"/>
                <a:gd name="T8" fmla="*/ 25 w 607"/>
                <a:gd name="T9" fmla="*/ 297 h 662"/>
              </a:gdLst>
              <a:ahLst/>
              <a:cxnLst>
                <a:cxn ang="0">
                  <a:pos x="T0" y="T1"/>
                </a:cxn>
                <a:cxn ang="0">
                  <a:pos x="T2" y="T3"/>
                </a:cxn>
                <a:cxn ang="0">
                  <a:pos x="T4" y="T5"/>
                </a:cxn>
                <a:cxn ang="0">
                  <a:pos x="T6" y="T7"/>
                </a:cxn>
                <a:cxn ang="0">
                  <a:pos x="T8" y="T9"/>
                </a:cxn>
              </a:cxnLst>
              <a:rect l="0" t="0" r="r" b="b"/>
              <a:pathLst>
                <a:path w="607" h="662">
                  <a:moveTo>
                    <a:pt x="25" y="297"/>
                  </a:moveTo>
                  <a:cubicBezTo>
                    <a:pt x="49" y="125"/>
                    <a:pt x="194" y="0"/>
                    <a:pt x="348" y="19"/>
                  </a:cubicBezTo>
                  <a:cubicBezTo>
                    <a:pt x="502" y="38"/>
                    <a:pt x="607" y="193"/>
                    <a:pt x="583" y="365"/>
                  </a:cubicBezTo>
                  <a:cubicBezTo>
                    <a:pt x="558" y="538"/>
                    <a:pt x="414" y="662"/>
                    <a:pt x="259" y="644"/>
                  </a:cubicBezTo>
                  <a:cubicBezTo>
                    <a:pt x="105" y="625"/>
                    <a:pt x="0" y="470"/>
                    <a:pt x="25" y="297"/>
                  </a:cubicBezTo>
                  <a:close/>
                </a:path>
              </a:pathLst>
            </a:custGeom>
            <a:solidFill>
              <a:srgbClr val="FDAD9B"/>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 name="任意多边形: 形状 60"/>
            <p:cNvSpPr/>
            <p:nvPr/>
          </p:nvSpPr>
          <p:spPr bwMode="auto">
            <a:xfrm>
              <a:off x="8280439" y="3082644"/>
              <a:ext cx="421183" cy="421404"/>
            </a:xfrm>
            <a:custGeom>
              <a:avLst/>
              <a:gdLst>
                <a:gd name="connsiteX0" fmla="*/ 140615 w 421183"/>
                <a:gd name="connsiteY0" fmla="*/ 1164 h 421404"/>
                <a:gd name="connsiteX1" fmla="*/ 291555 w 421183"/>
                <a:gd name="connsiteY1" fmla="*/ 43639 h 421404"/>
                <a:gd name="connsiteX2" fmla="*/ 397368 w 421183"/>
                <a:gd name="connsiteY2" fmla="*/ 264302 h 421404"/>
                <a:gd name="connsiteX3" fmla="*/ 397163 w 421183"/>
                <a:gd name="connsiteY3" fmla="*/ 264235 h 421404"/>
                <a:gd name="connsiteX4" fmla="*/ 396877 w 421183"/>
                <a:gd name="connsiteY4" fmla="*/ 267594 h 421404"/>
                <a:gd name="connsiteX5" fmla="*/ 246086 w 421183"/>
                <a:gd name="connsiteY5" fmla="*/ 421313 h 421404"/>
                <a:gd name="connsiteX6" fmla="*/ 170870 w 421183"/>
                <a:gd name="connsiteY6" fmla="*/ 355911 h 421404"/>
                <a:gd name="connsiteX7" fmla="*/ 127297 w 421183"/>
                <a:gd name="connsiteY7" fmla="*/ 269227 h 421404"/>
                <a:gd name="connsiteX8" fmla="*/ 120254 w 421183"/>
                <a:gd name="connsiteY8" fmla="*/ 230930 h 421404"/>
                <a:gd name="connsiteX9" fmla="*/ 96583 w 421183"/>
                <a:gd name="connsiteY9" fmla="*/ 195390 h 421404"/>
                <a:gd name="connsiteX10" fmla="*/ 69927 w 421183"/>
                <a:gd name="connsiteY10" fmla="*/ 192407 h 421404"/>
                <a:gd name="connsiteX11" fmla="*/ 49 w 421183"/>
                <a:gd name="connsiteY11" fmla="*/ 115121 h 421404"/>
                <a:gd name="connsiteX12" fmla="*/ 76297 w 421183"/>
                <a:gd name="connsiteY12" fmla="*/ 34833 h 421404"/>
                <a:gd name="connsiteX13" fmla="*/ 140615 w 421183"/>
                <a:gd name="connsiteY13" fmla="*/ 1164 h 42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1183" h="421404">
                  <a:moveTo>
                    <a:pt x="140615" y="1164"/>
                  </a:moveTo>
                  <a:cubicBezTo>
                    <a:pt x="215826" y="-8160"/>
                    <a:pt x="230349" y="41567"/>
                    <a:pt x="291555" y="43639"/>
                  </a:cubicBezTo>
                  <a:cubicBezTo>
                    <a:pt x="372990" y="46747"/>
                    <a:pt x="465836" y="172618"/>
                    <a:pt x="397368" y="264302"/>
                  </a:cubicBezTo>
                  <a:lnTo>
                    <a:pt x="397163" y="264235"/>
                  </a:lnTo>
                  <a:lnTo>
                    <a:pt x="396877" y="267594"/>
                  </a:lnTo>
                  <a:cubicBezTo>
                    <a:pt x="379643" y="365959"/>
                    <a:pt x="306907" y="424038"/>
                    <a:pt x="246086" y="421313"/>
                  </a:cubicBezTo>
                  <a:cubicBezTo>
                    <a:pt x="176576" y="418717"/>
                    <a:pt x="222743" y="379788"/>
                    <a:pt x="170870" y="355911"/>
                  </a:cubicBezTo>
                  <a:cubicBezTo>
                    <a:pt x="118478" y="332034"/>
                    <a:pt x="115885" y="314386"/>
                    <a:pt x="127297" y="269227"/>
                  </a:cubicBezTo>
                  <a:cubicBezTo>
                    <a:pt x="130280" y="258067"/>
                    <a:pt x="126940" y="244701"/>
                    <a:pt x="120254" y="230930"/>
                  </a:cubicBezTo>
                  <a:lnTo>
                    <a:pt x="96583" y="195390"/>
                  </a:lnTo>
                  <a:lnTo>
                    <a:pt x="69927" y="192407"/>
                  </a:lnTo>
                  <a:cubicBezTo>
                    <a:pt x="23293" y="179028"/>
                    <a:pt x="439" y="146201"/>
                    <a:pt x="49" y="115121"/>
                  </a:cubicBezTo>
                  <a:cubicBezTo>
                    <a:pt x="-1507" y="62287"/>
                    <a:pt x="34802" y="15150"/>
                    <a:pt x="76297" y="34833"/>
                  </a:cubicBezTo>
                  <a:cubicBezTo>
                    <a:pt x="118311" y="54517"/>
                    <a:pt x="100157" y="6344"/>
                    <a:pt x="140615" y="1164"/>
                  </a:cubicBezTo>
                  <a:close/>
                </a:path>
              </a:pathLst>
            </a:custGeom>
            <a:solidFill>
              <a:srgbClr val="66192D"/>
            </a:solidFill>
            <a:ln w="9525">
              <a:solidFill>
                <a:schemeClr val="tx1"/>
              </a:solidFill>
              <a:round/>
            </a:ln>
          </p:spPr>
          <p:txBody>
            <a:bodyPr vert="horz" wrap="square" lIns="121920" tIns="60960" rIns="121920" bIns="60960" numCol="1" anchor="t" anchorCtr="0" compatLnSpc="1">
              <a:noAutofit/>
            </a:bodyPr>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 name="Freeform 13"/>
            <p:cNvSpPr/>
            <p:nvPr/>
          </p:nvSpPr>
          <p:spPr bwMode="auto">
            <a:xfrm>
              <a:off x="8352788" y="3332671"/>
              <a:ext cx="66409" cy="65167"/>
            </a:xfrm>
            <a:custGeom>
              <a:avLst/>
              <a:gdLst>
                <a:gd name="T0" fmla="*/ 19 w 128"/>
                <a:gd name="T1" fmla="*/ 34 h 126"/>
                <a:gd name="T2" fmla="*/ 99 w 128"/>
                <a:gd name="T3" fmla="*/ 16 h 126"/>
                <a:gd name="T4" fmla="*/ 109 w 128"/>
                <a:gd name="T5" fmla="*/ 92 h 126"/>
                <a:gd name="T6" fmla="*/ 29 w 128"/>
                <a:gd name="T7" fmla="*/ 109 h 126"/>
                <a:gd name="T8" fmla="*/ 19 w 128"/>
                <a:gd name="T9" fmla="*/ 34 h 126"/>
              </a:gdLst>
              <a:ahLst/>
              <a:cxnLst>
                <a:cxn ang="0">
                  <a:pos x="T0" y="T1"/>
                </a:cxn>
                <a:cxn ang="0">
                  <a:pos x="T2" y="T3"/>
                </a:cxn>
                <a:cxn ang="0">
                  <a:pos x="T4" y="T5"/>
                </a:cxn>
                <a:cxn ang="0">
                  <a:pos x="T6" y="T7"/>
                </a:cxn>
                <a:cxn ang="0">
                  <a:pos x="T8" y="T9"/>
                </a:cxn>
              </a:cxnLst>
              <a:rect l="0" t="0" r="r" b="b"/>
              <a:pathLst>
                <a:path w="128" h="126">
                  <a:moveTo>
                    <a:pt x="19" y="34"/>
                  </a:moveTo>
                  <a:cubicBezTo>
                    <a:pt x="39" y="8"/>
                    <a:pt x="75" y="0"/>
                    <a:pt x="99" y="16"/>
                  </a:cubicBezTo>
                  <a:cubicBezTo>
                    <a:pt x="124" y="33"/>
                    <a:pt x="128" y="67"/>
                    <a:pt x="109" y="92"/>
                  </a:cubicBezTo>
                  <a:cubicBezTo>
                    <a:pt x="89" y="118"/>
                    <a:pt x="54" y="126"/>
                    <a:pt x="29" y="109"/>
                  </a:cubicBezTo>
                  <a:cubicBezTo>
                    <a:pt x="4" y="93"/>
                    <a:pt x="0" y="59"/>
                    <a:pt x="19" y="34"/>
                  </a:cubicBezTo>
                  <a:close/>
                </a:path>
              </a:pathLst>
            </a:custGeom>
            <a:solidFill>
              <a:srgbClr val="FDAD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 name="Freeform 14"/>
            <p:cNvSpPr/>
            <p:nvPr/>
          </p:nvSpPr>
          <p:spPr bwMode="auto">
            <a:xfrm>
              <a:off x="8686072" y="3349428"/>
              <a:ext cx="27308" cy="31653"/>
            </a:xfrm>
            <a:custGeom>
              <a:avLst/>
              <a:gdLst>
                <a:gd name="T0" fmla="*/ 48 w 52"/>
                <a:gd name="T1" fmla="*/ 62 h 62"/>
                <a:gd name="T2" fmla="*/ 44 w 52"/>
                <a:gd name="T3" fmla="*/ 59 h 62"/>
                <a:gd name="T4" fmla="*/ 2 w 52"/>
                <a:gd name="T5" fmla="*/ 8 h 62"/>
                <a:gd name="T6" fmla="*/ 1 w 52"/>
                <a:gd name="T7" fmla="*/ 3 h 62"/>
                <a:gd name="T8" fmla="*/ 6 w 52"/>
                <a:gd name="T9" fmla="*/ 1 h 62"/>
                <a:gd name="T10" fmla="*/ 52 w 52"/>
                <a:gd name="T11" fmla="*/ 57 h 62"/>
                <a:gd name="T12" fmla="*/ 49 w 52"/>
                <a:gd name="T13" fmla="*/ 62 h 62"/>
                <a:gd name="T14" fmla="*/ 48 w 52"/>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2">
                  <a:moveTo>
                    <a:pt x="48" y="62"/>
                  </a:moveTo>
                  <a:cubicBezTo>
                    <a:pt x="46" y="62"/>
                    <a:pt x="44" y="61"/>
                    <a:pt x="44" y="59"/>
                  </a:cubicBezTo>
                  <a:cubicBezTo>
                    <a:pt x="36" y="27"/>
                    <a:pt x="3" y="8"/>
                    <a:pt x="2" y="8"/>
                  </a:cubicBezTo>
                  <a:cubicBezTo>
                    <a:pt x="0" y="7"/>
                    <a:pt x="0" y="4"/>
                    <a:pt x="1" y="3"/>
                  </a:cubicBezTo>
                  <a:cubicBezTo>
                    <a:pt x="2" y="1"/>
                    <a:pt x="4" y="0"/>
                    <a:pt x="6" y="1"/>
                  </a:cubicBezTo>
                  <a:cubicBezTo>
                    <a:pt x="8" y="2"/>
                    <a:pt x="43" y="21"/>
                    <a:pt x="52" y="57"/>
                  </a:cubicBezTo>
                  <a:cubicBezTo>
                    <a:pt x="52" y="60"/>
                    <a:pt x="51" y="62"/>
                    <a:pt x="49" y="62"/>
                  </a:cubicBezTo>
                  <a:cubicBezTo>
                    <a:pt x="48" y="62"/>
                    <a:pt x="48" y="62"/>
                    <a:pt x="48" y="62"/>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 name="Freeform 15"/>
            <p:cNvSpPr/>
            <p:nvPr/>
          </p:nvSpPr>
          <p:spPr bwMode="auto">
            <a:xfrm>
              <a:off x="8686072" y="3320258"/>
              <a:ext cx="32894" cy="23584"/>
            </a:xfrm>
            <a:custGeom>
              <a:avLst/>
              <a:gdLst>
                <a:gd name="T0" fmla="*/ 4 w 63"/>
                <a:gd name="T1" fmla="*/ 46 h 46"/>
                <a:gd name="T2" fmla="*/ 0 w 63"/>
                <a:gd name="T3" fmla="*/ 42 h 46"/>
                <a:gd name="T4" fmla="*/ 4 w 63"/>
                <a:gd name="T5" fmla="*/ 38 h 46"/>
                <a:gd name="T6" fmla="*/ 54 w 63"/>
                <a:gd name="T7" fmla="*/ 4 h 46"/>
                <a:gd name="T8" fmla="*/ 59 w 63"/>
                <a:gd name="T9" fmla="*/ 0 h 46"/>
                <a:gd name="T10" fmla="*/ 62 w 63"/>
                <a:gd name="T11" fmla="*/ 5 h 46"/>
                <a:gd name="T12" fmla="*/ 5 w 63"/>
                <a:gd name="T13" fmla="*/ 46 h 46"/>
                <a:gd name="T14" fmla="*/ 4 w 63"/>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6">
                  <a:moveTo>
                    <a:pt x="4" y="46"/>
                  </a:moveTo>
                  <a:cubicBezTo>
                    <a:pt x="2" y="46"/>
                    <a:pt x="0" y="44"/>
                    <a:pt x="0" y="42"/>
                  </a:cubicBezTo>
                  <a:cubicBezTo>
                    <a:pt x="0" y="40"/>
                    <a:pt x="2" y="38"/>
                    <a:pt x="4" y="38"/>
                  </a:cubicBezTo>
                  <a:cubicBezTo>
                    <a:pt x="5" y="38"/>
                    <a:pt x="48" y="35"/>
                    <a:pt x="54" y="4"/>
                  </a:cubicBezTo>
                  <a:cubicBezTo>
                    <a:pt x="55" y="1"/>
                    <a:pt x="57" y="0"/>
                    <a:pt x="59" y="0"/>
                  </a:cubicBezTo>
                  <a:cubicBezTo>
                    <a:pt x="61" y="1"/>
                    <a:pt x="63" y="3"/>
                    <a:pt x="62" y="5"/>
                  </a:cubicBezTo>
                  <a:cubicBezTo>
                    <a:pt x="55" y="42"/>
                    <a:pt x="7" y="46"/>
                    <a:pt x="5" y="46"/>
                  </a:cubicBezTo>
                  <a:cubicBezTo>
                    <a:pt x="4" y="46"/>
                    <a:pt x="4" y="46"/>
                    <a:pt x="4" y="46"/>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 name="Freeform 16"/>
            <p:cNvSpPr/>
            <p:nvPr/>
          </p:nvSpPr>
          <p:spPr bwMode="auto">
            <a:xfrm>
              <a:off x="8309964" y="3080690"/>
              <a:ext cx="80683" cy="33515"/>
            </a:xfrm>
            <a:custGeom>
              <a:avLst/>
              <a:gdLst>
                <a:gd name="T0" fmla="*/ 115 w 156"/>
                <a:gd name="T1" fmla="*/ 65 h 65"/>
                <a:gd name="T2" fmla="*/ 106 w 156"/>
                <a:gd name="T3" fmla="*/ 64 h 65"/>
                <a:gd name="T4" fmla="*/ 73 w 156"/>
                <a:gd name="T5" fmla="*/ 48 h 65"/>
                <a:gd name="T6" fmla="*/ 6 w 156"/>
                <a:gd name="T7" fmla="*/ 36 h 65"/>
                <a:gd name="T8" fmla="*/ 1 w 156"/>
                <a:gd name="T9" fmla="*/ 34 h 65"/>
                <a:gd name="T10" fmla="*/ 4 w 156"/>
                <a:gd name="T11" fmla="*/ 29 h 65"/>
                <a:gd name="T12" fmla="*/ 77 w 156"/>
                <a:gd name="T13" fmla="*/ 41 h 65"/>
                <a:gd name="T14" fmla="*/ 108 w 156"/>
                <a:gd name="T15" fmla="*/ 56 h 65"/>
                <a:gd name="T16" fmla="*/ 126 w 156"/>
                <a:gd name="T17" fmla="*/ 54 h 65"/>
                <a:gd name="T18" fmla="*/ 147 w 156"/>
                <a:gd name="T19" fmla="*/ 3 h 65"/>
                <a:gd name="T20" fmla="*/ 152 w 156"/>
                <a:gd name="T21" fmla="*/ 0 h 65"/>
                <a:gd name="T22" fmla="*/ 155 w 156"/>
                <a:gd name="T23" fmla="*/ 4 h 65"/>
                <a:gd name="T24" fmla="*/ 130 w 156"/>
                <a:gd name="T25" fmla="*/ 60 h 65"/>
                <a:gd name="T26" fmla="*/ 115 w 156"/>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65">
                  <a:moveTo>
                    <a:pt x="115" y="65"/>
                  </a:moveTo>
                  <a:cubicBezTo>
                    <a:pt x="112" y="65"/>
                    <a:pt x="109" y="65"/>
                    <a:pt x="106" y="64"/>
                  </a:cubicBezTo>
                  <a:cubicBezTo>
                    <a:pt x="93" y="60"/>
                    <a:pt x="83" y="54"/>
                    <a:pt x="73" y="48"/>
                  </a:cubicBezTo>
                  <a:cubicBezTo>
                    <a:pt x="55" y="36"/>
                    <a:pt x="40" y="26"/>
                    <a:pt x="6" y="36"/>
                  </a:cubicBezTo>
                  <a:cubicBezTo>
                    <a:pt x="4" y="37"/>
                    <a:pt x="2" y="36"/>
                    <a:pt x="1" y="34"/>
                  </a:cubicBezTo>
                  <a:cubicBezTo>
                    <a:pt x="0" y="32"/>
                    <a:pt x="2" y="29"/>
                    <a:pt x="4" y="29"/>
                  </a:cubicBezTo>
                  <a:cubicBezTo>
                    <a:pt x="41" y="18"/>
                    <a:pt x="60" y="30"/>
                    <a:pt x="77" y="41"/>
                  </a:cubicBezTo>
                  <a:cubicBezTo>
                    <a:pt x="87" y="47"/>
                    <a:pt x="96" y="53"/>
                    <a:pt x="108" y="56"/>
                  </a:cubicBezTo>
                  <a:cubicBezTo>
                    <a:pt x="115" y="58"/>
                    <a:pt x="120" y="57"/>
                    <a:pt x="126" y="54"/>
                  </a:cubicBezTo>
                  <a:cubicBezTo>
                    <a:pt x="143" y="42"/>
                    <a:pt x="147" y="4"/>
                    <a:pt x="147" y="3"/>
                  </a:cubicBezTo>
                  <a:cubicBezTo>
                    <a:pt x="148" y="1"/>
                    <a:pt x="150" y="0"/>
                    <a:pt x="152" y="0"/>
                  </a:cubicBezTo>
                  <a:cubicBezTo>
                    <a:pt x="154" y="0"/>
                    <a:pt x="156" y="2"/>
                    <a:pt x="155" y="4"/>
                  </a:cubicBezTo>
                  <a:cubicBezTo>
                    <a:pt x="155" y="6"/>
                    <a:pt x="151" y="46"/>
                    <a:pt x="130" y="60"/>
                  </a:cubicBezTo>
                  <a:cubicBezTo>
                    <a:pt x="125" y="64"/>
                    <a:pt x="120" y="65"/>
                    <a:pt x="115" y="65"/>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 name="Freeform 17"/>
            <p:cNvSpPr/>
            <p:nvPr/>
          </p:nvSpPr>
          <p:spPr bwMode="auto">
            <a:xfrm>
              <a:off x="8511052" y="3094965"/>
              <a:ext cx="65788" cy="25446"/>
            </a:xfrm>
            <a:custGeom>
              <a:avLst/>
              <a:gdLst>
                <a:gd name="T0" fmla="*/ 105 w 127"/>
                <a:gd name="T1" fmla="*/ 48 h 48"/>
                <a:gd name="T2" fmla="*/ 2 w 127"/>
                <a:gd name="T3" fmla="*/ 8 h 48"/>
                <a:gd name="T4" fmla="*/ 2 w 127"/>
                <a:gd name="T5" fmla="*/ 2 h 48"/>
                <a:gd name="T6" fmla="*/ 7 w 127"/>
                <a:gd name="T7" fmla="*/ 2 h 48"/>
                <a:gd name="T8" fmla="*/ 122 w 127"/>
                <a:gd name="T9" fmla="*/ 38 h 48"/>
                <a:gd name="T10" fmla="*/ 127 w 127"/>
                <a:gd name="T11" fmla="*/ 42 h 48"/>
                <a:gd name="T12" fmla="*/ 123 w 127"/>
                <a:gd name="T13" fmla="*/ 46 h 48"/>
                <a:gd name="T14" fmla="*/ 105 w 127"/>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8">
                  <a:moveTo>
                    <a:pt x="105" y="48"/>
                  </a:moveTo>
                  <a:cubicBezTo>
                    <a:pt x="48" y="48"/>
                    <a:pt x="4" y="9"/>
                    <a:pt x="2" y="8"/>
                  </a:cubicBezTo>
                  <a:cubicBezTo>
                    <a:pt x="0" y="6"/>
                    <a:pt x="0" y="4"/>
                    <a:pt x="2" y="2"/>
                  </a:cubicBezTo>
                  <a:cubicBezTo>
                    <a:pt x="3" y="0"/>
                    <a:pt x="6" y="0"/>
                    <a:pt x="7" y="2"/>
                  </a:cubicBezTo>
                  <a:cubicBezTo>
                    <a:pt x="8" y="2"/>
                    <a:pt x="61" y="48"/>
                    <a:pt x="122" y="38"/>
                  </a:cubicBezTo>
                  <a:cubicBezTo>
                    <a:pt x="124" y="38"/>
                    <a:pt x="126" y="40"/>
                    <a:pt x="127" y="42"/>
                  </a:cubicBezTo>
                  <a:cubicBezTo>
                    <a:pt x="127" y="44"/>
                    <a:pt x="125" y="46"/>
                    <a:pt x="123" y="46"/>
                  </a:cubicBezTo>
                  <a:cubicBezTo>
                    <a:pt x="117" y="47"/>
                    <a:pt x="111" y="48"/>
                    <a:pt x="105" y="48"/>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 name="Freeform 18"/>
            <p:cNvSpPr/>
            <p:nvPr/>
          </p:nvSpPr>
          <p:spPr bwMode="auto">
            <a:xfrm>
              <a:off x="8378855" y="3373633"/>
              <a:ext cx="34756" cy="24205"/>
            </a:xfrm>
            <a:custGeom>
              <a:avLst/>
              <a:gdLst>
                <a:gd name="T0" fmla="*/ 12 w 67"/>
                <a:gd name="T1" fmla="*/ 42 h 47"/>
                <a:gd name="T2" fmla="*/ 1 w 67"/>
                <a:gd name="T3" fmla="*/ 40 h 47"/>
                <a:gd name="T4" fmla="*/ 0 w 67"/>
                <a:gd name="T5" fmla="*/ 38 h 47"/>
                <a:gd name="T6" fmla="*/ 3 w 67"/>
                <a:gd name="T7" fmla="*/ 37 h 47"/>
                <a:gd name="T8" fmla="*/ 64 w 67"/>
                <a:gd name="T9" fmla="*/ 2 h 47"/>
                <a:gd name="T10" fmla="*/ 66 w 67"/>
                <a:gd name="T11" fmla="*/ 1 h 47"/>
                <a:gd name="T12" fmla="*/ 67 w 67"/>
                <a:gd name="T13" fmla="*/ 4 h 47"/>
                <a:gd name="T14" fmla="*/ 12 w 67"/>
                <a:gd name="T15" fmla="*/ 4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7">
                  <a:moveTo>
                    <a:pt x="12" y="42"/>
                  </a:moveTo>
                  <a:cubicBezTo>
                    <a:pt x="6" y="42"/>
                    <a:pt x="2" y="40"/>
                    <a:pt x="1" y="40"/>
                  </a:cubicBezTo>
                  <a:cubicBezTo>
                    <a:pt x="0" y="40"/>
                    <a:pt x="0" y="39"/>
                    <a:pt x="0" y="38"/>
                  </a:cubicBezTo>
                  <a:cubicBezTo>
                    <a:pt x="0" y="37"/>
                    <a:pt x="2" y="36"/>
                    <a:pt x="3" y="37"/>
                  </a:cubicBezTo>
                  <a:cubicBezTo>
                    <a:pt x="4" y="37"/>
                    <a:pt x="39" y="47"/>
                    <a:pt x="64" y="2"/>
                  </a:cubicBezTo>
                  <a:cubicBezTo>
                    <a:pt x="64" y="1"/>
                    <a:pt x="65" y="0"/>
                    <a:pt x="66" y="1"/>
                  </a:cubicBezTo>
                  <a:cubicBezTo>
                    <a:pt x="67" y="1"/>
                    <a:pt x="67" y="3"/>
                    <a:pt x="67" y="4"/>
                  </a:cubicBezTo>
                  <a:cubicBezTo>
                    <a:pt x="49" y="36"/>
                    <a:pt x="26" y="42"/>
                    <a:pt x="12" y="42"/>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 name="Freeform 19"/>
            <p:cNvSpPr/>
            <p:nvPr/>
          </p:nvSpPr>
          <p:spPr bwMode="auto">
            <a:xfrm>
              <a:off x="8068534" y="4626088"/>
              <a:ext cx="898068" cy="201088"/>
            </a:xfrm>
            <a:custGeom>
              <a:avLst/>
              <a:gdLst>
                <a:gd name="T0" fmla="*/ 3 w 1731"/>
                <a:gd name="T1" fmla="*/ 318 h 388"/>
                <a:gd name="T2" fmla="*/ 1723 w 1731"/>
                <a:gd name="T3" fmla="*/ 388 h 388"/>
                <a:gd name="T4" fmla="*/ 1731 w 1731"/>
                <a:gd name="T5" fmla="*/ 230 h 388"/>
                <a:gd name="T6" fmla="*/ 955 w 1731"/>
                <a:gd name="T7" fmla="*/ 0 h 388"/>
                <a:gd name="T8" fmla="*/ 328 w 1731"/>
                <a:gd name="T9" fmla="*/ 16 h 388"/>
                <a:gd name="T10" fmla="*/ 135 w 1731"/>
                <a:gd name="T11" fmla="*/ 57 h 388"/>
                <a:gd name="T12" fmla="*/ 0 w 1731"/>
                <a:gd name="T13" fmla="*/ 267 h 388"/>
                <a:gd name="T14" fmla="*/ 3 w 1731"/>
                <a:gd name="T15" fmla="*/ 31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1" h="388">
                  <a:moveTo>
                    <a:pt x="3" y="318"/>
                  </a:moveTo>
                  <a:cubicBezTo>
                    <a:pt x="3" y="318"/>
                    <a:pt x="1169" y="255"/>
                    <a:pt x="1723" y="388"/>
                  </a:cubicBezTo>
                  <a:cubicBezTo>
                    <a:pt x="1731" y="230"/>
                    <a:pt x="1731" y="230"/>
                    <a:pt x="1731" y="230"/>
                  </a:cubicBezTo>
                  <a:cubicBezTo>
                    <a:pt x="955" y="0"/>
                    <a:pt x="955" y="0"/>
                    <a:pt x="955" y="0"/>
                  </a:cubicBezTo>
                  <a:cubicBezTo>
                    <a:pt x="328" y="16"/>
                    <a:pt x="328" y="16"/>
                    <a:pt x="328" y="16"/>
                  </a:cubicBezTo>
                  <a:cubicBezTo>
                    <a:pt x="135" y="57"/>
                    <a:pt x="135" y="57"/>
                    <a:pt x="135" y="57"/>
                  </a:cubicBezTo>
                  <a:cubicBezTo>
                    <a:pt x="0" y="267"/>
                    <a:pt x="0" y="267"/>
                    <a:pt x="0" y="267"/>
                  </a:cubicBezTo>
                  <a:lnTo>
                    <a:pt x="3" y="318"/>
                  </a:ln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 name="任意多边形: 形状 68"/>
            <p:cNvSpPr/>
            <p:nvPr/>
          </p:nvSpPr>
          <p:spPr bwMode="auto">
            <a:xfrm>
              <a:off x="7787095" y="3523208"/>
              <a:ext cx="1485670" cy="1267349"/>
            </a:xfrm>
            <a:custGeom>
              <a:avLst/>
              <a:gdLst>
                <a:gd name="connsiteX0" fmla="*/ 376110 w 1485670"/>
                <a:gd name="connsiteY0" fmla="*/ 0 h 1267349"/>
                <a:gd name="connsiteX1" fmla="*/ 489809 w 1485670"/>
                <a:gd name="connsiteY1" fmla="*/ 89445 h 1267349"/>
                <a:gd name="connsiteX2" fmla="*/ 568861 w 1485670"/>
                <a:gd name="connsiteY2" fmla="*/ 59508 h 1267349"/>
                <a:gd name="connsiteX3" fmla="*/ 676787 w 1485670"/>
                <a:gd name="connsiteY3" fmla="*/ 42203 h 1267349"/>
                <a:gd name="connsiteX4" fmla="*/ 675155 w 1485670"/>
                <a:gd name="connsiteY4" fmla="*/ 45872 h 1267349"/>
                <a:gd name="connsiteX5" fmla="*/ 742065 w 1485670"/>
                <a:gd name="connsiteY5" fmla="*/ 42203 h 1267349"/>
                <a:gd name="connsiteX6" fmla="*/ 938924 w 1485670"/>
                <a:gd name="connsiteY6" fmla="*/ 78010 h 1267349"/>
                <a:gd name="connsiteX7" fmla="*/ 980986 w 1485670"/>
                <a:gd name="connsiteY7" fmla="*/ 101241 h 1267349"/>
                <a:gd name="connsiteX8" fmla="*/ 981361 w 1485670"/>
                <a:gd name="connsiteY8" fmla="*/ 99302 h 1267349"/>
                <a:gd name="connsiteX9" fmla="*/ 1483861 w 1485670"/>
                <a:gd name="connsiteY9" fmla="*/ 715496 h 1267349"/>
                <a:gd name="connsiteX10" fmla="*/ 1226582 w 1485670"/>
                <a:gd name="connsiteY10" fmla="*/ 1045926 h 1267349"/>
                <a:gd name="connsiteX11" fmla="*/ 1192799 w 1485670"/>
                <a:gd name="connsiteY11" fmla="*/ 1063350 h 1267349"/>
                <a:gd name="connsiteX12" fmla="*/ 1189938 w 1485670"/>
                <a:gd name="connsiteY12" fmla="*/ 1123589 h 1267349"/>
                <a:gd name="connsiteX13" fmla="*/ 1177193 w 1485670"/>
                <a:gd name="connsiteY13" fmla="*/ 1267349 h 1267349"/>
                <a:gd name="connsiteX14" fmla="*/ 281525 w 1485670"/>
                <a:gd name="connsiteY14" fmla="*/ 1241426 h 1267349"/>
                <a:gd name="connsiteX15" fmla="*/ 293082 w 1485670"/>
                <a:gd name="connsiteY15" fmla="*/ 978519 h 1267349"/>
                <a:gd name="connsiteX16" fmla="*/ 295198 w 1485670"/>
                <a:gd name="connsiteY16" fmla="*/ 795244 h 1267349"/>
                <a:gd name="connsiteX17" fmla="*/ 234073 w 1485670"/>
                <a:gd name="connsiteY17" fmla="*/ 819736 h 1267349"/>
                <a:gd name="connsiteX18" fmla="*/ 157707 w 1485670"/>
                <a:gd name="connsiteY18" fmla="*/ 830308 h 1267349"/>
                <a:gd name="connsiteX19" fmla="*/ 1414 w 1485670"/>
                <a:gd name="connsiteY19" fmla="*/ 624423 h 1267349"/>
                <a:gd name="connsiteX20" fmla="*/ 10886 w 1485670"/>
                <a:gd name="connsiteY20" fmla="*/ 584623 h 1267349"/>
                <a:gd name="connsiteX21" fmla="*/ 12614 w 1485670"/>
                <a:gd name="connsiteY21" fmla="*/ 573518 h 1267349"/>
                <a:gd name="connsiteX22" fmla="*/ 376110 w 1485670"/>
                <a:gd name="connsiteY22" fmla="*/ 0 h 126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5670" h="1267349">
                  <a:moveTo>
                    <a:pt x="376110" y="0"/>
                  </a:moveTo>
                  <a:lnTo>
                    <a:pt x="489809" y="89445"/>
                  </a:lnTo>
                  <a:lnTo>
                    <a:pt x="568861" y="59508"/>
                  </a:lnTo>
                  <a:cubicBezTo>
                    <a:pt x="631283" y="42851"/>
                    <a:pt x="676787" y="42203"/>
                    <a:pt x="676787" y="42203"/>
                  </a:cubicBezTo>
                  <a:lnTo>
                    <a:pt x="675155" y="45872"/>
                  </a:lnTo>
                  <a:lnTo>
                    <a:pt x="742065" y="42203"/>
                  </a:lnTo>
                  <a:cubicBezTo>
                    <a:pt x="823619" y="42203"/>
                    <a:pt x="888091" y="56526"/>
                    <a:pt x="938924" y="78010"/>
                  </a:cubicBezTo>
                  <a:lnTo>
                    <a:pt x="980986" y="101241"/>
                  </a:lnTo>
                  <a:lnTo>
                    <a:pt x="981361" y="99302"/>
                  </a:lnTo>
                  <a:cubicBezTo>
                    <a:pt x="981361" y="99302"/>
                    <a:pt x="1430447" y="321629"/>
                    <a:pt x="1483861" y="715496"/>
                  </a:cubicBezTo>
                  <a:cubicBezTo>
                    <a:pt x="1503696" y="845316"/>
                    <a:pt x="1356680" y="971930"/>
                    <a:pt x="1226582" y="1045926"/>
                  </a:cubicBezTo>
                  <a:lnTo>
                    <a:pt x="1192799" y="1063350"/>
                  </a:lnTo>
                  <a:lnTo>
                    <a:pt x="1189938" y="1123589"/>
                  </a:lnTo>
                  <a:cubicBezTo>
                    <a:pt x="1184413" y="1211354"/>
                    <a:pt x="1177193" y="1267349"/>
                    <a:pt x="1177193" y="1267349"/>
                  </a:cubicBezTo>
                  <a:cubicBezTo>
                    <a:pt x="647157" y="1162100"/>
                    <a:pt x="281525" y="1241426"/>
                    <a:pt x="281525" y="1241426"/>
                  </a:cubicBezTo>
                  <a:cubicBezTo>
                    <a:pt x="288073" y="1149397"/>
                    <a:pt x="291314" y="1061638"/>
                    <a:pt x="293082" y="978519"/>
                  </a:cubicBezTo>
                  <a:lnTo>
                    <a:pt x="295198" y="795244"/>
                  </a:lnTo>
                  <a:lnTo>
                    <a:pt x="234073" y="819736"/>
                  </a:lnTo>
                  <a:cubicBezTo>
                    <a:pt x="210179" y="826614"/>
                    <a:pt x="184284" y="830956"/>
                    <a:pt x="157707" y="830308"/>
                  </a:cubicBezTo>
                  <a:cubicBezTo>
                    <a:pt x="64236" y="828039"/>
                    <a:pt x="-11369" y="732086"/>
                    <a:pt x="1414" y="624423"/>
                  </a:cubicBezTo>
                  <a:lnTo>
                    <a:pt x="10886" y="584623"/>
                  </a:lnTo>
                  <a:lnTo>
                    <a:pt x="12614" y="573518"/>
                  </a:lnTo>
                  <a:cubicBezTo>
                    <a:pt x="64778" y="346189"/>
                    <a:pt x="376110" y="0"/>
                    <a:pt x="376110" y="0"/>
                  </a:cubicBezTo>
                  <a:close/>
                </a:path>
              </a:pathLst>
            </a:custGeom>
            <a:solidFill>
              <a:srgbClr val="786AB5"/>
            </a:solidFill>
            <a:ln w="9525">
              <a:solidFill>
                <a:srgbClr val="000000"/>
              </a:solidFill>
              <a:round/>
            </a:ln>
          </p:spPr>
          <p:txBody>
            <a:bodyPr vert="horz" wrap="square" lIns="121920" tIns="60960" rIns="121920" bIns="60960" numCol="1" anchor="t" anchorCtr="0" compatLnSpc="1">
              <a:noAutofit/>
            </a:bodyPr>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 name="Freeform 24"/>
            <p:cNvSpPr/>
            <p:nvPr/>
          </p:nvSpPr>
          <p:spPr bwMode="auto">
            <a:xfrm>
              <a:off x="7897719" y="3607615"/>
              <a:ext cx="381694" cy="464860"/>
            </a:xfrm>
            <a:custGeom>
              <a:avLst/>
              <a:gdLst>
                <a:gd name="T0" fmla="*/ 7 w 735"/>
                <a:gd name="T1" fmla="*/ 897 h 897"/>
                <a:gd name="T2" fmla="*/ 0 w 735"/>
                <a:gd name="T3" fmla="*/ 893 h 897"/>
                <a:gd name="T4" fmla="*/ 732 w 735"/>
                <a:gd name="T5" fmla="*/ 0 h 897"/>
                <a:gd name="T6" fmla="*/ 735 w 735"/>
                <a:gd name="T7" fmla="*/ 7 h 897"/>
                <a:gd name="T8" fmla="*/ 7 w 735"/>
                <a:gd name="T9" fmla="*/ 897 h 897"/>
              </a:gdLst>
              <a:ahLst/>
              <a:cxnLst>
                <a:cxn ang="0">
                  <a:pos x="T0" y="T1"/>
                </a:cxn>
                <a:cxn ang="0">
                  <a:pos x="T2" y="T3"/>
                </a:cxn>
                <a:cxn ang="0">
                  <a:pos x="T4" y="T5"/>
                </a:cxn>
                <a:cxn ang="0">
                  <a:pos x="T6" y="T7"/>
                </a:cxn>
                <a:cxn ang="0">
                  <a:pos x="T8" y="T9"/>
                </a:cxn>
              </a:cxnLst>
              <a:rect l="0" t="0" r="r" b="b"/>
              <a:pathLst>
                <a:path w="735" h="897">
                  <a:moveTo>
                    <a:pt x="7" y="897"/>
                  </a:moveTo>
                  <a:cubicBezTo>
                    <a:pt x="0" y="893"/>
                    <a:pt x="0" y="893"/>
                    <a:pt x="0" y="893"/>
                  </a:cubicBezTo>
                  <a:cubicBezTo>
                    <a:pt x="4" y="886"/>
                    <a:pt x="373" y="165"/>
                    <a:pt x="732" y="0"/>
                  </a:cubicBezTo>
                  <a:cubicBezTo>
                    <a:pt x="735" y="7"/>
                    <a:pt x="735" y="7"/>
                    <a:pt x="735" y="7"/>
                  </a:cubicBezTo>
                  <a:cubicBezTo>
                    <a:pt x="379" y="171"/>
                    <a:pt x="11" y="889"/>
                    <a:pt x="7" y="897"/>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1" name="Freeform 25"/>
            <p:cNvSpPr/>
            <p:nvPr/>
          </p:nvSpPr>
          <p:spPr bwMode="auto">
            <a:xfrm>
              <a:off x="8941156" y="4023445"/>
              <a:ext cx="55858" cy="587747"/>
            </a:xfrm>
            <a:custGeom>
              <a:avLst/>
              <a:gdLst>
                <a:gd name="T0" fmla="*/ 77 w 108"/>
                <a:gd name="T1" fmla="*/ 1134 h 1134"/>
                <a:gd name="T2" fmla="*/ 69 w 108"/>
                <a:gd name="T3" fmla="*/ 1134 h 1134"/>
                <a:gd name="T4" fmla="*/ 0 w 108"/>
                <a:gd name="T5" fmla="*/ 1 h 1134"/>
                <a:gd name="T6" fmla="*/ 8 w 108"/>
                <a:gd name="T7" fmla="*/ 0 h 1134"/>
                <a:gd name="T8" fmla="*/ 77 w 108"/>
                <a:gd name="T9" fmla="*/ 1134 h 1134"/>
              </a:gdLst>
              <a:ahLst/>
              <a:cxnLst>
                <a:cxn ang="0">
                  <a:pos x="T0" y="T1"/>
                </a:cxn>
                <a:cxn ang="0">
                  <a:pos x="T2" y="T3"/>
                </a:cxn>
                <a:cxn ang="0">
                  <a:pos x="T4" y="T5"/>
                </a:cxn>
                <a:cxn ang="0">
                  <a:pos x="T6" y="T7"/>
                </a:cxn>
                <a:cxn ang="0">
                  <a:pos x="T8" y="T9"/>
                </a:cxn>
              </a:cxnLst>
              <a:rect l="0" t="0" r="r" b="b"/>
              <a:pathLst>
                <a:path w="108" h="1134">
                  <a:moveTo>
                    <a:pt x="77" y="1134"/>
                  </a:moveTo>
                  <a:cubicBezTo>
                    <a:pt x="69" y="1134"/>
                    <a:pt x="69" y="1134"/>
                    <a:pt x="69" y="1134"/>
                  </a:cubicBezTo>
                  <a:cubicBezTo>
                    <a:pt x="100" y="577"/>
                    <a:pt x="1" y="7"/>
                    <a:pt x="0" y="1"/>
                  </a:cubicBezTo>
                  <a:cubicBezTo>
                    <a:pt x="8" y="0"/>
                    <a:pt x="8" y="0"/>
                    <a:pt x="8" y="0"/>
                  </a:cubicBezTo>
                  <a:cubicBezTo>
                    <a:pt x="9" y="5"/>
                    <a:pt x="108" y="576"/>
                    <a:pt x="77" y="1134"/>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2" name="Freeform 26"/>
            <p:cNvSpPr/>
            <p:nvPr/>
          </p:nvSpPr>
          <p:spPr bwMode="auto">
            <a:xfrm>
              <a:off x="8080947" y="4086130"/>
              <a:ext cx="251360" cy="233982"/>
            </a:xfrm>
            <a:custGeom>
              <a:avLst/>
              <a:gdLst>
                <a:gd name="T0" fmla="*/ 4 w 484"/>
                <a:gd name="T1" fmla="*/ 452 h 452"/>
                <a:gd name="T2" fmla="*/ 0 w 484"/>
                <a:gd name="T3" fmla="*/ 446 h 452"/>
                <a:gd name="T4" fmla="*/ 478 w 484"/>
                <a:gd name="T5" fmla="*/ 0 h 452"/>
                <a:gd name="T6" fmla="*/ 484 w 484"/>
                <a:gd name="T7" fmla="*/ 5 h 452"/>
                <a:gd name="T8" fmla="*/ 4 w 484"/>
                <a:gd name="T9" fmla="*/ 452 h 452"/>
              </a:gdLst>
              <a:ahLst/>
              <a:cxnLst>
                <a:cxn ang="0">
                  <a:pos x="T0" y="T1"/>
                </a:cxn>
                <a:cxn ang="0">
                  <a:pos x="T2" y="T3"/>
                </a:cxn>
                <a:cxn ang="0">
                  <a:pos x="T4" y="T5"/>
                </a:cxn>
                <a:cxn ang="0">
                  <a:pos x="T6" y="T7"/>
                </a:cxn>
                <a:cxn ang="0">
                  <a:pos x="T8" y="T9"/>
                </a:cxn>
              </a:cxnLst>
              <a:rect l="0" t="0" r="r" b="b"/>
              <a:pathLst>
                <a:path w="484" h="452">
                  <a:moveTo>
                    <a:pt x="4" y="452"/>
                  </a:moveTo>
                  <a:cubicBezTo>
                    <a:pt x="0" y="446"/>
                    <a:pt x="0" y="446"/>
                    <a:pt x="0" y="446"/>
                  </a:cubicBezTo>
                  <a:cubicBezTo>
                    <a:pt x="207" y="324"/>
                    <a:pt x="475" y="3"/>
                    <a:pt x="478" y="0"/>
                  </a:cubicBezTo>
                  <a:cubicBezTo>
                    <a:pt x="484" y="5"/>
                    <a:pt x="484" y="5"/>
                    <a:pt x="484" y="5"/>
                  </a:cubicBezTo>
                  <a:cubicBezTo>
                    <a:pt x="481" y="8"/>
                    <a:pt x="212" y="330"/>
                    <a:pt x="4" y="452"/>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7" name="Group 4"/>
          <p:cNvGrpSpPr>
            <a:grpSpLocks noChangeAspect="1"/>
          </p:cNvGrpSpPr>
          <p:nvPr/>
        </p:nvGrpSpPr>
        <p:grpSpPr bwMode="auto">
          <a:xfrm rot="20700000">
            <a:off x="431041" y="871309"/>
            <a:ext cx="1123424" cy="1123424"/>
            <a:chOff x="1943" y="683"/>
            <a:chExt cx="1874" cy="1874"/>
          </a:xfrm>
        </p:grpSpPr>
        <p:sp>
          <p:nvSpPr>
            <p:cNvPr id="11" name="Freeform 5"/>
            <p:cNvSpPr/>
            <p:nvPr/>
          </p:nvSpPr>
          <p:spPr bwMode="auto">
            <a:xfrm>
              <a:off x="2181" y="937"/>
              <a:ext cx="1488" cy="298"/>
            </a:xfrm>
            <a:custGeom>
              <a:avLst/>
              <a:gdLst>
                <a:gd name="T0" fmla="*/ 75 w 625"/>
                <a:gd name="T1" fmla="*/ 0 h 125"/>
                <a:gd name="T2" fmla="*/ 31 w 625"/>
                <a:gd name="T3" fmla="*/ 0 h 125"/>
                <a:gd name="T4" fmla="*/ 0 w 625"/>
                <a:gd name="T5" fmla="*/ 31 h 125"/>
                <a:gd name="T6" fmla="*/ 0 w 625"/>
                <a:gd name="T7" fmla="*/ 125 h 125"/>
                <a:gd name="T8" fmla="*/ 625 w 625"/>
                <a:gd name="T9" fmla="*/ 125 h 125"/>
                <a:gd name="T10" fmla="*/ 625 w 625"/>
                <a:gd name="T11" fmla="*/ 31 h 125"/>
                <a:gd name="T12" fmla="*/ 594 w 625"/>
                <a:gd name="T13" fmla="*/ 0 h 125"/>
                <a:gd name="T14" fmla="*/ 550 w 62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5" h="125">
                  <a:moveTo>
                    <a:pt x="75" y="0"/>
                  </a:moveTo>
                  <a:cubicBezTo>
                    <a:pt x="31" y="0"/>
                    <a:pt x="31" y="0"/>
                    <a:pt x="31" y="0"/>
                  </a:cubicBezTo>
                  <a:cubicBezTo>
                    <a:pt x="14" y="0"/>
                    <a:pt x="0" y="14"/>
                    <a:pt x="0" y="31"/>
                  </a:cubicBezTo>
                  <a:cubicBezTo>
                    <a:pt x="0" y="125"/>
                    <a:pt x="0" y="125"/>
                    <a:pt x="0" y="125"/>
                  </a:cubicBezTo>
                  <a:cubicBezTo>
                    <a:pt x="625" y="125"/>
                    <a:pt x="625" y="125"/>
                    <a:pt x="625" y="125"/>
                  </a:cubicBezTo>
                  <a:cubicBezTo>
                    <a:pt x="625" y="31"/>
                    <a:pt x="625" y="31"/>
                    <a:pt x="625" y="31"/>
                  </a:cubicBezTo>
                  <a:cubicBezTo>
                    <a:pt x="625" y="14"/>
                    <a:pt x="611" y="0"/>
                    <a:pt x="594" y="0"/>
                  </a:cubicBezTo>
                  <a:cubicBezTo>
                    <a:pt x="550" y="0"/>
                    <a:pt x="550" y="0"/>
                    <a:pt x="550" y="0"/>
                  </a:cubicBezTo>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2" name="Rectangle 6"/>
            <p:cNvSpPr>
              <a:spLocks noChangeArrowheads="1"/>
            </p:cNvSpPr>
            <p:nvPr/>
          </p:nvSpPr>
          <p:spPr bwMode="auto">
            <a:xfrm>
              <a:off x="2181" y="1515"/>
              <a:ext cx="1488" cy="224"/>
            </a:xfrm>
            <a:prstGeom prst="rect">
              <a:avLst/>
            </a:prstGeom>
            <a:solidFill>
              <a:srgbClr val="FFC4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 name="Freeform 7"/>
            <p:cNvSpPr/>
            <p:nvPr/>
          </p:nvSpPr>
          <p:spPr bwMode="auto">
            <a:xfrm>
              <a:off x="2420" y="787"/>
              <a:ext cx="88" cy="298"/>
            </a:xfrm>
            <a:custGeom>
              <a:avLst/>
              <a:gdLst>
                <a:gd name="T0" fmla="*/ 19 w 37"/>
                <a:gd name="T1" fmla="*/ 125 h 125"/>
                <a:gd name="T2" fmla="*/ 0 w 37"/>
                <a:gd name="T3" fmla="*/ 106 h 125"/>
                <a:gd name="T4" fmla="*/ 0 w 37"/>
                <a:gd name="T5" fmla="*/ 19 h 125"/>
                <a:gd name="T6" fmla="*/ 19 w 37"/>
                <a:gd name="T7" fmla="*/ 0 h 125"/>
                <a:gd name="T8" fmla="*/ 37 w 37"/>
                <a:gd name="T9" fmla="*/ 19 h 125"/>
                <a:gd name="T10" fmla="*/ 37 w 37"/>
                <a:gd name="T11" fmla="*/ 106 h 125"/>
                <a:gd name="T12" fmla="*/ 19 w 37"/>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37" h="125">
                  <a:moveTo>
                    <a:pt x="19" y="125"/>
                  </a:moveTo>
                  <a:cubicBezTo>
                    <a:pt x="8" y="125"/>
                    <a:pt x="0" y="117"/>
                    <a:pt x="0" y="106"/>
                  </a:cubicBezTo>
                  <a:cubicBezTo>
                    <a:pt x="0" y="19"/>
                    <a:pt x="0" y="19"/>
                    <a:pt x="0" y="19"/>
                  </a:cubicBezTo>
                  <a:cubicBezTo>
                    <a:pt x="0" y="9"/>
                    <a:pt x="8" y="0"/>
                    <a:pt x="19" y="0"/>
                  </a:cubicBezTo>
                  <a:cubicBezTo>
                    <a:pt x="29" y="0"/>
                    <a:pt x="37" y="9"/>
                    <a:pt x="37" y="19"/>
                  </a:cubicBezTo>
                  <a:cubicBezTo>
                    <a:pt x="37" y="106"/>
                    <a:pt x="37" y="106"/>
                    <a:pt x="37" y="106"/>
                  </a:cubicBezTo>
                  <a:cubicBezTo>
                    <a:pt x="37" y="117"/>
                    <a:pt x="29" y="125"/>
                    <a:pt x="19"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 name="Freeform 8"/>
            <p:cNvSpPr>
              <a:spLocks noEditPoints="1"/>
            </p:cNvSpPr>
            <p:nvPr/>
          </p:nvSpPr>
          <p:spPr bwMode="auto">
            <a:xfrm>
              <a:off x="2405" y="773"/>
              <a:ext cx="119" cy="326"/>
            </a:xfrm>
            <a:custGeom>
              <a:avLst/>
              <a:gdLst>
                <a:gd name="T0" fmla="*/ 25 w 50"/>
                <a:gd name="T1" fmla="*/ 137 h 137"/>
                <a:gd name="T2" fmla="*/ 0 w 50"/>
                <a:gd name="T3" fmla="*/ 112 h 137"/>
                <a:gd name="T4" fmla="*/ 0 w 50"/>
                <a:gd name="T5" fmla="*/ 25 h 137"/>
                <a:gd name="T6" fmla="*/ 25 w 50"/>
                <a:gd name="T7" fmla="*/ 0 h 137"/>
                <a:gd name="T8" fmla="*/ 50 w 50"/>
                <a:gd name="T9" fmla="*/ 25 h 137"/>
                <a:gd name="T10" fmla="*/ 50 w 50"/>
                <a:gd name="T11" fmla="*/ 112 h 137"/>
                <a:gd name="T12" fmla="*/ 25 w 50"/>
                <a:gd name="T13" fmla="*/ 137 h 137"/>
                <a:gd name="T14" fmla="*/ 25 w 50"/>
                <a:gd name="T15" fmla="*/ 12 h 137"/>
                <a:gd name="T16" fmla="*/ 12 w 50"/>
                <a:gd name="T17" fmla="*/ 25 h 137"/>
                <a:gd name="T18" fmla="*/ 12 w 50"/>
                <a:gd name="T19" fmla="*/ 112 h 137"/>
                <a:gd name="T20" fmla="*/ 25 w 50"/>
                <a:gd name="T21" fmla="*/ 125 h 137"/>
                <a:gd name="T22" fmla="*/ 37 w 50"/>
                <a:gd name="T23" fmla="*/ 112 h 137"/>
                <a:gd name="T24" fmla="*/ 37 w 50"/>
                <a:gd name="T25" fmla="*/ 25 h 137"/>
                <a:gd name="T26" fmla="*/ 25 w 50"/>
                <a:gd name="T2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37">
                  <a:moveTo>
                    <a:pt x="25" y="137"/>
                  </a:moveTo>
                  <a:cubicBezTo>
                    <a:pt x="11" y="137"/>
                    <a:pt x="0" y="126"/>
                    <a:pt x="0" y="112"/>
                  </a:cubicBezTo>
                  <a:cubicBezTo>
                    <a:pt x="0" y="25"/>
                    <a:pt x="0" y="25"/>
                    <a:pt x="0" y="25"/>
                  </a:cubicBezTo>
                  <a:cubicBezTo>
                    <a:pt x="0" y="11"/>
                    <a:pt x="11" y="0"/>
                    <a:pt x="25" y="0"/>
                  </a:cubicBezTo>
                  <a:cubicBezTo>
                    <a:pt x="38" y="0"/>
                    <a:pt x="50" y="11"/>
                    <a:pt x="50" y="25"/>
                  </a:cubicBezTo>
                  <a:cubicBezTo>
                    <a:pt x="50" y="112"/>
                    <a:pt x="50" y="112"/>
                    <a:pt x="50" y="112"/>
                  </a:cubicBezTo>
                  <a:cubicBezTo>
                    <a:pt x="50" y="126"/>
                    <a:pt x="38" y="137"/>
                    <a:pt x="25" y="137"/>
                  </a:cubicBezTo>
                  <a:close/>
                  <a:moveTo>
                    <a:pt x="25" y="12"/>
                  </a:moveTo>
                  <a:cubicBezTo>
                    <a:pt x="18" y="12"/>
                    <a:pt x="12" y="18"/>
                    <a:pt x="12" y="25"/>
                  </a:cubicBezTo>
                  <a:cubicBezTo>
                    <a:pt x="12" y="112"/>
                    <a:pt x="12" y="112"/>
                    <a:pt x="12" y="112"/>
                  </a:cubicBezTo>
                  <a:cubicBezTo>
                    <a:pt x="12" y="119"/>
                    <a:pt x="18" y="125"/>
                    <a:pt x="25" y="125"/>
                  </a:cubicBezTo>
                  <a:cubicBezTo>
                    <a:pt x="31" y="125"/>
                    <a:pt x="37" y="119"/>
                    <a:pt x="37" y="112"/>
                  </a:cubicBezTo>
                  <a:cubicBezTo>
                    <a:pt x="37" y="25"/>
                    <a:pt x="37" y="25"/>
                    <a:pt x="37" y="25"/>
                  </a:cubicBezTo>
                  <a:cubicBezTo>
                    <a:pt x="37" y="18"/>
                    <a:pt x="31" y="12"/>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7" name="Freeform 9"/>
            <p:cNvSpPr/>
            <p:nvPr/>
          </p:nvSpPr>
          <p:spPr bwMode="auto">
            <a:xfrm>
              <a:off x="2881" y="787"/>
              <a:ext cx="88" cy="298"/>
            </a:xfrm>
            <a:custGeom>
              <a:avLst/>
              <a:gdLst>
                <a:gd name="T0" fmla="*/ 18 w 37"/>
                <a:gd name="T1" fmla="*/ 125 h 125"/>
                <a:gd name="T2" fmla="*/ 0 w 37"/>
                <a:gd name="T3" fmla="*/ 106 h 125"/>
                <a:gd name="T4" fmla="*/ 0 w 37"/>
                <a:gd name="T5" fmla="*/ 19 h 125"/>
                <a:gd name="T6" fmla="*/ 18 w 37"/>
                <a:gd name="T7" fmla="*/ 0 h 125"/>
                <a:gd name="T8" fmla="*/ 37 w 37"/>
                <a:gd name="T9" fmla="*/ 19 h 125"/>
                <a:gd name="T10" fmla="*/ 37 w 37"/>
                <a:gd name="T11" fmla="*/ 106 h 125"/>
                <a:gd name="T12" fmla="*/ 18 w 37"/>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37" h="125">
                  <a:moveTo>
                    <a:pt x="18" y="125"/>
                  </a:moveTo>
                  <a:cubicBezTo>
                    <a:pt x="8" y="125"/>
                    <a:pt x="0" y="117"/>
                    <a:pt x="0" y="106"/>
                  </a:cubicBezTo>
                  <a:cubicBezTo>
                    <a:pt x="0" y="19"/>
                    <a:pt x="0" y="19"/>
                    <a:pt x="0" y="19"/>
                  </a:cubicBezTo>
                  <a:cubicBezTo>
                    <a:pt x="0" y="9"/>
                    <a:pt x="8" y="0"/>
                    <a:pt x="18" y="0"/>
                  </a:cubicBezTo>
                  <a:cubicBezTo>
                    <a:pt x="29" y="0"/>
                    <a:pt x="37" y="9"/>
                    <a:pt x="37" y="19"/>
                  </a:cubicBezTo>
                  <a:cubicBezTo>
                    <a:pt x="37" y="106"/>
                    <a:pt x="37" y="106"/>
                    <a:pt x="37" y="106"/>
                  </a:cubicBezTo>
                  <a:cubicBezTo>
                    <a:pt x="37" y="117"/>
                    <a:pt x="29" y="125"/>
                    <a:pt x="18"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8" name="Freeform 10"/>
            <p:cNvSpPr>
              <a:spLocks noEditPoints="1"/>
            </p:cNvSpPr>
            <p:nvPr/>
          </p:nvSpPr>
          <p:spPr bwMode="auto">
            <a:xfrm>
              <a:off x="2865" y="773"/>
              <a:ext cx="119" cy="326"/>
            </a:xfrm>
            <a:custGeom>
              <a:avLst/>
              <a:gdLst>
                <a:gd name="T0" fmla="*/ 25 w 50"/>
                <a:gd name="T1" fmla="*/ 137 h 137"/>
                <a:gd name="T2" fmla="*/ 0 w 50"/>
                <a:gd name="T3" fmla="*/ 112 h 137"/>
                <a:gd name="T4" fmla="*/ 0 w 50"/>
                <a:gd name="T5" fmla="*/ 25 h 137"/>
                <a:gd name="T6" fmla="*/ 25 w 50"/>
                <a:gd name="T7" fmla="*/ 0 h 137"/>
                <a:gd name="T8" fmla="*/ 50 w 50"/>
                <a:gd name="T9" fmla="*/ 25 h 137"/>
                <a:gd name="T10" fmla="*/ 50 w 50"/>
                <a:gd name="T11" fmla="*/ 112 h 137"/>
                <a:gd name="T12" fmla="*/ 25 w 50"/>
                <a:gd name="T13" fmla="*/ 137 h 137"/>
                <a:gd name="T14" fmla="*/ 25 w 50"/>
                <a:gd name="T15" fmla="*/ 12 h 137"/>
                <a:gd name="T16" fmla="*/ 13 w 50"/>
                <a:gd name="T17" fmla="*/ 25 h 137"/>
                <a:gd name="T18" fmla="*/ 13 w 50"/>
                <a:gd name="T19" fmla="*/ 112 h 137"/>
                <a:gd name="T20" fmla="*/ 25 w 50"/>
                <a:gd name="T21" fmla="*/ 125 h 137"/>
                <a:gd name="T22" fmla="*/ 38 w 50"/>
                <a:gd name="T23" fmla="*/ 112 h 137"/>
                <a:gd name="T24" fmla="*/ 38 w 50"/>
                <a:gd name="T25" fmla="*/ 25 h 137"/>
                <a:gd name="T26" fmla="*/ 25 w 50"/>
                <a:gd name="T27"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37">
                  <a:moveTo>
                    <a:pt x="25" y="137"/>
                  </a:moveTo>
                  <a:cubicBezTo>
                    <a:pt x="12" y="137"/>
                    <a:pt x="0" y="126"/>
                    <a:pt x="0" y="112"/>
                  </a:cubicBezTo>
                  <a:cubicBezTo>
                    <a:pt x="0" y="25"/>
                    <a:pt x="0" y="25"/>
                    <a:pt x="0" y="25"/>
                  </a:cubicBezTo>
                  <a:cubicBezTo>
                    <a:pt x="0" y="11"/>
                    <a:pt x="12" y="0"/>
                    <a:pt x="25" y="0"/>
                  </a:cubicBezTo>
                  <a:cubicBezTo>
                    <a:pt x="39" y="0"/>
                    <a:pt x="50" y="11"/>
                    <a:pt x="50" y="25"/>
                  </a:cubicBezTo>
                  <a:cubicBezTo>
                    <a:pt x="50" y="112"/>
                    <a:pt x="50" y="112"/>
                    <a:pt x="50" y="112"/>
                  </a:cubicBezTo>
                  <a:cubicBezTo>
                    <a:pt x="50" y="126"/>
                    <a:pt x="39" y="137"/>
                    <a:pt x="25" y="137"/>
                  </a:cubicBezTo>
                  <a:close/>
                  <a:moveTo>
                    <a:pt x="25" y="12"/>
                  </a:moveTo>
                  <a:cubicBezTo>
                    <a:pt x="18" y="12"/>
                    <a:pt x="13" y="18"/>
                    <a:pt x="13" y="25"/>
                  </a:cubicBezTo>
                  <a:cubicBezTo>
                    <a:pt x="13" y="112"/>
                    <a:pt x="13" y="112"/>
                    <a:pt x="13" y="112"/>
                  </a:cubicBezTo>
                  <a:cubicBezTo>
                    <a:pt x="13" y="119"/>
                    <a:pt x="18" y="125"/>
                    <a:pt x="25" y="125"/>
                  </a:cubicBezTo>
                  <a:cubicBezTo>
                    <a:pt x="32" y="125"/>
                    <a:pt x="38" y="119"/>
                    <a:pt x="38" y="112"/>
                  </a:cubicBezTo>
                  <a:cubicBezTo>
                    <a:pt x="38" y="25"/>
                    <a:pt x="38" y="25"/>
                    <a:pt x="38" y="25"/>
                  </a:cubicBezTo>
                  <a:cubicBezTo>
                    <a:pt x="38" y="18"/>
                    <a:pt x="32" y="12"/>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3" name="Freeform 11"/>
            <p:cNvSpPr/>
            <p:nvPr/>
          </p:nvSpPr>
          <p:spPr bwMode="auto">
            <a:xfrm>
              <a:off x="3341" y="787"/>
              <a:ext cx="90" cy="298"/>
            </a:xfrm>
            <a:custGeom>
              <a:avLst/>
              <a:gdLst>
                <a:gd name="T0" fmla="*/ 19 w 38"/>
                <a:gd name="T1" fmla="*/ 125 h 125"/>
                <a:gd name="T2" fmla="*/ 0 w 38"/>
                <a:gd name="T3" fmla="*/ 106 h 125"/>
                <a:gd name="T4" fmla="*/ 0 w 38"/>
                <a:gd name="T5" fmla="*/ 19 h 125"/>
                <a:gd name="T6" fmla="*/ 19 w 38"/>
                <a:gd name="T7" fmla="*/ 0 h 125"/>
                <a:gd name="T8" fmla="*/ 38 w 38"/>
                <a:gd name="T9" fmla="*/ 19 h 125"/>
                <a:gd name="T10" fmla="*/ 38 w 38"/>
                <a:gd name="T11" fmla="*/ 106 h 125"/>
                <a:gd name="T12" fmla="*/ 19 w 38"/>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38" h="125">
                  <a:moveTo>
                    <a:pt x="19" y="125"/>
                  </a:moveTo>
                  <a:cubicBezTo>
                    <a:pt x="9" y="125"/>
                    <a:pt x="0" y="117"/>
                    <a:pt x="0" y="106"/>
                  </a:cubicBezTo>
                  <a:cubicBezTo>
                    <a:pt x="0" y="19"/>
                    <a:pt x="0" y="19"/>
                    <a:pt x="0" y="19"/>
                  </a:cubicBezTo>
                  <a:cubicBezTo>
                    <a:pt x="0" y="9"/>
                    <a:pt x="9" y="0"/>
                    <a:pt x="19" y="0"/>
                  </a:cubicBezTo>
                  <a:cubicBezTo>
                    <a:pt x="29" y="0"/>
                    <a:pt x="38" y="9"/>
                    <a:pt x="38" y="19"/>
                  </a:cubicBezTo>
                  <a:cubicBezTo>
                    <a:pt x="38" y="106"/>
                    <a:pt x="38" y="106"/>
                    <a:pt x="38" y="106"/>
                  </a:cubicBezTo>
                  <a:cubicBezTo>
                    <a:pt x="38" y="117"/>
                    <a:pt x="29" y="125"/>
                    <a:pt x="19"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4" name="Freeform 12"/>
            <p:cNvSpPr>
              <a:spLocks noEditPoints="1"/>
            </p:cNvSpPr>
            <p:nvPr/>
          </p:nvSpPr>
          <p:spPr bwMode="auto">
            <a:xfrm>
              <a:off x="2553" y="773"/>
              <a:ext cx="892" cy="326"/>
            </a:xfrm>
            <a:custGeom>
              <a:avLst/>
              <a:gdLst>
                <a:gd name="T0" fmla="*/ 350 w 375"/>
                <a:gd name="T1" fmla="*/ 137 h 137"/>
                <a:gd name="T2" fmla="*/ 325 w 375"/>
                <a:gd name="T3" fmla="*/ 112 h 137"/>
                <a:gd name="T4" fmla="*/ 325 w 375"/>
                <a:gd name="T5" fmla="*/ 25 h 137"/>
                <a:gd name="T6" fmla="*/ 350 w 375"/>
                <a:gd name="T7" fmla="*/ 0 h 137"/>
                <a:gd name="T8" fmla="*/ 375 w 375"/>
                <a:gd name="T9" fmla="*/ 25 h 137"/>
                <a:gd name="T10" fmla="*/ 375 w 375"/>
                <a:gd name="T11" fmla="*/ 112 h 137"/>
                <a:gd name="T12" fmla="*/ 350 w 375"/>
                <a:gd name="T13" fmla="*/ 137 h 137"/>
                <a:gd name="T14" fmla="*/ 350 w 375"/>
                <a:gd name="T15" fmla="*/ 12 h 137"/>
                <a:gd name="T16" fmla="*/ 338 w 375"/>
                <a:gd name="T17" fmla="*/ 25 h 137"/>
                <a:gd name="T18" fmla="*/ 338 w 375"/>
                <a:gd name="T19" fmla="*/ 112 h 137"/>
                <a:gd name="T20" fmla="*/ 350 w 375"/>
                <a:gd name="T21" fmla="*/ 125 h 137"/>
                <a:gd name="T22" fmla="*/ 363 w 375"/>
                <a:gd name="T23" fmla="*/ 112 h 137"/>
                <a:gd name="T24" fmla="*/ 363 w 375"/>
                <a:gd name="T25" fmla="*/ 25 h 137"/>
                <a:gd name="T26" fmla="*/ 350 w 375"/>
                <a:gd name="T27" fmla="*/ 12 h 137"/>
                <a:gd name="T28" fmla="*/ 113 w 375"/>
                <a:gd name="T29" fmla="*/ 75 h 137"/>
                <a:gd name="T30" fmla="*/ 6 w 375"/>
                <a:gd name="T31" fmla="*/ 75 h 137"/>
                <a:gd name="T32" fmla="*/ 0 w 375"/>
                <a:gd name="T33" fmla="*/ 69 h 137"/>
                <a:gd name="T34" fmla="*/ 6 w 375"/>
                <a:gd name="T35" fmla="*/ 62 h 137"/>
                <a:gd name="T36" fmla="*/ 113 w 375"/>
                <a:gd name="T37" fmla="*/ 62 h 137"/>
                <a:gd name="T38" fmla="*/ 119 w 375"/>
                <a:gd name="T39" fmla="*/ 69 h 137"/>
                <a:gd name="T40" fmla="*/ 113 w 375"/>
                <a:gd name="T41" fmla="*/ 75 h 137"/>
                <a:gd name="T42" fmla="*/ 306 w 375"/>
                <a:gd name="T43" fmla="*/ 75 h 137"/>
                <a:gd name="T44" fmla="*/ 200 w 375"/>
                <a:gd name="T45" fmla="*/ 75 h 137"/>
                <a:gd name="T46" fmla="*/ 194 w 375"/>
                <a:gd name="T47" fmla="*/ 69 h 137"/>
                <a:gd name="T48" fmla="*/ 200 w 375"/>
                <a:gd name="T49" fmla="*/ 62 h 137"/>
                <a:gd name="T50" fmla="*/ 306 w 375"/>
                <a:gd name="T51" fmla="*/ 62 h 137"/>
                <a:gd name="T52" fmla="*/ 313 w 375"/>
                <a:gd name="T53" fmla="*/ 69 h 137"/>
                <a:gd name="T54" fmla="*/ 306 w 375"/>
                <a:gd name="T55" fmla="*/ 7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5" h="137">
                  <a:moveTo>
                    <a:pt x="350" y="137"/>
                  </a:moveTo>
                  <a:cubicBezTo>
                    <a:pt x="336" y="137"/>
                    <a:pt x="325" y="126"/>
                    <a:pt x="325" y="112"/>
                  </a:cubicBezTo>
                  <a:cubicBezTo>
                    <a:pt x="325" y="25"/>
                    <a:pt x="325" y="25"/>
                    <a:pt x="325" y="25"/>
                  </a:cubicBezTo>
                  <a:cubicBezTo>
                    <a:pt x="325" y="11"/>
                    <a:pt x="336" y="0"/>
                    <a:pt x="350" y="0"/>
                  </a:cubicBezTo>
                  <a:cubicBezTo>
                    <a:pt x="364" y="0"/>
                    <a:pt x="375" y="11"/>
                    <a:pt x="375" y="25"/>
                  </a:cubicBezTo>
                  <a:cubicBezTo>
                    <a:pt x="375" y="112"/>
                    <a:pt x="375" y="112"/>
                    <a:pt x="375" y="112"/>
                  </a:cubicBezTo>
                  <a:cubicBezTo>
                    <a:pt x="375" y="126"/>
                    <a:pt x="364" y="137"/>
                    <a:pt x="350" y="137"/>
                  </a:cubicBezTo>
                  <a:close/>
                  <a:moveTo>
                    <a:pt x="350" y="12"/>
                  </a:moveTo>
                  <a:cubicBezTo>
                    <a:pt x="343" y="12"/>
                    <a:pt x="338" y="18"/>
                    <a:pt x="338" y="25"/>
                  </a:cubicBezTo>
                  <a:cubicBezTo>
                    <a:pt x="338" y="112"/>
                    <a:pt x="338" y="112"/>
                    <a:pt x="338" y="112"/>
                  </a:cubicBezTo>
                  <a:cubicBezTo>
                    <a:pt x="338" y="119"/>
                    <a:pt x="343" y="125"/>
                    <a:pt x="350" y="125"/>
                  </a:cubicBezTo>
                  <a:cubicBezTo>
                    <a:pt x="357" y="125"/>
                    <a:pt x="363" y="119"/>
                    <a:pt x="363" y="112"/>
                  </a:cubicBezTo>
                  <a:cubicBezTo>
                    <a:pt x="363" y="25"/>
                    <a:pt x="363" y="25"/>
                    <a:pt x="363" y="25"/>
                  </a:cubicBezTo>
                  <a:cubicBezTo>
                    <a:pt x="363" y="18"/>
                    <a:pt x="357" y="12"/>
                    <a:pt x="350" y="12"/>
                  </a:cubicBezTo>
                  <a:close/>
                  <a:moveTo>
                    <a:pt x="113" y="75"/>
                  </a:moveTo>
                  <a:cubicBezTo>
                    <a:pt x="6" y="75"/>
                    <a:pt x="6" y="75"/>
                    <a:pt x="6" y="75"/>
                  </a:cubicBezTo>
                  <a:cubicBezTo>
                    <a:pt x="3" y="75"/>
                    <a:pt x="0" y="72"/>
                    <a:pt x="0" y="69"/>
                  </a:cubicBezTo>
                  <a:cubicBezTo>
                    <a:pt x="0" y="65"/>
                    <a:pt x="3" y="62"/>
                    <a:pt x="6" y="62"/>
                  </a:cubicBezTo>
                  <a:cubicBezTo>
                    <a:pt x="113" y="62"/>
                    <a:pt x="113" y="62"/>
                    <a:pt x="113" y="62"/>
                  </a:cubicBezTo>
                  <a:cubicBezTo>
                    <a:pt x="116" y="62"/>
                    <a:pt x="119" y="65"/>
                    <a:pt x="119" y="69"/>
                  </a:cubicBezTo>
                  <a:cubicBezTo>
                    <a:pt x="119" y="72"/>
                    <a:pt x="116" y="75"/>
                    <a:pt x="113" y="75"/>
                  </a:cubicBezTo>
                  <a:close/>
                  <a:moveTo>
                    <a:pt x="306" y="75"/>
                  </a:moveTo>
                  <a:cubicBezTo>
                    <a:pt x="200" y="75"/>
                    <a:pt x="200" y="75"/>
                    <a:pt x="200" y="75"/>
                  </a:cubicBezTo>
                  <a:cubicBezTo>
                    <a:pt x="197" y="75"/>
                    <a:pt x="194" y="72"/>
                    <a:pt x="194" y="69"/>
                  </a:cubicBezTo>
                  <a:cubicBezTo>
                    <a:pt x="194" y="65"/>
                    <a:pt x="197" y="62"/>
                    <a:pt x="200" y="62"/>
                  </a:cubicBezTo>
                  <a:cubicBezTo>
                    <a:pt x="306" y="62"/>
                    <a:pt x="306" y="62"/>
                    <a:pt x="306" y="62"/>
                  </a:cubicBezTo>
                  <a:cubicBezTo>
                    <a:pt x="310" y="62"/>
                    <a:pt x="313" y="65"/>
                    <a:pt x="313" y="69"/>
                  </a:cubicBezTo>
                  <a:cubicBezTo>
                    <a:pt x="313" y="72"/>
                    <a:pt x="310" y="75"/>
                    <a:pt x="30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5" name="Freeform 13"/>
            <p:cNvSpPr/>
            <p:nvPr/>
          </p:nvSpPr>
          <p:spPr bwMode="auto">
            <a:xfrm>
              <a:off x="2167" y="921"/>
              <a:ext cx="1516" cy="328"/>
            </a:xfrm>
            <a:custGeom>
              <a:avLst/>
              <a:gdLst>
                <a:gd name="T0" fmla="*/ 631 w 637"/>
                <a:gd name="T1" fmla="*/ 138 h 138"/>
                <a:gd name="T2" fmla="*/ 6 w 637"/>
                <a:gd name="T3" fmla="*/ 138 h 138"/>
                <a:gd name="T4" fmla="*/ 0 w 637"/>
                <a:gd name="T5" fmla="*/ 132 h 138"/>
                <a:gd name="T6" fmla="*/ 0 w 637"/>
                <a:gd name="T7" fmla="*/ 38 h 138"/>
                <a:gd name="T8" fmla="*/ 37 w 637"/>
                <a:gd name="T9" fmla="*/ 0 h 138"/>
                <a:gd name="T10" fmla="*/ 81 w 637"/>
                <a:gd name="T11" fmla="*/ 0 h 138"/>
                <a:gd name="T12" fmla="*/ 87 w 637"/>
                <a:gd name="T13" fmla="*/ 7 h 138"/>
                <a:gd name="T14" fmla="*/ 81 w 637"/>
                <a:gd name="T15" fmla="*/ 13 h 138"/>
                <a:gd name="T16" fmla="*/ 37 w 637"/>
                <a:gd name="T17" fmla="*/ 13 h 138"/>
                <a:gd name="T18" fmla="*/ 12 w 637"/>
                <a:gd name="T19" fmla="*/ 38 h 138"/>
                <a:gd name="T20" fmla="*/ 12 w 637"/>
                <a:gd name="T21" fmla="*/ 125 h 138"/>
                <a:gd name="T22" fmla="*/ 625 w 637"/>
                <a:gd name="T23" fmla="*/ 125 h 138"/>
                <a:gd name="T24" fmla="*/ 625 w 637"/>
                <a:gd name="T25" fmla="*/ 38 h 138"/>
                <a:gd name="T26" fmla="*/ 600 w 637"/>
                <a:gd name="T27" fmla="*/ 13 h 138"/>
                <a:gd name="T28" fmla="*/ 556 w 637"/>
                <a:gd name="T29" fmla="*/ 13 h 138"/>
                <a:gd name="T30" fmla="*/ 550 w 637"/>
                <a:gd name="T31" fmla="*/ 7 h 138"/>
                <a:gd name="T32" fmla="*/ 556 w 637"/>
                <a:gd name="T33" fmla="*/ 0 h 138"/>
                <a:gd name="T34" fmla="*/ 600 w 637"/>
                <a:gd name="T35" fmla="*/ 0 h 138"/>
                <a:gd name="T36" fmla="*/ 637 w 637"/>
                <a:gd name="T37" fmla="*/ 38 h 138"/>
                <a:gd name="T38" fmla="*/ 637 w 637"/>
                <a:gd name="T39" fmla="*/ 132 h 138"/>
                <a:gd name="T40" fmla="*/ 631 w 637"/>
                <a:gd name="T4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7" h="138">
                  <a:moveTo>
                    <a:pt x="631" y="138"/>
                  </a:moveTo>
                  <a:cubicBezTo>
                    <a:pt x="6" y="138"/>
                    <a:pt x="6" y="138"/>
                    <a:pt x="6" y="138"/>
                  </a:cubicBezTo>
                  <a:cubicBezTo>
                    <a:pt x="2" y="138"/>
                    <a:pt x="0" y="135"/>
                    <a:pt x="0" y="132"/>
                  </a:cubicBezTo>
                  <a:cubicBezTo>
                    <a:pt x="0" y="38"/>
                    <a:pt x="0" y="38"/>
                    <a:pt x="0" y="38"/>
                  </a:cubicBezTo>
                  <a:cubicBezTo>
                    <a:pt x="0" y="17"/>
                    <a:pt x="16" y="0"/>
                    <a:pt x="37" y="0"/>
                  </a:cubicBezTo>
                  <a:cubicBezTo>
                    <a:pt x="81" y="0"/>
                    <a:pt x="81" y="0"/>
                    <a:pt x="81" y="0"/>
                  </a:cubicBezTo>
                  <a:cubicBezTo>
                    <a:pt x="84" y="0"/>
                    <a:pt x="87" y="3"/>
                    <a:pt x="87" y="7"/>
                  </a:cubicBezTo>
                  <a:cubicBezTo>
                    <a:pt x="87" y="10"/>
                    <a:pt x="84" y="13"/>
                    <a:pt x="81" y="13"/>
                  </a:cubicBezTo>
                  <a:cubicBezTo>
                    <a:pt x="37" y="13"/>
                    <a:pt x="37" y="13"/>
                    <a:pt x="37" y="13"/>
                  </a:cubicBezTo>
                  <a:cubicBezTo>
                    <a:pt x="23" y="13"/>
                    <a:pt x="12" y="24"/>
                    <a:pt x="12" y="38"/>
                  </a:cubicBezTo>
                  <a:cubicBezTo>
                    <a:pt x="12" y="125"/>
                    <a:pt x="12" y="125"/>
                    <a:pt x="12" y="125"/>
                  </a:cubicBezTo>
                  <a:cubicBezTo>
                    <a:pt x="625" y="125"/>
                    <a:pt x="625" y="125"/>
                    <a:pt x="625" y="125"/>
                  </a:cubicBezTo>
                  <a:cubicBezTo>
                    <a:pt x="625" y="38"/>
                    <a:pt x="625" y="38"/>
                    <a:pt x="625" y="38"/>
                  </a:cubicBezTo>
                  <a:cubicBezTo>
                    <a:pt x="625" y="24"/>
                    <a:pt x="613" y="13"/>
                    <a:pt x="600" y="13"/>
                  </a:cubicBezTo>
                  <a:cubicBezTo>
                    <a:pt x="556" y="13"/>
                    <a:pt x="556" y="13"/>
                    <a:pt x="556" y="13"/>
                  </a:cubicBezTo>
                  <a:cubicBezTo>
                    <a:pt x="552" y="13"/>
                    <a:pt x="550" y="10"/>
                    <a:pt x="550" y="7"/>
                  </a:cubicBezTo>
                  <a:cubicBezTo>
                    <a:pt x="550" y="3"/>
                    <a:pt x="552" y="0"/>
                    <a:pt x="556" y="0"/>
                  </a:cubicBezTo>
                  <a:cubicBezTo>
                    <a:pt x="600" y="0"/>
                    <a:pt x="600" y="0"/>
                    <a:pt x="600" y="0"/>
                  </a:cubicBezTo>
                  <a:cubicBezTo>
                    <a:pt x="620" y="0"/>
                    <a:pt x="637" y="17"/>
                    <a:pt x="637" y="38"/>
                  </a:cubicBezTo>
                  <a:cubicBezTo>
                    <a:pt x="637" y="132"/>
                    <a:pt x="637" y="132"/>
                    <a:pt x="637" y="132"/>
                  </a:cubicBezTo>
                  <a:cubicBezTo>
                    <a:pt x="637" y="135"/>
                    <a:pt x="634" y="138"/>
                    <a:pt x="631" y="1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6" name="Oval 14"/>
            <p:cNvSpPr>
              <a:spLocks noChangeArrowheads="1"/>
            </p:cNvSpPr>
            <p:nvPr/>
          </p:nvSpPr>
          <p:spPr bwMode="auto">
            <a:xfrm>
              <a:off x="3088" y="1829"/>
              <a:ext cx="714" cy="714"/>
            </a:xfrm>
            <a:prstGeom prst="ellipse">
              <a:avLst/>
            </a:prstGeom>
            <a:solidFill>
              <a:srgbClr val="4C96D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7" name="Freeform 15"/>
            <p:cNvSpPr>
              <a:spLocks noEditPoints="1"/>
            </p:cNvSpPr>
            <p:nvPr/>
          </p:nvSpPr>
          <p:spPr bwMode="auto">
            <a:xfrm>
              <a:off x="2167" y="1277"/>
              <a:ext cx="1650" cy="1280"/>
            </a:xfrm>
            <a:custGeom>
              <a:avLst/>
              <a:gdLst>
                <a:gd name="T0" fmla="*/ 537 w 693"/>
                <a:gd name="T1" fmla="*/ 538 h 538"/>
                <a:gd name="T2" fmla="*/ 381 w 693"/>
                <a:gd name="T3" fmla="*/ 382 h 538"/>
                <a:gd name="T4" fmla="*/ 537 w 693"/>
                <a:gd name="T5" fmla="*/ 225 h 538"/>
                <a:gd name="T6" fmla="*/ 693 w 693"/>
                <a:gd name="T7" fmla="*/ 382 h 538"/>
                <a:gd name="T8" fmla="*/ 537 w 693"/>
                <a:gd name="T9" fmla="*/ 538 h 538"/>
                <a:gd name="T10" fmla="*/ 537 w 693"/>
                <a:gd name="T11" fmla="*/ 238 h 538"/>
                <a:gd name="T12" fmla="*/ 393 w 693"/>
                <a:gd name="T13" fmla="*/ 382 h 538"/>
                <a:gd name="T14" fmla="*/ 537 w 693"/>
                <a:gd name="T15" fmla="*/ 525 h 538"/>
                <a:gd name="T16" fmla="*/ 681 w 693"/>
                <a:gd name="T17" fmla="*/ 382 h 538"/>
                <a:gd name="T18" fmla="*/ 537 w 693"/>
                <a:gd name="T19" fmla="*/ 238 h 538"/>
                <a:gd name="T20" fmla="*/ 364 w 693"/>
                <a:gd name="T21" fmla="*/ 413 h 538"/>
                <a:gd name="T22" fmla="*/ 37 w 693"/>
                <a:gd name="T23" fmla="*/ 413 h 538"/>
                <a:gd name="T24" fmla="*/ 0 w 693"/>
                <a:gd name="T25" fmla="*/ 375 h 538"/>
                <a:gd name="T26" fmla="*/ 0 w 693"/>
                <a:gd name="T27" fmla="*/ 7 h 538"/>
                <a:gd name="T28" fmla="*/ 6 w 693"/>
                <a:gd name="T29" fmla="*/ 0 h 538"/>
                <a:gd name="T30" fmla="*/ 12 w 693"/>
                <a:gd name="T31" fmla="*/ 7 h 538"/>
                <a:gd name="T32" fmla="*/ 12 w 693"/>
                <a:gd name="T33" fmla="*/ 375 h 538"/>
                <a:gd name="T34" fmla="*/ 37 w 693"/>
                <a:gd name="T35" fmla="*/ 400 h 538"/>
                <a:gd name="T36" fmla="*/ 364 w 693"/>
                <a:gd name="T37" fmla="*/ 400 h 538"/>
                <a:gd name="T38" fmla="*/ 370 w 693"/>
                <a:gd name="T39" fmla="*/ 407 h 538"/>
                <a:gd name="T40" fmla="*/ 364 w 693"/>
                <a:gd name="T41" fmla="*/ 41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3" h="538">
                  <a:moveTo>
                    <a:pt x="537" y="538"/>
                  </a:moveTo>
                  <a:cubicBezTo>
                    <a:pt x="451" y="538"/>
                    <a:pt x="381" y="468"/>
                    <a:pt x="381" y="382"/>
                  </a:cubicBezTo>
                  <a:cubicBezTo>
                    <a:pt x="381" y="296"/>
                    <a:pt x="451" y="225"/>
                    <a:pt x="537" y="225"/>
                  </a:cubicBezTo>
                  <a:cubicBezTo>
                    <a:pt x="623" y="225"/>
                    <a:pt x="693" y="296"/>
                    <a:pt x="693" y="382"/>
                  </a:cubicBezTo>
                  <a:cubicBezTo>
                    <a:pt x="693" y="468"/>
                    <a:pt x="623" y="538"/>
                    <a:pt x="537" y="538"/>
                  </a:cubicBezTo>
                  <a:close/>
                  <a:moveTo>
                    <a:pt x="537" y="238"/>
                  </a:moveTo>
                  <a:cubicBezTo>
                    <a:pt x="458" y="238"/>
                    <a:pt x="393" y="302"/>
                    <a:pt x="393" y="382"/>
                  </a:cubicBezTo>
                  <a:cubicBezTo>
                    <a:pt x="393" y="461"/>
                    <a:pt x="458" y="525"/>
                    <a:pt x="537" y="525"/>
                  </a:cubicBezTo>
                  <a:cubicBezTo>
                    <a:pt x="616" y="525"/>
                    <a:pt x="681" y="461"/>
                    <a:pt x="681" y="382"/>
                  </a:cubicBezTo>
                  <a:cubicBezTo>
                    <a:pt x="681" y="302"/>
                    <a:pt x="616" y="238"/>
                    <a:pt x="537" y="238"/>
                  </a:cubicBezTo>
                  <a:close/>
                  <a:moveTo>
                    <a:pt x="364" y="413"/>
                  </a:moveTo>
                  <a:cubicBezTo>
                    <a:pt x="37" y="413"/>
                    <a:pt x="37" y="413"/>
                    <a:pt x="37" y="413"/>
                  </a:cubicBezTo>
                  <a:cubicBezTo>
                    <a:pt x="16" y="413"/>
                    <a:pt x="0" y="396"/>
                    <a:pt x="0" y="375"/>
                  </a:cubicBezTo>
                  <a:cubicBezTo>
                    <a:pt x="0" y="7"/>
                    <a:pt x="0" y="7"/>
                    <a:pt x="0" y="7"/>
                  </a:cubicBezTo>
                  <a:cubicBezTo>
                    <a:pt x="0" y="3"/>
                    <a:pt x="2" y="0"/>
                    <a:pt x="6" y="0"/>
                  </a:cubicBezTo>
                  <a:cubicBezTo>
                    <a:pt x="9" y="0"/>
                    <a:pt x="12" y="3"/>
                    <a:pt x="12" y="7"/>
                  </a:cubicBezTo>
                  <a:cubicBezTo>
                    <a:pt x="12" y="375"/>
                    <a:pt x="12" y="375"/>
                    <a:pt x="12" y="375"/>
                  </a:cubicBezTo>
                  <a:cubicBezTo>
                    <a:pt x="12" y="389"/>
                    <a:pt x="23" y="400"/>
                    <a:pt x="37" y="400"/>
                  </a:cubicBezTo>
                  <a:cubicBezTo>
                    <a:pt x="364" y="400"/>
                    <a:pt x="364" y="400"/>
                    <a:pt x="364" y="400"/>
                  </a:cubicBezTo>
                  <a:cubicBezTo>
                    <a:pt x="367" y="400"/>
                    <a:pt x="370" y="403"/>
                    <a:pt x="370" y="407"/>
                  </a:cubicBezTo>
                  <a:cubicBezTo>
                    <a:pt x="370" y="410"/>
                    <a:pt x="367" y="413"/>
                    <a:pt x="364" y="4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8" name="Freeform 16"/>
            <p:cNvSpPr/>
            <p:nvPr/>
          </p:nvSpPr>
          <p:spPr bwMode="auto">
            <a:xfrm>
              <a:off x="3203" y="2020"/>
              <a:ext cx="457" cy="326"/>
            </a:xfrm>
            <a:custGeom>
              <a:avLst/>
              <a:gdLst>
                <a:gd name="T0" fmla="*/ 74 w 192"/>
                <a:gd name="T1" fmla="*/ 137 h 137"/>
                <a:gd name="T2" fmla="*/ 60 w 192"/>
                <a:gd name="T3" fmla="*/ 132 h 137"/>
                <a:gd name="T4" fmla="*/ 7 w 192"/>
                <a:gd name="T5" fmla="*/ 79 h 137"/>
                <a:gd name="T6" fmla="*/ 7 w 192"/>
                <a:gd name="T7" fmla="*/ 52 h 137"/>
                <a:gd name="T8" fmla="*/ 33 w 192"/>
                <a:gd name="T9" fmla="*/ 52 h 137"/>
                <a:gd name="T10" fmla="*/ 34 w 192"/>
                <a:gd name="T11" fmla="*/ 52 h 137"/>
                <a:gd name="T12" fmla="*/ 74 w 192"/>
                <a:gd name="T13" fmla="*/ 92 h 137"/>
                <a:gd name="T14" fmla="*/ 158 w 192"/>
                <a:gd name="T15" fmla="*/ 8 h 137"/>
                <a:gd name="T16" fmla="*/ 184 w 192"/>
                <a:gd name="T17" fmla="*/ 7 h 137"/>
                <a:gd name="T18" fmla="*/ 185 w 192"/>
                <a:gd name="T19" fmla="*/ 34 h 137"/>
                <a:gd name="T20" fmla="*/ 184 w 192"/>
                <a:gd name="T21" fmla="*/ 34 h 137"/>
                <a:gd name="T22" fmla="*/ 87 w 192"/>
                <a:gd name="T23" fmla="*/ 132 h 137"/>
                <a:gd name="T24" fmla="*/ 74 w 192"/>
                <a:gd name="T2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37">
                  <a:moveTo>
                    <a:pt x="74" y="137"/>
                  </a:moveTo>
                  <a:cubicBezTo>
                    <a:pt x="69" y="137"/>
                    <a:pt x="64" y="135"/>
                    <a:pt x="60" y="132"/>
                  </a:cubicBezTo>
                  <a:cubicBezTo>
                    <a:pt x="7" y="79"/>
                    <a:pt x="7" y="79"/>
                    <a:pt x="7" y="79"/>
                  </a:cubicBezTo>
                  <a:cubicBezTo>
                    <a:pt x="0" y="71"/>
                    <a:pt x="0" y="60"/>
                    <a:pt x="7" y="52"/>
                  </a:cubicBezTo>
                  <a:cubicBezTo>
                    <a:pt x="14" y="45"/>
                    <a:pt x="26" y="44"/>
                    <a:pt x="33" y="52"/>
                  </a:cubicBezTo>
                  <a:cubicBezTo>
                    <a:pt x="34" y="52"/>
                    <a:pt x="34" y="52"/>
                    <a:pt x="34" y="52"/>
                  </a:cubicBezTo>
                  <a:cubicBezTo>
                    <a:pt x="74" y="92"/>
                    <a:pt x="74" y="92"/>
                    <a:pt x="74" y="92"/>
                  </a:cubicBezTo>
                  <a:cubicBezTo>
                    <a:pt x="158" y="8"/>
                    <a:pt x="158" y="8"/>
                    <a:pt x="158" y="8"/>
                  </a:cubicBezTo>
                  <a:cubicBezTo>
                    <a:pt x="165" y="0"/>
                    <a:pt x="177" y="0"/>
                    <a:pt x="184" y="7"/>
                  </a:cubicBezTo>
                  <a:cubicBezTo>
                    <a:pt x="192" y="15"/>
                    <a:pt x="192" y="26"/>
                    <a:pt x="185" y="34"/>
                  </a:cubicBezTo>
                  <a:cubicBezTo>
                    <a:pt x="184" y="34"/>
                    <a:pt x="184" y="34"/>
                    <a:pt x="184" y="34"/>
                  </a:cubicBezTo>
                  <a:cubicBezTo>
                    <a:pt x="87" y="132"/>
                    <a:pt x="87" y="132"/>
                    <a:pt x="87" y="132"/>
                  </a:cubicBezTo>
                  <a:cubicBezTo>
                    <a:pt x="83" y="135"/>
                    <a:pt x="79" y="137"/>
                    <a:pt x="74"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9" name="Freeform 17"/>
            <p:cNvSpPr>
              <a:spLocks noEditPoints="1"/>
            </p:cNvSpPr>
            <p:nvPr/>
          </p:nvSpPr>
          <p:spPr bwMode="auto">
            <a:xfrm>
              <a:off x="2539" y="1277"/>
              <a:ext cx="1144" cy="1083"/>
            </a:xfrm>
            <a:custGeom>
              <a:avLst/>
              <a:gdLst>
                <a:gd name="T0" fmla="*/ 353 w 481"/>
                <a:gd name="T1" fmla="*/ 455 h 455"/>
                <a:gd name="T2" fmla="*/ 335 w 481"/>
                <a:gd name="T3" fmla="*/ 448 h 455"/>
                <a:gd name="T4" fmla="*/ 282 w 481"/>
                <a:gd name="T5" fmla="*/ 395 h 455"/>
                <a:gd name="T6" fmla="*/ 275 w 481"/>
                <a:gd name="T7" fmla="*/ 377 h 455"/>
                <a:gd name="T8" fmla="*/ 282 w 481"/>
                <a:gd name="T9" fmla="*/ 360 h 455"/>
                <a:gd name="T10" fmla="*/ 317 w 481"/>
                <a:gd name="T11" fmla="*/ 360 h 455"/>
                <a:gd name="T12" fmla="*/ 353 w 481"/>
                <a:gd name="T13" fmla="*/ 395 h 455"/>
                <a:gd name="T14" fmla="*/ 432 w 481"/>
                <a:gd name="T15" fmla="*/ 315 h 455"/>
                <a:gd name="T16" fmla="*/ 468 w 481"/>
                <a:gd name="T17" fmla="*/ 316 h 455"/>
                <a:gd name="T18" fmla="*/ 475 w 481"/>
                <a:gd name="T19" fmla="*/ 333 h 455"/>
                <a:gd name="T20" fmla="*/ 468 w 481"/>
                <a:gd name="T21" fmla="*/ 351 h 455"/>
                <a:gd name="T22" fmla="*/ 370 w 481"/>
                <a:gd name="T23" fmla="*/ 448 h 455"/>
                <a:gd name="T24" fmla="*/ 353 w 481"/>
                <a:gd name="T25" fmla="*/ 455 h 455"/>
                <a:gd name="T26" fmla="*/ 300 w 481"/>
                <a:gd name="T27" fmla="*/ 365 h 455"/>
                <a:gd name="T28" fmla="*/ 287 w 481"/>
                <a:gd name="T29" fmla="*/ 377 h 455"/>
                <a:gd name="T30" fmla="*/ 291 w 481"/>
                <a:gd name="T31" fmla="*/ 386 h 455"/>
                <a:gd name="T32" fmla="*/ 344 w 481"/>
                <a:gd name="T33" fmla="*/ 439 h 455"/>
                <a:gd name="T34" fmla="*/ 361 w 481"/>
                <a:gd name="T35" fmla="*/ 439 h 455"/>
                <a:gd name="T36" fmla="*/ 459 w 481"/>
                <a:gd name="T37" fmla="*/ 342 h 455"/>
                <a:gd name="T38" fmla="*/ 462 w 481"/>
                <a:gd name="T39" fmla="*/ 333 h 455"/>
                <a:gd name="T40" fmla="*/ 459 w 481"/>
                <a:gd name="T41" fmla="*/ 324 h 455"/>
                <a:gd name="T42" fmla="*/ 441 w 481"/>
                <a:gd name="T43" fmla="*/ 324 h 455"/>
                <a:gd name="T44" fmla="*/ 357 w 481"/>
                <a:gd name="T45" fmla="*/ 408 h 455"/>
                <a:gd name="T46" fmla="*/ 348 w 481"/>
                <a:gd name="T47" fmla="*/ 408 h 455"/>
                <a:gd name="T48" fmla="*/ 308 w 481"/>
                <a:gd name="T49" fmla="*/ 368 h 455"/>
                <a:gd name="T50" fmla="*/ 300 w 481"/>
                <a:gd name="T51" fmla="*/ 365 h 455"/>
                <a:gd name="T52" fmla="*/ 6 w 481"/>
                <a:gd name="T53" fmla="*/ 413 h 455"/>
                <a:gd name="T54" fmla="*/ 0 w 481"/>
                <a:gd name="T55" fmla="*/ 407 h 455"/>
                <a:gd name="T56" fmla="*/ 0 w 481"/>
                <a:gd name="T57" fmla="*/ 7 h 455"/>
                <a:gd name="T58" fmla="*/ 6 w 481"/>
                <a:gd name="T59" fmla="*/ 0 h 455"/>
                <a:gd name="T60" fmla="*/ 12 w 481"/>
                <a:gd name="T61" fmla="*/ 7 h 455"/>
                <a:gd name="T62" fmla="*/ 12 w 481"/>
                <a:gd name="T63" fmla="*/ 407 h 455"/>
                <a:gd name="T64" fmla="*/ 6 w 481"/>
                <a:gd name="T65" fmla="*/ 413 h 455"/>
                <a:gd name="T66" fmla="*/ 162 w 481"/>
                <a:gd name="T67" fmla="*/ 413 h 455"/>
                <a:gd name="T68" fmla="*/ 156 w 481"/>
                <a:gd name="T69" fmla="*/ 407 h 455"/>
                <a:gd name="T70" fmla="*/ 156 w 481"/>
                <a:gd name="T71" fmla="*/ 7 h 455"/>
                <a:gd name="T72" fmla="*/ 162 w 481"/>
                <a:gd name="T73" fmla="*/ 0 h 455"/>
                <a:gd name="T74" fmla="*/ 169 w 481"/>
                <a:gd name="T75" fmla="*/ 7 h 455"/>
                <a:gd name="T76" fmla="*/ 169 w 481"/>
                <a:gd name="T77" fmla="*/ 407 h 455"/>
                <a:gd name="T78" fmla="*/ 162 w 481"/>
                <a:gd name="T79" fmla="*/ 413 h 455"/>
                <a:gd name="T80" fmla="*/ 319 w 481"/>
                <a:gd name="T81" fmla="*/ 224 h 455"/>
                <a:gd name="T82" fmla="*/ 312 w 481"/>
                <a:gd name="T83" fmla="*/ 218 h 455"/>
                <a:gd name="T84" fmla="*/ 312 w 481"/>
                <a:gd name="T85" fmla="*/ 7 h 455"/>
                <a:gd name="T86" fmla="*/ 319 w 481"/>
                <a:gd name="T87" fmla="*/ 0 h 455"/>
                <a:gd name="T88" fmla="*/ 325 w 481"/>
                <a:gd name="T89" fmla="*/ 7 h 455"/>
                <a:gd name="T90" fmla="*/ 325 w 481"/>
                <a:gd name="T91" fmla="*/ 218 h 455"/>
                <a:gd name="T92" fmla="*/ 319 w 481"/>
                <a:gd name="T93" fmla="*/ 224 h 455"/>
                <a:gd name="T94" fmla="*/ 475 w 481"/>
                <a:gd name="T95" fmla="*/ 240 h 455"/>
                <a:gd name="T96" fmla="*/ 469 w 481"/>
                <a:gd name="T97" fmla="*/ 234 h 455"/>
                <a:gd name="T98" fmla="*/ 469 w 481"/>
                <a:gd name="T99" fmla="*/ 7 h 455"/>
                <a:gd name="T100" fmla="*/ 475 w 481"/>
                <a:gd name="T101" fmla="*/ 0 h 455"/>
                <a:gd name="T102" fmla="*/ 481 w 481"/>
                <a:gd name="T103" fmla="*/ 7 h 455"/>
                <a:gd name="T104" fmla="*/ 481 w 481"/>
                <a:gd name="T105" fmla="*/ 234 h 455"/>
                <a:gd name="T106" fmla="*/ 475 w 481"/>
                <a:gd name="T107" fmla="*/ 24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1" h="455">
                  <a:moveTo>
                    <a:pt x="353" y="455"/>
                  </a:moveTo>
                  <a:cubicBezTo>
                    <a:pt x="346" y="455"/>
                    <a:pt x="340" y="453"/>
                    <a:pt x="335" y="448"/>
                  </a:cubicBezTo>
                  <a:cubicBezTo>
                    <a:pt x="282" y="395"/>
                    <a:pt x="282" y="395"/>
                    <a:pt x="282" y="395"/>
                  </a:cubicBezTo>
                  <a:cubicBezTo>
                    <a:pt x="277" y="390"/>
                    <a:pt x="275" y="384"/>
                    <a:pt x="275" y="377"/>
                  </a:cubicBezTo>
                  <a:cubicBezTo>
                    <a:pt x="275" y="371"/>
                    <a:pt x="277" y="364"/>
                    <a:pt x="282" y="360"/>
                  </a:cubicBezTo>
                  <a:cubicBezTo>
                    <a:pt x="291" y="350"/>
                    <a:pt x="308" y="350"/>
                    <a:pt x="317" y="360"/>
                  </a:cubicBezTo>
                  <a:cubicBezTo>
                    <a:pt x="353" y="395"/>
                    <a:pt x="353" y="395"/>
                    <a:pt x="353" y="395"/>
                  </a:cubicBezTo>
                  <a:cubicBezTo>
                    <a:pt x="432" y="315"/>
                    <a:pt x="432" y="315"/>
                    <a:pt x="432" y="315"/>
                  </a:cubicBezTo>
                  <a:cubicBezTo>
                    <a:pt x="442" y="306"/>
                    <a:pt x="458" y="306"/>
                    <a:pt x="468" y="316"/>
                  </a:cubicBezTo>
                  <a:cubicBezTo>
                    <a:pt x="472" y="320"/>
                    <a:pt x="475" y="327"/>
                    <a:pt x="475" y="333"/>
                  </a:cubicBezTo>
                  <a:cubicBezTo>
                    <a:pt x="475" y="340"/>
                    <a:pt x="472" y="346"/>
                    <a:pt x="468" y="351"/>
                  </a:cubicBezTo>
                  <a:cubicBezTo>
                    <a:pt x="370" y="448"/>
                    <a:pt x="370" y="448"/>
                    <a:pt x="370" y="448"/>
                  </a:cubicBezTo>
                  <a:cubicBezTo>
                    <a:pt x="366" y="453"/>
                    <a:pt x="359" y="455"/>
                    <a:pt x="353" y="455"/>
                  </a:cubicBezTo>
                  <a:close/>
                  <a:moveTo>
                    <a:pt x="300" y="365"/>
                  </a:moveTo>
                  <a:cubicBezTo>
                    <a:pt x="293" y="365"/>
                    <a:pt x="287" y="370"/>
                    <a:pt x="287" y="377"/>
                  </a:cubicBezTo>
                  <a:cubicBezTo>
                    <a:pt x="287" y="381"/>
                    <a:pt x="288" y="384"/>
                    <a:pt x="291" y="386"/>
                  </a:cubicBezTo>
                  <a:cubicBezTo>
                    <a:pt x="344" y="439"/>
                    <a:pt x="344" y="439"/>
                    <a:pt x="344" y="439"/>
                  </a:cubicBezTo>
                  <a:cubicBezTo>
                    <a:pt x="349" y="444"/>
                    <a:pt x="357" y="444"/>
                    <a:pt x="361" y="439"/>
                  </a:cubicBezTo>
                  <a:cubicBezTo>
                    <a:pt x="459" y="342"/>
                    <a:pt x="459" y="342"/>
                    <a:pt x="459" y="342"/>
                  </a:cubicBezTo>
                  <a:cubicBezTo>
                    <a:pt x="461" y="340"/>
                    <a:pt x="462" y="336"/>
                    <a:pt x="462" y="333"/>
                  </a:cubicBezTo>
                  <a:cubicBezTo>
                    <a:pt x="462" y="330"/>
                    <a:pt x="461" y="327"/>
                    <a:pt x="459" y="324"/>
                  </a:cubicBezTo>
                  <a:cubicBezTo>
                    <a:pt x="454" y="319"/>
                    <a:pt x="446" y="319"/>
                    <a:pt x="441" y="324"/>
                  </a:cubicBezTo>
                  <a:cubicBezTo>
                    <a:pt x="357" y="408"/>
                    <a:pt x="357" y="408"/>
                    <a:pt x="357" y="408"/>
                  </a:cubicBezTo>
                  <a:cubicBezTo>
                    <a:pt x="355" y="411"/>
                    <a:pt x="351" y="411"/>
                    <a:pt x="348" y="408"/>
                  </a:cubicBezTo>
                  <a:cubicBezTo>
                    <a:pt x="308" y="368"/>
                    <a:pt x="308" y="368"/>
                    <a:pt x="308" y="368"/>
                  </a:cubicBezTo>
                  <a:cubicBezTo>
                    <a:pt x="306" y="366"/>
                    <a:pt x="303" y="365"/>
                    <a:pt x="300" y="365"/>
                  </a:cubicBezTo>
                  <a:close/>
                  <a:moveTo>
                    <a:pt x="6" y="413"/>
                  </a:moveTo>
                  <a:cubicBezTo>
                    <a:pt x="3" y="413"/>
                    <a:pt x="0" y="410"/>
                    <a:pt x="0" y="407"/>
                  </a:cubicBezTo>
                  <a:cubicBezTo>
                    <a:pt x="0" y="7"/>
                    <a:pt x="0" y="7"/>
                    <a:pt x="0" y="7"/>
                  </a:cubicBezTo>
                  <a:cubicBezTo>
                    <a:pt x="0" y="3"/>
                    <a:pt x="3" y="0"/>
                    <a:pt x="6" y="0"/>
                  </a:cubicBezTo>
                  <a:cubicBezTo>
                    <a:pt x="10" y="0"/>
                    <a:pt x="12" y="3"/>
                    <a:pt x="12" y="7"/>
                  </a:cubicBezTo>
                  <a:cubicBezTo>
                    <a:pt x="12" y="407"/>
                    <a:pt x="12" y="407"/>
                    <a:pt x="12" y="407"/>
                  </a:cubicBezTo>
                  <a:cubicBezTo>
                    <a:pt x="12" y="410"/>
                    <a:pt x="10" y="413"/>
                    <a:pt x="6" y="413"/>
                  </a:cubicBezTo>
                  <a:close/>
                  <a:moveTo>
                    <a:pt x="162" y="413"/>
                  </a:moveTo>
                  <a:cubicBezTo>
                    <a:pt x="159" y="413"/>
                    <a:pt x="156" y="410"/>
                    <a:pt x="156" y="407"/>
                  </a:cubicBezTo>
                  <a:cubicBezTo>
                    <a:pt x="156" y="7"/>
                    <a:pt x="156" y="7"/>
                    <a:pt x="156" y="7"/>
                  </a:cubicBezTo>
                  <a:cubicBezTo>
                    <a:pt x="156" y="3"/>
                    <a:pt x="159" y="0"/>
                    <a:pt x="162" y="0"/>
                  </a:cubicBezTo>
                  <a:cubicBezTo>
                    <a:pt x="166" y="0"/>
                    <a:pt x="169" y="3"/>
                    <a:pt x="169" y="7"/>
                  </a:cubicBezTo>
                  <a:cubicBezTo>
                    <a:pt x="169" y="407"/>
                    <a:pt x="169" y="407"/>
                    <a:pt x="169" y="407"/>
                  </a:cubicBezTo>
                  <a:cubicBezTo>
                    <a:pt x="169" y="410"/>
                    <a:pt x="166" y="413"/>
                    <a:pt x="162" y="413"/>
                  </a:cubicBezTo>
                  <a:close/>
                  <a:moveTo>
                    <a:pt x="319" y="224"/>
                  </a:moveTo>
                  <a:cubicBezTo>
                    <a:pt x="315" y="224"/>
                    <a:pt x="312" y="222"/>
                    <a:pt x="312" y="218"/>
                  </a:cubicBezTo>
                  <a:cubicBezTo>
                    <a:pt x="312" y="7"/>
                    <a:pt x="312" y="7"/>
                    <a:pt x="312" y="7"/>
                  </a:cubicBezTo>
                  <a:cubicBezTo>
                    <a:pt x="312" y="3"/>
                    <a:pt x="315" y="0"/>
                    <a:pt x="319" y="0"/>
                  </a:cubicBezTo>
                  <a:cubicBezTo>
                    <a:pt x="322" y="0"/>
                    <a:pt x="325" y="3"/>
                    <a:pt x="325" y="7"/>
                  </a:cubicBezTo>
                  <a:cubicBezTo>
                    <a:pt x="325" y="218"/>
                    <a:pt x="325" y="218"/>
                    <a:pt x="325" y="218"/>
                  </a:cubicBezTo>
                  <a:cubicBezTo>
                    <a:pt x="325" y="222"/>
                    <a:pt x="322" y="224"/>
                    <a:pt x="319" y="224"/>
                  </a:cubicBezTo>
                  <a:close/>
                  <a:moveTo>
                    <a:pt x="475" y="240"/>
                  </a:moveTo>
                  <a:cubicBezTo>
                    <a:pt x="471" y="240"/>
                    <a:pt x="469" y="237"/>
                    <a:pt x="469" y="234"/>
                  </a:cubicBezTo>
                  <a:cubicBezTo>
                    <a:pt x="469" y="7"/>
                    <a:pt x="469" y="7"/>
                    <a:pt x="469" y="7"/>
                  </a:cubicBezTo>
                  <a:cubicBezTo>
                    <a:pt x="469" y="3"/>
                    <a:pt x="471" y="0"/>
                    <a:pt x="475" y="0"/>
                  </a:cubicBezTo>
                  <a:cubicBezTo>
                    <a:pt x="478" y="0"/>
                    <a:pt x="481" y="3"/>
                    <a:pt x="481" y="7"/>
                  </a:cubicBezTo>
                  <a:cubicBezTo>
                    <a:pt x="481" y="234"/>
                    <a:pt x="481" y="234"/>
                    <a:pt x="481" y="234"/>
                  </a:cubicBezTo>
                  <a:cubicBezTo>
                    <a:pt x="481" y="237"/>
                    <a:pt x="478" y="240"/>
                    <a:pt x="475" y="2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0" name="Freeform 18"/>
            <p:cNvSpPr>
              <a:spLocks noEditPoints="1"/>
            </p:cNvSpPr>
            <p:nvPr/>
          </p:nvSpPr>
          <p:spPr bwMode="auto">
            <a:xfrm>
              <a:off x="1943" y="952"/>
              <a:ext cx="1740" cy="1025"/>
            </a:xfrm>
            <a:custGeom>
              <a:avLst/>
              <a:gdLst>
                <a:gd name="T0" fmla="*/ 725 w 731"/>
                <a:gd name="T1" fmla="*/ 244 h 431"/>
                <a:gd name="T2" fmla="*/ 100 w 731"/>
                <a:gd name="T3" fmla="*/ 244 h 431"/>
                <a:gd name="T4" fmla="*/ 94 w 731"/>
                <a:gd name="T5" fmla="*/ 237 h 431"/>
                <a:gd name="T6" fmla="*/ 100 w 731"/>
                <a:gd name="T7" fmla="*/ 231 h 431"/>
                <a:gd name="T8" fmla="*/ 725 w 731"/>
                <a:gd name="T9" fmla="*/ 231 h 431"/>
                <a:gd name="T10" fmla="*/ 731 w 731"/>
                <a:gd name="T11" fmla="*/ 237 h 431"/>
                <a:gd name="T12" fmla="*/ 725 w 731"/>
                <a:gd name="T13" fmla="*/ 244 h 431"/>
                <a:gd name="T14" fmla="*/ 725 w 731"/>
                <a:gd name="T15" fmla="*/ 337 h 431"/>
                <a:gd name="T16" fmla="*/ 100 w 731"/>
                <a:gd name="T17" fmla="*/ 337 h 431"/>
                <a:gd name="T18" fmla="*/ 94 w 731"/>
                <a:gd name="T19" fmla="*/ 331 h 431"/>
                <a:gd name="T20" fmla="*/ 100 w 731"/>
                <a:gd name="T21" fmla="*/ 325 h 431"/>
                <a:gd name="T22" fmla="*/ 725 w 731"/>
                <a:gd name="T23" fmla="*/ 325 h 431"/>
                <a:gd name="T24" fmla="*/ 731 w 731"/>
                <a:gd name="T25" fmla="*/ 331 h 431"/>
                <a:gd name="T26" fmla="*/ 725 w 731"/>
                <a:gd name="T27" fmla="*/ 337 h 431"/>
                <a:gd name="T28" fmla="*/ 483 w 731"/>
                <a:gd name="T29" fmla="*/ 431 h 431"/>
                <a:gd name="T30" fmla="*/ 100 w 731"/>
                <a:gd name="T31" fmla="*/ 431 h 431"/>
                <a:gd name="T32" fmla="*/ 94 w 731"/>
                <a:gd name="T33" fmla="*/ 425 h 431"/>
                <a:gd name="T34" fmla="*/ 100 w 731"/>
                <a:gd name="T35" fmla="*/ 419 h 431"/>
                <a:gd name="T36" fmla="*/ 483 w 731"/>
                <a:gd name="T37" fmla="*/ 419 h 431"/>
                <a:gd name="T38" fmla="*/ 490 w 731"/>
                <a:gd name="T39" fmla="*/ 425 h 431"/>
                <a:gd name="T40" fmla="*/ 483 w 731"/>
                <a:gd name="T41" fmla="*/ 431 h 431"/>
                <a:gd name="T42" fmla="*/ 56 w 731"/>
                <a:gd name="T43" fmla="*/ 12 h 431"/>
                <a:gd name="T44" fmla="*/ 6 w 731"/>
                <a:gd name="T45" fmla="*/ 12 h 431"/>
                <a:gd name="T46" fmla="*/ 0 w 731"/>
                <a:gd name="T47" fmla="*/ 6 h 431"/>
                <a:gd name="T48" fmla="*/ 6 w 731"/>
                <a:gd name="T49" fmla="*/ 0 h 431"/>
                <a:gd name="T50" fmla="*/ 56 w 731"/>
                <a:gd name="T51" fmla="*/ 0 h 431"/>
                <a:gd name="T52" fmla="*/ 62 w 731"/>
                <a:gd name="T53" fmla="*/ 6 h 431"/>
                <a:gd name="T54" fmla="*/ 56 w 731"/>
                <a:gd name="T55" fmla="*/ 1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1" h="431">
                  <a:moveTo>
                    <a:pt x="725" y="244"/>
                  </a:moveTo>
                  <a:cubicBezTo>
                    <a:pt x="100" y="244"/>
                    <a:pt x="100" y="244"/>
                    <a:pt x="100" y="244"/>
                  </a:cubicBezTo>
                  <a:cubicBezTo>
                    <a:pt x="96" y="244"/>
                    <a:pt x="94" y="241"/>
                    <a:pt x="94" y="237"/>
                  </a:cubicBezTo>
                  <a:cubicBezTo>
                    <a:pt x="94" y="234"/>
                    <a:pt x="96" y="231"/>
                    <a:pt x="100" y="231"/>
                  </a:cubicBezTo>
                  <a:cubicBezTo>
                    <a:pt x="725" y="231"/>
                    <a:pt x="725" y="231"/>
                    <a:pt x="725" y="231"/>
                  </a:cubicBezTo>
                  <a:cubicBezTo>
                    <a:pt x="728" y="231"/>
                    <a:pt x="731" y="234"/>
                    <a:pt x="731" y="237"/>
                  </a:cubicBezTo>
                  <a:cubicBezTo>
                    <a:pt x="731" y="241"/>
                    <a:pt x="728" y="244"/>
                    <a:pt x="725" y="244"/>
                  </a:cubicBezTo>
                  <a:close/>
                  <a:moveTo>
                    <a:pt x="725" y="337"/>
                  </a:moveTo>
                  <a:cubicBezTo>
                    <a:pt x="100" y="337"/>
                    <a:pt x="100" y="337"/>
                    <a:pt x="100" y="337"/>
                  </a:cubicBezTo>
                  <a:cubicBezTo>
                    <a:pt x="96" y="337"/>
                    <a:pt x="94" y="335"/>
                    <a:pt x="94" y="331"/>
                  </a:cubicBezTo>
                  <a:cubicBezTo>
                    <a:pt x="94" y="328"/>
                    <a:pt x="96" y="325"/>
                    <a:pt x="100" y="325"/>
                  </a:cubicBezTo>
                  <a:cubicBezTo>
                    <a:pt x="725" y="325"/>
                    <a:pt x="725" y="325"/>
                    <a:pt x="725" y="325"/>
                  </a:cubicBezTo>
                  <a:cubicBezTo>
                    <a:pt x="728" y="325"/>
                    <a:pt x="731" y="328"/>
                    <a:pt x="731" y="331"/>
                  </a:cubicBezTo>
                  <a:cubicBezTo>
                    <a:pt x="731" y="335"/>
                    <a:pt x="728" y="337"/>
                    <a:pt x="725" y="337"/>
                  </a:cubicBezTo>
                  <a:close/>
                  <a:moveTo>
                    <a:pt x="483" y="431"/>
                  </a:moveTo>
                  <a:cubicBezTo>
                    <a:pt x="100" y="431"/>
                    <a:pt x="100" y="431"/>
                    <a:pt x="100" y="431"/>
                  </a:cubicBezTo>
                  <a:cubicBezTo>
                    <a:pt x="96" y="431"/>
                    <a:pt x="94" y="428"/>
                    <a:pt x="94" y="425"/>
                  </a:cubicBezTo>
                  <a:cubicBezTo>
                    <a:pt x="94" y="422"/>
                    <a:pt x="96" y="419"/>
                    <a:pt x="100" y="419"/>
                  </a:cubicBezTo>
                  <a:cubicBezTo>
                    <a:pt x="483" y="419"/>
                    <a:pt x="483" y="419"/>
                    <a:pt x="483" y="419"/>
                  </a:cubicBezTo>
                  <a:cubicBezTo>
                    <a:pt x="487" y="419"/>
                    <a:pt x="490" y="422"/>
                    <a:pt x="490" y="425"/>
                  </a:cubicBezTo>
                  <a:cubicBezTo>
                    <a:pt x="490" y="428"/>
                    <a:pt x="487" y="431"/>
                    <a:pt x="483" y="431"/>
                  </a:cubicBezTo>
                  <a:close/>
                  <a:moveTo>
                    <a:pt x="56" y="12"/>
                  </a:moveTo>
                  <a:cubicBezTo>
                    <a:pt x="6" y="12"/>
                    <a:pt x="6" y="12"/>
                    <a:pt x="6" y="12"/>
                  </a:cubicBezTo>
                  <a:cubicBezTo>
                    <a:pt x="3" y="12"/>
                    <a:pt x="0" y="10"/>
                    <a:pt x="0" y="6"/>
                  </a:cubicBezTo>
                  <a:cubicBezTo>
                    <a:pt x="0" y="3"/>
                    <a:pt x="3" y="0"/>
                    <a:pt x="6" y="0"/>
                  </a:cubicBezTo>
                  <a:cubicBezTo>
                    <a:pt x="56" y="0"/>
                    <a:pt x="56" y="0"/>
                    <a:pt x="56" y="0"/>
                  </a:cubicBezTo>
                  <a:cubicBezTo>
                    <a:pt x="60" y="0"/>
                    <a:pt x="62" y="3"/>
                    <a:pt x="62" y="6"/>
                  </a:cubicBezTo>
                  <a:cubicBezTo>
                    <a:pt x="62" y="10"/>
                    <a:pt x="60" y="12"/>
                    <a:pt x="5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1" name="Freeform 19"/>
            <p:cNvSpPr/>
            <p:nvPr/>
          </p:nvSpPr>
          <p:spPr bwMode="auto">
            <a:xfrm>
              <a:off x="2136" y="742"/>
              <a:ext cx="150" cy="31"/>
            </a:xfrm>
            <a:custGeom>
              <a:avLst/>
              <a:gdLst>
                <a:gd name="T0" fmla="*/ 56 w 63"/>
                <a:gd name="T1" fmla="*/ 13 h 13"/>
                <a:gd name="T2" fmla="*/ 6 w 63"/>
                <a:gd name="T3" fmla="*/ 13 h 13"/>
                <a:gd name="T4" fmla="*/ 0 w 63"/>
                <a:gd name="T5" fmla="*/ 7 h 13"/>
                <a:gd name="T6" fmla="*/ 6 w 63"/>
                <a:gd name="T7" fmla="*/ 0 h 13"/>
                <a:gd name="T8" fmla="*/ 56 w 63"/>
                <a:gd name="T9" fmla="*/ 0 h 13"/>
                <a:gd name="T10" fmla="*/ 63 w 63"/>
                <a:gd name="T11" fmla="*/ 7 h 13"/>
                <a:gd name="T12" fmla="*/ 56 w 6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3" h="13">
                  <a:moveTo>
                    <a:pt x="56" y="13"/>
                  </a:moveTo>
                  <a:cubicBezTo>
                    <a:pt x="6" y="13"/>
                    <a:pt x="6" y="13"/>
                    <a:pt x="6" y="13"/>
                  </a:cubicBezTo>
                  <a:cubicBezTo>
                    <a:pt x="3" y="13"/>
                    <a:pt x="0" y="10"/>
                    <a:pt x="0" y="7"/>
                  </a:cubicBezTo>
                  <a:cubicBezTo>
                    <a:pt x="0" y="3"/>
                    <a:pt x="3" y="0"/>
                    <a:pt x="6" y="0"/>
                  </a:cubicBezTo>
                  <a:cubicBezTo>
                    <a:pt x="56" y="0"/>
                    <a:pt x="56" y="0"/>
                    <a:pt x="56" y="0"/>
                  </a:cubicBezTo>
                  <a:cubicBezTo>
                    <a:pt x="60" y="0"/>
                    <a:pt x="63" y="3"/>
                    <a:pt x="63" y="7"/>
                  </a:cubicBezTo>
                  <a:cubicBezTo>
                    <a:pt x="63" y="10"/>
                    <a:pt x="60" y="13"/>
                    <a:pt x="5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2" name="Freeform 20"/>
            <p:cNvSpPr/>
            <p:nvPr/>
          </p:nvSpPr>
          <p:spPr bwMode="auto">
            <a:xfrm>
              <a:off x="2196" y="683"/>
              <a:ext cx="31" cy="150"/>
            </a:xfrm>
            <a:custGeom>
              <a:avLst/>
              <a:gdLst>
                <a:gd name="T0" fmla="*/ 6 w 13"/>
                <a:gd name="T1" fmla="*/ 63 h 63"/>
                <a:gd name="T2" fmla="*/ 0 w 13"/>
                <a:gd name="T3" fmla="*/ 57 h 63"/>
                <a:gd name="T4" fmla="*/ 0 w 13"/>
                <a:gd name="T5" fmla="*/ 7 h 63"/>
                <a:gd name="T6" fmla="*/ 6 w 13"/>
                <a:gd name="T7" fmla="*/ 0 h 63"/>
                <a:gd name="T8" fmla="*/ 13 w 13"/>
                <a:gd name="T9" fmla="*/ 7 h 63"/>
                <a:gd name="T10" fmla="*/ 13 w 13"/>
                <a:gd name="T11" fmla="*/ 57 h 63"/>
                <a:gd name="T12" fmla="*/ 6 w 13"/>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3" h="63">
                  <a:moveTo>
                    <a:pt x="6" y="63"/>
                  </a:moveTo>
                  <a:cubicBezTo>
                    <a:pt x="3" y="63"/>
                    <a:pt x="0" y="60"/>
                    <a:pt x="0" y="57"/>
                  </a:cubicBezTo>
                  <a:cubicBezTo>
                    <a:pt x="0" y="7"/>
                    <a:pt x="0" y="7"/>
                    <a:pt x="0" y="7"/>
                  </a:cubicBezTo>
                  <a:cubicBezTo>
                    <a:pt x="0" y="3"/>
                    <a:pt x="3" y="0"/>
                    <a:pt x="6" y="0"/>
                  </a:cubicBezTo>
                  <a:cubicBezTo>
                    <a:pt x="10" y="0"/>
                    <a:pt x="13" y="3"/>
                    <a:pt x="13" y="7"/>
                  </a:cubicBezTo>
                  <a:cubicBezTo>
                    <a:pt x="13" y="57"/>
                    <a:pt x="13" y="57"/>
                    <a:pt x="13" y="57"/>
                  </a:cubicBezTo>
                  <a:cubicBezTo>
                    <a:pt x="13" y="60"/>
                    <a:pt x="10" y="63"/>
                    <a:pt x="6" y="6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3" name="Freeform 21"/>
            <p:cNvSpPr/>
            <p:nvPr/>
          </p:nvSpPr>
          <p:spPr bwMode="auto">
            <a:xfrm>
              <a:off x="2003" y="892"/>
              <a:ext cx="29" cy="148"/>
            </a:xfrm>
            <a:custGeom>
              <a:avLst/>
              <a:gdLst>
                <a:gd name="T0" fmla="*/ 6 w 12"/>
                <a:gd name="T1" fmla="*/ 62 h 62"/>
                <a:gd name="T2" fmla="*/ 0 w 12"/>
                <a:gd name="T3" fmla="*/ 56 h 62"/>
                <a:gd name="T4" fmla="*/ 0 w 12"/>
                <a:gd name="T5" fmla="*/ 6 h 62"/>
                <a:gd name="T6" fmla="*/ 6 w 12"/>
                <a:gd name="T7" fmla="*/ 0 h 62"/>
                <a:gd name="T8" fmla="*/ 12 w 12"/>
                <a:gd name="T9" fmla="*/ 6 h 62"/>
                <a:gd name="T10" fmla="*/ 12 w 12"/>
                <a:gd name="T11" fmla="*/ 56 h 62"/>
                <a:gd name="T12" fmla="*/ 6 w 12"/>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2" h="62">
                  <a:moveTo>
                    <a:pt x="6" y="62"/>
                  </a:moveTo>
                  <a:cubicBezTo>
                    <a:pt x="3" y="62"/>
                    <a:pt x="0" y="60"/>
                    <a:pt x="0" y="56"/>
                  </a:cubicBezTo>
                  <a:cubicBezTo>
                    <a:pt x="0" y="6"/>
                    <a:pt x="0" y="6"/>
                    <a:pt x="0" y="6"/>
                  </a:cubicBezTo>
                  <a:cubicBezTo>
                    <a:pt x="0" y="3"/>
                    <a:pt x="3" y="0"/>
                    <a:pt x="6" y="0"/>
                  </a:cubicBezTo>
                  <a:cubicBezTo>
                    <a:pt x="10" y="0"/>
                    <a:pt x="12" y="3"/>
                    <a:pt x="12" y="6"/>
                  </a:cubicBezTo>
                  <a:cubicBezTo>
                    <a:pt x="12" y="56"/>
                    <a:pt x="12" y="56"/>
                    <a:pt x="12" y="56"/>
                  </a:cubicBezTo>
                  <a:cubicBezTo>
                    <a:pt x="12" y="60"/>
                    <a:pt x="10" y="62"/>
                    <a:pt x="6" y="6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4" name="Freeform 22"/>
            <p:cNvSpPr/>
            <p:nvPr/>
          </p:nvSpPr>
          <p:spPr bwMode="auto">
            <a:xfrm>
              <a:off x="2822" y="2379"/>
              <a:ext cx="88" cy="29"/>
            </a:xfrm>
            <a:custGeom>
              <a:avLst/>
              <a:gdLst>
                <a:gd name="T0" fmla="*/ 31 w 37"/>
                <a:gd name="T1" fmla="*/ 12 h 12"/>
                <a:gd name="T2" fmla="*/ 6 w 37"/>
                <a:gd name="T3" fmla="*/ 12 h 12"/>
                <a:gd name="T4" fmla="*/ 0 w 37"/>
                <a:gd name="T5" fmla="*/ 6 h 12"/>
                <a:gd name="T6" fmla="*/ 6 w 37"/>
                <a:gd name="T7" fmla="*/ 0 h 12"/>
                <a:gd name="T8" fmla="*/ 31 w 37"/>
                <a:gd name="T9" fmla="*/ 0 h 12"/>
                <a:gd name="T10" fmla="*/ 37 w 37"/>
                <a:gd name="T11" fmla="*/ 6 h 12"/>
                <a:gd name="T12" fmla="*/ 31 w 3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7" h="12">
                  <a:moveTo>
                    <a:pt x="31" y="12"/>
                  </a:moveTo>
                  <a:cubicBezTo>
                    <a:pt x="6" y="12"/>
                    <a:pt x="6" y="12"/>
                    <a:pt x="6" y="12"/>
                  </a:cubicBezTo>
                  <a:cubicBezTo>
                    <a:pt x="2" y="12"/>
                    <a:pt x="0" y="10"/>
                    <a:pt x="0" y="6"/>
                  </a:cubicBezTo>
                  <a:cubicBezTo>
                    <a:pt x="0" y="3"/>
                    <a:pt x="2" y="0"/>
                    <a:pt x="6" y="0"/>
                  </a:cubicBezTo>
                  <a:cubicBezTo>
                    <a:pt x="31" y="0"/>
                    <a:pt x="31" y="0"/>
                    <a:pt x="31" y="0"/>
                  </a:cubicBezTo>
                  <a:cubicBezTo>
                    <a:pt x="34" y="0"/>
                    <a:pt x="37" y="3"/>
                    <a:pt x="37" y="6"/>
                  </a:cubicBezTo>
                  <a:cubicBezTo>
                    <a:pt x="37" y="10"/>
                    <a:pt x="34" y="12"/>
                    <a:pt x="3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5" name="Freeform 23"/>
            <p:cNvSpPr/>
            <p:nvPr/>
          </p:nvSpPr>
          <p:spPr bwMode="auto">
            <a:xfrm>
              <a:off x="2315" y="2379"/>
              <a:ext cx="476" cy="29"/>
            </a:xfrm>
            <a:custGeom>
              <a:avLst/>
              <a:gdLst>
                <a:gd name="T0" fmla="*/ 194 w 200"/>
                <a:gd name="T1" fmla="*/ 12 h 12"/>
                <a:gd name="T2" fmla="*/ 6 w 200"/>
                <a:gd name="T3" fmla="*/ 12 h 12"/>
                <a:gd name="T4" fmla="*/ 0 w 200"/>
                <a:gd name="T5" fmla="*/ 6 h 12"/>
                <a:gd name="T6" fmla="*/ 6 w 200"/>
                <a:gd name="T7" fmla="*/ 0 h 12"/>
                <a:gd name="T8" fmla="*/ 194 w 200"/>
                <a:gd name="T9" fmla="*/ 0 h 12"/>
                <a:gd name="T10" fmla="*/ 200 w 200"/>
                <a:gd name="T11" fmla="*/ 6 h 12"/>
                <a:gd name="T12" fmla="*/ 194 w 20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0" h="12">
                  <a:moveTo>
                    <a:pt x="194" y="12"/>
                  </a:moveTo>
                  <a:cubicBezTo>
                    <a:pt x="6" y="12"/>
                    <a:pt x="6" y="12"/>
                    <a:pt x="6" y="12"/>
                  </a:cubicBezTo>
                  <a:cubicBezTo>
                    <a:pt x="3" y="12"/>
                    <a:pt x="0" y="10"/>
                    <a:pt x="0" y="6"/>
                  </a:cubicBezTo>
                  <a:cubicBezTo>
                    <a:pt x="0" y="3"/>
                    <a:pt x="3" y="0"/>
                    <a:pt x="6" y="0"/>
                  </a:cubicBezTo>
                  <a:cubicBezTo>
                    <a:pt x="194" y="0"/>
                    <a:pt x="194" y="0"/>
                    <a:pt x="194" y="0"/>
                  </a:cubicBezTo>
                  <a:cubicBezTo>
                    <a:pt x="197" y="0"/>
                    <a:pt x="200" y="3"/>
                    <a:pt x="200" y="6"/>
                  </a:cubicBezTo>
                  <a:cubicBezTo>
                    <a:pt x="200" y="10"/>
                    <a:pt x="197" y="12"/>
                    <a:pt x="194"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90" name="Group 26"/>
          <p:cNvGrpSpPr>
            <a:grpSpLocks noChangeAspect="1"/>
          </p:cNvGrpSpPr>
          <p:nvPr/>
        </p:nvGrpSpPr>
        <p:grpSpPr bwMode="auto">
          <a:xfrm rot="923551">
            <a:off x="4044777" y="5233933"/>
            <a:ext cx="1201781" cy="1242919"/>
            <a:chOff x="2062" y="774"/>
            <a:chExt cx="1636" cy="1692"/>
          </a:xfrm>
        </p:grpSpPr>
        <p:sp>
          <p:nvSpPr>
            <p:cNvPr id="91" name="AutoShape 25"/>
            <p:cNvSpPr>
              <a:spLocks noChangeAspect="1" noChangeArrowheads="1" noTextEdit="1"/>
            </p:cNvSpPr>
            <p:nvPr/>
          </p:nvSpPr>
          <p:spPr bwMode="auto">
            <a:xfrm>
              <a:off x="2062" y="774"/>
              <a:ext cx="1636"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92" name="Freeform 27"/>
            <p:cNvSpPr>
              <a:spLocks noEditPoints="1"/>
            </p:cNvSpPr>
            <p:nvPr/>
          </p:nvSpPr>
          <p:spPr bwMode="auto">
            <a:xfrm>
              <a:off x="3134" y="848"/>
              <a:ext cx="328" cy="371"/>
            </a:xfrm>
            <a:custGeom>
              <a:avLst/>
              <a:gdLst>
                <a:gd name="T0" fmla="*/ 132 w 138"/>
                <a:gd name="T1" fmla="*/ 156 h 156"/>
                <a:gd name="T2" fmla="*/ 38 w 138"/>
                <a:gd name="T3" fmla="*/ 156 h 156"/>
                <a:gd name="T4" fmla="*/ 0 w 138"/>
                <a:gd name="T5" fmla="*/ 119 h 156"/>
                <a:gd name="T6" fmla="*/ 0 w 138"/>
                <a:gd name="T7" fmla="*/ 25 h 156"/>
                <a:gd name="T8" fmla="*/ 7 w 138"/>
                <a:gd name="T9" fmla="*/ 18 h 156"/>
                <a:gd name="T10" fmla="*/ 11 w 138"/>
                <a:gd name="T11" fmla="*/ 20 h 156"/>
                <a:gd name="T12" fmla="*/ 136 w 138"/>
                <a:gd name="T13" fmla="*/ 145 h 156"/>
                <a:gd name="T14" fmla="*/ 136 w 138"/>
                <a:gd name="T15" fmla="*/ 154 h 156"/>
                <a:gd name="T16" fmla="*/ 132 w 138"/>
                <a:gd name="T17" fmla="*/ 156 h 156"/>
                <a:gd name="T18" fmla="*/ 13 w 138"/>
                <a:gd name="T19" fmla="*/ 40 h 156"/>
                <a:gd name="T20" fmla="*/ 13 w 138"/>
                <a:gd name="T21" fmla="*/ 119 h 156"/>
                <a:gd name="T22" fmla="*/ 38 w 138"/>
                <a:gd name="T23" fmla="*/ 144 h 156"/>
                <a:gd name="T24" fmla="*/ 117 w 138"/>
                <a:gd name="T25" fmla="*/ 144 h 156"/>
                <a:gd name="T26" fmla="*/ 13 w 138"/>
                <a:gd name="T27" fmla="*/ 40 h 156"/>
                <a:gd name="T28" fmla="*/ 107 w 138"/>
                <a:gd name="T29" fmla="*/ 12 h 156"/>
                <a:gd name="T30" fmla="*/ 57 w 138"/>
                <a:gd name="T31" fmla="*/ 12 h 156"/>
                <a:gd name="T32" fmla="*/ 50 w 138"/>
                <a:gd name="T33" fmla="*/ 6 h 156"/>
                <a:gd name="T34" fmla="*/ 57 w 138"/>
                <a:gd name="T35" fmla="*/ 0 h 156"/>
                <a:gd name="T36" fmla="*/ 107 w 138"/>
                <a:gd name="T37" fmla="*/ 0 h 156"/>
                <a:gd name="T38" fmla="*/ 113 w 138"/>
                <a:gd name="T39" fmla="*/ 6 h 156"/>
                <a:gd name="T40" fmla="*/ 107 w 138"/>
                <a:gd name="T41"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56">
                  <a:moveTo>
                    <a:pt x="132" y="156"/>
                  </a:moveTo>
                  <a:cubicBezTo>
                    <a:pt x="38" y="156"/>
                    <a:pt x="38" y="156"/>
                    <a:pt x="38" y="156"/>
                  </a:cubicBezTo>
                  <a:cubicBezTo>
                    <a:pt x="17" y="156"/>
                    <a:pt x="0" y="139"/>
                    <a:pt x="0" y="119"/>
                  </a:cubicBezTo>
                  <a:cubicBezTo>
                    <a:pt x="0" y="25"/>
                    <a:pt x="0" y="25"/>
                    <a:pt x="0" y="25"/>
                  </a:cubicBezTo>
                  <a:cubicBezTo>
                    <a:pt x="0" y="21"/>
                    <a:pt x="3" y="18"/>
                    <a:pt x="7" y="18"/>
                  </a:cubicBezTo>
                  <a:cubicBezTo>
                    <a:pt x="8" y="18"/>
                    <a:pt x="10" y="19"/>
                    <a:pt x="11" y="20"/>
                  </a:cubicBezTo>
                  <a:cubicBezTo>
                    <a:pt x="136" y="145"/>
                    <a:pt x="136" y="145"/>
                    <a:pt x="136" y="145"/>
                  </a:cubicBezTo>
                  <a:cubicBezTo>
                    <a:pt x="138" y="148"/>
                    <a:pt x="138" y="152"/>
                    <a:pt x="136" y="154"/>
                  </a:cubicBezTo>
                  <a:cubicBezTo>
                    <a:pt x="135" y="155"/>
                    <a:pt x="133" y="156"/>
                    <a:pt x="132" y="156"/>
                  </a:cubicBezTo>
                  <a:close/>
                  <a:moveTo>
                    <a:pt x="13" y="40"/>
                  </a:moveTo>
                  <a:cubicBezTo>
                    <a:pt x="13" y="119"/>
                    <a:pt x="13" y="119"/>
                    <a:pt x="13" y="119"/>
                  </a:cubicBezTo>
                  <a:cubicBezTo>
                    <a:pt x="13" y="132"/>
                    <a:pt x="24" y="144"/>
                    <a:pt x="38" y="144"/>
                  </a:cubicBezTo>
                  <a:cubicBezTo>
                    <a:pt x="117" y="144"/>
                    <a:pt x="117" y="144"/>
                    <a:pt x="117" y="144"/>
                  </a:cubicBezTo>
                  <a:lnTo>
                    <a:pt x="13" y="40"/>
                  </a:lnTo>
                  <a:close/>
                  <a:moveTo>
                    <a:pt x="107" y="12"/>
                  </a:moveTo>
                  <a:cubicBezTo>
                    <a:pt x="57" y="12"/>
                    <a:pt x="57" y="12"/>
                    <a:pt x="57" y="12"/>
                  </a:cubicBezTo>
                  <a:cubicBezTo>
                    <a:pt x="53" y="12"/>
                    <a:pt x="50" y="9"/>
                    <a:pt x="50" y="6"/>
                  </a:cubicBezTo>
                  <a:cubicBezTo>
                    <a:pt x="50" y="3"/>
                    <a:pt x="53" y="0"/>
                    <a:pt x="57" y="0"/>
                  </a:cubicBezTo>
                  <a:cubicBezTo>
                    <a:pt x="107" y="0"/>
                    <a:pt x="107" y="0"/>
                    <a:pt x="107" y="0"/>
                  </a:cubicBezTo>
                  <a:cubicBezTo>
                    <a:pt x="110" y="0"/>
                    <a:pt x="113" y="3"/>
                    <a:pt x="113" y="6"/>
                  </a:cubicBezTo>
                  <a:cubicBezTo>
                    <a:pt x="113" y="9"/>
                    <a:pt x="110" y="12"/>
                    <a:pt x="107"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3" name="Freeform 28"/>
            <p:cNvSpPr>
              <a:spLocks noEditPoints="1"/>
            </p:cNvSpPr>
            <p:nvPr/>
          </p:nvSpPr>
          <p:spPr bwMode="auto">
            <a:xfrm>
              <a:off x="3312" y="788"/>
              <a:ext cx="269" cy="253"/>
            </a:xfrm>
            <a:custGeom>
              <a:avLst/>
              <a:gdLst>
                <a:gd name="T0" fmla="*/ 7 w 113"/>
                <a:gd name="T1" fmla="*/ 62 h 106"/>
                <a:gd name="T2" fmla="*/ 0 w 113"/>
                <a:gd name="T3" fmla="*/ 56 h 106"/>
                <a:gd name="T4" fmla="*/ 0 w 113"/>
                <a:gd name="T5" fmla="*/ 6 h 106"/>
                <a:gd name="T6" fmla="*/ 7 w 113"/>
                <a:gd name="T7" fmla="*/ 0 h 106"/>
                <a:gd name="T8" fmla="*/ 13 w 113"/>
                <a:gd name="T9" fmla="*/ 6 h 106"/>
                <a:gd name="T10" fmla="*/ 13 w 113"/>
                <a:gd name="T11" fmla="*/ 56 h 106"/>
                <a:gd name="T12" fmla="*/ 7 w 113"/>
                <a:gd name="T13" fmla="*/ 62 h 106"/>
                <a:gd name="T14" fmla="*/ 107 w 113"/>
                <a:gd name="T15" fmla="*/ 106 h 106"/>
                <a:gd name="T16" fmla="*/ 57 w 113"/>
                <a:gd name="T17" fmla="*/ 106 h 106"/>
                <a:gd name="T18" fmla="*/ 50 w 113"/>
                <a:gd name="T19" fmla="*/ 100 h 106"/>
                <a:gd name="T20" fmla="*/ 57 w 113"/>
                <a:gd name="T21" fmla="*/ 94 h 106"/>
                <a:gd name="T22" fmla="*/ 107 w 113"/>
                <a:gd name="T23" fmla="*/ 94 h 106"/>
                <a:gd name="T24" fmla="*/ 113 w 113"/>
                <a:gd name="T25" fmla="*/ 100 h 106"/>
                <a:gd name="T26" fmla="*/ 107 w 113"/>
                <a:gd name="T2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06">
                  <a:moveTo>
                    <a:pt x="7" y="62"/>
                  </a:moveTo>
                  <a:cubicBezTo>
                    <a:pt x="3" y="62"/>
                    <a:pt x="0" y="59"/>
                    <a:pt x="0" y="56"/>
                  </a:cubicBezTo>
                  <a:cubicBezTo>
                    <a:pt x="0" y="6"/>
                    <a:pt x="0" y="6"/>
                    <a:pt x="0" y="6"/>
                  </a:cubicBezTo>
                  <a:cubicBezTo>
                    <a:pt x="0" y="3"/>
                    <a:pt x="3" y="0"/>
                    <a:pt x="7" y="0"/>
                  </a:cubicBezTo>
                  <a:cubicBezTo>
                    <a:pt x="10" y="0"/>
                    <a:pt x="13" y="3"/>
                    <a:pt x="13" y="6"/>
                  </a:cubicBezTo>
                  <a:cubicBezTo>
                    <a:pt x="13" y="56"/>
                    <a:pt x="13" y="56"/>
                    <a:pt x="13" y="56"/>
                  </a:cubicBezTo>
                  <a:cubicBezTo>
                    <a:pt x="13" y="59"/>
                    <a:pt x="10" y="62"/>
                    <a:pt x="7" y="62"/>
                  </a:cubicBezTo>
                  <a:close/>
                  <a:moveTo>
                    <a:pt x="107" y="106"/>
                  </a:moveTo>
                  <a:cubicBezTo>
                    <a:pt x="57" y="106"/>
                    <a:pt x="57" y="106"/>
                    <a:pt x="57" y="106"/>
                  </a:cubicBezTo>
                  <a:cubicBezTo>
                    <a:pt x="53" y="106"/>
                    <a:pt x="50" y="103"/>
                    <a:pt x="50" y="100"/>
                  </a:cubicBezTo>
                  <a:cubicBezTo>
                    <a:pt x="50" y="96"/>
                    <a:pt x="53" y="94"/>
                    <a:pt x="57" y="94"/>
                  </a:cubicBezTo>
                  <a:cubicBezTo>
                    <a:pt x="107" y="94"/>
                    <a:pt x="107" y="94"/>
                    <a:pt x="107" y="94"/>
                  </a:cubicBezTo>
                  <a:cubicBezTo>
                    <a:pt x="110" y="94"/>
                    <a:pt x="113" y="96"/>
                    <a:pt x="113" y="100"/>
                  </a:cubicBezTo>
                  <a:cubicBezTo>
                    <a:pt x="113" y="103"/>
                    <a:pt x="110" y="106"/>
                    <a:pt x="107" y="1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4" name="Freeform 29"/>
            <p:cNvSpPr>
              <a:spLocks noEditPoints="1"/>
            </p:cNvSpPr>
            <p:nvPr/>
          </p:nvSpPr>
          <p:spPr bwMode="auto">
            <a:xfrm>
              <a:off x="2062" y="774"/>
              <a:ext cx="1638" cy="1694"/>
            </a:xfrm>
            <a:custGeom>
              <a:avLst/>
              <a:gdLst>
                <a:gd name="T0" fmla="*/ 607 w 688"/>
                <a:gd name="T1" fmla="*/ 137 h 712"/>
                <a:gd name="T2" fmla="*/ 600 w 688"/>
                <a:gd name="T3" fmla="*/ 131 h 712"/>
                <a:gd name="T4" fmla="*/ 600 w 688"/>
                <a:gd name="T5" fmla="*/ 81 h 712"/>
                <a:gd name="T6" fmla="*/ 607 w 688"/>
                <a:gd name="T7" fmla="*/ 75 h 712"/>
                <a:gd name="T8" fmla="*/ 613 w 688"/>
                <a:gd name="T9" fmla="*/ 81 h 712"/>
                <a:gd name="T10" fmla="*/ 613 w 688"/>
                <a:gd name="T11" fmla="*/ 131 h 712"/>
                <a:gd name="T12" fmla="*/ 607 w 688"/>
                <a:gd name="T13" fmla="*/ 137 h 712"/>
                <a:gd name="T14" fmla="*/ 19 w 688"/>
                <a:gd name="T15" fmla="*/ 12 h 712"/>
                <a:gd name="T16" fmla="*/ 7 w 688"/>
                <a:gd name="T17" fmla="*/ 12 h 712"/>
                <a:gd name="T18" fmla="*/ 0 w 688"/>
                <a:gd name="T19" fmla="*/ 6 h 712"/>
                <a:gd name="T20" fmla="*/ 7 w 688"/>
                <a:gd name="T21" fmla="*/ 0 h 712"/>
                <a:gd name="T22" fmla="*/ 19 w 688"/>
                <a:gd name="T23" fmla="*/ 0 h 712"/>
                <a:gd name="T24" fmla="*/ 25 w 688"/>
                <a:gd name="T25" fmla="*/ 6 h 712"/>
                <a:gd name="T26" fmla="*/ 19 w 688"/>
                <a:gd name="T27" fmla="*/ 12 h 712"/>
                <a:gd name="T28" fmla="*/ 244 w 688"/>
                <a:gd name="T29" fmla="*/ 12 h 712"/>
                <a:gd name="T30" fmla="*/ 44 w 688"/>
                <a:gd name="T31" fmla="*/ 12 h 712"/>
                <a:gd name="T32" fmla="*/ 38 w 688"/>
                <a:gd name="T33" fmla="*/ 6 h 712"/>
                <a:gd name="T34" fmla="*/ 44 w 688"/>
                <a:gd name="T35" fmla="*/ 0 h 712"/>
                <a:gd name="T36" fmla="*/ 244 w 688"/>
                <a:gd name="T37" fmla="*/ 0 h 712"/>
                <a:gd name="T38" fmla="*/ 250 w 688"/>
                <a:gd name="T39" fmla="*/ 6 h 712"/>
                <a:gd name="T40" fmla="*/ 244 w 688"/>
                <a:gd name="T41" fmla="*/ 12 h 712"/>
                <a:gd name="T42" fmla="*/ 682 w 688"/>
                <a:gd name="T43" fmla="*/ 712 h 712"/>
                <a:gd name="T44" fmla="*/ 669 w 688"/>
                <a:gd name="T45" fmla="*/ 712 h 712"/>
                <a:gd name="T46" fmla="*/ 663 w 688"/>
                <a:gd name="T47" fmla="*/ 706 h 712"/>
                <a:gd name="T48" fmla="*/ 669 w 688"/>
                <a:gd name="T49" fmla="*/ 700 h 712"/>
                <a:gd name="T50" fmla="*/ 682 w 688"/>
                <a:gd name="T51" fmla="*/ 700 h 712"/>
                <a:gd name="T52" fmla="*/ 688 w 688"/>
                <a:gd name="T53" fmla="*/ 706 h 712"/>
                <a:gd name="T54" fmla="*/ 682 w 688"/>
                <a:gd name="T55" fmla="*/ 712 h 712"/>
                <a:gd name="T56" fmla="*/ 644 w 688"/>
                <a:gd name="T57" fmla="*/ 712 h 712"/>
                <a:gd name="T58" fmla="*/ 444 w 688"/>
                <a:gd name="T59" fmla="*/ 712 h 712"/>
                <a:gd name="T60" fmla="*/ 438 w 688"/>
                <a:gd name="T61" fmla="*/ 706 h 712"/>
                <a:gd name="T62" fmla="*/ 444 w 688"/>
                <a:gd name="T63" fmla="*/ 700 h 712"/>
                <a:gd name="T64" fmla="*/ 644 w 688"/>
                <a:gd name="T65" fmla="*/ 700 h 712"/>
                <a:gd name="T66" fmla="*/ 650 w 688"/>
                <a:gd name="T67" fmla="*/ 706 h 712"/>
                <a:gd name="T68" fmla="*/ 644 w 688"/>
                <a:gd name="T69" fmla="*/ 712 h 712"/>
                <a:gd name="T70" fmla="*/ 550 w 688"/>
                <a:gd name="T71" fmla="*/ 662 h 712"/>
                <a:gd name="T72" fmla="*/ 113 w 688"/>
                <a:gd name="T73" fmla="*/ 662 h 712"/>
                <a:gd name="T74" fmla="*/ 75 w 688"/>
                <a:gd name="T75" fmla="*/ 625 h 712"/>
                <a:gd name="T76" fmla="*/ 75 w 688"/>
                <a:gd name="T77" fmla="*/ 87 h 712"/>
                <a:gd name="T78" fmla="*/ 113 w 688"/>
                <a:gd name="T79" fmla="*/ 50 h 712"/>
                <a:gd name="T80" fmla="*/ 457 w 688"/>
                <a:gd name="T81" fmla="*/ 50 h 712"/>
                <a:gd name="T82" fmla="*/ 461 w 688"/>
                <a:gd name="T83" fmla="*/ 51 h 712"/>
                <a:gd name="T84" fmla="*/ 586 w 688"/>
                <a:gd name="T85" fmla="*/ 176 h 712"/>
                <a:gd name="T86" fmla="*/ 588 w 688"/>
                <a:gd name="T87" fmla="*/ 181 h 712"/>
                <a:gd name="T88" fmla="*/ 588 w 688"/>
                <a:gd name="T89" fmla="*/ 625 h 712"/>
                <a:gd name="T90" fmla="*/ 550 w 688"/>
                <a:gd name="T91" fmla="*/ 662 h 712"/>
                <a:gd name="T92" fmla="*/ 113 w 688"/>
                <a:gd name="T93" fmla="*/ 62 h 712"/>
                <a:gd name="T94" fmla="*/ 88 w 688"/>
                <a:gd name="T95" fmla="*/ 87 h 712"/>
                <a:gd name="T96" fmla="*/ 88 w 688"/>
                <a:gd name="T97" fmla="*/ 625 h 712"/>
                <a:gd name="T98" fmla="*/ 113 w 688"/>
                <a:gd name="T99" fmla="*/ 650 h 712"/>
                <a:gd name="T100" fmla="*/ 550 w 688"/>
                <a:gd name="T101" fmla="*/ 650 h 712"/>
                <a:gd name="T102" fmla="*/ 575 w 688"/>
                <a:gd name="T103" fmla="*/ 625 h 712"/>
                <a:gd name="T104" fmla="*/ 575 w 688"/>
                <a:gd name="T105" fmla="*/ 183 h 712"/>
                <a:gd name="T106" fmla="*/ 454 w 688"/>
                <a:gd name="T107" fmla="*/ 62 h 712"/>
                <a:gd name="T108" fmla="*/ 113 w 688"/>
                <a:gd name="T109" fmla="*/ 6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8" h="712">
                  <a:moveTo>
                    <a:pt x="607" y="137"/>
                  </a:moveTo>
                  <a:cubicBezTo>
                    <a:pt x="603" y="137"/>
                    <a:pt x="600" y="134"/>
                    <a:pt x="600" y="131"/>
                  </a:cubicBezTo>
                  <a:cubicBezTo>
                    <a:pt x="600" y="81"/>
                    <a:pt x="600" y="81"/>
                    <a:pt x="600" y="81"/>
                  </a:cubicBezTo>
                  <a:cubicBezTo>
                    <a:pt x="600" y="77"/>
                    <a:pt x="603" y="75"/>
                    <a:pt x="607" y="75"/>
                  </a:cubicBezTo>
                  <a:cubicBezTo>
                    <a:pt x="610" y="75"/>
                    <a:pt x="613" y="77"/>
                    <a:pt x="613" y="81"/>
                  </a:cubicBezTo>
                  <a:cubicBezTo>
                    <a:pt x="613" y="131"/>
                    <a:pt x="613" y="131"/>
                    <a:pt x="613" y="131"/>
                  </a:cubicBezTo>
                  <a:cubicBezTo>
                    <a:pt x="613" y="134"/>
                    <a:pt x="610" y="137"/>
                    <a:pt x="607" y="137"/>
                  </a:cubicBezTo>
                  <a:close/>
                  <a:moveTo>
                    <a:pt x="19" y="12"/>
                  </a:moveTo>
                  <a:cubicBezTo>
                    <a:pt x="7" y="12"/>
                    <a:pt x="7" y="12"/>
                    <a:pt x="7" y="12"/>
                  </a:cubicBezTo>
                  <a:cubicBezTo>
                    <a:pt x="3" y="12"/>
                    <a:pt x="0" y="9"/>
                    <a:pt x="0" y="6"/>
                  </a:cubicBezTo>
                  <a:cubicBezTo>
                    <a:pt x="0" y="2"/>
                    <a:pt x="3" y="0"/>
                    <a:pt x="7" y="0"/>
                  </a:cubicBezTo>
                  <a:cubicBezTo>
                    <a:pt x="19" y="0"/>
                    <a:pt x="19" y="0"/>
                    <a:pt x="19" y="0"/>
                  </a:cubicBezTo>
                  <a:cubicBezTo>
                    <a:pt x="23" y="0"/>
                    <a:pt x="25" y="2"/>
                    <a:pt x="25" y="6"/>
                  </a:cubicBezTo>
                  <a:cubicBezTo>
                    <a:pt x="25" y="9"/>
                    <a:pt x="23" y="12"/>
                    <a:pt x="19" y="12"/>
                  </a:cubicBezTo>
                  <a:close/>
                  <a:moveTo>
                    <a:pt x="244" y="12"/>
                  </a:moveTo>
                  <a:cubicBezTo>
                    <a:pt x="44" y="12"/>
                    <a:pt x="44" y="12"/>
                    <a:pt x="44" y="12"/>
                  </a:cubicBezTo>
                  <a:cubicBezTo>
                    <a:pt x="41" y="12"/>
                    <a:pt x="38" y="9"/>
                    <a:pt x="38" y="6"/>
                  </a:cubicBezTo>
                  <a:cubicBezTo>
                    <a:pt x="38" y="2"/>
                    <a:pt x="41" y="0"/>
                    <a:pt x="44" y="0"/>
                  </a:cubicBezTo>
                  <a:cubicBezTo>
                    <a:pt x="244" y="0"/>
                    <a:pt x="244" y="0"/>
                    <a:pt x="244" y="0"/>
                  </a:cubicBezTo>
                  <a:cubicBezTo>
                    <a:pt x="248" y="0"/>
                    <a:pt x="250" y="2"/>
                    <a:pt x="250" y="6"/>
                  </a:cubicBezTo>
                  <a:cubicBezTo>
                    <a:pt x="250" y="9"/>
                    <a:pt x="248" y="12"/>
                    <a:pt x="244" y="12"/>
                  </a:cubicBezTo>
                  <a:close/>
                  <a:moveTo>
                    <a:pt x="682" y="712"/>
                  </a:moveTo>
                  <a:cubicBezTo>
                    <a:pt x="669" y="712"/>
                    <a:pt x="669" y="712"/>
                    <a:pt x="669" y="712"/>
                  </a:cubicBezTo>
                  <a:cubicBezTo>
                    <a:pt x="666" y="712"/>
                    <a:pt x="663" y="709"/>
                    <a:pt x="663" y="706"/>
                  </a:cubicBezTo>
                  <a:cubicBezTo>
                    <a:pt x="663" y="702"/>
                    <a:pt x="666" y="700"/>
                    <a:pt x="669" y="700"/>
                  </a:cubicBezTo>
                  <a:cubicBezTo>
                    <a:pt x="682" y="700"/>
                    <a:pt x="682" y="700"/>
                    <a:pt x="682" y="700"/>
                  </a:cubicBezTo>
                  <a:cubicBezTo>
                    <a:pt x="685" y="700"/>
                    <a:pt x="688" y="702"/>
                    <a:pt x="688" y="706"/>
                  </a:cubicBezTo>
                  <a:cubicBezTo>
                    <a:pt x="688" y="709"/>
                    <a:pt x="685" y="712"/>
                    <a:pt x="682" y="712"/>
                  </a:cubicBezTo>
                  <a:close/>
                  <a:moveTo>
                    <a:pt x="644" y="712"/>
                  </a:moveTo>
                  <a:cubicBezTo>
                    <a:pt x="444" y="712"/>
                    <a:pt x="444" y="712"/>
                    <a:pt x="444" y="712"/>
                  </a:cubicBezTo>
                  <a:cubicBezTo>
                    <a:pt x="441" y="712"/>
                    <a:pt x="438" y="709"/>
                    <a:pt x="438" y="706"/>
                  </a:cubicBezTo>
                  <a:cubicBezTo>
                    <a:pt x="438" y="702"/>
                    <a:pt x="441" y="700"/>
                    <a:pt x="444" y="700"/>
                  </a:cubicBezTo>
                  <a:cubicBezTo>
                    <a:pt x="644" y="700"/>
                    <a:pt x="644" y="700"/>
                    <a:pt x="644" y="700"/>
                  </a:cubicBezTo>
                  <a:cubicBezTo>
                    <a:pt x="648" y="700"/>
                    <a:pt x="650" y="702"/>
                    <a:pt x="650" y="706"/>
                  </a:cubicBezTo>
                  <a:cubicBezTo>
                    <a:pt x="650" y="709"/>
                    <a:pt x="648" y="712"/>
                    <a:pt x="644" y="712"/>
                  </a:cubicBezTo>
                  <a:close/>
                  <a:moveTo>
                    <a:pt x="550" y="662"/>
                  </a:moveTo>
                  <a:cubicBezTo>
                    <a:pt x="113" y="662"/>
                    <a:pt x="113" y="662"/>
                    <a:pt x="113" y="662"/>
                  </a:cubicBezTo>
                  <a:cubicBezTo>
                    <a:pt x="92" y="662"/>
                    <a:pt x="75" y="645"/>
                    <a:pt x="75" y="625"/>
                  </a:cubicBezTo>
                  <a:cubicBezTo>
                    <a:pt x="75" y="87"/>
                    <a:pt x="75" y="87"/>
                    <a:pt x="75" y="87"/>
                  </a:cubicBezTo>
                  <a:cubicBezTo>
                    <a:pt x="75" y="66"/>
                    <a:pt x="92" y="50"/>
                    <a:pt x="113" y="50"/>
                  </a:cubicBezTo>
                  <a:cubicBezTo>
                    <a:pt x="457" y="50"/>
                    <a:pt x="457" y="50"/>
                    <a:pt x="457" y="50"/>
                  </a:cubicBezTo>
                  <a:cubicBezTo>
                    <a:pt x="458" y="50"/>
                    <a:pt x="460" y="50"/>
                    <a:pt x="461" y="51"/>
                  </a:cubicBezTo>
                  <a:cubicBezTo>
                    <a:pt x="586" y="176"/>
                    <a:pt x="586" y="176"/>
                    <a:pt x="586" y="176"/>
                  </a:cubicBezTo>
                  <a:cubicBezTo>
                    <a:pt x="587" y="178"/>
                    <a:pt x="588" y="179"/>
                    <a:pt x="588" y="181"/>
                  </a:cubicBezTo>
                  <a:cubicBezTo>
                    <a:pt x="588" y="625"/>
                    <a:pt x="588" y="625"/>
                    <a:pt x="588" y="625"/>
                  </a:cubicBezTo>
                  <a:cubicBezTo>
                    <a:pt x="588" y="645"/>
                    <a:pt x="571" y="662"/>
                    <a:pt x="550" y="662"/>
                  </a:cubicBezTo>
                  <a:close/>
                  <a:moveTo>
                    <a:pt x="113" y="62"/>
                  </a:moveTo>
                  <a:cubicBezTo>
                    <a:pt x="99" y="62"/>
                    <a:pt x="88" y="73"/>
                    <a:pt x="88" y="87"/>
                  </a:cubicBezTo>
                  <a:cubicBezTo>
                    <a:pt x="88" y="625"/>
                    <a:pt x="88" y="625"/>
                    <a:pt x="88" y="625"/>
                  </a:cubicBezTo>
                  <a:cubicBezTo>
                    <a:pt x="88" y="638"/>
                    <a:pt x="99" y="650"/>
                    <a:pt x="113" y="650"/>
                  </a:cubicBezTo>
                  <a:cubicBezTo>
                    <a:pt x="550" y="650"/>
                    <a:pt x="550" y="650"/>
                    <a:pt x="550" y="650"/>
                  </a:cubicBezTo>
                  <a:cubicBezTo>
                    <a:pt x="564" y="650"/>
                    <a:pt x="575" y="638"/>
                    <a:pt x="575" y="625"/>
                  </a:cubicBezTo>
                  <a:cubicBezTo>
                    <a:pt x="575" y="183"/>
                    <a:pt x="575" y="183"/>
                    <a:pt x="575" y="183"/>
                  </a:cubicBezTo>
                  <a:cubicBezTo>
                    <a:pt x="454" y="62"/>
                    <a:pt x="454" y="62"/>
                    <a:pt x="454" y="62"/>
                  </a:cubicBezTo>
                  <a:lnTo>
                    <a:pt x="113"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5" name="Freeform 30"/>
            <p:cNvSpPr/>
            <p:nvPr/>
          </p:nvSpPr>
          <p:spPr bwMode="auto">
            <a:xfrm>
              <a:off x="2662" y="1397"/>
              <a:ext cx="457" cy="293"/>
            </a:xfrm>
            <a:custGeom>
              <a:avLst/>
              <a:gdLst>
                <a:gd name="T0" fmla="*/ 0 w 192"/>
                <a:gd name="T1" fmla="*/ 80 h 123"/>
                <a:gd name="T2" fmla="*/ 159 w 192"/>
                <a:gd name="T3" fmla="*/ 80 h 123"/>
                <a:gd name="T4" fmla="*/ 192 w 192"/>
                <a:gd name="T5" fmla="*/ 0 h 123"/>
                <a:gd name="T6" fmla="*/ 80 w 192"/>
                <a:gd name="T7" fmla="*/ 0 h 123"/>
                <a:gd name="T8" fmla="*/ 0 w 192"/>
                <a:gd name="T9" fmla="*/ 80 h 123"/>
              </a:gdLst>
              <a:ahLst/>
              <a:cxnLst>
                <a:cxn ang="0">
                  <a:pos x="T0" y="T1"/>
                </a:cxn>
                <a:cxn ang="0">
                  <a:pos x="T2" y="T3"/>
                </a:cxn>
                <a:cxn ang="0">
                  <a:pos x="T4" y="T5"/>
                </a:cxn>
                <a:cxn ang="0">
                  <a:pos x="T6" y="T7"/>
                </a:cxn>
                <a:cxn ang="0">
                  <a:pos x="T8" y="T9"/>
                </a:cxn>
              </a:cxnLst>
              <a:rect l="0" t="0" r="r" b="b"/>
              <a:pathLst>
                <a:path w="192" h="123">
                  <a:moveTo>
                    <a:pt x="0" y="80"/>
                  </a:moveTo>
                  <a:cubicBezTo>
                    <a:pt x="44" y="123"/>
                    <a:pt x="115" y="123"/>
                    <a:pt x="159" y="80"/>
                  </a:cubicBezTo>
                  <a:cubicBezTo>
                    <a:pt x="180" y="58"/>
                    <a:pt x="192" y="30"/>
                    <a:pt x="192" y="0"/>
                  </a:cubicBezTo>
                  <a:cubicBezTo>
                    <a:pt x="80" y="0"/>
                    <a:pt x="80" y="0"/>
                    <a:pt x="80" y="0"/>
                  </a:cubicBezTo>
                  <a:lnTo>
                    <a:pt x="0" y="80"/>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6" name="Freeform 31"/>
            <p:cNvSpPr>
              <a:spLocks noEditPoints="1"/>
            </p:cNvSpPr>
            <p:nvPr/>
          </p:nvSpPr>
          <p:spPr bwMode="auto">
            <a:xfrm>
              <a:off x="2510" y="1383"/>
              <a:ext cx="683" cy="564"/>
            </a:xfrm>
            <a:custGeom>
              <a:avLst/>
              <a:gdLst>
                <a:gd name="T0" fmla="*/ 144 w 287"/>
                <a:gd name="T1" fmla="*/ 125 h 237"/>
                <a:gd name="T2" fmla="*/ 60 w 287"/>
                <a:gd name="T3" fmla="*/ 90 h 237"/>
                <a:gd name="T4" fmla="*/ 60 w 287"/>
                <a:gd name="T5" fmla="*/ 81 h 237"/>
                <a:gd name="T6" fmla="*/ 139 w 287"/>
                <a:gd name="T7" fmla="*/ 2 h 237"/>
                <a:gd name="T8" fmla="*/ 144 w 287"/>
                <a:gd name="T9" fmla="*/ 0 h 237"/>
                <a:gd name="T10" fmla="*/ 256 w 287"/>
                <a:gd name="T11" fmla="*/ 0 h 237"/>
                <a:gd name="T12" fmla="*/ 262 w 287"/>
                <a:gd name="T13" fmla="*/ 6 h 237"/>
                <a:gd name="T14" fmla="*/ 144 w 287"/>
                <a:gd name="T15" fmla="*/ 125 h 237"/>
                <a:gd name="T16" fmla="*/ 73 w 287"/>
                <a:gd name="T17" fmla="*/ 85 h 237"/>
                <a:gd name="T18" fmla="*/ 144 w 287"/>
                <a:gd name="T19" fmla="*/ 112 h 237"/>
                <a:gd name="T20" fmla="*/ 250 w 287"/>
                <a:gd name="T21" fmla="*/ 12 h 237"/>
                <a:gd name="T22" fmla="*/ 146 w 287"/>
                <a:gd name="T23" fmla="*/ 12 h 237"/>
                <a:gd name="T24" fmla="*/ 73 w 287"/>
                <a:gd name="T25" fmla="*/ 85 h 237"/>
                <a:gd name="T26" fmla="*/ 281 w 287"/>
                <a:gd name="T27" fmla="*/ 237 h 237"/>
                <a:gd name="T28" fmla="*/ 6 w 287"/>
                <a:gd name="T29" fmla="*/ 237 h 237"/>
                <a:gd name="T30" fmla="*/ 0 w 287"/>
                <a:gd name="T31" fmla="*/ 231 h 237"/>
                <a:gd name="T32" fmla="*/ 0 w 287"/>
                <a:gd name="T33" fmla="*/ 181 h 237"/>
                <a:gd name="T34" fmla="*/ 6 w 287"/>
                <a:gd name="T35" fmla="*/ 175 h 237"/>
                <a:gd name="T36" fmla="*/ 281 w 287"/>
                <a:gd name="T37" fmla="*/ 175 h 237"/>
                <a:gd name="T38" fmla="*/ 287 w 287"/>
                <a:gd name="T39" fmla="*/ 181 h 237"/>
                <a:gd name="T40" fmla="*/ 287 w 287"/>
                <a:gd name="T41" fmla="*/ 231 h 237"/>
                <a:gd name="T42" fmla="*/ 281 w 287"/>
                <a:gd name="T43" fmla="*/ 237 h 237"/>
                <a:gd name="T44" fmla="*/ 12 w 287"/>
                <a:gd name="T45" fmla="*/ 225 h 237"/>
                <a:gd name="T46" fmla="*/ 275 w 287"/>
                <a:gd name="T47" fmla="*/ 225 h 237"/>
                <a:gd name="T48" fmla="*/ 275 w 287"/>
                <a:gd name="T49" fmla="*/ 187 h 237"/>
                <a:gd name="T50" fmla="*/ 12 w 287"/>
                <a:gd name="T51" fmla="*/ 187 h 237"/>
                <a:gd name="T52" fmla="*/ 12 w 287"/>
                <a:gd name="T53" fmla="*/ 22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7" h="237">
                  <a:moveTo>
                    <a:pt x="144" y="125"/>
                  </a:moveTo>
                  <a:cubicBezTo>
                    <a:pt x="112" y="125"/>
                    <a:pt x="82" y="112"/>
                    <a:pt x="60" y="90"/>
                  </a:cubicBezTo>
                  <a:cubicBezTo>
                    <a:pt x="57" y="88"/>
                    <a:pt x="57" y="84"/>
                    <a:pt x="60" y="81"/>
                  </a:cubicBezTo>
                  <a:cubicBezTo>
                    <a:pt x="139" y="2"/>
                    <a:pt x="139" y="2"/>
                    <a:pt x="139" y="2"/>
                  </a:cubicBezTo>
                  <a:cubicBezTo>
                    <a:pt x="140" y="0"/>
                    <a:pt x="142" y="0"/>
                    <a:pt x="144" y="0"/>
                  </a:cubicBezTo>
                  <a:cubicBezTo>
                    <a:pt x="256" y="0"/>
                    <a:pt x="256" y="0"/>
                    <a:pt x="256" y="0"/>
                  </a:cubicBezTo>
                  <a:cubicBezTo>
                    <a:pt x="260" y="0"/>
                    <a:pt x="262" y="3"/>
                    <a:pt x="262" y="6"/>
                  </a:cubicBezTo>
                  <a:cubicBezTo>
                    <a:pt x="262" y="71"/>
                    <a:pt x="209" y="125"/>
                    <a:pt x="144" y="125"/>
                  </a:cubicBezTo>
                  <a:close/>
                  <a:moveTo>
                    <a:pt x="73" y="85"/>
                  </a:moveTo>
                  <a:cubicBezTo>
                    <a:pt x="92" y="103"/>
                    <a:pt x="118" y="112"/>
                    <a:pt x="144" y="112"/>
                  </a:cubicBezTo>
                  <a:cubicBezTo>
                    <a:pt x="200" y="112"/>
                    <a:pt x="246" y="68"/>
                    <a:pt x="250" y="12"/>
                  </a:cubicBezTo>
                  <a:cubicBezTo>
                    <a:pt x="146" y="12"/>
                    <a:pt x="146" y="12"/>
                    <a:pt x="146" y="12"/>
                  </a:cubicBezTo>
                  <a:lnTo>
                    <a:pt x="73" y="85"/>
                  </a:lnTo>
                  <a:close/>
                  <a:moveTo>
                    <a:pt x="281" y="237"/>
                  </a:moveTo>
                  <a:cubicBezTo>
                    <a:pt x="6" y="237"/>
                    <a:pt x="6" y="237"/>
                    <a:pt x="6" y="237"/>
                  </a:cubicBezTo>
                  <a:cubicBezTo>
                    <a:pt x="3" y="237"/>
                    <a:pt x="0" y="234"/>
                    <a:pt x="0" y="231"/>
                  </a:cubicBezTo>
                  <a:cubicBezTo>
                    <a:pt x="0" y="181"/>
                    <a:pt x="0" y="181"/>
                    <a:pt x="0" y="181"/>
                  </a:cubicBezTo>
                  <a:cubicBezTo>
                    <a:pt x="0" y="178"/>
                    <a:pt x="3" y="175"/>
                    <a:pt x="6" y="175"/>
                  </a:cubicBezTo>
                  <a:cubicBezTo>
                    <a:pt x="281" y="175"/>
                    <a:pt x="281" y="175"/>
                    <a:pt x="281" y="175"/>
                  </a:cubicBezTo>
                  <a:cubicBezTo>
                    <a:pt x="285" y="175"/>
                    <a:pt x="287" y="178"/>
                    <a:pt x="287" y="181"/>
                  </a:cubicBezTo>
                  <a:cubicBezTo>
                    <a:pt x="287" y="231"/>
                    <a:pt x="287" y="231"/>
                    <a:pt x="287" y="231"/>
                  </a:cubicBezTo>
                  <a:cubicBezTo>
                    <a:pt x="287" y="234"/>
                    <a:pt x="285" y="237"/>
                    <a:pt x="281" y="237"/>
                  </a:cubicBezTo>
                  <a:close/>
                  <a:moveTo>
                    <a:pt x="12" y="225"/>
                  </a:moveTo>
                  <a:cubicBezTo>
                    <a:pt x="275" y="225"/>
                    <a:pt x="275" y="225"/>
                    <a:pt x="275" y="225"/>
                  </a:cubicBezTo>
                  <a:cubicBezTo>
                    <a:pt x="275" y="187"/>
                    <a:pt x="275" y="187"/>
                    <a:pt x="275" y="187"/>
                  </a:cubicBezTo>
                  <a:cubicBezTo>
                    <a:pt x="12" y="187"/>
                    <a:pt x="12" y="187"/>
                    <a:pt x="12" y="187"/>
                  </a:cubicBezTo>
                  <a:lnTo>
                    <a:pt x="12" y="2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7" name="Rectangle 32"/>
            <p:cNvSpPr>
              <a:spLocks noChangeArrowheads="1"/>
            </p:cNvSpPr>
            <p:nvPr/>
          </p:nvSpPr>
          <p:spPr bwMode="auto">
            <a:xfrm>
              <a:off x="2524" y="1814"/>
              <a:ext cx="179" cy="119"/>
            </a:xfrm>
            <a:prstGeom prst="rect">
              <a:avLst/>
            </a:prstGeom>
            <a:solidFill>
              <a:srgbClr val="4C96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8" name="Freeform 33"/>
            <p:cNvSpPr>
              <a:spLocks noEditPoints="1"/>
            </p:cNvSpPr>
            <p:nvPr/>
          </p:nvSpPr>
          <p:spPr bwMode="auto">
            <a:xfrm>
              <a:off x="2510" y="1800"/>
              <a:ext cx="683" cy="357"/>
            </a:xfrm>
            <a:custGeom>
              <a:avLst/>
              <a:gdLst>
                <a:gd name="T0" fmla="*/ 81 w 287"/>
                <a:gd name="T1" fmla="*/ 62 h 150"/>
                <a:gd name="T2" fmla="*/ 6 w 287"/>
                <a:gd name="T3" fmla="*/ 62 h 150"/>
                <a:gd name="T4" fmla="*/ 0 w 287"/>
                <a:gd name="T5" fmla="*/ 56 h 150"/>
                <a:gd name="T6" fmla="*/ 0 w 287"/>
                <a:gd name="T7" fmla="*/ 6 h 150"/>
                <a:gd name="T8" fmla="*/ 6 w 287"/>
                <a:gd name="T9" fmla="*/ 0 h 150"/>
                <a:gd name="T10" fmla="*/ 81 w 287"/>
                <a:gd name="T11" fmla="*/ 0 h 150"/>
                <a:gd name="T12" fmla="*/ 87 w 287"/>
                <a:gd name="T13" fmla="*/ 6 h 150"/>
                <a:gd name="T14" fmla="*/ 87 w 287"/>
                <a:gd name="T15" fmla="*/ 56 h 150"/>
                <a:gd name="T16" fmla="*/ 81 w 287"/>
                <a:gd name="T17" fmla="*/ 62 h 150"/>
                <a:gd name="T18" fmla="*/ 12 w 287"/>
                <a:gd name="T19" fmla="*/ 50 h 150"/>
                <a:gd name="T20" fmla="*/ 75 w 287"/>
                <a:gd name="T21" fmla="*/ 50 h 150"/>
                <a:gd name="T22" fmla="*/ 75 w 287"/>
                <a:gd name="T23" fmla="*/ 12 h 150"/>
                <a:gd name="T24" fmla="*/ 12 w 287"/>
                <a:gd name="T25" fmla="*/ 12 h 150"/>
                <a:gd name="T26" fmla="*/ 12 w 287"/>
                <a:gd name="T27" fmla="*/ 50 h 150"/>
                <a:gd name="T28" fmla="*/ 281 w 287"/>
                <a:gd name="T29" fmla="*/ 150 h 150"/>
                <a:gd name="T30" fmla="*/ 6 w 287"/>
                <a:gd name="T31" fmla="*/ 150 h 150"/>
                <a:gd name="T32" fmla="*/ 0 w 287"/>
                <a:gd name="T33" fmla="*/ 144 h 150"/>
                <a:gd name="T34" fmla="*/ 0 w 287"/>
                <a:gd name="T35" fmla="*/ 94 h 150"/>
                <a:gd name="T36" fmla="*/ 6 w 287"/>
                <a:gd name="T37" fmla="*/ 87 h 150"/>
                <a:gd name="T38" fmla="*/ 281 w 287"/>
                <a:gd name="T39" fmla="*/ 87 h 150"/>
                <a:gd name="T40" fmla="*/ 287 w 287"/>
                <a:gd name="T41" fmla="*/ 94 h 150"/>
                <a:gd name="T42" fmla="*/ 287 w 287"/>
                <a:gd name="T43" fmla="*/ 144 h 150"/>
                <a:gd name="T44" fmla="*/ 281 w 287"/>
                <a:gd name="T45" fmla="*/ 150 h 150"/>
                <a:gd name="T46" fmla="*/ 12 w 287"/>
                <a:gd name="T47" fmla="*/ 137 h 150"/>
                <a:gd name="T48" fmla="*/ 275 w 287"/>
                <a:gd name="T49" fmla="*/ 137 h 150"/>
                <a:gd name="T50" fmla="*/ 275 w 287"/>
                <a:gd name="T51" fmla="*/ 100 h 150"/>
                <a:gd name="T52" fmla="*/ 12 w 287"/>
                <a:gd name="T53" fmla="*/ 100 h 150"/>
                <a:gd name="T54" fmla="*/ 12 w 287"/>
                <a:gd name="T55" fmla="*/ 1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7" h="150">
                  <a:moveTo>
                    <a:pt x="81" y="62"/>
                  </a:moveTo>
                  <a:cubicBezTo>
                    <a:pt x="6" y="62"/>
                    <a:pt x="6" y="62"/>
                    <a:pt x="6" y="62"/>
                  </a:cubicBezTo>
                  <a:cubicBezTo>
                    <a:pt x="3" y="62"/>
                    <a:pt x="0" y="59"/>
                    <a:pt x="0" y="56"/>
                  </a:cubicBezTo>
                  <a:cubicBezTo>
                    <a:pt x="0" y="6"/>
                    <a:pt x="0" y="6"/>
                    <a:pt x="0" y="6"/>
                  </a:cubicBezTo>
                  <a:cubicBezTo>
                    <a:pt x="0" y="3"/>
                    <a:pt x="3" y="0"/>
                    <a:pt x="6" y="0"/>
                  </a:cubicBezTo>
                  <a:cubicBezTo>
                    <a:pt x="81" y="0"/>
                    <a:pt x="81" y="0"/>
                    <a:pt x="81" y="0"/>
                  </a:cubicBezTo>
                  <a:cubicBezTo>
                    <a:pt x="85" y="0"/>
                    <a:pt x="87" y="3"/>
                    <a:pt x="87" y="6"/>
                  </a:cubicBezTo>
                  <a:cubicBezTo>
                    <a:pt x="87" y="56"/>
                    <a:pt x="87" y="56"/>
                    <a:pt x="87" y="56"/>
                  </a:cubicBezTo>
                  <a:cubicBezTo>
                    <a:pt x="87" y="59"/>
                    <a:pt x="85" y="62"/>
                    <a:pt x="81" y="62"/>
                  </a:cubicBezTo>
                  <a:close/>
                  <a:moveTo>
                    <a:pt x="12" y="50"/>
                  </a:moveTo>
                  <a:cubicBezTo>
                    <a:pt x="75" y="50"/>
                    <a:pt x="75" y="50"/>
                    <a:pt x="75" y="50"/>
                  </a:cubicBezTo>
                  <a:cubicBezTo>
                    <a:pt x="75" y="12"/>
                    <a:pt x="75" y="12"/>
                    <a:pt x="75" y="12"/>
                  </a:cubicBezTo>
                  <a:cubicBezTo>
                    <a:pt x="12" y="12"/>
                    <a:pt x="12" y="12"/>
                    <a:pt x="12" y="12"/>
                  </a:cubicBezTo>
                  <a:lnTo>
                    <a:pt x="12" y="50"/>
                  </a:lnTo>
                  <a:close/>
                  <a:moveTo>
                    <a:pt x="281" y="150"/>
                  </a:moveTo>
                  <a:cubicBezTo>
                    <a:pt x="6" y="150"/>
                    <a:pt x="6" y="150"/>
                    <a:pt x="6" y="150"/>
                  </a:cubicBezTo>
                  <a:cubicBezTo>
                    <a:pt x="3" y="150"/>
                    <a:pt x="0" y="147"/>
                    <a:pt x="0" y="144"/>
                  </a:cubicBezTo>
                  <a:cubicBezTo>
                    <a:pt x="0" y="94"/>
                    <a:pt x="0" y="94"/>
                    <a:pt x="0" y="94"/>
                  </a:cubicBezTo>
                  <a:cubicBezTo>
                    <a:pt x="0" y="90"/>
                    <a:pt x="3" y="87"/>
                    <a:pt x="6" y="87"/>
                  </a:cubicBezTo>
                  <a:cubicBezTo>
                    <a:pt x="281" y="87"/>
                    <a:pt x="281" y="87"/>
                    <a:pt x="281" y="87"/>
                  </a:cubicBezTo>
                  <a:cubicBezTo>
                    <a:pt x="285" y="87"/>
                    <a:pt x="287" y="90"/>
                    <a:pt x="287" y="94"/>
                  </a:cubicBezTo>
                  <a:cubicBezTo>
                    <a:pt x="287" y="144"/>
                    <a:pt x="287" y="144"/>
                    <a:pt x="287" y="144"/>
                  </a:cubicBezTo>
                  <a:cubicBezTo>
                    <a:pt x="287" y="147"/>
                    <a:pt x="285" y="150"/>
                    <a:pt x="281" y="150"/>
                  </a:cubicBezTo>
                  <a:close/>
                  <a:moveTo>
                    <a:pt x="12" y="137"/>
                  </a:moveTo>
                  <a:cubicBezTo>
                    <a:pt x="275" y="137"/>
                    <a:pt x="275" y="137"/>
                    <a:pt x="275" y="137"/>
                  </a:cubicBezTo>
                  <a:cubicBezTo>
                    <a:pt x="275" y="100"/>
                    <a:pt x="275" y="100"/>
                    <a:pt x="275" y="100"/>
                  </a:cubicBezTo>
                  <a:cubicBezTo>
                    <a:pt x="12" y="100"/>
                    <a:pt x="12" y="100"/>
                    <a:pt x="12" y="100"/>
                  </a:cubicBezTo>
                  <a:lnTo>
                    <a:pt x="12" y="13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9" name="Rectangle 34"/>
            <p:cNvSpPr>
              <a:spLocks noChangeArrowheads="1"/>
            </p:cNvSpPr>
            <p:nvPr/>
          </p:nvSpPr>
          <p:spPr bwMode="auto">
            <a:xfrm>
              <a:off x="2524" y="2023"/>
              <a:ext cx="179" cy="119"/>
            </a:xfrm>
            <a:prstGeom prst="rect">
              <a:avLst/>
            </a:prstGeom>
            <a:solidFill>
              <a:srgbClr val="4C96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0" name="Freeform 35"/>
            <p:cNvSpPr>
              <a:spLocks noEditPoints="1"/>
            </p:cNvSpPr>
            <p:nvPr/>
          </p:nvSpPr>
          <p:spPr bwMode="auto">
            <a:xfrm>
              <a:off x="2510" y="2007"/>
              <a:ext cx="207" cy="150"/>
            </a:xfrm>
            <a:custGeom>
              <a:avLst/>
              <a:gdLst>
                <a:gd name="T0" fmla="*/ 81 w 87"/>
                <a:gd name="T1" fmla="*/ 63 h 63"/>
                <a:gd name="T2" fmla="*/ 6 w 87"/>
                <a:gd name="T3" fmla="*/ 63 h 63"/>
                <a:gd name="T4" fmla="*/ 0 w 87"/>
                <a:gd name="T5" fmla="*/ 57 h 63"/>
                <a:gd name="T6" fmla="*/ 0 w 87"/>
                <a:gd name="T7" fmla="*/ 7 h 63"/>
                <a:gd name="T8" fmla="*/ 6 w 87"/>
                <a:gd name="T9" fmla="*/ 0 h 63"/>
                <a:gd name="T10" fmla="*/ 81 w 87"/>
                <a:gd name="T11" fmla="*/ 0 h 63"/>
                <a:gd name="T12" fmla="*/ 87 w 87"/>
                <a:gd name="T13" fmla="*/ 7 h 63"/>
                <a:gd name="T14" fmla="*/ 87 w 87"/>
                <a:gd name="T15" fmla="*/ 57 h 63"/>
                <a:gd name="T16" fmla="*/ 81 w 87"/>
                <a:gd name="T17" fmla="*/ 63 h 63"/>
                <a:gd name="T18" fmla="*/ 12 w 87"/>
                <a:gd name="T19" fmla="*/ 50 h 63"/>
                <a:gd name="T20" fmla="*/ 75 w 87"/>
                <a:gd name="T21" fmla="*/ 50 h 63"/>
                <a:gd name="T22" fmla="*/ 75 w 87"/>
                <a:gd name="T23" fmla="*/ 13 h 63"/>
                <a:gd name="T24" fmla="*/ 12 w 87"/>
                <a:gd name="T25" fmla="*/ 13 h 63"/>
                <a:gd name="T26" fmla="*/ 12 w 87"/>
                <a:gd name="T27" fmla="*/ 5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63">
                  <a:moveTo>
                    <a:pt x="81" y="63"/>
                  </a:moveTo>
                  <a:cubicBezTo>
                    <a:pt x="6" y="63"/>
                    <a:pt x="6" y="63"/>
                    <a:pt x="6" y="63"/>
                  </a:cubicBezTo>
                  <a:cubicBezTo>
                    <a:pt x="3" y="63"/>
                    <a:pt x="0" y="60"/>
                    <a:pt x="0" y="57"/>
                  </a:cubicBezTo>
                  <a:cubicBezTo>
                    <a:pt x="0" y="7"/>
                    <a:pt x="0" y="7"/>
                    <a:pt x="0" y="7"/>
                  </a:cubicBezTo>
                  <a:cubicBezTo>
                    <a:pt x="0" y="3"/>
                    <a:pt x="3" y="0"/>
                    <a:pt x="6" y="0"/>
                  </a:cubicBezTo>
                  <a:cubicBezTo>
                    <a:pt x="81" y="0"/>
                    <a:pt x="81" y="0"/>
                    <a:pt x="81" y="0"/>
                  </a:cubicBezTo>
                  <a:cubicBezTo>
                    <a:pt x="85" y="0"/>
                    <a:pt x="87" y="3"/>
                    <a:pt x="87" y="7"/>
                  </a:cubicBezTo>
                  <a:cubicBezTo>
                    <a:pt x="87" y="57"/>
                    <a:pt x="87" y="57"/>
                    <a:pt x="87" y="57"/>
                  </a:cubicBezTo>
                  <a:cubicBezTo>
                    <a:pt x="87" y="60"/>
                    <a:pt x="85" y="63"/>
                    <a:pt x="81" y="63"/>
                  </a:cubicBezTo>
                  <a:close/>
                  <a:moveTo>
                    <a:pt x="12" y="50"/>
                  </a:moveTo>
                  <a:cubicBezTo>
                    <a:pt x="75" y="50"/>
                    <a:pt x="75" y="50"/>
                    <a:pt x="75" y="50"/>
                  </a:cubicBezTo>
                  <a:cubicBezTo>
                    <a:pt x="75" y="13"/>
                    <a:pt x="75" y="13"/>
                    <a:pt x="75" y="13"/>
                  </a:cubicBezTo>
                  <a:cubicBezTo>
                    <a:pt x="12" y="13"/>
                    <a:pt x="12" y="13"/>
                    <a:pt x="12" y="13"/>
                  </a:cubicBezTo>
                  <a:lnTo>
                    <a:pt x="12"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1" name="Freeform 36"/>
            <p:cNvSpPr/>
            <p:nvPr/>
          </p:nvSpPr>
          <p:spPr bwMode="auto">
            <a:xfrm>
              <a:off x="2853" y="1131"/>
              <a:ext cx="266" cy="266"/>
            </a:xfrm>
            <a:custGeom>
              <a:avLst/>
              <a:gdLst>
                <a:gd name="T0" fmla="*/ 0 w 112"/>
                <a:gd name="T1" fmla="*/ 0 h 112"/>
                <a:gd name="T2" fmla="*/ 0 w 112"/>
                <a:gd name="T3" fmla="*/ 112 h 112"/>
                <a:gd name="T4" fmla="*/ 112 w 112"/>
                <a:gd name="T5" fmla="*/ 112 h 112"/>
                <a:gd name="T6" fmla="*/ 0 w 112"/>
                <a:gd name="T7" fmla="*/ 0 h 112"/>
              </a:gdLst>
              <a:ahLst/>
              <a:cxnLst>
                <a:cxn ang="0">
                  <a:pos x="T0" y="T1"/>
                </a:cxn>
                <a:cxn ang="0">
                  <a:pos x="T2" y="T3"/>
                </a:cxn>
                <a:cxn ang="0">
                  <a:pos x="T4" y="T5"/>
                </a:cxn>
                <a:cxn ang="0">
                  <a:pos x="T6" y="T7"/>
                </a:cxn>
              </a:cxnLst>
              <a:rect l="0" t="0" r="r" b="b"/>
              <a:pathLst>
                <a:path w="112" h="112">
                  <a:moveTo>
                    <a:pt x="0" y="0"/>
                  </a:moveTo>
                  <a:cubicBezTo>
                    <a:pt x="0" y="112"/>
                    <a:pt x="0" y="112"/>
                    <a:pt x="0" y="112"/>
                  </a:cubicBezTo>
                  <a:cubicBezTo>
                    <a:pt x="112" y="112"/>
                    <a:pt x="112" y="112"/>
                    <a:pt x="112" y="112"/>
                  </a:cubicBezTo>
                  <a:cubicBezTo>
                    <a:pt x="112" y="50"/>
                    <a:pt x="62" y="0"/>
                    <a:pt x="0" y="0"/>
                  </a:cubicBezTo>
                  <a:close/>
                </a:path>
              </a:pathLst>
            </a:custGeom>
            <a:solidFill>
              <a:srgbClr val="4C96D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2" name="Freeform 37"/>
            <p:cNvSpPr>
              <a:spLocks noEditPoints="1"/>
            </p:cNvSpPr>
            <p:nvPr/>
          </p:nvSpPr>
          <p:spPr bwMode="auto">
            <a:xfrm>
              <a:off x="2836" y="1114"/>
              <a:ext cx="298" cy="298"/>
            </a:xfrm>
            <a:custGeom>
              <a:avLst/>
              <a:gdLst>
                <a:gd name="T0" fmla="*/ 119 w 125"/>
                <a:gd name="T1" fmla="*/ 125 h 125"/>
                <a:gd name="T2" fmla="*/ 7 w 125"/>
                <a:gd name="T3" fmla="*/ 125 h 125"/>
                <a:gd name="T4" fmla="*/ 0 w 125"/>
                <a:gd name="T5" fmla="*/ 119 h 125"/>
                <a:gd name="T6" fmla="*/ 0 w 125"/>
                <a:gd name="T7" fmla="*/ 7 h 125"/>
                <a:gd name="T8" fmla="*/ 7 w 125"/>
                <a:gd name="T9" fmla="*/ 0 h 125"/>
                <a:gd name="T10" fmla="*/ 125 w 125"/>
                <a:gd name="T11" fmla="*/ 119 h 125"/>
                <a:gd name="T12" fmla="*/ 119 w 125"/>
                <a:gd name="T13" fmla="*/ 125 h 125"/>
                <a:gd name="T14" fmla="*/ 13 w 125"/>
                <a:gd name="T15" fmla="*/ 113 h 125"/>
                <a:gd name="T16" fmla="*/ 113 w 125"/>
                <a:gd name="T17" fmla="*/ 113 h 125"/>
                <a:gd name="T18" fmla="*/ 13 w 125"/>
                <a:gd name="T19" fmla="*/ 13 h 125"/>
                <a:gd name="T20" fmla="*/ 13 w 125"/>
                <a:gd name="T21"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5">
                  <a:moveTo>
                    <a:pt x="119" y="125"/>
                  </a:moveTo>
                  <a:cubicBezTo>
                    <a:pt x="7" y="125"/>
                    <a:pt x="7" y="125"/>
                    <a:pt x="7" y="125"/>
                  </a:cubicBezTo>
                  <a:cubicBezTo>
                    <a:pt x="3" y="125"/>
                    <a:pt x="0" y="122"/>
                    <a:pt x="0" y="119"/>
                  </a:cubicBezTo>
                  <a:cubicBezTo>
                    <a:pt x="0" y="7"/>
                    <a:pt x="0" y="7"/>
                    <a:pt x="0" y="7"/>
                  </a:cubicBezTo>
                  <a:cubicBezTo>
                    <a:pt x="0" y="3"/>
                    <a:pt x="3" y="0"/>
                    <a:pt x="7" y="0"/>
                  </a:cubicBezTo>
                  <a:cubicBezTo>
                    <a:pt x="72" y="0"/>
                    <a:pt x="125" y="54"/>
                    <a:pt x="125" y="119"/>
                  </a:cubicBezTo>
                  <a:cubicBezTo>
                    <a:pt x="125" y="122"/>
                    <a:pt x="123" y="125"/>
                    <a:pt x="119" y="125"/>
                  </a:cubicBezTo>
                  <a:close/>
                  <a:moveTo>
                    <a:pt x="13" y="113"/>
                  </a:moveTo>
                  <a:cubicBezTo>
                    <a:pt x="113" y="113"/>
                    <a:pt x="113" y="113"/>
                    <a:pt x="113" y="113"/>
                  </a:cubicBezTo>
                  <a:cubicBezTo>
                    <a:pt x="110" y="59"/>
                    <a:pt x="66" y="16"/>
                    <a:pt x="13" y="13"/>
                  </a:cubicBezTo>
                  <a:lnTo>
                    <a:pt x="13" y="1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3" name="Freeform 38"/>
            <p:cNvSpPr/>
            <p:nvPr/>
          </p:nvSpPr>
          <p:spPr bwMode="auto">
            <a:xfrm>
              <a:off x="2584" y="1131"/>
              <a:ext cx="269" cy="457"/>
            </a:xfrm>
            <a:custGeom>
              <a:avLst/>
              <a:gdLst>
                <a:gd name="T0" fmla="*/ 113 w 113"/>
                <a:gd name="T1" fmla="*/ 112 h 192"/>
                <a:gd name="T2" fmla="*/ 113 w 113"/>
                <a:gd name="T3" fmla="*/ 0 h 192"/>
                <a:gd name="T4" fmla="*/ 0 w 113"/>
                <a:gd name="T5" fmla="*/ 112 h 192"/>
                <a:gd name="T6" fmla="*/ 33 w 113"/>
                <a:gd name="T7" fmla="*/ 192 h 192"/>
                <a:gd name="T8" fmla="*/ 113 w 113"/>
                <a:gd name="T9" fmla="*/ 112 h 192"/>
              </a:gdLst>
              <a:ahLst/>
              <a:cxnLst>
                <a:cxn ang="0">
                  <a:pos x="T0" y="T1"/>
                </a:cxn>
                <a:cxn ang="0">
                  <a:pos x="T2" y="T3"/>
                </a:cxn>
                <a:cxn ang="0">
                  <a:pos x="T4" y="T5"/>
                </a:cxn>
                <a:cxn ang="0">
                  <a:pos x="T6" y="T7"/>
                </a:cxn>
                <a:cxn ang="0">
                  <a:pos x="T8" y="T9"/>
                </a:cxn>
              </a:cxnLst>
              <a:rect l="0" t="0" r="r" b="b"/>
              <a:pathLst>
                <a:path w="113" h="192">
                  <a:moveTo>
                    <a:pt x="113" y="112"/>
                  </a:moveTo>
                  <a:cubicBezTo>
                    <a:pt x="113" y="0"/>
                    <a:pt x="113" y="0"/>
                    <a:pt x="113" y="0"/>
                  </a:cubicBezTo>
                  <a:cubicBezTo>
                    <a:pt x="50" y="0"/>
                    <a:pt x="0" y="50"/>
                    <a:pt x="0" y="112"/>
                  </a:cubicBezTo>
                  <a:cubicBezTo>
                    <a:pt x="0" y="142"/>
                    <a:pt x="12" y="170"/>
                    <a:pt x="33" y="192"/>
                  </a:cubicBezTo>
                  <a:lnTo>
                    <a:pt x="113" y="112"/>
                  </a:lnTo>
                  <a:close/>
                </a:path>
              </a:pathLst>
            </a:custGeom>
            <a:solidFill>
              <a:srgbClr val="FFC4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4" name="Freeform 39"/>
            <p:cNvSpPr>
              <a:spLocks noEditPoints="1"/>
            </p:cNvSpPr>
            <p:nvPr/>
          </p:nvSpPr>
          <p:spPr bwMode="auto">
            <a:xfrm>
              <a:off x="2569" y="1114"/>
              <a:ext cx="298" cy="488"/>
            </a:xfrm>
            <a:custGeom>
              <a:avLst/>
              <a:gdLst>
                <a:gd name="T0" fmla="*/ 39 w 125"/>
                <a:gd name="T1" fmla="*/ 205 h 205"/>
                <a:gd name="T2" fmla="*/ 35 w 125"/>
                <a:gd name="T3" fmla="*/ 203 h 205"/>
                <a:gd name="T4" fmla="*/ 0 w 125"/>
                <a:gd name="T5" fmla="*/ 119 h 205"/>
                <a:gd name="T6" fmla="*/ 119 w 125"/>
                <a:gd name="T7" fmla="*/ 0 h 205"/>
                <a:gd name="T8" fmla="*/ 125 w 125"/>
                <a:gd name="T9" fmla="*/ 7 h 205"/>
                <a:gd name="T10" fmla="*/ 125 w 125"/>
                <a:gd name="T11" fmla="*/ 119 h 205"/>
                <a:gd name="T12" fmla="*/ 123 w 125"/>
                <a:gd name="T13" fmla="*/ 123 h 205"/>
                <a:gd name="T14" fmla="*/ 43 w 125"/>
                <a:gd name="T15" fmla="*/ 203 h 205"/>
                <a:gd name="T16" fmla="*/ 39 w 125"/>
                <a:gd name="T17" fmla="*/ 205 h 205"/>
                <a:gd name="T18" fmla="*/ 112 w 125"/>
                <a:gd name="T19" fmla="*/ 13 h 205"/>
                <a:gd name="T20" fmla="*/ 12 w 125"/>
                <a:gd name="T21" fmla="*/ 119 h 205"/>
                <a:gd name="T22" fmla="*/ 39 w 125"/>
                <a:gd name="T23" fmla="*/ 190 h 205"/>
                <a:gd name="T24" fmla="*/ 112 w 125"/>
                <a:gd name="T25" fmla="*/ 116 h 205"/>
                <a:gd name="T26" fmla="*/ 112 w 125"/>
                <a:gd name="T27" fmla="*/ 13 h 205"/>
                <a:gd name="T28" fmla="*/ 119 w 125"/>
                <a:gd name="T29" fmla="*/ 119 h 205"/>
                <a:gd name="T30" fmla="*/ 119 w 125"/>
                <a:gd name="T31" fmla="*/ 11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205">
                  <a:moveTo>
                    <a:pt x="39" y="205"/>
                  </a:moveTo>
                  <a:cubicBezTo>
                    <a:pt x="37" y="205"/>
                    <a:pt x="36" y="204"/>
                    <a:pt x="35" y="203"/>
                  </a:cubicBezTo>
                  <a:cubicBezTo>
                    <a:pt x="12" y="181"/>
                    <a:pt x="0" y="151"/>
                    <a:pt x="0" y="119"/>
                  </a:cubicBezTo>
                  <a:cubicBezTo>
                    <a:pt x="0" y="54"/>
                    <a:pt x="53" y="0"/>
                    <a:pt x="119" y="0"/>
                  </a:cubicBezTo>
                  <a:cubicBezTo>
                    <a:pt x="122" y="0"/>
                    <a:pt x="125" y="3"/>
                    <a:pt x="125" y="7"/>
                  </a:cubicBezTo>
                  <a:cubicBezTo>
                    <a:pt x="125" y="119"/>
                    <a:pt x="125" y="119"/>
                    <a:pt x="125" y="119"/>
                  </a:cubicBezTo>
                  <a:cubicBezTo>
                    <a:pt x="125" y="121"/>
                    <a:pt x="124" y="122"/>
                    <a:pt x="123" y="123"/>
                  </a:cubicBezTo>
                  <a:cubicBezTo>
                    <a:pt x="43" y="203"/>
                    <a:pt x="43" y="203"/>
                    <a:pt x="43" y="203"/>
                  </a:cubicBezTo>
                  <a:cubicBezTo>
                    <a:pt x="42" y="204"/>
                    <a:pt x="41" y="205"/>
                    <a:pt x="39" y="205"/>
                  </a:cubicBezTo>
                  <a:close/>
                  <a:moveTo>
                    <a:pt x="112" y="13"/>
                  </a:moveTo>
                  <a:cubicBezTo>
                    <a:pt x="57" y="16"/>
                    <a:pt x="12" y="63"/>
                    <a:pt x="12" y="119"/>
                  </a:cubicBezTo>
                  <a:cubicBezTo>
                    <a:pt x="12" y="145"/>
                    <a:pt x="22" y="170"/>
                    <a:pt x="39" y="190"/>
                  </a:cubicBezTo>
                  <a:cubicBezTo>
                    <a:pt x="112" y="116"/>
                    <a:pt x="112" y="116"/>
                    <a:pt x="112" y="116"/>
                  </a:cubicBezTo>
                  <a:lnTo>
                    <a:pt x="112" y="13"/>
                  </a:lnTo>
                  <a:close/>
                  <a:moveTo>
                    <a:pt x="119" y="119"/>
                  </a:moveTo>
                  <a:cubicBezTo>
                    <a:pt x="119" y="119"/>
                    <a:pt x="119" y="119"/>
                    <a:pt x="119" y="1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7" name="矩形: 圆角 86"/>
          <p:cNvSpPr/>
          <p:nvPr/>
        </p:nvSpPr>
        <p:spPr>
          <a:xfrm>
            <a:off x="6951243" y="532151"/>
            <a:ext cx="4576996" cy="6325849"/>
          </a:xfrm>
          <a:prstGeom prst="roundRect">
            <a:avLst>
              <a:gd name="adj" fmla="val 8370"/>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6800088" y="424659"/>
            <a:ext cx="4576996" cy="6325849"/>
          </a:xfrm>
          <a:prstGeom prst="roundRect">
            <a:avLst>
              <a:gd name="adj" fmla="val 83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7076440" y="959485"/>
            <a:ext cx="3808730" cy="706120"/>
            <a:chOff x="11143" y="2021"/>
            <a:chExt cx="5998" cy="1112"/>
          </a:xfrm>
        </p:grpSpPr>
        <p:grpSp>
          <p:nvGrpSpPr>
            <p:cNvPr id="5" name="组合 4"/>
            <p:cNvGrpSpPr/>
            <p:nvPr/>
          </p:nvGrpSpPr>
          <p:grpSpPr>
            <a:xfrm>
              <a:off x="12535" y="2091"/>
              <a:ext cx="4606" cy="973"/>
              <a:chOff x="12535" y="2103"/>
              <a:chExt cx="4606" cy="973"/>
            </a:xfrm>
          </p:grpSpPr>
          <p:sp>
            <p:nvSpPr>
              <p:cNvPr id="14" name="矩形 13"/>
              <p:cNvSpPr/>
              <p:nvPr/>
            </p:nvSpPr>
            <p:spPr>
              <a:xfrm>
                <a:off x="12535" y="2103"/>
                <a:ext cx="4602" cy="7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solidFill>
                      <a:schemeClr val="tx1">
                        <a:lumMod val="95000"/>
                        <a:lumOff val="5000"/>
                      </a:schemeClr>
                    </a:solidFill>
                    <a:effectLst/>
                    <a:uLnTx/>
                    <a:uFillTx/>
                    <a:latin typeface="微软雅黑" panose="020B0503020204020204" charset="-122"/>
                    <a:ea typeface="微软雅黑" panose="020B0503020204020204" charset="-122"/>
                    <a:sym typeface="微软雅黑" panose="020B0503020204020204" charset="-122"/>
                  </a:rPr>
                  <a:t>调研样本分析</a:t>
                </a:r>
              </a:p>
            </p:txBody>
          </p:sp>
          <p:sp>
            <p:nvSpPr>
              <p:cNvPr id="19" name="文本框 18"/>
              <p:cNvSpPr txBox="1"/>
              <p:nvPr/>
            </p:nvSpPr>
            <p:spPr>
              <a:xfrm>
                <a:off x="12535" y="2642"/>
                <a:ext cx="4607" cy="434"/>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r>
                  <a:rPr lang="en-US" altLang="zh-CN" sz="1200">
                    <a:solidFill>
                      <a:schemeClr val="tx1">
                        <a:lumMod val="95000"/>
                        <a:lumOff val="5000"/>
                      </a:schemeClr>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Analysis of research samples</a:t>
                </a:r>
              </a:p>
            </p:txBody>
          </p:sp>
        </p:grpSp>
        <p:sp>
          <p:nvSpPr>
            <p:cNvPr id="20" name="文本框 19"/>
            <p:cNvSpPr txBox="1"/>
            <p:nvPr/>
          </p:nvSpPr>
          <p:spPr>
            <a:xfrm>
              <a:off x="11143" y="2021"/>
              <a:ext cx="1494" cy="1113"/>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pPr algn="ctr"/>
              <a:r>
                <a:rPr lang="en-US" altLang="zh-CN" sz="4000">
                  <a:solidFill>
                    <a:schemeClr val="tx1">
                      <a:lumMod val="95000"/>
                      <a:lumOff val="5000"/>
                    </a:schemeClr>
                  </a:solidFill>
                  <a:latin typeface="Impact" panose="020B0806030902050204" pitchFamily="34" charset="0"/>
                  <a:ea typeface="汉仪晓波花月圆简" panose="00020600040101010101" charset="-122"/>
                  <a:cs typeface="Impact" panose="020B0806030902050204" pitchFamily="34" charset="0"/>
                  <a:sym typeface="微软雅黑" panose="020B0503020204020204" charset="-122"/>
                </a:rPr>
                <a:t>01.</a:t>
              </a:r>
            </a:p>
          </p:txBody>
        </p:sp>
      </p:grpSp>
      <p:grpSp>
        <p:nvGrpSpPr>
          <p:cNvPr id="8" name="组合 7"/>
          <p:cNvGrpSpPr/>
          <p:nvPr/>
        </p:nvGrpSpPr>
        <p:grpSpPr>
          <a:xfrm>
            <a:off x="7076440" y="2102485"/>
            <a:ext cx="3809365" cy="706755"/>
            <a:chOff x="11143" y="2021"/>
            <a:chExt cx="5999" cy="1113"/>
          </a:xfrm>
        </p:grpSpPr>
        <p:grpSp>
          <p:nvGrpSpPr>
            <p:cNvPr id="9" name="组合 8"/>
            <p:cNvGrpSpPr/>
            <p:nvPr/>
          </p:nvGrpSpPr>
          <p:grpSpPr>
            <a:xfrm>
              <a:off x="12535" y="2091"/>
              <a:ext cx="4607" cy="973"/>
              <a:chOff x="12535" y="2103"/>
              <a:chExt cx="4607" cy="973"/>
            </a:xfrm>
          </p:grpSpPr>
          <p:sp>
            <p:nvSpPr>
              <p:cNvPr id="10" name="矩形 9"/>
              <p:cNvSpPr/>
              <p:nvPr/>
            </p:nvSpPr>
            <p:spPr>
              <a:xfrm>
                <a:off x="12535" y="2103"/>
                <a:ext cx="4602" cy="7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id-ID" sz="2400" b="1" noProof="0" dirty="0">
                    <a:ln>
                      <a:noFill/>
                    </a:ln>
                    <a:effectLst/>
                    <a:uLnTx/>
                    <a:uFillTx/>
                    <a:latin typeface="微软雅黑" panose="020B0503020204020204" charset="-122"/>
                    <a:ea typeface="微软雅黑" panose="020B0503020204020204" charset="-122"/>
                    <a:cs typeface="Segoe UI Light" panose="020B0502040204020203" pitchFamily="34" charset="0"/>
                    <a:sym typeface="+mn-ea"/>
                  </a:rPr>
                  <a:t>研发技术人员薪酬</a:t>
                </a:r>
                <a:endParaRPr kumimoji="0" lang="id-ID" altLang="en-US" sz="24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Segoe UI Light" panose="020B0502040204020203" pitchFamily="34" charset="0"/>
                  <a:sym typeface="+mn-ea"/>
                </a:endParaRPr>
              </a:p>
            </p:txBody>
          </p:sp>
          <p:sp>
            <p:nvSpPr>
              <p:cNvPr id="15" name="文本框 14"/>
              <p:cNvSpPr txBox="1"/>
              <p:nvPr/>
            </p:nvSpPr>
            <p:spPr>
              <a:xfrm>
                <a:off x="12535" y="2642"/>
                <a:ext cx="4607" cy="434"/>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r>
                  <a:rPr lang="en-US" altLang="zh-CN" sz="1200">
                    <a:solidFill>
                      <a:schemeClr val="tx1">
                        <a:lumMod val="95000"/>
                        <a:lumOff val="5000"/>
                      </a:schemeClr>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Salary of R&amp;D technicians</a:t>
                </a:r>
              </a:p>
            </p:txBody>
          </p:sp>
        </p:grpSp>
        <p:sp>
          <p:nvSpPr>
            <p:cNvPr id="21" name="文本框 20"/>
            <p:cNvSpPr txBox="1"/>
            <p:nvPr/>
          </p:nvSpPr>
          <p:spPr>
            <a:xfrm>
              <a:off x="11143" y="2021"/>
              <a:ext cx="1494" cy="1113"/>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pPr algn="ctr"/>
              <a:r>
                <a:rPr lang="en-US" altLang="zh-CN" sz="4000">
                  <a:solidFill>
                    <a:schemeClr val="tx1">
                      <a:lumMod val="95000"/>
                      <a:lumOff val="5000"/>
                    </a:schemeClr>
                  </a:solidFill>
                  <a:latin typeface="Impact" panose="020B0806030902050204" pitchFamily="34" charset="0"/>
                  <a:ea typeface="汉仪晓波花月圆简" panose="00020600040101010101" charset="-122"/>
                  <a:cs typeface="Impact" panose="020B0806030902050204" pitchFamily="34" charset="0"/>
                  <a:sym typeface="微软雅黑" panose="020B0503020204020204" charset="-122"/>
                </a:rPr>
                <a:t>02.</a:t>
              </a:r>
            </a:p>
          </p:txBody>
        </p:sp>
      </p:grpSp>
      <p:grpSp>
        <p:nvGrpSpPr>
          <p:cNvPr id="22" name="组合 21"/>
          <p:cNvGrpSpPr/>
          <p:nvPr/>
        </p:nvGrpSpPr>
        <p:grpSpPr>
          <a:xfrm>
            <a:off x="7076440" y="3245485"/>
            <a:ext cx="4029075" cy="706755"/>
            <a:chOff x="11143" y="2021"/>
            <a:chExt cx="6345" cy="1113"/>
          </a:xfrm>
        </p:grpSpPr>
        <p:grpSp>
          <p:nvGrpSpPr>
            <p:cNvPr id="29" name="组合 28"/>
            <p:cNvGrpSpPr/>
            <p:nvPr/>
          </p:nvGrpSpPr>
          <p:grpSpPr>
            <a:xfrm>
              <a:off x="12535" y="2091"/>
              <a:ext cx="4953" cy="973"/>
              <a:chOff x="12535" y="2103"/>
              <a:chExt cx="4953" cy="973"/>
            </a:xfrm>
          </p:grpSpPr>
          <p:sp>
            <p:nvSpPr>
              <p:cNvPr id="35" name="矩形 34"/>
              <p:cNvSpPr/>
              <p:nvPr/>
            </p:nvSpPr>
            <p:spPr>
              <a:xfrm>
                <a:off x="12535" y="2103"/>
                <a:ext cx="4953" cy="7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id-ID" sz="2400" b="1" noProof="0" dirty="0">
                    <a:ln>
                      <a:noFill/>
                    </a:ln>
                    <a:effectLst/>
                    <a:uLnTx/>
                    <a:uFillTx/>
                    <a:latin typeface="微软雅黑" panose="020B0503020204020204" charset="-122"/>
                    <a:ea typeface="微软雅黑" panose="020B0503020204020204" charset="-122"/>
                    <a:cs typeface="Segoe UI Light" panose="020B0502040204020203" pitchFamily="34" charset="0"/>
                    <a:sym typeface="+mn-ea"/>
                  </a:rPr>
                  <a:t>人力资源管理者薪酬</a:t>
                </a:r>
                <a:endParaRPr kumimoji="0" lang="id-ID" altLang="en-US" sz="24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Segoe UI Light" panose="020B0502040204020203" pitchFamily="34" charset="0"/>
                  <a:sym typeface="+mn-ea"/>
                </a:endParaRPr>
              </a:p>
            </p:txBody>
          </p:sp>
          <p:sp>
            <p:nvSpPr>
              <p:cNvPr id="36" name="文本框 35"/>
              <p:cNvSpPr txBox="1"/>
              <p:nvPr/>
            </p:nvSpPr>
            <p:spPr>
              <a:xfrm>
                <a:off x="12535" y="2642"/>
                <a:ext cx="4607" cy="434"/>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r>
                  <a:rPr lang="en-US" altLang="zh-CN" sz="1200">
                    <a:solidFill>
                      <a:schemeClr val="tx1">
                        <a:lumMod val="95000"/>
                        <a:lumOff val="5000"/>
                      </a:schemeClr>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Software company HR manager salary</a:t>
                </a:r>
              </a:p>
            </p:txBody>
          </p:sp>
        </p:grpSp>
        <p:sp>
          <p:nvSpPr>
            <p:cNvPr id="37" name="文本框 36"/>
            <p:cNvSpPr txBox="1"/>
            <p:nvPr/>
          </p:nvSpPr>
          <p:spPr>
            <a:xfrm>
              <a:off x="11143" y="2021"/>
              <a:ext cx="1494" cy="1113"/>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pPr algn="ctr"/>
              <a:r>
                <a:rPr lang="en-US" altLang="zh-CN" sz="4000">
                  <a:solidFill>
                    <a:schemeClr val="tx1">
                      <a:lumMod val="95000"/>
                      <a:lumOff val="5000"/>
                    </a:schemeClr>
                  </a:solidFill>
                  <a:latin typeface="Impact" panose="020B0806030902050204" pitchFamily="34" charset="0"/>
                  <a:ea typeface="汉仪晓波花月圆简" panose="00020600040101010101" charset="-122"/>
                  <a:cs typeface="Impact" panose="020B0806030902050204" pitchFamily="34" charset="0"/>
                  <a:sym typeface="微软雅黑" panose="020B0503020204020204" charset="-122"/>
                </a:rPr>
                <a:t>03.</a:t>
              </a:r>
            </a:p>
          </p:txBody>
        </p:sp>
      </p:grpSp>
      <p:grpSp>
        <p:nvGrpSpPr>
          <p:cNvPr id="38" name="组合 37"/>
          <p:cNvGrpSpPr/>
          <p:nvPr/>
        </p:nvGrpSpPr>
        <p:grpSpPr>
          <a:xfrm>
            <a:off x="7076440" y="4388485"/>
            <a:ext cx="3809365" cy="874395"/>
            <a:chOff x="11143" y="2021"/>
            <a:chExt cx="5999" cy="1377"/>
          </a:xfrm>
        </p:grpSpPr>
        <p:grpSp>
          <p:nvGrpSpPr>
            <p:cNvPr id="39" name="组合 38"/>
            <p:cNvGrpSpPr/>
            <p:nvPr/>
          </p:nvGrpSpPr>
          <p:grpSpPr>
            <a:xfrm>
              <a:off x="12535" y="2091"/>
              <a:ext cx="4607" cy="1307"/>
              <a:chOff x="12535" y="2103"/>
              <a:chExt cx="4607" cy="1307"/>
            </a:xfrm>
          </p:grpSpPr>
          <p:sp>
            <p:nvSpPr>
              <p:cNvPr id="40" name="矩形 39"/>
              <p:cNvSpPr/>
              <p:nvPr/>
            </p:nvSpPr>
            <p:spPr>
              <a:xfrm>
                <a:off x="12535" y="2103"/>
                <a:ext cx="4602" cy="13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id-ID" sz="2400" b="1" noProof="0" dirty="0">
                    <a:ln>
                      <a:noFill/>
                    </a:ln>
                    <a:effectLst/>
                    <a:uLnTx/>
                    <a:uFillTx/>
                    <a:latin typeface="微软雅黑" panose="020B0503020204020204" charset="-122"/>
                    <a:ea typeface="微软雅黑" panose="020B0503020204020204" charset="-122"/>
                    <a:cs typeface="Segoe UI Light" panose="020B0502040204020203" pitchFamily="34" charset="0"/>
                    <a:sym typeface="+mn-ea"/>
                  </a:rPr>
                  <a:t>薪酬增涨与社保</a:t>
                </a:r>
              </a:p>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solidFill>
                    <a:schemeClr val="tx1">
                      <a:lumMod val="95000"/>
                      <a:lumOff val="5000"/>
                    </a:schemeClr>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41" name="文本框 40"/>
              <p:cNvSpPr txBox="1"/>
              <p:nvPr/>
            </p:nvSpPr>
            <p:spPr>
              <a:xfrm>
                <a:off x="12535" y="2642"/>
                <a:ext cx="4607" cy="434"/>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r>
                  <a:rPr lang="en-US" altLang="zh-CN" sz="1200">
                    <a:solidFill>
                      <a:schemeClr val="tx1">
                        <a:lumMod val="95000"/>
                        <a:lumOff val="5000"/>
                      </a:schemeClr>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Salary Increase and Social Security</a:t>
                </a:r>
              </a:p>
            </p:txBody>
          </p:sp>
        </p:grpSp>
        <p:sp>
          <p:nvSpPr>
            <p:cNvPr id="42" name="文本框 41"/>
            <p:cNvSpPr txBox="1"/>
            <p:nvPr/>
          </p:nvSpPr>
          <p:spPr>
            <a:xfrm>
              <a:off x="11143" y="2021"/>
              <a:ext cx="1494" cy="1113"/>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pPr algn="ctr"/>
              <a:r>
                <a:rPr lang="en-US" altLang="zh-CN" sz="4000">
                  <a:solidFill>
                    <a:schemeClr val="tx1">
                      <a:lumMod val="95000"/>
                      <a:lumOff val="5000"/>
                    </a:schemeClr>
                  </a:solidFill>
                  <a:latin typeface="Impact" panose="020B0806030902050204" pitchFamily="34" charset="0"/>
                  <a:ea typeface="汉仪晓波花月圆简" panose="00020600040101010101" charset="-122"/>
                  <a:cs typeface="Impact" panose="020B0806030902050204" pitchFamily="34" charset="0"/>
                  <a:sym typeface="微软雅黑" panose="020B0503020204020204" charset="-122"/>
                </a:rPr>
                <a:t>04.</a:t>
              </a:r>
            </a:p>
          </p:txBody>
        </p:sp>
      </p:grpSp>
      <p:grpSp>
        <p:nvGrpSpPr>
          <p:cNvPr id="48" name="组合 47"/>
          <p:cNvGrpSpPr/>
          <p:nvPr/>
        </p:nvGrpSpPr>
        <p:grpSpPr>
          <a:xfrm>
            <a:off x="7076440" y="5404485"/>
            <a:ext cx="4179570" cy="960120"/>
            <a:chOff x="11144" y="8511"/>
            <a:chExt cx="6582" cy="1512"/>
          </a:xfrm>
        </p:grpSpPr>
        <p:grpSp>
          <p:nvGrpSpPr>
            <p:cNvPr id="44" name="组合 43"/>
            <p:cNvGrpSpPr/>
            <p:nvPr/>
          </p:nvGrpSpPr>
          <p:grpSpPr>
            <a:xfrm>
              <a:off x="12536" y="8511"/>
              <a:ext cx="5190" cy="1513"/>
              <a:chOff x="12535" y="2103"/>
              <a:chExt cx="5190" cy="1513"/>
            </a:xfrm>
          </p:grpSpPr>
          <p:sp>
            <p:nvSpPr>
              <p:cNvPr id="45" name="矩形 44"/>
              <p:cNvSpPr/>
              <p:nvPr/>
            </p:nvSpPr>
            <p:spPr>
              <a:xfrm>
                <a:off x="12535" y="2103"/>
                <a:ext cx="5190" cy="13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latin typeface="微软雅黑" panose="020B0503020204020204" charset="-122"/>
                    <a:ea typeface="微软雅黑" panose="020B0503020204020204" charset="-122"/>
                    <a:cs typeface="Segoe UI Light" panose="020B0502040204020203" pitchFamily="34" charset="0"/>
                    <a:sym typeface="+mn-ea"/>
                  </a:rPr>
                  <a:t>疫情影响下的软件企业人员稳定性</a:t>
                </a:r>
                <a:endParaRPr kumimoji="0" lang="zh-CN" altLang="en-US" sz="2400" b="1" i="0" u="none" strike="noStrike" kern="1200" cap="none" spc="0" normalizeH="0" baseline="0" noProof="0" dirty="0">
                  <a:solidFill>
                    <a:schemeClr val="tx1">
                      <a:lumMod val="95000"/>
                      <a:lumOff val="5000"/>
                    </a:schemeClr>
                  </a:solidFill>
                  <a:effectLst/>
                  <a:uLnTx/>
                  <a:uFillTx/>
                  <a:latin typeface="微软雅黑" panose="020B0503020204020204" charset="-122"/>
                  <a:ea typeface="微软雅黑" panose="020B0503020204020204" charset="-122"/>
                  <a:cs typeface="Segoe UI Light" panose="020B0502040204020203" pitchFamily="34" charset="0"/>
                  <a:sym typeface="+mn-ea"/>
                </a:endParaRPr>
              </a:p>
            </p:txBody>
          </p:sp>
          <p:sp>
            <p:nvSpPr>
              <p:cNvPr id="46" name="文本框 45"/>
              <p:cNvSpPr txBox="1"/>
              <p:nvPr/>
            </p:nvSpPr>
            <p:spPr>
              <a:xfrm>
                <a:off x="12535" y="3182"/>
                <a:ext cx="4607" cy="434"/>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r>
                  <a:rPr lang="en-US" altLang="zh-CN" sz="1200">
                    <a:solidFill>
                      <a:schemeClr val="tx1">
                        <a:lumMod val="95000"/>
                        <a:lumOff val="5000"/>
                      </a:schemeClr>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Enterprise personnel stability</a:t>
                </a:r>
              </a:p>
            </p:txBody>
          </p:sp>
        </p:grpSp>
        <p:sp>
          <p:nvSpPr>
            <p:cNvPr id="47" name="文本框 46"/>
            <p:cNvSpPr txBox="1"/>
            <p:nvPr/>
          </p:nvSpPr>
          <p:spPr>
            <a:xfrm>
              <a:off x="11144" y="8711"/>
              <a:ext cx="1494" cy="1113"/>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defRPr kumimoji="0" sz="6000" b="0" i="0" u="none" strike="noStrike" cap="none" spc="0" normalizeH="0" baseline="0">
                  <a:ln>
                    <a:noFill/>
                  </a:ln>
                  <a:solidFill>
                    <a:schemeClr val="bg1"/>
                  </a:solidFill>
                  <a:effectLst/>
                  <a:uLnTx/>
                  <a:uFillTx/>
                  <a:latin typeface="oswald" panose="00000500000000000000" charset="0"/>
                  <a:ea typeface="等线" panose="02010600030101010101" charset="-122"/>
                  <a:cs typeface="Aharoni" panose="02010803020104030203" pitchFamily="2" charset="-79"/>
                </a:defRPr>
              </a:lvl1pPr>
            </a:lstStyle>
            <a:p>
              <a:pPr algn="ctr"/>
              <a:r>
                <a:rPr lang="en-US" altLang="zh-CN" sz="4000">
                  <a:solidFill>
                    <a:schemeClr val="tx1">
                      <a:lumMod val="95000"/>
                      <a:lumOff val="5000"/>
                    </a:schemeClr>
                  </a:solidFill>
                  <a:latin typeface="Impact" panose="020B0806030902050204" pitchFamily="34" charset="0"/>
                  <a:ea typeface="汉仪晓波花月圆简" panose="00020600040101010101" charset="-122"/>
                  <a:cs typeface="Impact" panose="020B0806030902050204" pitchFamily="34" charset="0"/>
                  <a:sym typeface="微软雅黑" panose="020B0503020204020204" charset="-122"/>
                </a:rPr>
                <a:t>05.</a:t>
              </a: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randombar(horizontal)">
                                      <p:cBhvr>
                                        <p:cTn id="10" dur="500"/>
                                        <p:tgtEl>
                                          <p:spTgt spid="90"/>
                                        </p:tgtEl>
                                      </p:cBhvr>
                                    </p:animEffect>
                                  </p:childTnLst>
                                </p:cTn>
                              </p:par>
                              <p:par>
                                <p:cTn id="11" presetID="23" presetClass="entr" presetSubtype="16"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childTnLst>
                                </p:cTn>
                              </p:par>
                              <p:par>
                                <p:cTn id="15" presetID="14"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randombar(horizontal)">
                                      <p:cBhvr>
                                        <p:cTn id="26" dur="500"/>
                                        <p:tgtEl>
                                          <p:spTgt spid="8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par>
                                <p:cTn id="30" presetID="26" presetClass="emph" presetSubtype="0" repeatCount="indefinite" fill="hold" grpId="0" nodeType="withEffect">
                                  <p:stCondLst>
                                    <p:cond delay="0"/>
                                  </p:stCondLst>
                                  <p:endCondLst>
                                    <p:cond evt="onNext" delay="0">
                                      <p:tgtEl>
                                        <p:sldTgt/>
                                      </p:tgtEl>
                                    </p:cond>
                                  </p:endCondLst>
                                  <p:childTnLst>
                                    <p:animEffect transition="out" filter="fade">
                                      <p:cBhvr>
                                        <p:cTn id="31" dur="500" tmFilter="0, 0; .2, .5; .8, .5; 1, 0"/>
                                        <p:tgtEl>
                                          <p:spTgt spid="593"/>
                                        </p:tgtEl>
                                      </p:cBhvr>
                                    </p:animEffect>
                                    <p:animScale>
                                      <p:cBhvr>
                                        <p:cTn id="32" dur="250" autoRev="1" fill="hold"/>
                                        <p:tgtEl>
                                          <p:spTgt spid="593"/>
                                        </p:tgtEl>
                                      </p:cBhvr>
                                      <p:by x="105000" y="105000"/>
                                    </p:animScale>
                                  </p:childTnLst>
                                </p:cTn>
                              </p:par>
                              <p:par>
                                <p:cTn id="33" presetID="26" presetClass="emph" presetSubtype="0" repeatCount="indefinite" fill="hold" grpId="0" nodeType="withEffect">
                                  <p:stCondLst>
                                    <p:cond delay="0"/>
                                  </p:stCondLst>
                                  <p:endCondLst>
                                    <p:cond evt="onNext" delay="0">
                                      <p:tgtEl>
                                        <p:sldTgt/>
                                      </p:tgtEl>
                                    </p:cond>
                                  </p:endCondLst>
                                  <p:childTnLst>
                                    <p:animEffect transition="out" filter="fade">
                                      <p:cBhvr>
                                        <p:cTn id="34" dur="500" tmFilter="0, 0; .2, .5; .8, .5; 1, 0"/>
                                        <p:tgtEl>
                                          <p:spTgt spid="591"/>
                                        </p:tgtEl>
                                      </p:cBhvr>
                                    </p:animEffect>
                                    <p:animScale>
                                      <p:cBhvr>
                                        <p:cTn id="35" dur="250" autoRev="1" fill="hold"/>
                                        <p:tgtEl>
                                          <p:spTgt spid="591"/>
                                        </p:tgtEl>
                                      </p:cBhvr>
                                      <p:by x="105000" y="105000"/>
                                    </p:animScale>
                                  </p:childTnLst>
                                </p:cTn>
                              </p:par>
                              <p:par>
                                <p:cTn id="36" presetID="26" presetClass="emph" presetSubtype="0" repeatCount="indefinite" fill="hold" grpId="0" nodeType="withEffect">
                                  <p:stCondLst>
                                    <p:cond delay="0"/>
                                  </p:stCondLst>
                                  <p:endCondLst>
                                    <p:cond evt="onNext" delay="0">
                                      <p:tgtEl>
                                        <p:sldTgt/>
                                      </p:tgtEl>
                                    </p:cond>
                                  </p:endCondLst>
                                  <p:childTnLst>
                                    <p:animEffect transition="out" filter="fade">
                                      <p:cBhvr>
                                        <p:cTn id="37" dur="500" tmFilter="0, 0; .2, .5; .8, .5; 1, 0"/>
                                        <p:tgtEl>
                                          <p:spTgt spid="592"/>
                                        </p:tgtEl>
                                      </p:cBhvr>
                                    </p:animEffect>
                                    <p:animScale>
                                      <p:cBhvr>
                                        <p:cTn id="38" dur="250" autoRev="1" fill="hold"/>
                                        <p:tgtEl>
                                          <p:spTgt spid="592"/>
                                        </p:tgtEl>
                                      </p:cBhvr>
                                      <p:by x="105000" y="105000"/>
                                    </p:animScale>
                                  </p:childTnLst>
                                </p:cTn>
                              </p:par>
                              <p:par>
                                <p:cTn id="39" presetID="6" presetClass="emph" presetSubtype="0" repeatCount="indefinite" fill="hold" grpId="0" nodeType="withEffect">
                                  <p:stCondLst>
                                    <p:cond delay="0"/>
                                  </p:stCondLst>
                                  <p:endCondLst>
                                    <p:cond evt="onNext" delay="0">
                                      <p:tgtEl>
                                        <p:sldTgt/>
                                      </p:tgtEl>
                                    </p:cond>
                                  </p:endCondLst>
                                  <p:childTnLst>
                                    <p:animScale>
                                      <p:cBhvr>
                                        <p:cTn id="40" dur="1000" fill="hold"/>
                                        <p:tgtEl>
                                          <p:spTgt spid="88"/>
                                        </p:tgtEl>
                                      </p:cBhvr>
                                      <p:by x="115000" y="115000"/>
                                    </p:animScale>
                                  </p:childTnLst>
                                </p:cTn>
                              </p:par>
                              <p:par>
                                <p:cTn id="41" presetID="22" presetClass="entr" presetSubtype="8"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87" grpId="0" animBg="1"/>
      <p:bldP spid="4" grpId="0" animBg="1"/>
      <p:bldP spid="591" grpId="0" bldLvl="0" animBg="1"/>
      <p:bldP spid="592" grpId="0" bldLvl="0" animBg="1"/>
      <p:bldP spid="593" grpId="0" bldLvl="0" animBg="1"/>
      <p:bldP spid="8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pic>
        <p:nvPicPr>
          <p:cNvPr id="12" name="图片 11"/>
          <p:cNvPicPr>
            <a:picLocks noChangeAspect="1"/>
          </p:cNvPicPr>
          <p:nvPr/>
        </p:nvPicPr>
        <p:blipFill>
          <a:blip r:embed="rId3"/>
          <a:stretch>
            <a:fillRect/>
          </a:stretch>
        </p:blipFill>
        <p:spPr>
          <a:xfrm>
            <a:off x="10378014" y="5071006"/>
            <a:ext cx="1327500" cy="1125000"/>
          </a:xfrm>
          <a:prstGeom prst="rect">
            <a:avLst/>
          </a:prstGeom>
        </p:spPr>
      </p:pic>
      <p:sp>
        <p:nvSpPr>
          <p:cNvPr id="8" name="AutoShape 139"/>
          <p:cNvSpPr/>
          <p:nvPr/>
        </p:nvSpPr>
        <p:spPr bwMode="auto">
          <a:xfrm>
            <a:off x="4795282" y="1765883"/>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33" name="Rectangle: Rounded Corners 39"/>
          <p:cNvSpPr/>
          <p:nvPr/>
        </p:nvSpPr>
        <p:spPr>
          <a:xfrm>
            <a:off x="518985" y="1622854"/>
            <a:ext cx="4250318" cy="4274325"/>
          </a:xfrm>
          <a:prstGeom prst="roundRect">
            <a:avLst>
              <a:gd name="adj" fmla="val 2132"/>
            </a:avLst>
          </a:prstGeom>
          <a:noFill/>
          <a:ln>
            <a:noFill/>
          </a:ln>
          <a:effectLst>
            <a:outerShdw blurRad="660400" dist="635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Rounded Corners 38"/>
          <p:cNvSpPr/>
          <p:nvPr/>
        </p:nvSpPr>
        <p:spPr>
          <a:xfrm>
            <a:off x="1487819" y="5351413"/>
            <a:ext cx="2160000" cy="375920"/>
          </a:xfrm>
          <a:prstGeom prst="roundRect">
            <a:avLst>
              <a:gd name="adj" fmla="val 50000"/>
            </a:avLst>
          </a:prstGeom>
          <a:solidFill>
            <a:srgbClr val="F36932"/>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dirty="0">
                <a:solidFill>
                  <a:schemeClr val="bg1"/>
                </a:solidFill>
                <a:latin typeface="微软雅黑" panose="020B0503020204020204" charset="-122"/>
                <a:ea typeface="微软雅黑" panose="020B0503020204020204" charset="-122"/>
                <a:cs typeface="Segoe UI" panose="020B0502040204020203" pitchFamily="34" charset="0"/>
              </a:rPr>
              <a:t>5</a:t>
            </a:r>
            <a:r>
              <a:rPr kumimoji="0" lang="en-US" sz="1600" b="0" i="0" u="none" strike="noStrike" kern="1200" cap="none" spc="0" normalizeH="0" baseline="0" noProof="0" dirty="0" err="1">
                <a:ln>
                  <a:noFill/>
                </a:ln>
                <a:solidFill>
                  <a:schemeClr val="bg1"/>
                </a:solidFill>
                <a:effectLst/>
                <a:uLnTx/>
                <a:uFillTx/>
                <a:latin typeface="微软雅黑" panose="020B0503020204020204" charset="-122"/>
                <a:ea typeface="微软雅黑" panose="020B0503020204020204" charset="-122"/>
                <a:cs typeface="Segoe UI" panose="020B0502040204020203" pitchFamily="34" charset="0"/>
              </a:rPr>
              <a:t>年软件开发经验</a:t>
            </a:r>
            <a:endParaRPr kumimoji="0" lang="en-US" sz="160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Segoe UI" panose="020B0502040204020203" pitchFamily="34" charset="0"/>
            </a:endParaRPr>
          </a:p>
        </p:txBody>
      </p:sp>
      <p:sp>
        <p:nvSpPr>
          <p:cNvPr id="6" name="Right Triangle 56"/>
          <p:cNvSpPr/>
          <p:nvPr/>
        </p:nvSpPr>
        <p:spPr>
          <a:xfrm rot="5400000">
            <a:off x="571206" y="1481707"/>
            <a:ext cx="643444" cy="643444"/>
          </a:xfrm>
          <a:prstGeom prst="rtTriangle">
            <a:avLst/>
          </a:prstGeom>
          <a:solidFill>
            <a:srgbClr val="F36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utoShape 139"/>
          <p:cNvSpPr/>
          <p:nvPr/>
        </p:nvSpPr>
        <p:spPr bwMode="auto">
          <a:xfrm>
            <a:off x="1582817" y="1766518"/>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13" name="AutoShape 139"/>
          <p:cNvSpPr/>
          <p:nvPr/>
        </p:nvSpPr>
        <p:spPr bwMode="auto">
          <a:xfrm>
            <a:off x="8014097" y="1753183"/>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graphicFrame>
        <p:nvGraphicFramePr>
          <p:cNvPr id="10" name="图表 9"/>
          <p:cNvGraphicFramePr/>
          <p:nvPr/>
        </p:nvGraphicFramePr>
        <p:xfrm>
          <a:off x="1319624" y="2337435"/>
          <a:ext cx="3128645" cy="325056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5"/>
          <p:cNvSpPr/>
          <p:nvPr/>
        </p:nvSpPr>
        <p:spPr>
          <a:xfrm>
            <a:off x="1048939" y="1674683"/>
            <a:ext cx="2549525" cy="2882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薪酬区间分布</a:t>
            </a:r>
            <a:r>
              <a:rPr kumimoji="0" lang="zh-CN" alt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占比（</a:t>
            </a:r>
            <a:r>
              <a:rPr kumimoji="0" lang="en-US" altLang="zh-CN"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6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graphicFrame>
        <p:nvGraphicFramePr>
          <p:cNvPr id="28" name="图表 27"/>
          <p:cNvGraphicFramePr/>
          <p:nvPr/>
        </p:nvGraphicFramePr>
        <p:xfrm>
          <a:off x="1040074" y="2075098"/>
          <a:ext cx="3687744" cy="3500089"/>
        </p:xfrm>
        <a:graphic>
          <a:graphicData uri="http://schemas.openxmlformats.org/drawingml/2006/chart">
            <c:chart xmlns:c="http://schemas.openxmlformats.org/drawingml/2006/chart" xmlns:r="http://schemas.openxmlformats.org/officeDocument/2006/relationships" r:id="rId5"/>
          </a:graphicData>
        </a:graphic>
      </p:graphicFrame>
      <p:sp>
        <p:nvSpPr>
          <p:cNvPr id="11" name="矩形 10"/>
          <p:cNvSpPr/>
          <p:nvPr/>
        </p:nvSpPr>
        <p:spPr>
          <a:xfrm>
            <a:off x="5962015" y="2088515"/>
            <a:ext cx="5459095" cy="2861310"/>
          </a:xfrm>
          <a:prstGeom prst="rect">
            <a:avLst/>
          </a:prstGeom>
        </p:spPr>
        <p:txBody>
          <a:bodyPr wrap="square">
            <a:spAutoFit/>
          </a:bodyPr>
          <a:lstStyle/>
          <a:p>
            <a:pPr lvl="0" algn="l">
              <a:lnSpc>
                <a:spcPct val="125000"/>
              </a:lnSpc>
              <a:buClrTx/>
              <a:buSzTx/>
              <a:buFontTx/>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此次调研中：</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lvl="0" algn="l">
              <a:lnSpc>
                <a:spcPct val="125000"/>
              </a:lnSpc>
              <a:buClrTx/>
              <a:buSzTx/>
              <a:buFontTx/>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具备5年相关经验的软件研发人员，其薪酬水平在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8000元/月以下</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的占比不到</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4.2%</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13000元/月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处于</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中值区</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，高薪区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12000元/月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基本是</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75分位水平</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p>
          <a:p>
            <a:pPr lvl="0" algn="l">
              <a:lnSpc>
                <a:spcPct val="125000"/>
              </a:lnSpc>
              <a:buClrTx/>
              <a:buSzTx/>
              <a:buFontTx/>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p>
          <a:p>
            <a:pPr lvl="0" algn="l">
              <a:lnSpc>
                <a:spcPct val="125000"/>
              </a:lnSpc>
              <a:buClrTx/>
              <a:buSzTx/>
              <a:buFontTx/>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综上</a:t>
            </a:r>
          </a:p>
          <a:p>
            <a:pPr lvl="0" algn="l">
              <a:lnSpc>
                <a:spcPct val="125000"/>
              </a:lnSpc>
              <a:buClrTx/>
              <a:buSzTx/>
              <a:buFontTx/>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从1年、3年到5年经验研发人员的薪酬水平变化可以看出，随着从业年限的增加，软件研发人员的技术水平差异逐渐拉大，薪酬水平也在提升，具有明显的差异。</a:t>
            </a:r>
          </a:p>
        </p:txBody>
      </p:sp>
      <p:sp>
        <p:nvSpPr>
          <p:cNvPr id="21" name="Rectangle 18"/>
          <p:cNvSpPr/>
          <p:nvPr/>
        </p:nvSpPr>
        <p:spPr>
          <a:xfrm>
            <a:off x="1071037" y="663274"/>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Undergraduate fresh graduate salary status</a:t>
            </a:r>
          </a:p>
        </p:txBody>
      </p:sp>
      <p:graphicFrame>
        <p:nvGraphicFramePr>
          <p:cNvPr id="23" name="图表 22"/>
          <p:cNvGraphicFramePr/>
          <p:nvPr/>
        </p:nvGraphicFramePr>
        <p:xfrm>
          <a:off x="1365755" y="2088515"/>
          <a:ext cx="3036382" cy="35585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图表 18"/>
          <p:cNvGraphicFramePr/>
          <p:nvPr/>
        </p:nvGraphicFramePr>
        <p:xfrm>
          <a:off x="140970" y="2179955"/>
          <a:ext cx="5426710" cy="3302635"/>
        </p:xfrm>
        <a:graphic>
          <a:graphicData uri="http://schemas.openxmlformats.org/drawingml/2006/chart">
            <c:chart xmlns:c="http://schemas.openxmlformats.org/drawingml/2006/chart" xmlns:r="http://schemas.openxmlformats.org/officeDocument/2006/relationships" r:id="rId7"/>
          </a:graphicData>
        </a:graphic>
      </p:graphicFrame>
      <p:sp>
        <p:nvSpPr>
          <p:cNvPr id="14" name="AutoShape 139"/>
          <p:cNvSpPr/>
          <p:nvPr/>
        </p:nvSpPr>
        <p:spPr bwMode="auto">
          <a:xfrm>
            <a:off x="646192" y="1565687"/>
            <a:ext cx="221760" cy="214936"/>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anim calcmode="lin" valueType="num">
                                      <p:cBhvr>
                                        <p:cTn id="11" dur="1000" fill="hold"/>
                                        <p:tgtEl>
                                          <p:spTgt spid="33"/>
                                        </p:tgtEl>
                                        <p:attrNameLst>
                                          <p:attrName>ppt_x</p:attrName>
                                        </p:attrNameLst>
                                      </p:cBhvr>
                                      <p:tavLst>
                                        <p:tav tm="0">
                                          <p:val>
                                            <p:strVal val="#ppt_x"/>
                                          </p:val>
                                        </p:tav>
                                        <p:tav tm="100000">
                                          <p:val>
                                            <p:strVal val="#ppt_x"/>
                                          </p:val>
                                        </p:tav>
                                      </p:tavLst>
                                    </p:anim>
                                    <p:anim calcmode="lin" valueType="num">
                                      <p:cBhvr>
                                        <p:cTn id="12" dur="1000" fill="hold"/>
                                        <p:tgtEl>
                                          <p:spTgt spid="33"/>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0-#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26" presetClass="emph" presetSubtype="0" repeatCount="indefinite" fill="hold" grpId="0" nodeType="withEffect">
                                  <p:stCondLst>
                                    <p:cond delay="0"/>
                                  </p:stCondLst>
                                  <p:endCondLst>
                                    <p:cond evt="onNext" delay="0">
                                      <p:tgtEl>
                                        <p:sldTgt/>
                                      </p:tgtEl>
                                    </p:cond>
                                  </p:endCondLst>
                                  <p:childTnLst>
                                    <p:animEffect transition="out" filter="fade">
                                      <p:cBhvr>
                                        <p:cTn id="48" dur="500" tmFilter="0, 0; .2, .5; .8, .5; 1, 0"/>
                                        <p:tgtEl>
                                          <p:spTgt spid="593"/>
                                        </p:tgtEl>
                                      </p:cBhvr>
                                    </p:animEffect>
                                    <p:animScale>
                                      <p:cBhvr>
                                        <p:cTn id="49" dur="250" autoRev="1" fill="hold"/>
                                        <p:tgtEl>
                                          <p:spTgt spid="593"/>
                                        </p:tgtEl>
                                      </p:cBhvr>
                                      <p:by x="105000" y="105000"/>
                                    </p:animScale>
                                  </p:childTnLst>
                                </p:cTn>
                              </p:par>
                              <p:par>
                                <p:cTn id="50" presetID="26" presetClass="emph" presetSubtype="0" repeatCount="indefinite" fill="hold" grpId="0" nodeType="withEffect">
                                  <p:stCondLst>
                                    <p:cond delay="0"/>
                                  </p:stCondLst>
                                  <p:endCondLst>
                                    <p:cond evt="onNext" delay="0">
                                      <p:tgtEl>
                                        <p:sldTgt/>
                                      </p:tgtEl>
                                    </p:cond>
                                  </p:endCondLst>
                                  <p:childTnLst>
                                    <p:animEffect transition="out" filter="fade">
                                      <p:cBhvr>
                                        <p:cTn id="51" dur="500" tmFilter="0, 0; .2, .5; .8, .5; 1, 0"/>
                                        <p:tgtEl>
                                          <p:spTgt spid="591"/>
                                        </p:tgtEl>
                                      </p:cBhvr>
                                    </p:animEffect>
                                    <p:animScale>
                                      <p:cBhvr>
                                        <p:cTn id="52" dur="250" autoRev="1" fill="hold"/>
                                        <p:tgtEl>
                                          <p:spTgt spid="591"/>
                                        </p:tgtEl>
                                      </p:cBhvr>
                                      <p:by x="105000" y="105000"/>
                                    </p:animScale>
                                  </p:childTnLst>
                                </p:cTn>
                              </p:par>
                              <p:par>
                                <p:cTn id="53" presetID="26" presetClass="emph" presetSubtype="0" repeatCount="indefinite" fill="hold" grpId="0" nodeType="withEffect">
                                  <p:stCondLst>
                                    <p:cond delay="0"/>
                                  </p:stCondLst>
                                  <p:endCondLst>
                                    <p:cond evt="onNext" delay="0">
                                      <p:tgtEl>
                                        <p:sldTgt/>
                                      </p:tgtEl>
                                    </p:cond>
                                  </p:endCondLst>
                                  <p:childTnLst>
                                    <p:animEffect transition="out" filter="fade">
                                      <p:cBhvr>
                                        <p:cTn id="54" dur="500" tmFilter="0, 0; .2, .5; .8, .5; 1, 0"/>
                                        <p:tgtEl>
                                          <p:spTgt spid="592"/>
                                        </p:tgtEl>
                                      </p:cBhvr>
                                    </p:animEffect>
                                    <p:animScale>
                                      <p:cBhvr>
                                        <p:cTn id="55" dur="250" autoRev="1" fill="hold"/>
                                        <p:tgtEl>
                                          <p:spTgt spid="592"/>
                                        </p:tgtEl>
                                      </p:cBhvr>
                                      <p:by x="105000" y="105000"/>
                                    </p:animScale>
                                  </p:childTnLst>
                                </p:cTn>
                              </p:par>
                              <p:par>
                                <p:cTn id="56" presetID="6" presetClass="emph" presetSubtype="0" repeatCount="indefinite" fill="hold" grpId="0" nodeType="withEffect">
                                  <p:stCondLst>
                                    <p:cond delay="0"/>
                                  </p:stCondLst>
                                  <p:endCondLst>
                                    <p:cond evt="onNext" delay="0">
                                      <p:tgtEl>
                                        <p:sldTgt/>
                                      </p:tgtEl>
                                    </p:cond>
                                  </p:endCondLst>
                                  <p:childTnLst>
                                    <p:animScale>
                                      <p:cBhvr>
                                        <p:cTn id="57" dur="1000" fill="hold"/>
                                        <p:tgtEl>
                                          <p:spTgt spid="88"/>
                                        </p:tgtEl>
                                      </p:cBhvr>
                                      <p:by x="115000" y="115000"/>
                                    </p:animScale>
                                  </p:childTnLst>
                                </p:cTn>
                              </p:par>
                              <p:par>
                                <p:cTn id="58" presetID="14" presetClass="entr" presetSubtype="10" fill="hold" nodeType="with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randombar(horizontal)">
                                      <p:cBhvr>
                                        <p:cTn id="60" dur="500"/>
                                        <p:tgtEl>
                                          <p:spTgt spid="107"/>
                                        </p:tgtEl>
                                      </p:cBhvr>
                                    </p:animEffect>
                                  </p:childTnLst>
                                </p:cTn>
                              </p:par>
                              <p:par>
                                <p:cTn id="61" presetID="14" presetClass="entr" presetSubtype="1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up)">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43" grpId="0" bldLvl="0" animBg="1"/>
      <p:bldP spid="6" grpId="0" bldLvl="0" animBg="1"/>
      <p:bldP spid="9" grpId="0" bldLvl="0" animBg="1"/>
      <p:bldP spid="22" grpId="0"/>
      <p:bldP spid="11" grpId="0"/>
      <p:bldP spid="21" grpId="0"/>
      <p:bldP spid="14" grpId="0" bldLvl="0" animBg="1"/>
      <p:bldP spid="591" grpId="0" bldLvl="0" animBg="1"/>
      <p:bldP spid="592" grpId="0" bldLvl="0" animBg="1"/>
      <p:bldP spid="593" grpId="0" bldLvl="0" animBg="1"/>
      <p:bldP spid="8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3"/>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grpSp>
        <p:nvGrpSpPr>
          <p:cNvPr id="32" name="PA_库_组合 31"/>
          <p:cNvGrpSpPr/>
          <p:nvPr>
            <p:custDataLst>
              <p:tags r:id="rId1"/>
            </p:custDataLst>
          </p:nvPr>
        </p:nvGrpSpPr>
        <p:grpSpPr>
          <a:xfrm>
            <a:off x="1374906" y="5462088"/>
            <a:ext cx="323427" cy="323430"/>
            <a:chOff x="328613" y="4186235"/>
            <a:chExt cx="292099" cy="292103"/>
          </a:xfrm>
          <a:solidFill>
            <a:schemeClr val="bg1"/>
          </a:solidFill>
        </p:grpSpPr>
        <p:sp>
          <p:nvSpPr>
            <p:cNvPr id="33" name="Freeform 71"/>
            <p:cNvSpPr>
              <a:spLocks noEditPoints="1"/>
            </p:cNvSpPr>
            <p:nvPr/>
          </p:nvSpPr>
          <p:spPr bwMode="auto">
            <a:xfrm>
              <a:off x="414338" y="4186235"/>
              <a:ext cx="206374"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34" name="Freeform 72"/>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35" name="Freeform 73"/>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36" name="Freeform 74"/>
            <p:cNvSpPr/>
            <p:nvPr/>
          </p:nvSpPr>
          <p:spPr bwMode="auto">
            <a:xfrm>
              <a:off x="396875" y="4360877"/>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37" name="Freeform 75"/>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grpSp>
      <p:grpSp>
        <p:nvGrpSpPr>
          <p:cNvPr id="68" name="PA_库_组合 31"/>
          <p:cNvGrpSpPr/>
          <p:nvPr>
            <p:custDataLst>
              <p:tags r:id="rId2"/>
            </p:custDataLst>
          </p:nvPr>
        </p:nvGrpSpPr>
        <p:grpSpPr>
          <a:xfrm>
            <a:off x="876109" y="5255158"/>
            <a:ext cx="323427" cy="323430"/>
            <a:chOff x="328613" y="4186235"/>
            <a:chExt cx="292099" cy="292103"/>
          </a:xfrm>
          <a:solidFill>
            <a:srgbClr val="FFC468"/>
          </a:solidFill>
        </p:grpSpPr>
        <p:sp>
          <p:nvSpPr>
            <p:cNvPr id="69" name="Freeform 71"/>
            <p:cNvSpPr>
              <a:spLocks noEditPoints="1"/>
            </p:cNvSpPr>
            <p:nvPr/>
          </p:nvSpPr>
          <p:spPr bwMode="auto">
            <a:xfrm>
              <a:off x="414338" y="4186235"/>
              <a:ext cx="206374"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70" name="Freeform 72"/>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71" name="Freeform 73"/>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72" name="Freeform 74"/>
            <p:cNvSpPr/>
            <p:nvPr/>
          </p:nvSpPr>
          <p:spPr bwMode="auto">
            <a:xfrm>
              <a:off x="396875" y="4360877"/>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73" name="Freeform 75"/>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grpSp>
      <p:sp>
        <p:nvSpPr>
          <p:cNvPr id="6" name="Text Placeholder 4"/>
          <p:cNvSpPr txBox="1"/>
          <p:nvPr/>
        </p:nvSpPr>
        <p:spPr>
          <a:xfrm flipH="1">
            <a:off x="904240" y="1996440"/>
            <a:ext cx="5187315" cy="50673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50000"/>
              </a:lnSpc>
              <a:buClrTx/>
              <a:buSzTx/>
              <a:buNone/>
              <a:defRPr/>
            </a:pPr>
            <a:r>
              <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1）软件研发项目经理（5年以上）</a:t>
            </a:r>
          </a:p>
        </p:txBody>
      </p:sp>
      <p:sp>
        <p:nvSpPr>
          <p:cNvPr id="38" name="Rectangle 17"/>
          <p:cNvSpPr txBox="1"/>
          <p:nvPr/>
        </p:nvSpPr>
        <p:spPr>
          <a:xfrm>
            <a:off x="904240" y="1391285"/>
            <a:ext cx="6510020"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4.研发管理人员的薪酬情况</a:t>
            </a:r>
          </a:p>
        </p:txBody>
      </p:sp>
      <p:sp>
        <p:nvSpPr>
          <p:cNvPr id="39" name="Rectangle 18"/>
          <p:cNvSpPr/>
          <p:nvPr/>
        </p:nvSpPr>
        <p:spPr>
          <a:xfrm>
            <a:off x="876300" y="781050"/>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Salaries of R &amp; D managers</a:t>
            </a:r>
          </a:p>
        </p:txBody>
      </p:sp>
      <p:graphicFrame>
        <p:nvGraphicFramePr>
          <p:cNvPr id="40" name="图表 39"/>
          <p:cNvGraphicFramePr/>
          <p:nvPr/>
        </p:nvGraphicFramePr>
        <p:xfrm>
          <a:off x="6240780" y="1224915"/>
          <a:ext cx="4892040" cy="4514850"/>
        </p:xfrm>
        <a:graphic>
          <a:graphicData uri="http://schemas.openxmlformats.org/drawingml/2006/chart">
            <c:chart xmlns:c="http://schemas.openxmlformats.org/drawingml/2006/chart" xmlns:r="http://schemas.openxmlformats.org/officeDocument/2006/relationships" r:id="rId5"/>
          </a:graphicData>
        </a:graphic>
      </p:graphicFrame>
      <p:sp>
        <p:nvSpPr>
          <p:cNvPr id="75" name="Rectangle 245"/>
          <p:cNvSpPr txBox="1"/>
          <p:nvPr/>
        </p:nvSpPr>
        <p:spPr>
          <a:xfrm>
            <a:off x="904240" y="2564969"/>
            <a:ext cx="5187315" cy="245110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fontAlgn="auto">
              <a:lnSpc>
                <a:spcPct val="125000"/>
              </a:lnSpc>
              <a:spcBef>
                <a:spcPts val="0"/>
              </a:spcBef>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从事软件研发项目经理的月薪区间分布较为离散，</a:t>
            </a:r>
          </a:p>
          <a:p>
            <a:pPr marL="0" lvl="0" algn="just" fontAlgn="auto">
              <a:lnSpc>
                <a:spcPct val="125000"/>
              </a:lnSpc>
              <a:spcBef>
                <a:spcPts val="0"/>
              </a:spcBef>
              <a:buNone/>
              <a:defRPr/>
            </a:pP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中位值</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16000元/月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左右。</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lvl="0" algn="just" fontAlgn="auto">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薪酬水平处于</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12000元/月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以下占样本总量的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13.7%;</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lvl="0" algn="just" fontAlgn="auto">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薪酬水平在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12000元~18000元/月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的占比达到</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70.5%</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marL="0" lvl="0" algn="just" fontAlgn="auto">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薪酬水平高于</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18000元/月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的占比达到了</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15.8%</a:t>
            </a:r>
            <a:endPar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lvl="0" algn="just" fontAlgn="auto">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可见软件研发项目经理月薪高薪水平后劲较足</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6" name="Rectangle 25"/>
          <p:cNvSpPr/>
          <p:nvPr/>
        </p:nvSpPr>
        <p:spPr>
          <a:xfrm>
            <a:off x="6456363" y="5664835"/>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软件研发项目经理月薪酬分布</a:t>
            </a: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占比（</a:t>
            </a:r>
            <a:r>
              <a:rPr kumimoji="0" lang="en-US" alt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graphicFrame>
        <p:nvGraphicFramePr>
          <p:cNvPr id="22" name="图表 21"/>
          <p:cNvGraphicFramePr/>
          <p:nvPr/>
        </p:nvGraphicFramePr>
        <p:xfrm>
          <a:off x="5977288" y="1513159"/>
          <a:ext cx="5843963" cy="40420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图表 23"/>
          <p:cNvGraphicFramePr/>
          <p:nvPr/>
        </p:nvGraphicFramePr>
        <p:xfrm>
          <a:off x="5672455" y="1805940"/>
          <a:ext cx="6083935" cy="3885565"/>
        </p:xfrm>
        <a:graphic>
          <a:graphicData uri="http://schemas.openxmlformats.org/drawingml/2006/chart">
            <c:chart xmlns:c="http://schemas.openxmlformats.org/drawingml/2006/chart" xmlns:r="http://schemas.openxmlformats.org/officeDocument/2006/relationships" r:id="rId7"/>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fill="hold"/>
                                        <p:tgtEl>
                                          <p:spTgt spid="39"/>
                                        </p:tgtEl>
                                        <p:attrNameLst>
                                          <p:attrName>ppt_x</p:attrName>
                                        </p:attrNameLst>
                                      </p:cBhvr>
                                      <p:tavLst>
                                        <p:tav tm="0">
                                          <p:val>
                                            <p:strVal val="0-#ppt_w/2"/>
                                          </p:val>
                                        </p:tav>
                                        <p:tav tm="100000">
                                          <p:val>
                                            <p:strVal val="#ppt_x"/>
                                          </p:val>
                                        </p:tav>
                                      </p:tavLst>
                                    </p:anim>
                                    <p:anim calcmode="lin" valueType="num">
                                      <p:cBhvr additive="base">
                                        <p:cTn id="11" dur="500" fill="hold"/>
                                        <p:tgtEl>
                                          <p:spTgt spid="39"/>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750" fill="hold"/>
                                        <p:tgtEl>
                                          <p:spTgt spid="75"/>
                                        </p:tgtEl>
                                        <p:attrNameLst>
                                          <p:attrName>ppt_x</p:attrName>
                                        </p:attrNameLst>
                                      </p:cBhvr>
                                      <p:tavLst>
                                        <p:tav tm="0">
                                          <p:val>
                                            <p:strVal val="0-#ppt_w/2"/>
                                          </p:val>
                                        </p:tav>
                                        <p:tav tm="100000">
                                          <p:val>
                                            <p:strVal val="#ppt_x"/>
                                          </p:val>
                                        </p:tav>
                                      </p:tavLst>
                                    </p:anim>
                                    <p:anim calcmode="lin" valueType="num">
                                      <p:cBhvr additive="base">
                                        <p:cTn id="23" dur="750" fill="hold"/>
                                        <p:tgtEl>
                                          <p:spTgt spid="75"/>
                                        </p:tgtEl>
                                        <p:attrNameLst>
                                          <p:attrName>ppt_y</p:attrName>
                                        </p:attrNameLst>
                                      </p:cBhvr>
                                      <p:tavLst>
                                        <p:tav tm="0">
                                          <p:val>
                                            <p:strVal val="#ppt_y"/>
                                          </p:val>
                                        </p:tav>
                                        <p:tav tm="100000">
                                          <p:val>
                                            <p:strVal val="#ppt_y"/>
                                          </p:val>
                                        </p:tav>
                                      </p:tavLst>
                                    </p:anim>
                                  </p:childTnLst>
                                </p:cTn>
                              </p:par>
                              <p:par>
                                <p:cTn id="24" presetID="26" presetClass="emph" presetSubtype="0" repeatCount="indefinite" fill="hold" grpId="0" nodeType="withEffect">
                                  <p:stCondLst>
                                    <p:cond delay="0"/>
                                  </p:stCondLst>
                                  <p:endCondLst>
                                    <p:cond evt="onNext" delay="0">
                                      <p:tgtEl>
                                        <p:sldTgt/>
                                      </p:tgtEl>
                                    </p:cond>
                                  </p:endCondLst>
                                  <p:childTnLst>
                                    <p:animEffect transition="out" filter="fade">
                                      <p:cBhvr>
                                        <p:cTn id="25" dur="500" tmFilter="0, 0; .2, .5; .8, .5; 1, 0"/>
                                        <p:tgtEl>
                                          <p:spTgt spid="593"/>
                                        </p:tgtEl>
                                      </p:cBhvr>
                                    </p:animEffect>
                                    <p:animScale>
                                      <p:cBhvr>
                                        <p:cTn id="26" dur="250" autoRev="1" fill="hold"/>
                                        <p:tgtEl>
                                          <p:spTgt spid="593"/>
                                        </p:tgtEl>
                                      </p:cBhvr>
                                      <p:by x="105000" y="105000"/>
                                    </p:animScale>
                                  </p:childTnLst>
                                </p:cTn>
                              </p:par>
                              <p:par>
                                <p:cTn id="27" presetID="26" presetClass="emph" presetSubtype="0" repeatCount="indefinite" fill="hold" grpId="0" nodeType="withEffect">
                                  <p:stCondLst>
                                    <p:cond delay="0"/>
                                  </p:stCondLst>
                                  <p:endCondLst>
                                    <p:cond evt="onNext" delay="0">
                                      <p:tgtEl>
                                        <p:sldTgt/>
                                      </p:tgtEl>
                                    </p:cond>
                                  </p:endCondLst>
                                  <p:childTnLst>
                                    <p:animEffect transition="out" filter="fade">
                                      <p:cBhvr>
                                        <p:cTn id="28" dur="500" tmFilter="0, 0; .2, .5; .8, .5; 1, 0"/>
                                        <p:tgtEl>
                                          <p:spTgt spid="591"/>
                                        </p:tgtEl>
                                      </p:cBhvr>
                                    </p:animEffect>
                                    <p:animScale>
                                      <p:cBhvr>
                                        <p:cTn id="29" dur="250" autoRev="1" fill="hold"/>
                                        <p:tgtEl>
                                          <p:spTgt spid="591"/>
                                        </p:tgtEl>
                                      </p:cBhvr>
                                      <p:by x="105000" y="105000"/>
                                    </p:animScale>
                                  </p:childTnLst>
                                </p:cTn>
                              </p:par>
                              <p:par>
                                <p:cTn id="30" presetID="26" presetClass="emph" presetSubtype="0" repeatCount="indefinite" fill="hold" grpId="0" nodeType="withEffect">
                                  <p:stCondLst>
                                    <p:cond delay="0"/>
                                  </p:stCondLst>
                                  <p:endCondLst>
                                    <p:cond evt="onNext" delay="0">
                                      <p:tgtEl>
                                        <p:sldTgt/>
                                      </p:tgtEl>
                                    </p:cond>
                                  </p:endCondLst>
                                  <p:childTnLst>
                                    <p:animEffect transition="out" filter="fade">
                                      <p:cBhvr>
                                        <p:cTn id="31" dur="500" tmFilter="0, 0; .2, .5; .8, .5; 1, 0"/>
                                        <p:tgtEl>
                                          <p:spTgt spid="592"/>
                                        </p:tgtEl>
                                      </p:cBhvr>
                                    </p:animEffect>
                                    <p:animScale>
                                      <p:cBhvr>
                                        <p:cTn id="32" dur="250" autoRev="1" fill="hold"/>
                                        <p:tgtEl>
                                          <p:spTgt spid="592"/>
                                        </p:tgtEl>
                                      </p:cBhvr>
                                      <p:by x="105000" y="105000"/>
                                    </p:animScale>
                                  </p:childTnLst>
                                </p:cTn>
                              </p:par>
                              <p:par>
                                <p:cTn id="33" presetID="6" presetClass="emph" presetSubtype="0" repeatCount="indefinite" fill="hold" grpId="0" nodeType="withEffect">
                                  <p:stCondLst>
                                    <p:cond delay="0"/>
                                  </p:stCondLst>
                                  <p:endCondLst>
                                    <p:cond evt="onNext" delay="0">
                                      <p:tgtEl>
                                        <p:sldTgt/>
                                      </p:tgtEl>
                                    </p:cond>
                                  </p:endCondLst>
                                  <p:childTnLst>
                                    <p:animScale>
                                      <p:cBhvr>
                                        <p:cTn id="34" dur="1000" fill="hold"/>
                                        <p:tgtEl>
                                          <p:spTgt spid="88"/>
                                        </p:tgtEl>
                                      </p:cBhvr>
                                      <p:by x="115000" y="115000"/>
                                    </p:animScale>
                                  </p:childTnLst>
                                </p:cTn>
                              </p:par>
                              <p:par>
                                <p:cTn id="35" presetID="14"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randombar(horizontal)">
                                      <p:cBhvr>
                                        <p:cTn id="4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39" grpId="0"/>
      <p:bldP spid="75" grpId="0"/>
      <p:bldP spid="76" grpId="0"/>
      <p:bldP spid="591" grpId="0" bldLvl="0" animBg="1"/>
      <p:bldP spid="592" grpId="0" bldLvl="0" animBg="1"/>
      <p:bldP spid="593" grpId="0" bldLvl="0" animBg="1"/>
      <p:bldP spid="8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2"/>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grpSp>
        <p:nvGrpSpPr>
          <p:cNvPr id="8" name="PA_库_组合 31"/>
          <p:cNvGrpSpPr/>
          <p:nvPr>
            <p:custDataLst>
              <p:tags r:id="rId1"/>
            </p:custDataLst>
          </p:nvPr>
        </p:nvGrpSpPr>
        <p:grpSpPr>
          <a:xfrm>
            <a:off x="992949" y="5199913"/>
            <a:ext cx="323427" cy="323430"/>
            <a:chOff x="328613" y="4186235"/>
            <a:chExt cx="292099" cy="292103"/>
          </a:xfrm>
          <a:solidFill>
            <a:srgbClr val="FFC468"/>
          </a:solidFill>
        </p:grpSpPr>
        <p:sp>
          <p:nvSpPr>
            <p:cNvPr id="9" name="Freeform 71"/>
            <p:cNvSpPr>
              <a:spLocks noEditPoints="1"/>
            </p:cNvSpPr>
            <p:nvPr/>
          </p:nvSpPr>
          <p:spPr bwMode="auto">
            <a:xfrm>
              <a:off x="414338" y="4186235"/>
              <a:ext cx="206374"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10" name="Freeform 72"/>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11" name="Freeform 73"/>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12" name="Freeform 74"/>
            <p:cNvSpPr/>
            <p:nvPr/>
          </p:nvSpPr>
          <p:spPr bwMode="auto">
            <a:xfrm>
              <a:off x="396875" y="4360877"/>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sp>
          <p:nvSpPr>
            <p:cNvPr id="13" name="Freeform 75"/>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ln>
          </p:spPr>
          <p:txBody>
            <a:bodyPr/>
            <a:lstStyle/>
            <a:p>
              <a:pPr fontAlgn="auto">
                <a:spcBef>
                  <a:spcPts val="0"/>
                </a:spcBef>
                <a:spcAft>
                  <a:spcPts val="0"/>
                </a:spcAft>
                <a:defRPr/>
              </a:pPr>
              <a:endParaRPr lang="en-US" sz="1050" dirty="0">
                <a:latin typeface="+mj-lt"/>
                <a:ea typeface="+mn-ea"/>
              </a:endParaRPr>
            </a:p>
          </p:txBody>
        </p:sp>
      </p:grpSp>
      <p:sp>
        <p:nvSpPr>
          <p:cNvPr id="14" name="Text Placeholder 4"/>
          <p:cNvSpPr txBox="1"/>
          <p:nvPr/>
        </p:nvSpPr>
        <p:spPr>
          <a:xfrm flipH="1">
            <a:off x="876300" y="1739265"/>
            <a:ext cx="5177155" cy="43751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50000"/>
              </a:lnSpc>
              <a:buClrTx/>
              <a:buSzTx/>
              <a:buNone/>
              <a:defRPr/>
            </a:pPr>
            <a:r>
              <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2）产品经理（5年以上）</a:t>
            </a:r>
          </a:p>
        </p:txBody>
      </p:sp>
      <p:sp>
        <p:nvSpPr>
          <p:cNvPr id="15" name="Rectangle 245"/>
          <p:cNvSpPr txBox="1"/>
          <p:nvPr/>
        </p:nvSpPr>
        <p:spPr>
          <a:xfrm>
            <a:off x="904240" y="2355215"/>
            <a:ext cx="5187315" cy="250190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fontAlgn="auto">
              <a:lnSpc>
                <a:spcPct val="125000"/>
              </a:lnSpc>
              <a:buClrTx/>
              <a:buSzTx/>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此次调研结果显示，具备5年以上从业经验的产品经理岗的月薪水平基本在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12000元/月-16000元/月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之间，占比</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61%</a:t>
            </a:r>
            <a:endPar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0" lvl="0" algn="just" fontAlgn="auto">
              <a:lnSpc>
                <a:spcPct val="125000"/>
              </a:lnSpc>
              <a:buClrTx/>
              <a:buSzTx/>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由此大概推算出5年经验产品经理在市场上</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中位值</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的月薪水平在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14000元/月</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左右。</a:t>
            </a:r>
          </a:p>
          <a:p>
            <a:pPr marL="0" lvl="0" algn="just" fontAlgn="auto">
              <a:lnSpc>
                <a:spcPct val="125000"/>
              </a:lnSpc>
              <a:buClrTx/>
              <a:buSzTx/>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对比项目经理来看，产品经理月薪在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18000元以上</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的占达到了</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21.1%</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6" name="Rectangle 25"/>
          <p:cNvSpPr/>
          <p:nvPr/>
        </p:nvSpPr>
        <p:spPr>
          <a:xfrm>
            <a:off x="6456363" y="5645785"/>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产品</a:t>
            </a:r>
            <a:r>
              <a:rPr kumimoji="0" 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经理月薪酬分布</a:t>
            </a: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占比（</a:t>
            </a:r>
            <a:r>
              <a:rPr kumimoji="0" lang="en-US" alt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graphicFrame>
        <p:nvGraphicFramePr>
          <p:cNvPr id="17" name="图表 16"/>
          <p:cNvGraphicFramePr/>
          <p:nvPr/>
        </p:nvGraphicFramePr>
        <p:xfrm>
          <a:off x="6053455" y="1494951"/>
          <a:ext cx="5050498" cy="42143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图表 17"/>
          <p:cNvGraphicFramePr/>
          <p:nvPr/>
        </p:nvGraphicFramePr>
        <p:xfrm>
          <a:off x="5806069" y="1680372"/>
          <a:ext cx="6222782" cy="4164281"/>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876300" y="781050"/>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Salaries of R &amp; D managers</a:t>
            </a: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0"/>
                                  </p:stCondLst>
                                  <p:childTnLst>
                                    <p:set>
                                      <p:cBhvr>
                                        <p:cTn id="13" dur="800" fill="hold">
                                          <p:stCondLst>
                                            <p:cond delay="0"/>
                                          </p:stCondLst>
                                        </p:cTn>
                                        <p:tgtEl>
                                          <p:spTgt spid="15"/>
                                        </p:tgtEl>
                                        <p:attrNameLst>
                                          <p:attrName>style.visibility</p:attrName>
                                        </p:attrNameLst>
                                      </p:cBhvr>
                                      <p:to>
                                        <p:strVal val="visible"/>
                                      </p:to>
                                    </p:set>
                                    <p:anim calcmode="lin" valueType="num">
                                      <p:cBhvr additive="base">
                                        <p:cTn id="14" dur="800" fill="hold"/>
                                        <p:tgtEl>
                                          <p:spTgt spid="15"/>
                                        </p:tgtEl>
                                        <p:attrNameLst>
                                          <p:attrName>ppt_x</p:attrName>
                                        </p:attrNameLst>
                                      </p:cBhvr>
                                      <p:tavLst>
                                        <p:tav tm="0">
                                          <p:val>
                                            <p:strVal val="0-#ppt_w/2"/>
                                          </p:val>
                                        </p:tav>
                                        <p:tav tm="100000">
                                          <p:val>
                                            <p:strVal val="#ppt_x"/>
                                          </p:val>
                                        </p:tav>
                                      </p:tavLst>
                                    </p:anim>
                                    <p:anim calcmode="lin" valueType="num">
                                      <p:cBhvr additive="base">
                                        <p:cTn id="15" dur="800" fill="hold"/>
                                        <p:tgtEl>
                                          <p:spTgt spid="15"/>
                                        </p:tgtEl>
                                        <p:attrNameLst>
                                          <p:attrName>ppt_y</p:attrName>
                                        </p:attrNameLst>
                                      </p:cBhvr>
                                      <p:tavLst>
                                        <p:tav tm="0">
                                          <p:val>
                                            <p:strVal val="#ppt_y"/>
                                          </p:val>
                                        </p:tav>
                                        <p:tav tm="100000">
                                          <p:val>
                                            <p:strVal val="#ppt_y"/>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par>
                                <p:cTn id="19" presetID="2" presetClass="entr" presetSubtype="8" decel="10000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593"/>
                                        </p:tgtEl>
                                      </p:cBhvr>
                                    </p:animEffect>
                                    <p:animScale>
                                      <p:cBhvr>
                                        <p:cTn id="25" dur="250" autoRev="1" fill="hold"/>
                                        <p:tgtEl>
                                          <p:spTgt spid="593"/>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591"/>
                                        </p:tgtEl>
                                      </p:cBhvr>
                                    </p:animEffect>
                                    <p:animScale>
                                      <p:cBhvr>
                                        <p:cTn id="28" dur="250" autoRev="1" fill="hold"/>
                                        <p:tgtEl>
                                          <p:spTgt spid="591"/>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592"/>
                                        </p:tgtEl>
                                      </p:cBhvr>
                                    </p:animEffect>
                                    <p:animScale>
                                      <p:cBhvr>
                                        <p:cTn id="31" dur="250" autoRev="1" fill="hold"/>
                                        <p:tgtEl>
                                          <p:spTgt spid="592"/>
                                        </p:tgtEl>
                                      </p:cBhvr>
                                      <p:by x="105000" y="105000"/>
                                    </p:animScale>
                                  </p:childTnLst>
                                </p:cTn>
                              </p:par>
                              <p:par>
                                <p:cTn id="32" presetID="6" presetClass="emph" presetSubtype="0" repeatCount="indefinite" fill="hold" grpId="0" nodeType="withEffect">
                                  <p:stCondLst>
                                    <p:cond delay="0"/>
                                  </p:stCondLst>
                                  <p:endCondLst>
                                    <p:cond evt="onNext" delay="0">
                                      <p:tgtEl>
                                        <p:sldTgt/>
                                      </p:tgtEl>
                                    </p:cond>
                                  </p:endCondLst>
                                  <p:childTnLst>
                                    <p:animScale>
                                      <p:cBhvr>
                                        <p:cTn id="33" dur="1000" fill="hold"/>
                                        <p:tgtEl>
                                          <p:spTgt spid="88"/>
                                        </p:tgtEl>
                                      </p:cBhvr>
                                      <p:by x="115000" y="115000"/>
                                    </p:animScale>
                                  </p:childTnLst>
                                </p:cTn>
                              </p:par>
                              <p:par>
                                <p:cTn id="34" presetID="14" presetClass="entr" presetSubtype="10"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6" grpId="1"/>
      <p:bldP spid="19" grpId="0"/>
      <p:bldP spid="591" grpId="0" bldLvl="0" animBg="1"/>
      <p:bldP spid="592" grpId="0" bldLvl="0" animBg="1"/>
      <p:bldP spid="593" grpId="0" bldLvl="0" animBg="1"/>
      <p:bldP spid="8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39" name="Text Placeholder 4"/>
          <p:cNvSpPr txBox="1"/>
          <p:nvPr/>
        </p:nvSpPr>
        <p:spPr>
          <a:xfrm flipH="1">
            <a:off x="952500" y="2308475"/>
            <a:ext cx="4976602" cy="232283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buClrTx/>
              <a:buSzTx/>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调研中对于研发技术人员的年终奖也做了统计分析：</a:t>
            </a:r>
          </a:p>
          <a:p>
            <a:pPr marL="0" lvl="0" algn="just">
              <a:lnSpc>
                <a:spcPct val="125000"/>
              </a:lnSpc>
              <a:buClrTx/>
              <a:buSzTx/>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从结果来看，仅有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18.9%</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的软件行业研发技术人员没有年终奖</a:t>
            </a:r>
          </a:p>
          <a:p>
            <a:pPr marL="0" lvl="0" algn="just">
              <a:lnSpc>
                <a:spcPct val="125000"/>
              </a:lnSpc>
              <a:buClrTx/>
              <a:buSzTx/>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而一半以上年终奖的呈现形式是</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十三薪</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，即年终奖为日常月薪的一倍</a:t>
            </a:r>
          </a:p>
          <a:p>
            <a:pPr marL="0" lvl="0" algn="just">
              <a:lnSpc>
                <a:spcPct val="125000"/>
              </a:lnSpc>
              <a:buClrTx/>
              <a:buSzTx/>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也有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17.9%</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的年终奖是两倍月薪</a:t>
            </a:r>
          </a:p>
        </p:txBody>
      </p:sp>
      <p:sp>
        <p:nvSpPr>
          <p:cNvPr id="40" name="Rectangle 17"/>
          <p:cNvSpPr txBox="1"/>
          <p:nvPr/>
        </p:nvSpPr>
        <p:spPr>
          <a:xfrm>
            <a:off x="952500" y="1475627"/>
            <a:ext cx="5074285"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5.研发技术人员年终奖的情况</a:t>
            </a:r>
          </a:p>
        </p:txBody>
      </p:sp>
      <p:sp>
        <p:nvSpPr>
          <p:cNvPr id="41" name="Rectangle 18"/>
          <p:cNvSpPr/>
          <p:nvPr/>
        </p:nvSpPr>
        <p:spPr>
          <a:xfrm>
            <a:off x="1046480" y="666750"/>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R &amp; D technicians' year-end awards</a:t>
            </a:r>
          </a:p>
        </p:txBody>
      </p:sp>
      <p:sp>
        <p:nvSpPr>
          <p:cNvPr id="18" name="Rectangle 25"/>
          <p:cNvSpPr/>
          <p:nvPr/>
        </p:nvSpPr>
        <p:spPr>
          <a:xfrm>
            <a:off x="6289910" y="5641993"/>
            <a:ext cx="4460875" cy="262890"/>
          </a:xfrm>
          <a:prstGeom prst="rect">
            <a:avLst/>
          </a:prstGeom>
        </p:spPr>
        <p:txBody>
          <a:bodyPr wrap="square">
            <a:spAutoFit/>
          </a:bodyPr>
          <a:lstStyle/>
          <a:p>
            <a:pPr lvl="0" algn="ctr">
              <a:lnSpc>
                <a:spcPct val="80000"/>
              </a:lnSpc>
              <a:defRPr/>
            </a:pPr>
            <a:r>
              <a:rPr lang="zh-CN" altLang="zh-CN" sz="14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rPr>
              <a:t>软件技术人员年终奖分布</a:t>
            </a:r>
            <a:r>
              <a:rPr kumimoji="0" 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占比（</a:t>
            </a:r>
            <a:r>
              <a:rPr kumimoji="0" lang="en-US" alt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graphicFrame>
        <p:nvGraphicFramePr>
          <p:cNvPr id="11" name="图表 10"/>
          <p:cNvGraphicFramePr/>
          <p:nvPr/>
        </p:nvGraphicFramePr>
        <p:xfrm>
          <a:off x="5336175" y="1517966"/>
          <a:ext cx="6268995" cy="4143376"/>
        </p:xfrm>
        <a:graphic>
          <a:graphicData uri="http://schemas.openxmlformats.org/drawingml/2006/chart">
            <c:chart xmlns:c="http://schemas.openxmlformats.org/drawingml/2006/chart" xmlns:r="http://schemas.openxmlformats.org/officeDocument/2006/relationships" r:id="rId3"/>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593"/>
                                        </p:tgtEl>
                                      </p:cBhvr>
                                    </p:animEffect>
                                    <p:animScale>
                                      <p:cBhvr>
                                        <p:cTn id="22" dur="250" autoRev="1" fill="hold"/>
                                        <p:tgtEl>
                                          <p:spTgt spid="593"/>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591"/>
                                        </p:tgtEl>
                                      </p:cBhvr>
                                    </p:animEffect>
                                    <p:animScale>
                                      <p:cBhvr>
                                        <p:cTn id="25" dur="250" autoRev="1" fill="hold"/>
                                        <p:tgtEl>
                                          <p:spTgt spid="591"/>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592"/>
                                        </p:tgtEl>
                                      </p:cBhvr>
                                    </p:animEffect>
                                    <p:animScale>
                                      <p:cBhvr>
                                        <p:cTn id="28" dur="250" autoRev="1" fill="hold"/>
                                        <p:tgtEl>
                                          <p:spTgt spid="592"/>
                                        </p:tgtEl>
                                      </p:cBhvr>
                                      <p:by x="105000" y="105000"/>
                                    </p:animScale>
                                  </p:childTnLst>
                                </p:cTn>
                              </p:par>
                              <p:par>
                                <p:cTn id="29" presetID="6" presetClass="emph" presetSubtype="0" repeatCount="indefinite" fill="hold" grpId="0" nodeType="withEffect">
                                  <p:stCondLst>
                                    <p:cond delay="0"/>
                                  </p:stCondLst>
                                  <p:endCondLst>
                                    <p:cond evt="onNext" delay="0">
                                      <p:tgtEl>
                                        <p:sldTgt/>
                                      </p:tgtEl>
                                    </p:cond>
                                  </p:endCondLst>
                                  <p:childTnLst>
                                    <p:animScale>
                                      <p:cBhvr>
                                        <p:cTn id="30" dur="1000" fill="hold"/>
                                        <p:tgtEl>
                                          <p:spTgt spid="88"/>
                                        </p:tgtEl>
                                      </p:cBhvr>
                                      <p:by x="115000" y="115000"/>
                                    </p:animScale>
                                  </p:childTnLst>
                                </p:cTn>
                              </p:par>
                              <p:par>
                                <p:cTn id="31" presetID="14" presetClass="entr" presetSubtype="10" fill="hold" grpId="1"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randombar(horizontal)">
                                      <p:cBhvr>
                                        <p:cTn id="3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18" grpId="0"/>
      <p:bldP spid="18" grpId="1"/>
      <p:bldP spid="591" grpId="0" bldLvl="0" animBg="1"/>
      <p:bldP spid="592" grpId="0" bldLvl="0" animBg="1"/>
      <p:bldP spid="593" grpId="0" bldLvl="0" animBg="1"/>
      <p:bldP spid="8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91988" y="1681444"/>
            <a:ext cx="8863509" cy="3797008"/>
            <a:chOff x="2580462" y="1199158"/>
            <a:chExt cx="3229325" cy="2847756"/>
          </a:xfrm>
        </p:grpSpPr>
        <p:sp>
          <p:nvSpPr>
            <p:cNvPr id="2" name="矩形: 剪去对角 1"/>
            <p:cNvSpPr/>
            <p:nvPr/>
          </p:nvSpPr>
          <p:spPr>
            <a:xfrm>
              <a:off x="2819915" y="1441066"/>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剪去对角 2"/>
            <p:cNvSpPr/>
            <p:nvPr/>
          </p:nvSpPr>
          <p:spPr>
            <a:xfrm>
              <a:off x="2740098" y="1360430"/>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剪去对角 3"/>
            <p:cNvSpPr/>
            <p:nvPr/>
          </p:nvSpPr>
          <p:spPr>
            <a:xfrm>
              <a:off x="2660280" y="1279794"/>
              <a:ext cx="2989872" cy="2605848"/>
            </a:xfrm>
            <a:prstGeom prst="snip2Diag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 name="矩形: 剪去对角 5"/>
            <p:cNvSpPr/>
            <p:nvPr/>
          </p:nvSpPr>
          <p:spPr>
            <a:xfrm>
              <a:off x="2580462" y="1199158"/>
              <a:ext cx="2989872" cy="2605848"/>
            </a:xfrm>
            <a:prstGeom prst="snip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 name="文本框 7"/>
          <p:cNvSpPr txBox="1"/>
          <p:nvPr/>
        </p:nvSpPr>
        <p:spPr>
          <a:xfrm>
            <a:off x="1463040" y="1998903"/>
            <a:ext cx="5059680" cy="2061210"/>
          </a:xfrm>
          <a:prstGeom prst="rect">
            <a:avLst/>
          </a:prstGeom>
          <a:noFill/>
        </p:spPr>
        <p:txBody>
          <a:bodyPr wrap="none" rtlCol="0">
            <a:spAutoFit/>
          </a:bodyPr>
          <a:lstStyle/>
          <a:p>
            <a:pPr algn="l"/>
            <a:r>
              <a:rPr lang="zh-CN" altLang="en-US" sz="6400" b="1">
                <a:solidFill>
                  <a:schemeClr val="bg1"/>
                </a:solidFill>
                <a:latin typeface="微软雅黑" panose="020B0503020204020204" charset="-122"/>
                <a:ea typeface="微软雅黑" panose="020B0503020204020204" charset="-122"/>
                <a:sym typeface="+mn-ea"/>
              </a:rPr>
              <a:t>软件</a:t>
            </a:r>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人力资源</a:t>
            </a:r>
          </a:p>
          <a:p>
            <a:pPr algn="l"/>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管理者薪酬</a:t>
            </a:r>
          </a:p>
        </p:txBody>
      </p:sp>
      <p:sp>
        <p:nvSpPr>
          <p:cNvPr id="9" name="矩形 8"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1463040" y="4082258"/>
            <a:ext cx="5465413" cy="721995"/>
          </a:xfrm>
          <a:prstGeom prst="rect">
            <a:avLst/>
          </a:prstGeom>
        </p:spPr>
        <p:txBody>
          <a:bodyPr wrap="square">
            <a:spAutoFit/>
          </a:bodyPr>
          <a:lstStyle/>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lang="id-ID" sz="1200" noProof="0" dirty="0">
                <a:ln>
                  <a:noFill/>
                </a:ln>
                <a:solidFill>
                  <a:prstClr val="white">
                    <a:lumMod val="65000"/>
                  </a:prstClr>
                </a:solidFill>
                <a:effectLst/>
                <a:uLnTx/>
                <a:uFillTx/>
                <a:latin typeface="微软雅黑" panose="020B0503020204020204" charset="-122"/>
                <a:ea typeface="微软雅黑" panose="020B0503020204020204" charset="-122"/>
                <a:cs typeface="Segoe UI Light" panose="020B0502040204020203" pitchFamily="34" charset="0"/>
                <a:sym typeface="+mn-ea"/>
              </a:rPr>
              <a:t>Among the various functional departments of the enterprise, the human resource management position of a software company is a typical position with reference significance.</a:t>
            </a:r>
          </a:p>
        </p:txBody>
      </p:sp>
      <p:sp>
        <p:nvSpPr>
          <p:cNvPr id="11" name="文本框 10"/>
          <p:cNvSpPr txBox="1"/>
          <p:nvPr/>
        </p:nvSpPr>
        <p:spPr>
          <a:xfrm>
            <a:off x="5234575" y="4070465"/>
            <a:ext cx="5601937" cy="666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7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PART </a:t>
            </a:r>
            <a:r>
              <a:rPr lang="en-US" altLang="zh-CN" sz="3735">
                <a:solidFill>
                  <a:schemeClr val="bg1"/>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THREE</a:t>
            </a:r>
            <a:endParaRPr kumimoji="0" lang="zh-CN" altLang="en-US" sz="37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2" name="文本框 11"/>
          <p:cNvSpPr txBox="1"/>
          <p:nvPr/>
        </p:nvSpPr>
        <p:spPr>
          <a:xfrm>
            <a:off x="5246185" y="1950935"/>
            <a:ext cx="5601937" cy="24517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3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03</a:t>
            </a:r>
            <a:endParaRPr kumimoji="0" lang="en-US" altLang="zh-CN" sz="153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3" name="矩形 12"/>
          <p:cNvSpPr/>
          <p:nvPr/>
        </p:nvSpPr>
        <p:spPr>
          <a:xfrm>
            <a:off x="6096000" y="1184367"/>
            <a:ext cx="2717075" cy="510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2021</a:t>
            </a:r>
            <a:r>
              <a:rPr lang="zh-CN" altLang="en-US"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年度薪酬调研</a:t>
            </a:r>
          </a:p>
        </p:txBody>
      </p:sp>
      <p:grpSp>
        <p:nvGrpSpPr>
          <p:cNvPr id="43" name="Group 29"/>
          <p:cNvGrpSpPr>
            <a:grpSpLocks noChangeAspect="1"/>
          </p:cNvGrpSpPr>
          <p:nvPr/>
        </p:nvGrpSpPr>
        <p:grpSpPr bwMode="auto">
          <a:xfrm rot="20259369">
            <a:off x="476677" y="5213617"/>
            <a:ext cx="1100844" cy="1121639"/>
            <a:chOff x="2032" y="758"/>
            <a:chExt cx="1694" cy="1726"/>
          </a:xfrm>
        </p:grpSpPr>
        <p:sp>
          <p:nvSpPr>
            <p:cNvPr id="44" name="Freeform 30"/>
            <p:cNvSpPr/>
            <p:nvPr/>
          </p:nvSpPr>
          <p:spPr bwMode="auto">
            <a:xfrm>
              <a:off x="2032" y="1234"/>
              <a:ext cx="1694" cy="1250"/>
            </a:xfrm>
            <a:custGeom>
              <a:avLst/>
              <a:gdLst>
                <a:gd name="T0" fmla="*/ 706 w 712"/>
                <a:gd name="T1" fmla="*/ 525 h 525"/>
                <a:gd name="T2" fmla="*/ 6 w 712"/>
                <a:gd name="T3" fmla="*/ 525 h 525"/>
                <a:gd name="T4" fmla="*/ 0 w 712"/>
                <a:gd name="T5" fmla="*/ 519 h 525"/>
                <a:gd name="T6" fmla="*/ 0 w 712"/>
                <a:gd name="T7" fmla="*/ 6 h 525"/>
                <a:gd name="T8" fmla="*/ 6 w 712"/>
                <a:gd name="T9" fmla="*/ 0 h 525"/>
                <a:gd name="T10" fmla="*/ 12 w 712"/>
                <a:gd name="T11" fmla="*/ 6 h 525"/>
                <a:gd name="T12" fmla="*/ 12 w 712"/>
                <a:gd name="T13" fmla="*/ 512 h 525"/>
                <a:gd name="T14" fmla="*/ 706 w 712"/>
                <a:gd name="T15" fmla="*/ 512 h 525"/>
                <a:gd name="T16" fmla="*/ 712 w 712"/>
                <a:gd name="T17" fmla="*/ 519 h 525"/>
                <a:gd name="T18" fmla="*/ 706 w 712"/>
                <a:gd name="T19"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2" h="525">
                  <a:moveTo>
                    <a:pt x="706" y="525"/>
                  </a:moveTo>
                  <a:cubicBezTo>
                    <a:pt x="6" y="525"/>
                    <a:pt x="6" y="525"/>
                    <a:pt x="6" y="525"/>
                  </a:cubicBezTo>
                  <a:cubicBezTo>
                    <a:pt x="3" y="525"/>
                    <a:pt x="0" y="522"/>
                    <a:pt x="0" y="519"/>
                  </a:cubicBezTo>
                  <a:cubicBezTo>
                    <a:pt x="0" y="6"/>
                    <a:pt x="0" y="6"/>
                    <a:pt x="0" y="6"/>
                  </a:cubicBezTo>
                  <a:cubicBezTo>
                    <a:pt x="0" y="3"/>
                    <a:pt x="3" y="0"/>
                    <a:pt x="6" y="0"/>
                  </a:cubicBezTo>
                  <a:cubicBezTo>
                    <a:pt x="10" y="0"/>
                    <a:pt x="12" y="3"/>
                    <a:pt x="12" y="6"/>
                  </a:cubicBezTo>
                  <a:cubicBezTo>
                    <a:pt x="12" y="512"/>
                    <a:pt x="12" y="512"/>
                    <a:pt x="12" y="512"/>
                  </a:cubicBezTo>
                  <a:cubicBezTo>
                    <a:pt x="706" y="512"/>
                    <a:pt x="706" y="512"/>
                    <a:pt x="706" y="512"/>
                  </a:cubicBezTo>
                  <a:cubicBezTo>
                    <a:pt x="710" y="512"/>
                    <a:pt x="712" y="515"/>
                    <a:pt x="712" y="519"/>
                  </a:cubicBezTo>
                  <a:cubicBezTo>
                    <a:pt x="712" y="522"/>
                    <a:pt x="710" y="525"/>
                    <a:pt x="706"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5" name="Freeform 31"/>
            <p:cNvSpPr/>
            <p:nvPr/>
          </p:nvSpPr>
          <p:spPr bwMode="auto">
            <a:xfrm>
              <a:off x="2224" y="1875"/>
              <a:ext cx="298" cy="595"/>
            </a:xfrm>
            <a:custGeom>
              <a:avLst/>
              <a:gdLst>
                <a:gd name="T0" fmla="*/ 125 w 125"/>
                <a:gd name="T1" fmla="*/ 250 h 250"/>
                <a:gd name="T2" fmla="*/ 0 w 125"/>
                <a:gd name="T3" fmla="*/ 250 h 250"/>
                <a:gd name="T4" fmla="*/ 0 w 125"/>
                <a:gd name="T5" fmla="*/ 12 h 250"/>
                <a:gd name="T6" fmla="*/ 13 w 125"/>
                <a:gd name="T7" fmla="*/ 0 h 250"/>
                <a:gd name="T8" fmla="*/ 113 w 125"/>
                <a:gd name="T9" fmla="*/ 0 h 250"/>
                <a:gd name="T10" fmla="*/ 125 w 125"/>
                <a:gd name="T11" fmla="*/ 12 h 250"/>
                <a:gd name="T12" fmla="*/ 125 w 125"/>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50"/>
                  </a:moveTo>
                  <a:cubicBezTo>
                    <a:pt x="0" y="250"/>
                    <a:pt x="0" y="250"/>
                    <a:pt x="0" y="250"/>
                  </a:cubicBezTo>
                  <a:cubicBezTo>
                    <a:pt x="0" y="12"/>
                    <a:pt x="0" y="12"/>
                    <a:pt x="0" y="12"/>
                  </a:cubicBezTo>
                  <a:cubicBezTo>
                    <a:pt x="0" y="5"/>
                    <a:pt x="6" y="0"/>
                    <a:pt x="13" y="0"/>
                  </a:cubicBezTo>
                  <a:cubicBezTo>
                    <a:pt x="113" y="0"/>
                    <a:pt x="113" y="0"/>
                    <a:pt x="113" y="0"/>
                  </a:cubicBezTo>
                  <a:cubicBezTo>
                    <a:pt x="120" y="0"/>
                    <a:pt x="125" y="5"/>
                    <a:pt x="125" y="12"/>
                  </a:cubicBezTo>
                  <a:lnTo>
                    <a:pt x="125" y="250"/>
                  </a:ln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6" name="Freeform 32"/>
            <p:cNvSpPr>
              <a:spLocks noEditPoints="1"/>
            </p:cNvSpPr>
            <p:nvPr/>
          </p:nvSpPr>
          <p:spPr bwMode="auto">
            <a:xfrm>
              <a:off x="2210" y="1858"/>
              <a:ext cx="326" cy="626"/>
            </a:xfrm>
            <a:custGeom>
              <a:avLst/>
              <a:gdLst>
                <a:gd name="T0" fmla="*/ 131 w 137"/>
                <a:gd name="T1" fmla="*/ 263 h 263"/>
                <a:gd name="T2" fmla="*/ 6 w 137"/>
                <a:gd name="T3" fmla="*/ 263 h 263"/>
                <a:gd name="T4" fmla="*/ 0 w 137"/>
                <a:gd name="T5" fmla="*/ 257 h 263"/>
                <a:gd name="T6" fmla="*/ 0 w 137"/>
                <a:gd name="T7" fmla="*/ 19 h 263"/>
                <a:gd name="T8" fmla="*/ 19 w 137"/>
                <a:gd name="T9" fmla="*/ 0 h 263"/>
                <a:gd name="T10" fmla="*/ 119 w 137"/>
                <a:gd name="T11" fmla="*/ 0 h 263"/>
                <a:gd name="T12" fmla="*/ 137 w 137"/>
                <a:gd name="T13" fmla="*/ 19 h 263"/>
                <a:gd name="T14" fmla="*/ 137 w 137"/>
                <a:gd name="T15" fmla="*/ 257 h 263"/>
                <a:gd name="T16" fmla="*/ 131 w 137"/>
                <a:gd name="T17" fmla="*/ 263 h 263"/>
                <a:gd name="T18" fmla="*/ 12 w 137"/>
                <a:gd name="T19" fmla="*/ 250 h 263"/>
                <a:gd name="T20" fmla="*/ 125 w 137"/>
                <a:gd name="T21" fmla="*/ 250 h 263"/>
                <a:gd name="T22" fmla="*/ 125 w 137"/>
                <a:gd name="T23" fmla="*/ 19 h 263"/>
                <a:gd name="T24" fmla="*/ 119 w 137"/>
                <a:gd name="T25" fmla="*/ 13 h 263"/>
                <a:gd name="T26" fmla="*/ 19 w 137"/>
                <a:gd name="T27" fmla="*/ 13 h 263"/>
                <a:gd name="T28" fmla="*/ 12 w 137"/>
                <a:gd name="T29" fmla="*/ 19 h 263"/>
                <a:gd name="T30" fmla="*/ 12 w 137"/>
                <a:gd name="T31" fmla="*/ 25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63">
                  <a:moveTo>
                    <a:pt x="131" y="263"/>
                  </a:moveTo>
                  <a:cubicBezTo>
                    <a:pt x="6" y="263"/>
                    <a:pt x="6" y="263"/>
                    <a:pt x="6" y="263"/>
                  </a:cubicBezTo>
                  <a:cubicBezTo>
                    <a:pt x="3" y="263"/>
                    <a:pt x="0" y="260"/>
                    <a:pt x="0" y="257"/>
                  </a:cubicBezTo>
                  <a:cubicBezTo>
                    <a:pt x="0" y="19"/>
                    <a:pt x="0" y="19"/>
                    <a:pt x="0" y="19"/>
                  </a:cubicBezTo>
                  <a:cubicBezTo>
                    <a:pt x="0" y="9"/>
                    <a:pt x="8" y="0"/>
                    <a:pt x="19" y="0"/>
                  </a:cubicBezTo>
                  <a:cubicBezTo>
                    <a:pt x="119" y="0"/>
                    <a:pt x="119" y="0"/>
                    <a:pt x="119" y="0"/>
                  </a:cubicBezTo>
                  <a:cubicBezTo>
                    <a:pt x="129" y="0"/>
                    <a:pt x="137" y="9"/>
                    <a:pt x="137" y="19"/>
                  </a:cubicBezTo>
                  <a:cubicBezTo>
                    <a:pt x="137" y="257"/>
                    <a:pt x="137" y="257"/>
                    <a:pt x="137" y="257"/>
                  </a:cubicBezTo>
                  <a:cubicBezTo>
                    <a:pt x="137" y="260"/>
                    <a:pt x="135" y="263"/>
                    <a:pt x="131" y="263"/>
                  </a:cubicBezTo>
                  <a:close/>
                  <a:moveTo>
                    <a:pt x="12" y="250"/>
                  </a:moveTo>
                  <a:cubicBezTo>
                    <a:pt x="125" y="250"/>
                    <a:pt x="125" y="250"/>
                    <a:pt x="125" y="250"/>
                  </a:cubicBezTo>
                  <a:cubicBezTo>
                    <a:pt x="125" y="19"/>
                    <a:pt x="125" y="19"/>
                    <a:pt x="125" y="19"/>
                  </a:cubicBezTo>
                  <a:cubicBezTo>
                    <a:pt x="125" y="16"/>
                    <a:pt x="122" y="13"/>
                    <a:pt x="119" y="13"/>
                  </a:cubicBezTo>
                  <a:cubicBezTo>
                    <a:pt x="19" y="13"/>
                    <a:pt x="19" y="13"/>
                    <a:pt x="19" y="13"/>
                  </a:cubicBezTo>
                  <a:cubicBezTo>
                    <a:pt x="15" y="13"/>
                    <a:pt x="12" y="16"/>
                    <a:pt x="12" y="19"/>
                  </a:cubicBezTo>
                  <a:lnTo>
                    <a:pt x="1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7" name="Freeform 33"/>
            <p:cNvSpPr/>
            <p:nvPr/>
          </p:nvSpPr>
          <p:spPr bwMode="auto">
            <a:xfrm>
              <a:off x="2715" y="1620"/>
              <a:ext cx="297" cy="850"/>
            </a:xfrm>
            <a:custGeom>
              <a:avLst/>
              <a:gdLst>
                <a:gd name="T0" fmla="*/ 125 w 125"/>
                <a:gd name="T1" fmla="*/ 357 h 357"/>
                <a:gd name="T2" fmla="*/ 0 w 125"/>
                <a:gd name="T3" fmla="*/ 357 h 357"/>
                <a:gd name="T4" fmla="*/ 0 w 125"/>
                <a:gd name="T5" fmla="*/ 13 h 357"/>
                <a:gd name="T6" fmla="*/ 13 w 125"/>
                <a:gd name="T7" fmla="*/ 0 h 357"/>
                <a:gd name="T8" fmla="*/ 113 w 125"/>
                <a:gd name="T9" fmla="*/ 0 h 357"/>
                <a:gd name="T10" fmla="*/ 125 w 125"/>
                <a:gd name="T11" fmla="*/ 13 h 357"/>
                <a:gd name="T12" fmla="*/ 125 w 125"/>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125" h="357">
                  <a:moveTo>
                    <a:pt x="125" y="357"/>
                  </a:moveTo>
                  <a:cubicBezTo>
                    <a:pt x="0" y="357"/>
                    <a:pt x="0" y="357"/>
                    <a:pt x="0" y="357"/>
                  </a:cubicBezTo>
                  <a:cubicBezTo>
                    <a:pt x="0" y="13"/>
                    <a:pt x="0" y="13"/>
                    <a:pt x="0" y="13"/>
                  </a:cubicBezTo>
                  <a:cubicBezTo>
                    <a:pt x="0" y="6"/>
                    <a:pt x="6" y="0"/>
                    <a:pt x="13" y="0"/>
                  </a:cubicBezTo>
                  <a:cubicBezTo>
                    <a:pt x="113" y="0"/>
                    <a:pt x="113" y="0"/>
                    <a:pt x="113" y="0"/>
                  </a:cubicBezTo>
                  <a:cubicBezTo>
                    <a:pt x="120" y="0"/>
                    <a:pt x="125" y="6"/>
                    <a:pt x="125" y="13"/>
                  </a:cubicBezTo>
                  <a:lnTo>
                    <a:pt x="125" y="357"/>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8" name="Freeform 34"/>
            <p:cNvSpPr>
              <a:spLocks noEditPoints="1"/>
            </p:cNvSpPr>
            <p:nvPr/>
          </p:nvSpPr>
          <p:spPr bwMode="auto">
            <a:xfrm>
              <a:off x="2700" y="1606"/>
              <a:ext cx="329" cy="878"/>
            </a:xfrm>
            <a:custGeom>
              <a:avLst/>
              <a:gdLst>
                <a:gd name="T0" fmla="*/ 131 w 138"/>
                <a:gd name="T1" fmla="*/ 369 h 369"/>
                <a:gd name="T2" fmla="*/ 6 w 138"/>
                <a:gd name="T3" fmla="*/ 369 h 369"/>
                <a:gd name="T4" fmla="*/ 0 w 138"/>
                <a:gd name="T5" fmla="*/ 363 h 369"/>
                <a:gd name="T6" fmla="*/ 0 w 138"/>
                <a:gd name="T7" fmla="*/ 19 h 369"/>
                <a:gd name="T8" fmla="*/ 19 w 138"/>
                <a:gd name="T9" fmla="*/ 0 h 369"/>
                <a:gd name="T10" fmla="*/ 119 w 138"/>
                <a:gd name="T11" fmla="*/ 0 h 369"/>
                <a:gd name="T12" fmla="*/ 138 w 138"/>
                <a:gd name="T13" fmla="*/ 19 h 369"/>
                <a:gd name="T14" fmla="*/ 138 w 138"/>
                <a:gd name="T15" fmla="*/ 363 h 369"/>
                <a:gd name="T16" fmla="*/ 131 w 138"/>
                <a:gd name="T17" fmla="*/ 369 h 369"/>
                <a:gd name="T18" fmla="*/ 13 w 138"/>
                <a:gd name="T19" fmla="*/ 356 h 369"/>
                <a:gd name="T20" fmla="*/ 125 w 138"/>
                <a:gd name="T21" fmla="*/ 356 h 369"/>
                <a:gd name="T22" fmla="*/ 125 w 138"/>
                <a:gd name="T23" fmla="*/ 19 h 369"/>
                <a:gd name="T24" fmla="*/ 119 w 138"/>
                <a:gd name="T25" fmla="*/ 13 h 369"/>
                <a:gd name="T26" fmla="*/ 19 w 138"/>
                <a:gd name="T27" fmla="*/ 13 h 369"/>
                <a:gd name="T28" fmla="*/ 13 w 138"/>
                <a:gd name="T29" fmla="*/ 19 h 369"/>
                <a:gd name="T30" fmla="*/ 13 w 138"/>
                <a:gd name="T31"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369">
                  <a:moveTo>
                    <a:pt x="131" y="369"/>
                  </a:moveTo>
                  <a:cubicBezTo>
                    <a:pt x="6" y="369"/>
                    <a:pt x="6" y="369"/>
                    <a:pt x="6" y="369"/>
                  </a:cubicBezTo>
                  <a:cubicBezTo>
                    <a:pt x="3" y="369"/>
                    <a:pt x="0" y="366"/>
                    <a:pt x="0" y="363"/>
                  </a:cubicBezTo>
                  <a:cubicBezTo>
                    <a:pt x="0" y="19"/>
                    <a:pt x="0" y="19"/>
                    <a:pt x="0" y="19"/>
                  </a:cubicBezTo>
                  <a:cubicBezTo>
                    <a:pt x="0" y="9"/>
                    <a:pt x="9" y="0"/>
                    <a:pt x="19" y="0"/>
                  </a:cubicBezTo>
                  <a:cubicBezTo>
                    <a:pt x="119" y="0"/>
                    <a:pt x="119" y="0"/>
                    <a:pt x="119" y="0"/>
                  </a:cubicBezTo>
                  <a:cubicBezTo>
                    <a:pt x="129" y="0"/>
                    <a:pt x="138" y="9"/>
                    <a:pt x="138" y="19"/>
                  </a:cubicBezTo>
                  <a:cubicBezTo>
                    <a:pt x="138" y="363"/>
                    <a:pt x="138" y="363"/>
                    <a:pt x="138" y="363"/>
                  </a:cubicBezTo>
                  <a:cubicBezTo>
                    <a:pt x="138" y="366"/>
                    <a:pt x="135" y="369"/>
                    <a:pt x="131" y="369"/>
                  </a:cubicBezTo>
                  <a:close/>
                  <a:moveTo>
                    <a:pt x="13" y="356"/>
                  </a:moveTo>
                  <a:cubicBezTo>
                    <a:pt x="125" y="356"/>
                    <a:pt x="125" y="356"/>
                    <a:pt x="125" y="356"/>
                  </a:cubicBezTo>
                  <a:cubicBezTo>
                    <a:pt x="125" y="19"/>
                    <a:pt x="125" y="19"/>
                    <a:pt x="125" y="19"/>
                  </a:cubicBezTo>
                  <a:cubicBezTo>
                    <a:pt x="125" y="16"/>
                    <a:pt x="122" y="13"/>
                    <a:pt x="119" y="13"/>
                  </a:cubicBezTo>
                  <a:cubicBezTo>
                    <a:pt x="19" y="13"/>
                    <a:pt x="19" y="13"/>
                    <a:pt x="19" y="13"/>
                  </a:cubicBezTo>
                  <a:cubicBezTo>
                    <a:pt x="15" y="13"/>
                    <a:pt x="13" y="16"/>
                    <a:pt x="13" y="19"/>
                  </a:cubicBezTo>
                  <a:lnTo>
                    <a:pt x="13" y="3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9" name="Freeform 35"/>
            <p:cNvSpPr/>
            <p:nvPr/>
          </p:nvSpPr>
          <p:spPr bwMode="auto">
            <a:xfrm>
              <a:off x="3207" y="1353"/>
              <a:ext cx="298" cy="1117"/>
            </a:xfrm>
            <a:custGeom>
              <a:avLst/>
              <a:gdLst>
                <a:gd name="T0" fmla="*/ 125 w 125"/>
                <a:gd name="T1" fmla="*/ 469 h 469"/>
                <a:gd name="T2" fmla="*/ 0 w 125"/>
                <a:gd name="T3" fmla="*/ 469 h 469"/>
                <a:gd name="T4" fmla="*/ 0 w 125"/>
                <a:gd name="T5" fmla="*/ 12 h 469"/>
                <a:gd name="T6" fmla="*/ 12 w 125"/>
                <a:gd name="T7" fmla="*/ 0 h 469"/>
                <a:gd name="T8" fmla="*/ 112 w 125"/>
                <a:gd name="T9" fmla="*/ 0 h 469"/>
                <a:gd name="T10" fmla="*/ 125 w 125"/>
                <a:gd name="T11" fmla="*/ 12 h 469"/>
                <a:gd name="T12" fmla="*/ 125 w 125"/>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125" h="469">
                  <a:moveTo>
                    <a:pt x="125" y="469"/>
                  </a:moveTo>
                  <a:cubicBezTo>
                    <a:pt x="0" y="469"/>
                    <a:pt x="0" y="469"/>
                    <a:pt x="0" y="469"/>
                  </a:cubicBezTo>
                  <a:cubicBezTo>
                    <a:pt x="0" y="12"/>
                    <a:pt x="0" y="12"/>
                    <a:pt x="0" y="12"/>
                  </a:cubicBezTo>
                  <a:cubicBezTo>
                    <a:pt x="0" y="6"/>
                    <a:pt x="5" y="0"/>
                    <a:pt x="12" y="0"/>
                  </a:cubicBezTo>
                  <a:cubicBezTo>
                    <a:pt x="112" y="0"/>
                    <a:pt x="112" y="0"/>
                    <a:pt x="112" y="0"/>
                  </a:cubicBezTo>
                  <a:cubicBezTo>
                    <a:pt x="119" y="0"/>
                    <a:pt x="125" y="6"/>
                    <a:pt x="125" y="12"/>
                  </a:cubicBezTo>
                  <a:lnTo>
                    <a:pt x="125" y="469"/>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0" name="Freeform 36"/>
            <p:cNvSpPr>
              <a:spLocks noEditPoints="1"/>
            </p:cNvSpPr>
            <p:nvPr/>
          </p:nvSpPr>
          <p:spPr bwMode="auto">
            <a:xfrm>
              <a:off x="2420" y="818"/>
              <a:ext cx="1099" cy="1666"/>
            </a:xfrm>
            <a:custGeom>
              <a:avLst/>
              <a:gdLst>
                <a:gd name="T0" fmla="*/ 456 w 462"/>
                <a:gd name="T1" fmla="*/ 700 h 700"/>
                <a:gd name="T2" fmla="*/ 331 w 462"/>
                <a:gd name="T3" fmla="*/ 700 h 700"/>
                <a:gd name="T4" fmla="*/ 324 w 462"/>
                <a:gd name="T5" fmla="*/ 694 h 700"/>
                <a:gd name="T6" fmla="*/ 324 w 462"/>
                <a:gd name="T7" fmla="*/ 237 h 700"/>
                <a:gd name="T8" fmla="*/ 343 w 462"/>
                <a:gd name="T9" fmla="*/ 219 h 700"/>
                <a:gd name="T10" fmla="*/ 443 w 462"/>
                <a:gd name="T11" fmla="*/ 219 h 700"/>
                <a:gd name="T12" fmla="*/ 462 w 462"/>
                <a:gd name="T13" fmla="*/ 237 h 700"/>
                <a:gd name="T14" fmla="*/ 462 w 462"/>
                <a:gd name="T15" fmla="*/ 694 h 700"/>
                <a:gd name="T16" fmla="*/ 456 w 462"/>
                <a:gd name="T17" fmla="*/ 700 h 700"/>
                <a:gd name="T18" fmla="*/ 337 w 462"/>
                <a:gd name="T19" fmla="*/ 687 h 700"/>
                <a:gd name="T20" fmla="*/ 449 w 462"/>
                <a:gd name="T21" fmla="*/ 687 h 700"/>
                <a:gd name="T22" fmla="*/ 449 w 462"/>
                <a:gd name="T23" fmla="*/ 237 h 700"/>
                <a:gd name="T24" fmla="*/ 443 w 462"/>
                <a:gd name="T25" fmla="*/ 231 h 700"/>
                <a:gd name="T26" fmla="*/ 343 w 462"/>
                <a:gd name="T27" fmla="*/ 231 h 700"/>
                <a:gd name="T28" fmla="*/ 337 w 462"/>
                <a:gd name="T29" fmla="*/ 237 h 700"/>
                <a:gd name="T30" fmla="*/ 337 w 462"/>
                <a:gd name="T31" fmla="*/ 687 h 700"/>
                <a:gd name="T32" fmla="*/ 56 w 462"/>
                <a:gd name="T33" fmla="*/ 12 h 700"/>
                <a:gd name="T34" fmla="*/ 6 w 462"/>
                <a:gd name="T35" fmla="*/ 12 h 700"/>
                <a:gd name="T36" fmla="*/ 0 w 462"/>
                <a:gd name="T37" fmla="*/ 6 h 700"/>
                <a:gd name="T38" fmla="*/ 6 w 462"/>
                <a:gd name="T39" fmla="*/ 0 h 700"/>
                <a:gd name="T40" fmla="*/ 56 w 462"/>
                <a:gd name="T41" fmla="*/ 0 h 700"/>
                <a:gd name="T42" fmla="*/ 62 w 462"/>
                <a:gd name="T43" fmla="*/ 6 h 700"/>
                <a:gd name="T44" fmla="*/ 56 w 462"/>
                <a:gd name="T45" fmla="*/ 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700">
                  <a:moveTo>
                    <a:pt x="456" y="700"/>
                  </a:moveTo>
                  <a:cubicBezTo>
                    <a:pt x="331" y="700"/>
                    <a:pt x="331" y="700"/>
                    <a:pt x="331" y="700"/>
                  </a:cubicBezTo>
                  <a:cubicBezTo>
                    <a:pt x="327" y="700"/>
                    <a:pt x="324" y="697"/>
                    <a:pt x="324" y="694"/>
                  </a:cubicBezTo>
                  <a:cubicBezTo>
                    <a:pt x="324" y="237"/>
                    <a:pt x="324" y="237"/>
                    <a:pt x="324" y="237"/>
                  </a:cubicBezTo>
                  <a:cubicBezTo>
                    <a:pt x="324" y="227"/>
                    <a:pt x="333" y="219"/>
                    <a:pt x="343" y="219"/>
                  </a:cubicBezTo>
                  <a:cubicBezTo>
                    <a:pt x="443" y="219"/>
                    <a:pt x="443" y="219"/>
                    <a:pt x="443" y="219"/>
                  </a:cubicBezTo>
                  <a:cubicBezTo>
                    <a:pt x="453" y="219"/>
                    <a:pt x="462" y="227"/>
                    <a:pt x="462" y="237"/>
                  </a:cubicBezTo>
                  <a:cubicBezTo>
                    <a:pt x="462" y="694"/>
                    <a:pt x="462" y="694"/>
                    <a:pt x="462" y="694"/>
                  </a:cubicBezTo>
                  <a:cubicBezTo>
                    <a:pt x="462" y="697"/>
                    <a:pt x="459" y="700"/>
                    <a:pt x="456" y="700"/>
                  </a:cubicBezTo>
                  <a:close/>
                  <a:moveTo>
                    <a:pt x="337" y="687"/>
                  </a:moveTo>
                  <a:cubicBezTo>
                    <a:pt x="449" y="687"/>
                    <a:pt x="449" y="687"/>
                    <a:pt x="449" y="687"/>
                  </a:cubicBezTo>
                  <a:cubicBezTo>
                    <a:pt x="449" y="237"/>
                    <a:pt x="449" y="237"/>
                    <a:pt x="449" y="237"/>
                  </a:cubicBezTo>
                  <a:cubicBezTo>
                    <a:pt x="449" y="234"/>
                    <a:pt x="447" y="231"/>
                    <a:pt x="443" y="231"/>
                  </a:cubicBezTo>
                  <a:cubicBezTo>
                    <a:pt x="343" y="231"/>
                    <a:pt x="343" y="231"/>
                    <a:pt x="343" y="231"/>
                  </a:cubicBezTo>
                  <a:cubicBezTo>
                    <a:pt x="340" y="231"/>
                    <a:pt x="337" y="234"/>
                    <a:pt x="337" y="237"/>
                  </a:cubicBezTo>
                  <a:lnTo>
                    <a:pt x="337" y="687"/>
                  </a:lnTo>
                  <a:close/>
                  <a:moveTo>
                    <a:pt x="56" y="12"/>
                  </a:moveTo>
                  <a:cubicBezTo>
                    <a:pt x="6" y="12"/>
                    <a:pt x="6" y="12"/>
                    <a:pt x="6" y="12"/>
                  </a:cubicBezTo>
                  <a:cubicBezTo>
                    <a:pt x="3" y="12"/>
                    <a:pt x="0" y="10"/>
                    <a:pt x="0" y="6"/>
                  </a:cubicBezTo>
                  <a:cubicBezTo>
                    <a:pt x="0" y="3"/>
                    <a:pt x="3" y="0"/>
                    <a:pt x="6" y="0"/>
                  </a:cubicBezTo>
                  <a:cubicBezTo>
                    <a:pt x="56" y="0"/>
                    <a:pt x="56" y="0"/>
                    <a:pt x="56" y="0"/>
                  </a:cubicBezTo>
                  <a:cubicBezTo>
                    <a:pt x="59" y="0"/>
                    <a:pt x="62" y="3"/>
                    <a:pt x="62" y="6"/>
                  </a:cubicBezTo>
                  <a:cubicBezTo>
                    <a:pt x="62" y="10"/>
                    <a:pt x="59" y="12"/>
                    <a:pt x="56"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1" name="Freeform 37"/>
            <p:cNvSpPr>
              <a:spLocks noEditPoints="1"/>
            </p:cNvSpPr>
            <p:nvPr/>
          </p:nvSpPr>
          <p:spPr bwMode="auto">
            <a:xfrm>
              <a:off x="2210" y="758"/>
              <a:ext cx="298" cy="284"/>
            </a:xfrm>
            <a:custGeom>
              <a:avLst/>
              <a:gdLst>
                <a:gd name="T0" fmla="*/ 119 w 125"/>
                <a:gd name="T1" fmla="*/ 62 h 119"/>
                <a:gd name="T2" fmla="*/ 113 w 125"/>
                <a:gd name="T3" fmla="*/ 56 h 119"/>
                <a:gd name="T4" fmla="*/ 113 w 125"/>
                <a:gd name="T5" fmla="*/ 6 h 119"/>
                <a:gd name="T6" fmla="*/ 119 w 125"/>
                <a:gd name="T7" fmla="*/ 0 h 119"/>
                <a:gd name="T8" fmla="*/ 125 w 125"/>
                <a:gd name="T9" fmla="*/ 6 h 119"/>
                <a:gd name="T10" fmla="*/ 125 w 125"/>
                <a:gd name="T11" fmla="*/ 56 h 119"/>
                <a:gd name="T12" fmla="*/ 119 w 125"/>
                <a:gd name="T13" fmla="*/ 62 h 119"/>
                <a:gd name="T14" fmla="*/ 57 w 125"/>
                <a:gd name="T15" fmla="*/ 119 h 119"/>
                <a:gd name="T16" fmla="*/ 7 w 125"/>
                <a:gd name="T17" fmla="*/ 119 h 119"/>
                <a:gd name="T18" fmla="*/ 0 w 125"/>
                <a:gd name="T19" fmla="*/ 112 h 119"/>
                <a:gd name="T20" fmla="*/ 7 w 125"/>
                <a:gd name="T21" fmla="*/ 106 h 119"/>
                <a:gd name="T22" fmla="*/ 57 w 125"/>
                <a:gd name="T23" fmla="*/ 106 h 119"/>
                <a:gd name="T24" fmla="*/ 63 w 125"/>
                <a:gd name="T25" fmla="*/ 112 h 119"/>
                <a:gd name="T26" fmla="*/ 57 w 125"/>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9">
                  <a:moveTo>
                    <a:pt x="119" y="62"/>
                  </a:moveTo>
                  <a:cubicBezTo>
                    <a:pt x="116" y="62"/>
                    <a:pt x="113" y="60"/>
                    <a:pt x="113" y="56"/>
                  </a:cubicBezTo>
                  <a:cubicBezTo>
                    <a:pt x="113" y="6"/>
                    <a:pt x="113" y="6"/>
                    <a:pt x="113" y="6"/>
                  </a:cubicBezTo>
                  <a:cubicBezTo>
                    <a:pt x="113" y="3"/>
                    <a:pt x="116" y="0"/>
                    <a:pt x="119" y="0"/>
                  </a:cubicBezTo>
                  <a:cubicBezTo>
                    <a:pt x="122" y="0"/>
                    <a:pt x="125" y="3"/>
                    <a:pt x="125" y="6"/>
                  </a:cubicBezTo>
                  <a:cubicBezTo>
                    <a:pt x="125" y="56"/>
                    <a:pt x="125" y="56"/>
                    <a:pt x="125" y="56"/>
                  </a:cubicBezTo>
                  <a:cubicBezTo>
                    <a:pt x="125" y="60"/>
                    <a:pt x="122" y="62"/>
                    <a:pt x="119" y="62"/>
                  </a:cubicBezTo>
                  <a:close/>
                  <a:moveTo>
                    <a:pt x="57" y="119"/>
                  </a:moveTo>
                  <a:cubicBezTo>
                    <a:pt x="7" y="119"/>
                    <a:pt x="7" y="119"/>
                    <a:pt x="7" y="119"/>
                  </a:cubicBezTo>
                  <a:cubicBezTo>
                    <a:pt x="3" y="119"/>
                    <a:pt x="0" y="116"/>
                    <a:pt x="0" y="112"/>
                  </a:cubicBezTo>
                  <a:cubicBezTo>
                    <a:pt x="0" y="109"/>
                    <a:pt x="3" y="106"/>
                    <a:pt x="7" y="106"/>
                  </a:cubicBezTo>
                  <a:cubicBezTo>
                    <a:pt x="57" y="106"/>
                    <a:pt x="57" y="106"/>
                    <a:pt x="57" y="106"/>
                  </a:cubicBezTo>
                  <a:cubicBezTo>
                    <a:pt x="60" y="106"/>
                    <a:pt x="63" y="109"/>
                    <a:pt x="63" y="112"/>
                  </a:cubicBezTo>
                  <a:cubicBezTo>
                    <a:pt x="63" y="116"/>
                    <a:pt x="60" y="119"/>
                    <a:pt x="57" y="1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2" name="Freeform 38"/>
            <p:cNvSpPr>
              <a:spLocks noEditPoints="1"/>
            </p:cNvSpPr>
            <p:nvPr/>
          </p:nvSpPr>
          <p:spPr bwMode="auto">
            <a:xfrm>
              <a:off x="2210" y="951"/>
              <a:ext cx="1159" cy="745"/>
            </a:xfrm>
            <a:custGeom>
              <a:avLst/>
              <a:gdLst>
                <a:gd name="T0" fmla="*/ 32 w 487"/>
                <a:gd name="T1" fmla="*/ 63 h 313"/>
                <a:gd name="T2" fmla="*/ 25 w 487"/>
                <a:gd name="T3" fmla="*/ 56 h 313"/>
                <a:gd name="T4" fmla="*/ 25 w 487"/>
                <a:gd name="T5" fmla="*/ 6 h 313"/>
                <a:gd name="T6" fmla="*/ 32 w 487"/>
                <a:gd name="T7" fmla="*/ 0 h 313"/>
                <a:gd name="T8" fmla="*/ 38 w 487"/>
                <a:gd name="T9" fmla="*/ 6 h 313"/>
                <a:gd name="T10" fmla="*/ 38 w 487"/>
                <a:gd name="T11" fmla="*/ 56 h 313"/>
                <a:gd name="T12" fmla="*/ 32 w 487"/>
                <a:gd name="T13" fmla="*/ 63 h 313"/>
                <a:gd name="T14" fmla="*/ 69 w 487"/>
                <a:gd name="T15" fmla="*/ 313 h 313"/>
                <a:gd name="T16" fmla="*/ 6 w 487"/>
                <a:gd name="T17" fmla="*/ 313 h 313"/>
                <a:gd name="T18" fmla="*/ 0 w 487"/>
                <a:gd name="T19" fmla="*/ 306 h 313"/>
                <a:gd name="T20" fmla="*/ 6 w 487"/>
                <a:gd name="T21" fmla="*/ 300 h 313"/>
                <a:gd name="T22" fmla="*/ 66 w 487"/>
                <a:gd name="T23" fmla="*/ 300 h 313"/>
                <a:gd name="T24" fmla="*/ 158 w 487"/>
                <a:gd name="T25" fmla="*/ 196 h 313"/>
                <a:gd name="T26" fmla="*/ 162 w 487"/>
                <a:gd name="T27" fmla="*/ 194 h 313"/>
                <a:gd name="T28" fmla="*/ 272 w 487"/>
                <a:gd name="T29" fmla="*/ 194 h 313"/>
                <a:gd name="T30" fmla="*/ 364 w 487"/>
                <a:gd name="T31" fmla="*/ 84 h 313"/>
                <a:gd name="T32" fmla="*/ 369 w 487"/>
                <a:gd name="T33" fmla="*/ 81 h 313"/>
                <a:gd name="T34" fmla="*/ 481 w 487"/>
                <a:gd name="T35" fmla="*/ 81 h 313"/>
                <a:gd name="T36" fmla="*/ 487 w 487"/>
                <a:gd name="T37" fmla="*/ 88 h 313"/>
                <a:gd name="T38" fmla="*/ 481 w 487"/>
                <a:gd name="T39" fmla="*/ 94 h 313"/>
                <a:gd name="T40" fmla="*/ 372 w 487"/>
                <a:gd name="T41" fmla="*/ 94 h 313"/>
                <a:gd name="T42" fmla="*/ 280 w 487"/>
                <a:gd name="T43" fmla="*/ 204 h 313"/>
                <a:gd name="T44" fmla="*/ 275 w 487"/>
                <a:gd name="T45" fmla="*/ 206 h 313"/>
                <a:gd name="T46" fmla="*/ 165 w 487"/>
                <a:gd name="T47" fmla="*/ 206 h 313"/>
                <a:gd name="T48" fmla="*/ 73 w 487"/>
                <a:gd name="T49" fmla="*/ 311 h 313"/>
                <a:gd name="T50" fmla="*/ 69 w 487"/>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313">
                  <a:moveTo>
                    <a:pt x="32" y="63"/>
                  </a:moveTo>
                  <a:cubicBezTo>
                    <a:pt x="28" y="63"/>
                    <a:pt x="25" y="60"/>
                    <a:pt x="25" y="56"/>
                  </a:cubicBezTo>
                  <a:cubicBezTo>
                    <a:pt x="25" y="6"/>
                    <a:pt x="25" y="6"/>
                    <a:pt x="25" y="6"/>
                  </a:cubicBezTo>
                  <a:cubicBezTo>
                    <a:pt x="25" y="3"/>
                    <a:pt x="28" y="0"/>
                    <a:pt x="32" y="0"/>
                  </a:cubicBezTo>
                  <a:cubicBezTo>
                    <a:pt x="35" y="0"/>
                    <a:pt x="38" y="3"/>
                    <a:pt x="38" y="6"/>
                  </a:cubicBezTo>
                  <a:cubicBezTo>
                    <a:pt x="38" y="56"/>
                    <a:pt x="38" y="56"/>
                    <a:pt x="38" y="56"/>
                  </a:cubicBezTo>
                  <a:cubicBezTo>
                    <a:pt x="38" y="60"/>
                    <a:pt x="35" y="63"/>
                    <a:pt x="32" y="63"/>
                  </a:cubicBezTo>
                  <a:close/>
                  <a:moveTo>
                    <a:pt x="69" y="313"/>
                  </a:moveTo>
                  <a:cubicBezTo>
                    <a:pt x="6" y="313"/>
                    <a:pt x="6" y="313"/>
                    <a:pt x="6" y="313"/>
                  </a:cubicBezTo>
                  <a:cubicBezTo>
                    <a:pt x="3" y="313"/>
                    <a:pt x="0" y="310"/>
                    <a:pt x="0" y="306"/>
                  </a:cubicBezTo>
                  <a:cubicBezTo>
                    <a:pt x="0" y="303"/>
                    <a:pt x="3" y="300"/>
                    <a:pt x="6" y="300"/>
                  </a:cubicBezTo>
                  <a:cubicBezTo>
                    <a:pt x="66" y="300"/>
                    <a:pt x="66" y="300"/>
                    <a:pt x="66" y="300"/>
                  </a:cubicBezTo>
                  <a:cubicBezTo>
                    <a:pt x="158" y="196"/>
                    <a:pt x="158" y="196"/>
                    <a:pt x="158" y="196"/>
                  </a:cubicBezTo>
                  <a:cubicBezTo>
                    <a:pt x="159" y="195"/>
                    <a:pt x="161" y="194"/>
                    <a:pt x="162" y="194"/>
                  </a:cubicBezTo>
                  <a:cubicBezTo>
                    <a:pt x="272" y="194"/>
                    <a:pt x="272" y="194"/>
                    <a:pt x="272" y="194"/>
                  </a:cubicBezTo>
                  <a:cubicBezTo>
                    <a:pt x="364" y="84"/>
                    <a:pt x="364" y="84"/>
                    <a:pt x="364" y="84"/>
                  </a:cubicBezTo>
                  <a:cubicBezTo>
                    <a:pt x="365" y="82"/>
                    <a:pt x="367" y="81"/>
                    <a:pt x="369" y="81"/>
                  </a:cubicBezTo>
                  <a:cubicBezTo>
                    <a:pt x="481" y="81"/>
                    <a:pt x="481" y="81"/>
                    <a:pt x="481" y="81"/>
                  </a:cubicBezTo>
                  <a:cubicBezTo>
                    <a:pt x="485" y="81"/>
                    <a:pt x="487" y="84"/>
                    <a:pt x="487" y="88"/>
                  </a:cubicBezTo>
                  <a:cubicBezTo>
                    <a:pt x="487" y="91"/>
                    <a:pt x="485" y="94"/>
                    <a:pt x="481" y="94"/>
                  </a:cubicBezTo>
                  <a:cubicBezTo>
                    <a:pt x="372" y="94"/>
                    <a:pt x="372" y="94"/>
                    <a:pt x="372" y="94"/>
                  </a:cubicBezTo>
                  <a:cubicBezTo>
                    <a:pt x="280" y="204"/>
                    <a:pt x="280" y="204"/>
                    <a:pt x="280" y="204"/>
                  </a:cubicBezTo>
                  <a:cubicBezTo>
                    <a:pt x="278" y="206"/>
                    <a:pt x="277" y="207"/>
                    <a:pt x="275" y="206"/>
                  </a:cubicBezTo>
                  <a:cubicBezTo>
                    <a:pt x="165" y="206"/>
                    <a:pt x="165" y="206"/>
                    <a:pt x="165" y="206"/>
                  </a:cubicBezTo>
                  <a:cubicBezTo>
                    <a:pt x="73" y="311"/>
                    <a:pt x="73" y="311"/>
                    <a:pt x="73" y="311"/>
                  </a:cubicBezTo>
                  <a:cubicBezTo>
                    <a:pt x="72" y="312"/>
                    <a:pt x="70" y="313"/>
                    <a:pt x="69" y="3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3" name="Oval 39"/>
            <p:cNvSpPr>
              <a:spLocks noChangeArrowheads="1"/>
            </p:cNvSpPr>
            <p:nvPr/>
          </p:nvSpPr>
          <p:spPr bwMode="auto">
            <a:xfrm>
              <a:off x="2791" y="1353"/>
              <a:ext cx="147"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4" name="Freeform 40"/>
            <p:cNvSpPr>
              <a:spLocks noEditPoints="1"/>
            </p:cNvSpPr>
            <p:nvPr/>
          </p:nvSpPr>
          <p:spPr bwMode="auto">
            <a:xfrm>
              <a:off x="2774" y="1339"/>
              <a:ext cx="179"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9" y="0"/>
                    <a:pt x="75" y="17"/>
                    <a:pt x="75" y="37"/>
                  </a:cubicBezTo>
                  <a:cubicBezTo>
                    <a:pt x="75" y="58"/>
                    <a:pt x="59" y="75"/>
                    <a:pt x="38" y="75"/>
                  </a:cubicBezTo>
                  <a:close/>
                  <a:moveTo>
                    <a:pt x="38" y="12"/>
                  </a:moveTo>
                  <a:cubicBezTo>
                    <a:pt x="24" y="12"/>
                    <a:pt x="13" y="23"/>
                    <a:pt x="13" y="37"/>
                  </a:cubicBezTo>
                  <a:cubicBezTo>
                    <a:pt x="13" y="51"/>
                    <a:pt x="24" y="62"/>
                    <a:pt x="38" y="62"/>
                  </a:cubicBezTo>
                  <a:cubicBezTo>
                    <a:pt x="52" y="62"/>
                    <a:pt x="63" y="51"/>
                    <a:pt x="63" y="37"/>
                  </a:cubicBezTo>
                  <a:cubicBezTo>
                    <a:pt x="63" y="23"/>
                    <a:pt x="52"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5" name="Oval 41"/>
            <p:cNvSpPr>
              <a:spLocks noChangeArrowheads="1"/>
            </p:cNvSpPr>
            <p:nvPr/>
          </p:nvSpPr>
          <p:spPr bwMode="auto">
            <a:xfrm>
              <a:off x="2298" y="1606"/>
              <a:ext cx="150" cy="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6" name="Freeform 42"/>
            <p:cNvSpPr>
              <a:spLocks noEditPoints="1"/>
            </p:cNvSpPr>
            <p:nvPr/>
          </p:nvSpPr>
          <p:spPr bwMode="auto">
            <a:xfrm>
              <a:off x="2284" y="1591"/>
              <a:ext cx="178"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8" y="0"/>
                    <a:pt x="75" y="17"/>
                    <a:pt x="75" y="37"/>
                  </a:cubicBezTo>
                  <a:cubicBezTo>
                    <a:pt x="75" y="58"/>
                    <a:pt x="58" y="75"/>
                    <a:pt x="38" y="75"/>
                  </a:cubicBezTo>
                  <a:close/>
                  <a:moveTo>
                    <a:pt x="38" y="12"/>
                  </a:moveTo>
                  <a:cubicBezTo>
                    <a:pt x="24" y="12"/>
                    <a:pt x="13" y="24"/>
                    <a:pt x="13" y="37"/>
                  </a:cubicBezTo>
                  <a:cubicBezTo>
                    <a:pt x="13" y="51"/>
                    <a:pt x="24" y="62"/>
                    <a:pt x="38" y="62"/>
                  </a:cubicBezTo>
                  <a:cubicBezTo>
                    <a:pt x="51" y="62"/>
                    <a:pt x="63" y="51"/>
                    <a:pt x="63" y="37"/>
                  </a:cubicBezTo>
                  <a:cubicBezTo>
                    <a:pt x="63" y="24"/>
                    <a:pt x="51"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7" name="Oval 43"/>
            <p:cNvSpPr>
              <a:spLocks noChangeArrowheads="1"/>
            </p:cNvSpPr>
            <p:nvPr/>
          </p:nvSpPr>
          <p:spPr bwMode="auto">
            <a:xfrm>
              <a:off x="3281" y="1085"/>
              <a:ext cx="147" cy="1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8" name="Freeform 44"/>
            <p:cNvSpPr>
              <a:spLocks noEditPoints="1"/>
            </p:cNvSpPr>
            <p:nvPr/>
          </p:nvSpPr>
          <p:spPr bwMode="auto">
            <a:xfrm>
              <a:off x="3267" y="1070"/>
              <a:ext cx="178" cy="179"/>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3 h 75"/>
                <a:gd name="T12" fmla="*/ 12 w 75"/>
                <a:gd name="T13" fmla="*/ 38 h 75"/>
                <a:gd name="T14" fmla="*/ 37 w 75"/>
                <a:gd name="T15" fmla="*/ 63 h 75"/>
                <a:gd name="T16" fmla="*/ 62 w 75"/>
                <a:gd name="T17" fmla="*/ 38 h 75"/>
                <a:gd name="T18" fmla="*/ 37 w 75"/>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6" y="75"/>
                    <a:pt x="0" y="58"/>
                    <a:pt x="0" y="38"/>
                  </a:cubicBezTo>
                  <a:cubicBezTo>
                    <a:pt x="0" y="17"/>
                    <a:pt x="16" y="0"/>
                    <a:pt x="37" y="0"/>
                  </a:cubicBezTo>
                  <a:cubicBezTo>
                    <a:pt x="58" y="0"/>
                    <a:pt x="75" y="17"/>
                    <a:pt x="75" y="38"/>
                  </a:cubicBezTo>
                  <a:cubicBezTo>
                    <a:pt x="75" y="58"/>
                    <a:pt x="58" y="75"/>
                    <a:pt x="37" y="75"/>
                  </a:cubicBezTo>
                  <a:close/>
                  <a:moveTo>
                    <a:pt x="37" y="13"/>
                  </a:moveTo>
                  <a:cubicBezTo>
                    <a:pt x="23" y="13"/>
                    <a:pt x="12" y="24"/>
                    <a:pt x="12" y="38"/>
                  </a:cubicBezTo>
                  <a:cubicBezTo>
                    <a:pt x="12" y="52"/>
                    <a:pt x="23" y="63"/>
                    <a:pt x="37" y="63"/>
                  </a:cubicBezTo>
                  <a:cubicBezTo>
                    <a:pt x="51" y="63"/>
                    <a:pt x="62" y="52"/>
                    <a:pt x="62" y="38"/>
                  </a:cubicBezTo>
                  <a:cubicBezTo>
                    <a:pt x="62" y="24"/>
                    <a:pt x="51" y="13"/>
                    <a:pt x="37"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59" name="Group 59"/>
          <p:cNvGrpSpPr>
            <a:grpSpLocks noChangeAspect="1"/>
          </p:cNvGrpSpPr>
          <p:nvPr/>
        </p:nvGrpSpPr>
        <p:grpSpPr bwMode="auto">
          <a:xfrm rot="1236971">
            <a:off x="10186555" y="519269"/>
            <a:ext cx="995603" cy="1178873"/>
            <a:chOff x="2078" y="667"/>
            <a:chExt cx="1608" cy="1904"/>
          </a:xfrm>
        </p:grpSpPr>
        <p:sp>
          <p:nvSpPr>
            <p:cNvPr id="60" name="Rectangle 60"/>
            <p:cNvSpPr>
              <a:spLocks noChangeArrowheads="1"/>
            </p:cNvSpPr>
            <p:nvPr/>
          </p:nvSpPr>
          <p:spPr bwMode="auto">
            <a:xfrm>
              <a:off x="2228" y="1010"/>
              <a:ext cx="953" cy="476"/>
            </a:xfrm>
            <a:prstGeom prst="rect">
              <a:avLst/>
            </a:prstGeom>
            <a:solidFill>
              <a:srgbClr val="FEB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 name="Freeform 61"/>
            <p:cNvSpPr>
              <a:spLocks noEditPoints="1"/>
            </p:cNvSpPr>
            <p:nvPr/>
          </p:nvSpPr>
          <p:spPr bwMode="auto">
            <a:xfrm>
              <a:off x="2214" y="993"/>
              <a:ext cx="982" cy="507"/>
            </a:xfrm>
            <a:custGeom>
              <a:avLst/>
              <a:gdLst>
                <a:gd name="T0" fmla="*/ 406 w 412"/>
                <a:gd name="T1" fmla="*/ 213 h 213"/>
                <a:gd name="T2" fmla="*/ 6 w 412"/>
                <a:gd name="T3" fmla="*/ 213 h 213"/>
                <a:gd name="T4" fmla="*/ 0 w 412"/>
                <a:gd name="T5" fmla="*/ 207 h 213"/>
                <a:gd name="T6" fmla="*/ 0 w 412"/>
                <a:gd name="T7" fmla="*/ 7 h 213"/>
                <a:gd name="T8" fmla="*/ 6 w 412"/>
                <a:gd name="T9" fmla="*/ 0 h 213"/>
                <a:gd name="T10" fmla="*/ 406 w 412"/>
                <a:gd name="T11" fmla="*/ 0 h 213"/>
                <a:gd name="T12" fmla="*/ 412 w 412"/>
                <a:gd name="T13" fmla="*/ 7 h 213"/>
                <a:gd name="T14" fmla="*/ 412 w 412"/>
                <a:gd name="T15" fmla="*/ 207 h 213"/>
                <a:gd name="T16" fmla="*/ 406 w 412"/>
                <a:gd name="T17" fmla="*/ 213 h 213"/>
                <a:gd name="T18" fmla="*/ 12 w 412"/>
                <a:gd name="T19" fmla="*/ 200 h 213"/>
                <a:gd name="T20" fmla="*/ 400 w 412"/>
                <a:gd name="T21" fmla="*/ 200 h 213"/>
                <a:gd name="T22" fmla="*/ 400 w 412"/>
                <a:gd name="T23" fmla="*/ 13 h 213"/>
                <a:gd name="T24" fmla="*/ 12 w 412"/>
                <a:gd name="T25" fmla="*/ 13 h 213"/>
                <a:gd name="T26" fmla="*/ 12 w 412"/>
                <a:gd name="T2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213">
                  <a:moveTo>
                    <a:pt x="406" y="213"/>
                  </a:moveTo>
                  <a:cubicBezTo>
                    <a:pt x="6" y="213"/>
                    <a:pt x="6" y="213"/>
                    <a:pt x="6" y="213"/>
                  </a:cubicBezTo>
                  <a:cubicBezTo>
                    <a:pt x="3" y="213"/>
                    <a:pt x="0" y="210"/>
                    <a:pt x="0" y="207"/>
                  </a:cubicBezTo>
                  <a:cubicBezTo>
                    <a:pt x="0" y="7"/>
                    <a:pt x="0" y="7"/>
                    <a:pt x="0" y="7"/>
                  </a:cubicBezTo>
                  <a:cubicBezTo>
                    <a:pt x="0" y="3"/>
                    <a:pt x="3" y="0"/>
                    <a:pt x="6" y="0"/>
                  </a:cubicBezTo>
                  <a:cubicBezTo>
                    <a:pt x="406" y="0"/>
                    <a:pt x="406" y="0"/>
                    <a:pt x="406" y="0"/>
                  </a:cubicBezTo>
                  <a:cubicBezTo>
                    <a:pt x="409" y="0"/>
                    <a:pt x="412" y="3"/>
                    <a:pt x="412" y="7"/>
                  </a:cubicBezTo>
                  <a:cubicBezTo>
                    <a:pt x="412" y="207"/>
                    <a:pt x="412" y="207"/>
                    <a:pt x="412" y="207"/>
                  </a:cubicBezTo>
                  <a:cubicBezTo>
                    <a:pt x="412" y="210"/>
                    <a:pt x="409" y="213"/>
                    <a:pt x="406" y="213"/>
                  </a:cubicBezTo>
                  <a:close/>
                  <a:moveTo>
                    <a:pt x="12" y="200"/>
                  </a:moveTo>
                  <a:cubicBezTo>
                    <a:pt x="400" y="200"/>
                    <a:pt x="400" y="200"/>
                    <a:pt x="400" y="200"/>
                  </a:cubicBezTo>
                  <a:cubicBezTo>
                    <a:pt x="400" y="13"/>
                    <a:pt x="400" y="13"/>
                    <a:pt x="400" y="13"/>
                  </a:cubicBezTo>
                  <a:cubicBezTo>
                    <a:pt x="12" y="13"/>
                    <a:pt x="12" y="13"/>
                    <a:pt x="12" y="13"/>
                  </a:cubicBezTo>
                  <a:lnTo>
                    <a:pt x="12"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 name="Freeform 62"/>
            <p:cNvSpPr>
              <a:spLocks noEditPoints="1"/>
            </p:cNvSpPr>
            <p:nvPr/>
          </p:nvSpPr>
          <p:spPr bwMode="auto">
            <a:xfrm>
              <a:off x="2078" y="846"/>
              <a:ext cx="1251" cy="1577"/>
            </a:xfrm>
            <a:custGeom>
              <a:avLst/>
              <a:gdLst>
                <a:gd name="T0" fmla="*/ 488 w 525"/>
                <a:gd name="T1" fmla="*/ 663 h 663"/>
                <a:gd name="T2" fmla="*/ 38 w 525"/>
                <a:gd name="T3" fmla="*/ 663 h 663"/>
                <a:gd name="T4" fmla="*/ 0 w 525"/>
                <a:gd name="T5" fmla="*/ 625 h 663"/>
                <a:gd name="T6" fmla="*/ 0 w 525"/>
                <a:gd name="T7" fmla="*/ 37 h 663"/>
                <a:gd name="T8" fmla="*/ 38 w 525"/>
                <a:gd name="T9" fmla="*/ 0 h 663"/>
                <a:gd name="T10" fmla="*/ 488 w 525"/>
                <a:gd name="T11" fmla="*/ 0 h 663"/>
                <a:gd name="T12" fmla="*/ 525 w 525"/>
                <a:gd name="T13" fmla="*/ 37 h 663"/>
                <a:gd name="T14" fmla="*/ 525 w 525"/>
                <a:gd name="T15" fmla="*/ 625 h 663"/>
                <a:gd name="T16" fmla="*/ 488 w 525"/>
                <a:gd name="T17" fmla="*/ 663 h 663"/>
                <a:gd name="T18" fmla="*/ 38 w 525"/>
                <a:gd name="T19" fmla="*/ 12 h 663"/>
                <a:gd name="T20" fmla="*/ 13 w 525"/>
                <a:gd name="T21" fmla="*/ 37 h 663"/>
                <a:gd name="T22" fmla="*/ 13 w 525"/>
                <a:gd name="T23" fmla="*/ 625 h 663"/>
                <a:gd name="T24" fmla="*/ 38 w 525"/>
                <a:gd name="T25" fmla="*/ 650 h 663"/>
                <a:gd name="T26" fmla="*/ 488 w 525"/>
                <a:gd name="T27" fmla="*/ 650 h 663"/>
                <a:gd name="T28" fmla="*/ 513 w 525"/>
                <a:gd name="T29" fmla="*/ 625 h 663"/>
                <a:gd name="T30" fmla="*/ 513 w 525"/>
                <a:gd name="T31" fmla="*/ 37 h 663"/>
                <a:gd name="T32" fmla="*/ 488 w 525"/>
                <a:gd name="T33" fmla="*/ 12 h 663"/>
                <a:gd name="T34" fmla="*/ 38 w 525"/>
                <a:gd name="T35" fmla="*/ 1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663">
                  <a:moveTo>
                    <a:pt x="488" y="663"/>
                  </a:moveTo>
                  <a:cubicBezTo>
                    <a:pt x="38" y="663"/>
                    <a:pt x="38" y="663"/>
                    <a:pt x="38" y="663"/>
                  </a:cubicBezTo>
                  <a:cubicBezTo>
                    <a:pt x="17" y="663"/>
                    <a:pt x="0" y="646"/>
                    <a:pt x="0" y="625"/>
                  </a:cubicBezTo>
                  <a:cubicBezTo>
                    <a:pt x="0" y="37"/>
                    <a:pt x="0" y="37"/>
                    <a:pt x="0" y="37"/>
                  </a:cubicBezTo>
                  <a:cubicBezTo>
                    <a:pt x="0" y="17"/>
                    <a:pt x="17" y="0"/>
                    <a:pt x="38" y="0"/>
                  </a:cubicBezTo>
                  <a:cubicBezTo>
                    <a:pt x="488" y="0"/>
                    <a:pt x="488" y="0"/>
                    <a:pt x="488" y="0"/>
                  </a:cubicBezTo>
                  <a:cubicBezTo>
                    <a:pt x="509" y="0"/>
                    <a:pt x="525" y="17"/>
                    <a:pt x="525" y="37"/>
                  </a:cubicBezTo>
                  <a:cubicBezTo>
                    <a:pt x="525" y="625"/>
                    <a:pt x="525" y="625"/>
                    <a:pt x="525" y="625"/>
                  </a:cubicBezTo>
                  <a:cubicBezTo>
                    <a:pt x="525" y="646"/>
                    <a:pt x="509" y="663"/>
                    <a:pt x="488" y="663"/>
                  </a:cubicBezTo>
                  <a:close/>
                  <a:moveTo>
                    <a:pt x="38" y="12"/>
                  </a:moveTo>
                  <a:cubicBezTo>
                    <a:pt x="24" y="12"/>
                    <a:pt x="13" y="24"/>
                    <a:pt x="13" y="37"/>
                  </a:cubicBezTo>
                  <a:cubicBezTo>
                    <a:pt x="13" y="625"/>
                    <a:pt x="13" y="625"/>
                    <a:pt x="13" y="625"/>
                  </a:cubicBezTo>
                  <a:cubicBezTo>
                    <a:pt x="13" y="639"/>
                    <a:pt x="24" y="650"/>
                    <a:pt x="38" y="650"/>
                  </a:cubicBezTo>
                  <a:cubicBezTo>
                    <a:pt x="488" y="650"/>
                    <a:pt x="488" y="650"/>
                    <a:pt x="488" y="650"/>
                  </a:cubicBezTo>
                  <a:cubicBezTo>
                    <a:pt x="502" y="650"/>
                    <a:pt x="513" y="639"/>
                    <a:pt x="513" y="625"/>
                  </a:cubicBezTo>
                  <a:cubicBezTo>
                    <a:pt x="513" y="37"/>
                    <a:pt x="513" y="37"/>
                    <a:pt x="513" y="37"/>
                  </a:cubicBezTo>
                  <a:cubicBezTo>
                    <a:pt x="513" y="24"/>
                    <a:pt x="502" y="12"/>
                    <a:pt x="488" y="12"/>
                  </a:cubicBezTo>
                  <a:lnTo>
                    <a:pt x="3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 name="Freeform 63"/>
            <p:cNvSpPr>
              <a:spLocks noEditPoints="1"/>
            </p:cNvSpPr>
            <p:nvPr/>
          </p:nvSpPr>
          <p:spPr bwMode="auto">
            <a:xfrm>
              <a:off x="2197" y="727"/>
              <a:ext cx="1327" cy="1844"/>
            </a:xfrm>
            <a:custGeom>
              <a:avLst/>
              <a:gdLst>
                <a:gd name="T0" fmla="*/ 500 w 557"/>
                <a:gd name="T1" fmla="*/ 775 h 775"/>
                <a:gd name="T2" fmla="*/ 38 w 557"/>
                <a:gd name="T3" fmla="*/ 775 h 775"/>
                <a:gd name="T4" fmla="*/ 0 w 557"/>
                <a:gd name="T5" fmla="*/ 738 h 775"/>
                <a:gd name="T6" fmla="*/ 0 w 557"/>
                <a:gd name="T7" fmla="*/ 731 h 775"/>
                <a:gd name="T8" fmla="*/ 7 w 557"/>
                <a:gd name="T9" fmla="*/ 725 h 775"/>
                <a:gd name="T10" fmla="*/ 13 w 557"/>
                <a:gd name="T11" fmla="*/ 731 h 775"/>
                <a:gd name="T12" fmla="*/ 13 w 557"/>
                <a:gd name="T13" fmla="*/ 738 h 775"/>
                <a:gd name="T14" fmla="*/ 38 w 557"/>
                <a:gd name="T15" fmla="*/ 763 h 775"/>
                <a:gd name="T16" fmla="*/ 500 w 557"/>
                <a:gd name="T17" fmla="*/ 763 h 775"/>
                <a:gd name="T18" fmla="*/ 525 w 557"/>
                <a:gd name="T19" fmla="*/ 738 h 775"/>
                <a:gd name="T20" fmla="*/ 525 w 557"/>
                <a:gd name="T21" fmla="*/ 150 h 775"/>
                <a:gd name="T22" fmla="*/ 500 w 557"/>
                <a:gd name="T23" fmla="*/ 125 h 775"/>
                <a:gd name="T24" fmla="*/ 494 w 557"/>
                <a:gd name="T25" fmla="*/ 125 h 775"/>
                <a:gd name="T26" fmla="*/ 488 w 557"/>
                <a:gd name="T27" fmla="*/ 119 h 775"/>
                <a:gd name="T28" fmla="*/ 494 w 557"/>
                <a:gd name="T29" fmla="*/ 112 h 775"/>
                <a:gd name="T30" fmla="*/ 500 w 557"/>
                <a:gd name="T31" fmla="*/ 112 h 775"/>
                <a:gd name="T32" fmla="*/ 538 w 557"/>
                <a:gd name="T33" fmla="*/ 150 h 775"/>
                <a:gd name="T34" fmla="*/ 538 w 557"/>
                <a:gd name="T35" fmla="*/ 738 h 775"/>
                <a:gd name="T36" fmla="*/ 500 w 557"/>
                <a:gd name="T37" fmla="*/ 775 h 775"/>
                <a:gd name="T38" fmla="*/ 550 w 557"/>
                <a:gd name="T39" fmla="*/ 12 h 775"/>
                <a:gd name="T40" fmla="*/ 500 w 557"/>
                <a:gd name="T41" fmla="*/ 12 h 775"/>
                <a:gd name="T42" fmla="*/ 494 w 557"/>
                <a:gd name="T43" fmla="*/ 6 h 775"/>
                <a:gd name="T44" fmla="*/ 500 w 557"/>
                <a:gd name="T45" fmla="*/ 0 h 775"/>
                <a:gd name="T46" fmla="*/ 550 w 557"/>
                <a:gd name="T47" fmla="*/ 0 h 775"/>
                <a:gd name="T48" fmla="*/ 557 w 557"/>
                <a:gd name="T49" fmla="*/ 6 h 775"/>
                <a:gd name="T50" fmla="*/ 550 w 557"/>
                <a:gd name="T51" fmla="*/ 1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7" h="775">
                  <a:moveTo>
                    <a:pt x="500" y="775"/>
                  </a:moveTo>
                  <a:cubicBezTo>
                    <a:pt x="38" y="775"/>
                    <a:pt x="38" y="775"/>
                    <a:pt x="38" y="775"/>
                  </a:cubicBezTo>
                  <a:cubicBezTo>
                    <a:pt x="17" y="775"/>
                    <a:pt x="0" y="758"/>
                    <a:pt x="0" y="738"/>
                  </a:cubicBezTo>
                  <a:cubicBezTo>
                    <a:pt x="0" y="731"/>
                    <a:pt x="0" y="731"/>
                    <a:pt x="0" y="731"/>
                  </a:cubicBezTo>
                  <a:cubicBezTo>
                    <a:pt x="0" y="728"/>
                    <a:pt x="3" y="725"/>
                    <a:pt x="7" y="725"/>
                  </a:cubicBezTo>
                  <a:cubicBezTo>
                    <a:pt x="10" y="725"/>
                    <a:pt x="13" y="728"/>
                    <a:pt x="13" y="731"/>
                  </a:cubicBezTo>
                  <a:cubicBezTo>
                    <a:pt x="13" y="738"/>
                    <a:pt x="13" y="738"/>
                    <a:pt x="13" y="738"/>
                  </a:cubicBezTo>
                  <a:cubicBezTo>
                    <a:pt x="13" y="751"/>
                    <a:pt x="24" y="763"/>
                    <a:pt x="38" y="763"/>
                  </a:cubicBezTo>
                  <a:cubicBezTo>
                    <a:pt x="500" y="763"/>
                    <a:pt x="500" y="763"/>
                    <a:pt x="500" y="763"/>
                  </a:cubicBezTo>
                  <a:cubicBezTo>
                    <a:pt x="514" y="763"/>
                    <a:pt x="525" y="751"/>
                    <a:pt x="525" y="738"/>
                  </a:cubicBezTo>
                  <a:cubicBezTo>
                    <a:pt x="525" y="150"/>
                    <a:pt x="525" y="150"/>
                    <a:pt x="525" y="150"/>
                  </a:cubicBezTo>
                  <a:cubicBezTo>
                    <a:pt x="525" y="136"/>
                    <a:pt x="514" y="125"/>
                    <a:pt x="500" y="125"/>
                  </a:cubicBezTo>
                  <a:cubicBezTo>
                    <a:pt x="494" y="125"/>
                    <a:pt x="494" y="125"/>
                    <a:pt x="494" y="125"/>
                  </a:cubicBezTo>
                  <a:cubicBezTo>
                    <a:pt x="491" y="125"/>
                    <a:pt x="488" y="122"/>
                    <a:pt x="488" y="119"/>
                  </a:cubicBezTo>
                  <a:cubicBezTo>
                    <a:pt x="488" y="115"/>
                    <a:pt x="491" y="112"/>
                    <a:pt x="494" y="112"/>
                  </a:cubicBezTo>
                  <a:cubicBezTo>
                    <a:pt x="500" y="112"/>
                    <a:pt x="500" y="112"/>
                    <a:pt x="500" y="112"/>
                  </a:cubicBezTo>
                  <a:cubicBezTo>
                    <a:pt x="521" y="112"/>
                    <a:pt x="538" y="129"/>
                    <a:pt x="538" y="150"/>
                  </a:cubicBezTo>
                  <a:cubicBezTo>
                    <a:pt x="538" y="738"/>
                    <a:pt x="538" y="738"/>
                    <a:pt x="538" y="738"/>
                  </a:cubicBezTo>
                  <a:cubicBezTo>
                    <a:pt x="538" y="758"/>
                    <a:pt x="521" y="775"/>
                    <a:pt x="500" y="775"/>
                  </a:cubicBezTo>
                  <a:close/>
                  <a:moveTo>
                    <a:pt x="550" y="12"/>
                  </a:moveTo>
                  <a:cubicBezTo>
                    <a:pt x="500" y="12"/>
                    <a:pt x="500" y="12"/>
                    <a:pt x="500" y="12"/>
                  </a:cubicBezTo>
                  <a:cubicBezTo>
                    <a:pt x="497" y="12"/>
                    <a:pt x="494" y="10"/>
                    <a:pt x="494" y="6"/>
                  </a:cubicBezTo>
                  <a:cubicBezTo>
                    <a:pt x="494" y="3"/>
                    <a:pt x="497" y="0"/>
                    <a:pt x="500" y="0"/>
                  </a:cubicBezTo>
                  <a:cubicBezTo>
                    <a:pt x="550" y="0"/>
                    <a:pt x="550" y="0"/>
                    <a:pt x="550" y="0"/>
                  </a:cubicBezTo>
                  <a:cubicBezTo>
                    <a:pt x="554" y="0"/>
                    <a:pt x="557" y="3"/>
                    <a:pt x="557" y="6"/>
                  </a:cubicBezTo>
                  <a:cubicBezTo>
                    <a:pt x="557" y="10"/>
                    <a:pt x="554" y="12"/>
                    <a:pt x="55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 name="Freeform 64"/>
            <p:cNvSpPr>
              <a:spLocks noEditPoints="1"/>
            </p:cNvSpPr>
            <p:nvPr/>
          </p:nvSpPr>
          <p:spPr bwMode="auto">
            <a:xfrm>
              <a:off x="3434" y="667"/>
              <a:ext cx="252" cy="252"/>
            </a:xfrm>
            <a:custGeom>
              <a:avLst/>
              <a:gdLst>
                <a:gd name="T0" fmla="*/ 6 w 106"/>
                <a:gd name="T1" fmla="*/ 62 h 106"/>
                <a:gd name="T2" fmla="*/ 0 w 106"/>
                <a:gd name="T3" fmla="*/ 56 h 106"/>
                <a:gd name="T4" fmla="*/ 0 w 106"/>
                <a:gd name="T5" fmla="*/ 6 h 106"/>
                <a:gd name="T6" fmla="*/ 6 w 106"/>
                <a:gd name="T7" fmla="*/ 0 h 106"/>
                <a:gd name="T8" fmla="*/ 13 w 106"/>
                <a:gd name="T9" fmla="*/ 6 h 106"/>
                <a:gd name="T10" fmla="*/ 13 w 106"/>
                <a:gd name="T11" fmla="*/ 56 h 106"/>
                <a:gd name="T12" fmla="*/ 6 w 106"/>
                <a:gd name="T13" fmla="*/ 62 h 106"/>
                <a:gd name="T14" fmla="*/ 100 w 106"/>
                <a:gd name="T15" fmla="*/ 106 h 106"/>
                <a:gd name="T16" fmla="*/ 50 w 106"/>
                <a:gd name="T17" fmla="*/ 106 h 106"/>
                <a:gd name="T18" fmla="*/ 44 w 106"/>
                <a:gd name="T19" fmla="*/ 100 h 106"/>
                <a:gd name="T20" fmla="*/ 50 w 106"/>
                <a:gd name="T21" fmla="*/ 94 h 106"/>
                <a:gd name="T22" fmla="*/ 100 w 106"/>
                <a:gd name="T23" fmla="*/ 94 h 106"/>
                <a:gd name="T24" fmla="*/ 106 w 106"/>
                <a:gd name="T25" fmla="*/ 100 h 106"/>
                <a:gd name="T26" fmla="*/ 100 w 106"/>
                <a:gd name="T2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6" y="62"/>
                  </a:moveTo>
                  <a:cubicBezTo>
                    <a:pt x="3" y="62"/>
                    <a:pt x="0" y="60"/>
                    <a:pt x="0" y="56"/>
                  </a:cubicBezTo>
                  <a:cubicBezTo>
                    <a:pt x="0" y="6"/>
                    <a:pt x="0" y="6"/>
                    <a:pt x="0" y="6"/>
                  </a:cubicBezTo>
                  <a:cubicBezTo>
                    <a:pt x="0" y="3"/>
                    <a:pt x="3" y="0"/>
                    <a:pt x="6" y="0"/>
                  </a:cubicBezTo>
                  <a:cubicBezTo>
                    <a:pt x="10" y="0"/>
                    <a:pt x="13" y="3"/>
                    <a:pt x="13" y="6"/>
                  </a:cubicBezTo>
                  <a:cubicBezTo>
                    <a:pt x="13" y="56"/>
                    <a:pt x="13" y="56"/>
                    <a:pt x="13" y="56"/>
                  </a:cubicBezTo>
                  <a:cubicBezTo>
                    <a:pt x="13" y="60"/>
                    <a:pt x="10" y="62"/>
                    <a:pt x="6" y="62"/>
                  </a:cubicBezTo>
                  <a:close/>
                  <a:moveTo>
                    <a:pt x="100" y="106"/>
                  </a:moveTo>
                  <a:cubicBezTo>
                    <a:pt x="50" y="106"/>
                    <a:pt x="50" y="106"/>
                    <a:pt x="50" y="106"/>
                  </a:cubicBezTo>
                  <a:cubicBezTo>
                    <a:pt x="47" y="106"/>
                    <a:pt x="44" y="103"/>
                    <a:pt x="44" y="100"/>
                  </a:cubicBezTo>
                  <a:cubicBezTo>
                    <a:pt x="44" y="97"/>
                    <a:pt x="47" y="94"/>
                    <a:pt x="50" y="94"/>
                  </a:cubicBezTo>
                  <a:cubicBezTo>
                    <a:pt x="100" y="94"/>
                    <a:pt x="100" y="94"/>
                    <a:pt x="100" y="94"/>
                  </a:cubicBezTo>
                  <a:cubicBezTo>
                    <a:pt x="104" y="94"/>
                    <a:pt x="106" y="97"/>
                    <a:pt x="106" y="100"/>
                  </a:cubicBezTo>
                  <a:cubicBezTo>
                    <a:pt x="106" y="103"/>
                    <a:pt x="104" y="106"/>
                    <a:pt x="100" y="1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 name="Freeform 65"/>
            <p:cNvSpPr>
              <a:spLocks noEditPoints="1"/>
            </p:cNvSpPr>
            <p:nvPr/>
          </p:nvSpPr>
          <p:spPr bwMode="auto">
            <a:xfrm>
              <a:off x="2362" y="831"/>
              <a:ext cx="1265" cy="567"/>
            </a:xfrm>
            <a:custGeom>
              <a:avLst/>
              <a:gdLst>
                <a:gd name="T0" fmla="*/ 525 w 531"/>
                <a:gd name="T1" fmla="*/ 62 h 238"/>
                <a:gd name="T2" fmla="*/ 519 w 531"/>
                <a:gd name="T3" fmla="*/ 56 h 238"/>
                <a:gd name="T4" fmla="*/ 519 w 531"/>
                <a:gd name="T5" fmla="*/ 6 h 238"/>
                <a:gd name="T6" fmla="*/ 525 w 531"/>
                <a:gd name="T7" fmla="*/ 0 h 238"/>
                <a:gd name="T8" fmla="*/ 531 w 531"/>
                <a:gd name="T9" fmla="*/ 6 h 238"/>
                <a:gd name="T10" fmla="*/ 531 w 531"/>
                <a:gd name="T11" fmla="*/ 56 h 238"/>
                <a:gd name="T12" fmla="*/ 525 w 531"/>
                <a:gd name="T13" fmla="*/ 62 h 238"/>
                <a:gd name="T14" fmla="*/ 6 w 531"/>
                <a:gd name="T15" fmla="*/ 237 h 238"/>
                <a:gd name="T16" fmla="*/ 0 w 531"/>
                <a:gd name="T17" fmla="*/ 231 h 238"/>
                <a:gd name="T18" fmla="*/ 2 w 531"/>
                <a:gd name="T19" fmla="*/ 227 h 238"/>
                <a:gd name="T20" fmla="*/ 89 w 531"/>
                <a:gd name="T21" fmla="*/ 115 h 238"/>
                <a:gd name="T22" fmla="*/ 94 w 531"/>
                <a:gd name="T23" fmla="*/ 112 h 238"/>
                <a:gd name="T24" fmla="*/ 99 w 531"/>
                <a:gd name="T25" fmla="*/ 114 h 238"/>
                <a:gd name="T26" fmla="*/ 194 w 531"/>
                <a:gd name="T27" fmla="*/ 221 h 238"/>
                <a:gd name="T28" fmla="*/ 277 w 531"/>
                <a:gd name="T29" fmla="*/ 115 h 238"/>
                <a:gd name="T30" fmla="*/ 285 w 531"/>
                <a:gd name="T31" fmla="*/ 113 h 238"/>
                <a:gd name="T32" fmla="*/ 287 w 531"/>
                <a:gd name="T33" fmla="*/ 122 h 238"/>
                <a:gd name="T34" fmla="*/ 286 w 531"/>
                <a:gd name="T35" fmla="*/ 122 h 238"/>
                <a:gd name="T36" fmla="*/ 199 w 531"/>
                <a:gd name="T37" fmla="*/ 235 h 238"/>
                <a:gd name="T38" fmla="*/ 190 w 531"/>
                <a:gd name="T39" fmla="*/ 236 h 238"/>
                <a:gd name="T40" fmla="*/ 189 w 531"/>
                <a:gd name="T41" fmla="*/ 235 h 238"/>
                <a:gd name="T42" fmla="*/ 94 w 531"/>
                <a:gd name="T43" fmla="*/ 128 h 238"/>
                <a:gd name="T44" fmla="*/ 11 w 531"/>
                <a:gd name="T45" fmla="*/ 235 h 238"/>
                <a:gd name="T46" fmla="*/ 6 w 531"/>
                <a:gd name="T4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238">
                  <a:moveTo>
                    <a:pt x="525" y="62"/>
                  </a:moveTo>
                  <a:cubicBezTo>
                    <a:pt x="522" y="62"/>
                    <a:pt x="519" y="59"/>
                    <a:pt x="519" y="56"/>
                  </a:cubicBezTo>
                  <a:cubicBezTo>
                    <a:pt x="519" y="6"/>
                    <a:pt x="519" y="6"/>
                    <a:pt x="519" y="6"/>
                  </a:cubicBezTo>
                  <a:cubicBezTo>
                    <a:pt x="519" y="3"/>
                    <a:pt x="522" y="0"/>
                    <a:pt x="525" y="0"/>
                  </a:cubicBezTo>
                  <a:cubicBezTo>
                    <a:pt x="529" y="0"/>
                    <a:pt x="531" y="3"/>
                    <a:pt x="531" y="6"/>
                  </a:cubicBezTo>
                  <a:cubicBezTo>
                    <a:pt x="531" y="56"/>
                    <a:pt x="531" y="56"/>
                    <a:pt x="531" y="56"/>
                  </a:cubicBezTo>
                  <a:cubicBezTo>
                    <a:pt x="531" y="59"/>
                    <a:pt x="529" y="62"/>
                    <a:pt x="525" y="62"/>
                  </a:cubicBezTo>
                  <a:close/>
                  <a:moveTo>
                    <a:pt x="6" y="237"/>
                  </a:moveTo>
                  <a:cubicBezTo>
                    <a:pt x="3" y="237"/>
                    <a:pt x="0" y="234"/>
                    <a:pt x="0" y="231"/>
                  </a:cubicBezTo>
                  <a:cubicBezTo>
                    <a:pt x="0" y="230"/>
                    <a:pt x="1" y="228"/>
                    <a:pt x="2" y="227"/>
                  </a:cubicBezTo>
                  <a:cubicBezTo>
                    <a:pt x="89" y="115"/>
                    <a:pt x="89" y="115"/>
                    <a:pt x="89" y="115"/>
                  </a:cubicBezTo>
                  <a:cubicBezTo>
                    <a:pt x="90" y="113"/>
                    <a:pt x="92" y="112"/>
                    <a:pt x="94" y="112"/>
                  </a:cubicBezTo>
                  <a:cubicBezTo>
                    <a:pt x="96" y="112"/>
                    <a:pt x="97" y="113"/>
                    <a:pt x="99" y="114"/>
                  </a:cubicBezTo>
                  <a:cubicBezTo>
                    <a:pt x="194" y="221"/>
                    <a:pt x="194" y="221"/>
                    <a:pt x="194" y="221"/>
                  </a:cubicBezTo>
                  <a:cubicBezTo>
                    <a:pt x="277" y="115"/>
                    <a:pt x="277" y="115"/>
                    <a:pt x="277" y="115"/>
                  </a:cubicBezTo>
                  <a:cubicBezTo>
                    <a:pt x="279" y="112"/>
                    <a:pt x="282" y="111"/>
                    <a:pt x="285" y="113"/>
                  </a:cubicBezTo>
                  <a:cubicBezTo>
                    <a:pt x="288" y="115"/>
                    <a:pt x="289" y="119"/>
                    <a:pt x="287" y="122"/>
                  </a:cubicBezTo>
                  <a:cubicBezTo>
                    <a:pt x="287" y="122"/>
                    <a:pt x="287" y="122"/>
                    <a:pt x="286" y="122"/>
                  </a:cubicBezTo>
                  <a:cubicBezTo>
                    <a:pt x="199" y="235"/>
                    <a:pt x="199" y="235"/>
                    <a:pt x="199" y="235"/>
                  </a:cubicBezTo>
                  <a:cubicBezTo>
                    <a:pt x="197" y="238"/>
                    <a:pt x="193" y="238"/>
                    <a:pt x="190" y="236"/>
                  </a:cubicBezTo>
                  <a:cubicBezTo>
                    <a:pt x="190" y="236"/>
                    <a:pt x="190" y="235"/>
                    <a:pt x="189" y="235"/>
                  </a:cubicBezTo>
                  <a:cubicBezTo>
                    <a:pt x="94" y="128"/>
                    <a:pt x="94" y="128"/>
                    <a:pt x="94" y="128"/>
                  </a:cubicBezTo>
                  <a:cubicBezTo>
                    <a:pt x="11" y="235"/>
                    <a:pt x="11" y="235"/>
                    <a:pt x="11" y="235"/>
                  </a:cubicBezTo>
                  <a:cubicBezTo>
                    <a:pt x="10" y="236"/>
                    <a:pt x="8" y="237"/>
                    <a:pt x="6" y="2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 name="Oval 66"/>
            <p:cNvSpPr>
              <a:spLocks noChangeArrowheads="1"/>
            </p:cNvSpPr>
            <p:nvPr/>
          </p:nvSpPr>
          <p:spPr bwMode="auto">
            <a:xfrm>
              <a:off x="2333" y="1336"/>
              <a:ext cx="88"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 name="Freeform 67"/>
            <p:cNvSpPr>
              <a:spLocks noEditPoints="1"/>
            </p:cNvSpPr>
            <p:nvPr/>
          </p:nvSpPr>
          <p:spPr bwMode="auto">
            <a:xfrm>
              <a:off x="2317" y="1321"/>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4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2" y="50"/>
                    <a:pt x="0" y="39"/>
                    <a:pt x="0" y="25"/>
                  </a:cubicBezTo>
                  <a:cubicBezTo>
                    <a:pt x="0" y="11"/>
                    <a:pt x="12" y="0"/>
                    <a:pt x="25" y="0"/>
                  </a:cubicBezTo>
                  <a:cubicBezTo>
                    <a:pt x="39" y="0"/>
                    <a:pt x="50" y="11"/>
                    <a:pt x="50" y="25"/>
                  </a:cubicBezTo>
                  <a:cubicBezTo>
                    <a:pt x="50" y="39"/>
                    <a:pt x="39" y="50"/>
                    <a:pt x="25" y="50"/>
                  </a:cubicBezTo>
                  <a:close/>
                  <a:moveTo>
                    <a:pt x="25" y="12"/>
                  </a:moveTo>
                  <a:cubicBezTo>
                    <a:pt x="19" y="13"/>
                    <a:pt x="13" y="19"/>
                    <a:pt x="14" y="26"/>
                  </a:cubicBezTo>
                  <a:cubicBezTo>
                    <a:pt x="14" y="32"/>
                    <a:pt x="19" y="37"/>
                    <a:pt x="25" y="37"/>
                  </a:cubicBezTo>
                  <a:cubicBezTo>
                    <a:pt x="32" y="37"/>
                    <a:pt x="38" y="31"/>
                    <a:pt x="37" y="24"/>
                  </a:cubicBezTo>
                  <a:cubicBezTo>
                    <a:pt x="37" y="18"/>
                    <a:pt x="32"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 name="Oval 68"/>
            <p:cNvSpPr>
              <a:spLocks noChangeArrowheads="1"/>
            </p:cNvSpPr>
            <p:nvPr/>
          </p:nvSpPr>
          <p:spPr bwMode="auto">
            <a:xfrm>
              <a:off x="2779" y="1336"/>
              <a:ext cx="90"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 name="Freeform 69"/>
            <p:cNvSpPr>
              <a:spLocks noEditPoints="1"/>
            </p:cNvSpPr>
            <p:nvPr/>
          </p:nvSpPr>
          <p:spPr bwMode="auto">
            <a:xfrm>
              <a:off x="2764" y="1321"/>
              <a:ext cx="120"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3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3"/>
                    <a:pt x="13" y="19"/>
                    <a:pt x="13" y="26"/>
                  </a:cubicBezTo>
                  <a:cubicBezTo>
                    <a:pt x="13" y="32"/>
                    <a:pt x="19" y="37"/>
                    <a:pt x="25" y="37"/>
                  </a:cubicBezTo>
                  <a:cubicBezTo>
                    <a:pt x="32" y="37"/>
                    <a:pt x="37" y="31"/>
                    <a:pt x="37" y="24"/>
                  </a:cubicBezTo>
                  <a:cubicBezTo>
                    <a:pt x="37" y="18"/>
                    <a:pt x="31"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 name="Oval 70"/>
            <p:cNvSpPr>
              <a:spLocks noChangeArrowheads="1"/>
            </p:cNvSpPr>
            <p:nvPr/>
          </p:nvSpPr>
          <p:spPr bwMode="auto">
            <a:xfrm>
              <a:off x="2541" y="1069"/>
              <a:ext cx="90"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1" name="Freeform 71"/>
            <p:cNvSpPr>
              <a:spLocks noEditPoints="1"/>
            </p:cNvSpPr>
            <p:nvPr/>
          </p:nvSpPr>
          <p:spPr bwMode="auto">
            <a:xfrm>
              <a:off x="2526" y="1053"/>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3 h 50"/>
                <a:gd name="T12" fmla="*/ 13 w 50"/>
                <a:gd name="T13" fmla="*/ 26 h 50"/>
                <a:gd name="T14" fmla="*/ 25 w 50"/>
                <a:gd name="T15" fmla="*/ 38 h 50"/>
                <a:gd name="T16" fmla="*/ 37 w 50"/>
                <a:gd name="T17" fmla="*/ 25 h 50"/>
                <a:gd name="T18" fmla="*/ 25 w 50"/>
                <a:gd name="T1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2"/>
                    <a:pt x="11" y="0"/>
                    <a:pt x="25" y="0"/>
                  </a:cubicBezTo>
                  <a:cubicBezTo>
                    <a:pt x="39" y="0"/>
                    <a:pt x="50" y="12"/>
                    <a:pt x="50" y="25"/>
                  </a:cubicBezTo>
                  <a:cubicBezTo>
                    <a:pt x="50" y="39"/>
                    <a:pt x="39" y="50"/>
                    <a:pt x="25" y="50"/>
                  </a:cubicBezTo>
                  <a:close/>
                  <a:moveTo>
                    <a:pt x="25" y="13"/>
                  </a:moveTo>
                  <a:cubicBezTo>
                    <a:pt x="18" y="13"/>
                    <a:pt x="13" y="19"/>
                    <a:pt x="13" y="26"/>
                  </a:cubicBezTo>
                  <a:cubicBezTo>
                    <a:pt x="13" y="33"/>
                    <a:pt x="19" y="38"/>
                    <a:pt x="25" y="38"/>
                  </a:cubicBezTo>
                  <a:cubicBezTo>
                    <a:pt x="32" y="38"/>
                    <a:pt x="37" y="32"/>
                    <a:pt x="37" y="25"/>
                  </a:cubicBezTo>
                  <a:cubicBezTo>
                    <a:pt x="37" y="18"/>
                    <a:pt x="31" y="13"/>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2" name="Oval 72"/>
            <p:cNvSpPr>
              <a:spLocks noChangeArrowheads="1"/>
            </p:cNvSpPr>
            <p:nvPr/>
          </p:nvSpPr>
          <p:spPr bwMode="auto">
            <a:xfrm>
              <a:off x="2988" y="1069"/>
              <a:ext cx="89"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3" name="Freeform 73"/>
            <p:cNvSpPr>
              <a:spLocks noEditPoints="1"/>
            </p:cNvSpPr>
            <p:nvPr/>
          </p:nvSpPr>
          <p:spPr bwMode="auto">
            <a:xfrm>
              <a:off x="2333" y="1053"/>
              <a:ext cx="863" cy="1220"/>
            </a:xfrm>
            <a:custGeom>
              <a:avLst/>
              <a:gdLst>
                <a:gd name="T0" fmla="*/ 293 w 362"/>
                <a:gd name="T1" fmla="*/ 50 h 513"/>
                <a:gd name="T2" fmla="*/ 268 w 362"/>
                <a:gd name="T3" fmla="*/ 25 h 513"/>
                <a:gd name="T4" fmla="*/ 293 w 362"/>
                <a:gd name="T5" fmla="*/ 0 h 513"/>
                <a:gd name="T6" fmla="*/ 318 w 362"/>
                <a:gd name="T7" fmla="*/ 25 h 513"/>
                <a:gd name="T8" fmla="*/ 293 w 362"/>
                <a:gd name="T9" fmla="*/ 50 h 513"/>
                <a:gd name="T10" fmla="*/ 293 w 362"/>
                <a:gd name="T11" fmla="*/ 13 h 513"/>
                <a:gd name="T12" fmla="*/ 282 w 362"/>
                <a:gd name="T13" fmla="*/ 26 h 513"/>
                <a:gd name="T14" fmla="*/ 293 w 362"/>
                <a:gd name="T15" fmla="*/ 38 h 513"/>
                <a:gd name="T16" fmla="*/ 305 w 362"/>
                <a:gd name="T17" fmla="*/ 25 h 513"/>
                <a:gd name="T18" fmla="*/ 293 w 362"/>
                <a:gd name="T19" fmla="*/ 13 h 513"/>
                <a:gd name="T20" fmla="*/ 281 w 362"/>
                <a:gd name="T21" fmla="*/ 513 h 513"/>
                <a:gd name="T22" fmla="*/ 200 w 362"/>
                <a:gd name="T23" fmla="*/ 432 h 513"/>
                <a:gd name="T24" fmla="*/ 281 w 362"/>
                <a:gd name="T25" fmla="*/ 351 h 513"/>
                <a:gd name="T26" fmla="*/ 362 w 362"/>
                <a:gd name="T27" fmla="*/ 432 h 513"/>
                <a:gd name="T28" fmla="*/ 281 w 362"/>
                <a:gd name="T29" fmla="*/ 513 h 513"/>
                <a:gd name="T30" fmla="*/ 281 w 362"/>
                <a:gd name="T31" fmla="*/ 363 h 513"/>
                <a:gd name="T32" fmla="*/ 212 w 362"/>
                <a:gd name="T33" fmla="*/ 432 h 513"/>
                <a:gd name="T34" fmla="*/ 281 w 362"/>
                <a:gd name="T35" fmla="*/ 501 h 513"/>
                <a:gd name="T36" fmla="*/ 350 w 362"/>
                <a:gd name="T37" fmla="*/ 432 h 513"/>
                <a:gd name="T38" fmla="*/ 281 w 362"/>
                <a:gd name="T39" fmla="*/ 363 h 513"/>
                <a:gd name="T40" fmla="*/ 306 w 362"/>
                <a:gd name="T41" fmla="*/ 250 h 513"/>
                <a:gd name="T42" fmla="*/ 6 w 362"/>
                <a:gd name="T43" fmla="*/ 250 h 513"/>
                <a:gd name="T44" fmla="*/ 0 w 362"/>
                <a:gd name="T45" fmla="*/ 244 h 513"/>
                <a:gd name="T46" fmla="*/ 6 w 362"/>
                <a:gd name="T47" fmla="*/ 238 h 513"/>
                <a:gd name="T48" fmla="*/ 306 w 362"/>
                <a:gd name="T49" fmla="*/ 238 h 513"/>
                <a:gd name="T50" fmla="*/ 312 w 362"/>
                <a:gd name="T51" fmla="*/ 244 h 513"/>
                <a:gd name="T52" fmla="*/ 306 w 362"/>
                <a:gd name="T53" fmla="*/ 250 h 513"/>
                <a:gd name="T54" fmla="*/ 306 w 362"/>
                <a:gd name="T55" fmla="*/ 313 h 513"/>
                <a:gd name="T56" fmla="*/ 6 w 362"/>
                <a:gd name="T57" fmla="*/ 313 h 513"/>
                <a:gd name="T58" fmla="*/ 0 w 362"/>
                <a:gd name="T59" fmla="*/ 307 h 513"/>
                <a:gd name="T60" fmla="*/ 6 w 362"/>
                <a:gd name="T61" fmla="*/ 301 h 513"/>
                <a:gd name="T62" fmla="*/ 306 w 362"/>
                <a:gd name="T63" fmla="*/ 301 h 513"/>
                <a:gd name="T64" fmla="*/ 312 w 362"/>
                <a:gd name="T65" fmla="*/ 307 h 513"/>
                <a:gd name="T66" fmla="*/ 306 w 362"/>
                <a:gd name="T67" fmla="*/ 3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513">
                  <a:moveTo>
                    <a:pt x="293" y="50"/>
                  </a:moveTo>
                  <a:cubicBezTo>
                    <a:pt x="280" y="50"/>
                    <a:pt x="268" y="39"/>
                    <a:pt x="268" y="25"/>
                  </a:cubicBezTo>
                  <a:cubicBezTo>
                    <a:pt x="268" y="12"/>
                    <a:pt x="280" y="0"/>
                    <a:pt x="293" y="0"/>
                  </a:cubicBezTo>
                  <a:cubicBezTo>
                    <a:pt x="307" y="0"/>
                    <a:pt x="318" y="12"/>
                    <a:pt x="318" y="25"/>
                  </a:cubicBezTo>
                  <a:cubicBezTo>
                    <a:pt x="318" y="39"/>
                    <a:pt x="307" y="50"/>
                    <a:pt x="293" y="50"/>
                  </a:cubicBezTo>
                  <a:close/>
                  <a:moveTo>
                    <a:pt x="293" y="13"/>
                  </a:moveTo>
                  <a:cubicBezTo>
                    <a:pt x="287" y="13"/>
                    <a:pt x="281" y="19"/>
                    <a:pt x="282" y="26"/>
                  </a:cubicBezTo>
                  <a:cubicBezTo>
                    <a:pt x="282" y="33"/>
                    <a:pt x="287" y="38"/>
                    <a:pt x="293" y="38"/>
                  </a:cubicBezTo>
                  <a:cubicBezTo>
                    <a:pt x="300" y="38"/>
                    <a:pt x="306" y="32"/>
                    <a:pt x="305" y="25"/>
                  </a:cubicBezTo>
                  <a:cubicBezTo>
                    <a:pt x="305" y="18"/>
                    <a:pt x="300" y="13"/>
                    <a:pt x="293" y="13"/>
                  </a:cubicBezTo>
                  <a:close/>
                  <a:moveTo>
                    <a:pt x="281" y="513"/>
                  </a:moveTo>
                  <a:cubicBezTo>
                    <a:pt x="236" y="513"/>
                    <a:pt x="200" y="477"/>
                    <a:pt x="200" y="432"/>
                  </a:cubicBezTo>
                  <a:cubicBezTo>
                    <a:pt x="200" y="387"/>
                    <a:pt x="236" y="351"/>
                    <a:pt x="281" y="351"/>
                  </a:cubicBezTo>
                  <a:cubicBezTo>
                    <a:pt x="326" y="351"/>
                    <a:pt x="362" y="387"/>
                    <a:pt x="362" y="432"/>
                  </a:cubicBezTo>
                  <a:cubicBezTo>
                    <a:pt x="362" y="477"/>
                    <a:pt x="326" y="513"/>
                    <a:pt x="281" y="513"/>
                  </a:cubicBezTo>
                  <a:close/>
                  <a:moveTo>
                    <a:pt x="281" y="363"/>
                  </a:moveTo>
                  <a:cubicBezTo>
                    <a:pt x="243" y="363"/>
                    <a:pt x="212" y="394"/>
                    <a:pt x="212" y="432"/>
                  </a:cubicBezTo>
                  <a:cubicBezTo>
                    <a:pt x="212" y="470"/>
                    <a:pt x="243" y="501"/>
                    <a:pt x="281" y="501"/>
                  </a:cubicBezTo>
                  <a:cubicBezTo>
                    <a:pt x="319" y="501"/>
                    <a:pt x="350" y="470"/>
                    <a:pt x="350" y="432"/>
                  </a:cubicBezTo>
                  <a:cubicBezTo>
                    <a:pt x="350" y="394"/>
                    <a:pt x="319" y="363"/>
                    <a:pt x="281" y="363"/>
                  </a:cubicBezTo>
                  <a:close/>
                  <a:moveTo>
                    <a:pt x="306" y="250"/>
                  </a:moveTo>
                  <a:cubicBezTo>
                    <a:pt x="6" y="250"/>
                    <a:pt x="6" y="250"/>
                    <a:pt x="6" y="250"/>
                  </a:cubicBezTo>
                  <a:cubicBezTo>
                    <a:pt x="3" y="250"/>
                    <a:pt x="0" y="248"/>
                    <a:pt x="0" y="244"/>
                  </a:cubicBezTo>
                  <a:cubicBezTo>
                    <a:pt x="0" y="241"/>
                    <a:pt x="3" y="238"/>
                    <a:pt x="6" y="238"/>
                  </a:cubicBezTo>
                  <a:cubicBezTo>
                    <a:pt x="306" y="238"/>
                    <a:pt x="306" y="238"/>
                    <a:pt x="306" y="238"/>
                  </a:cubicBezTo>
                  <a:cubicBezTo>
                    <a:pt x="309" y="238"/>
                    <a:pt x="312" y="241"/>
                    <a:pt x="312" y="244"/>
                  </a:cubicBezTo>
                  <a:cubicBezTo>
                    <a:pt x="312" y="248"/>
                    <a:pt x="309" y="250"/>
                    <a:pt x="306" y="250"/>
                  </a:cubicBezTo>
                  <a:close/>
                  <a:moveTo>
                    <a:pt x="306" y="313"/>
                  </a:moveTo>
                  <a:cubicBezTo>
                    <a:pt x="6" y="313"/>
                    <a:pt x="6" y="313"/>
                    <a:pt x="6" y="313"/>
                  </a:cubicBezTo>
                  <a:cubicBezTo>
                    <a:pt x="3" y="313"/>
                    <a:pt x="0" y="310"/>
                    <a:pt x="0" y="307"/>
                  </a:cubicBezTo>
                  <a:cubicBezTo>
                    <a:pt x="0" y="303"/>
                    <a:pt x="3" y="301"/>
                    <a:pt x="6" y="301"/>
                  </a:cubicBezTo>
                  <a:cubicBezTo>
                    <a:pt x="306" y="301"/>
                    <a:pt x="306" y="301"/>
                    <a:pt x="306" y="301"/>
                  </a:cubicBezTo>
                  <a:cubicBezTo>
                    <a:pt x="309" y="301"/>
                    <a:pt x="312" y="303"/>
                    <a:pt x="312" y="307"/>
                  </a:cubicBezTo>
                  <a:cubicBezTo>
                    <a:pt x="312" y="310"/>
                    <a:pt x="309" y="313"/>
                    <a:pt x="306" y="3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4" name="Freeform 74"/>
            <p:cNvSpPr/>
            <p:nvPr/>
          </p:nvSpPr>
          <p:spPr bwMode="auto">
            <a:xfrm>
              <a:off x="3003" y="1902"/>
              <a:ext cx="195" cy="305"/>
            </a:xfrm>
            <a:custGeom>
              <a:avLst/>
              <a:gdLst>
                <a:gd name="T0" fmla="*/ 53 w 82"/>
                <a:gd name="T1" fmla="*/ 128 h 128"/>
                <a:gd name="T2" fmla="*/ 53 w 82"/>
                <a:gd name="T3" fmla="*/ 128 h 128"/>
                <a:gd name="T4" fmla="*/ 53 w 82"/>
                <a:gd name="T5" fmla="*/ 22 h 128"/>
                <a:gd name="T6" fmla="*/ 0 w 82"/>
                <a:gd name="T7" fmla="*/ 0 h 128"/>
                <a:gd name="T8" fmla="*/ 0 w 82"/>
                <a:gd name="T9" fmla="*/ 75 h 128"/>
                <a:gd name="T10" fmla="*/ 53 w 82"/>
                <a:gd name="T11" fmla="*/ 128 h 128"/>
              </a:gdLst>
              <a:ahLst/>
              <a:cxnLst>
                <a:cxn ang="0">
                  <a:pos x="T0" y="T1"/>
                </a:cxn>
                <a:cxn ang="0">
                  <a:pos x="T2" y="T3"/>
                </a:cxn>
                <a:cxn ang="0">
                  <a:pos x="T4" y="T5"/>
                </a:cxn>
                <a:cxn ang="0">
                  <a:pos x="T6" y="T7"/>
                </a:cxn>
                <a:cxn ang="0">
                  <a:pos x="T8" y="T9"/>
                </a:cxn>
                <a:cxn ang="0">
                  <a:pos x="T10" y="T11"/>
                </a:cxn>
              </a:cxnLst>
              <a:rect l="0" t="0" r="r" b="b"/>
              <a:pathLst>
                <a:path w="82" h="128">
                  <a:moveTo>
                    <a:pt x="53" y="128"/>
                  </a:moveTo>
                  <a:cubicBezTo>
                    <a:pt x="53" y="128"/>
                    <a:pt x="53" y="128"/>
                    <a:pt x="53" y="128"/>
                  </a:cubicBezTo>
                  <a:cubicBezTo>
                    <a:pt x="82" y="98"/>
                    <a:pt x="82" y="51"/>
                    <a:pt x="53" y="22"/>
                  </a:cubicBezTo>
                  <a:cubicBezTo>
                    <a:pt x="39" y="8"/>
                    <a:pt x="20" y="0"/>
                    <a:pt x="0" y="0"/>
                  </a:cubicBezTo>
                  <a:cubicBezTo>
                    <a:pt x="0" y="75"/>
                    <a:pt x="0" y="75"/>
                    <a:pt x="0" y="75"/>
                  </a:cubicBezTo>
                  <a:lnTo>
                    <a:pt x="53" y="128"/>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5" name="Freeform 75"/>
            <p:cNvSpPr>
              <a:spLocks noEditPoints="1"/>
            </p:cNvSpPr>
            <p:nvPr/>
          </p:nvSpPr>
          <p:spPr bwMode="auto">
            <a:xfrm>
              <a:off x="2988" y="1888"/>
              <a:ext cx="208" cy="333"/>
            </a:xfrm>
            <a:custGeom>
              <a:avLst/>
              <a:gdLst>
                <a:gd name="T0" fmla="*/ 59 w 87"/>
                <a:gd name="T1" fmla="*/ 140 h 140"/>
                <a:gd name="T2" fmla="*/ 55 w 87"/>
                <a:gd name="T3" fmla="*/ 138 h 140"/>
                <a:gd name="T4" fmla="*/ 2 w 87"/>
                <a:gd name="T5" fmla="*/ 85 h 140"/>
                <a:gd name="T6" fmla="*/ 0 w 87"/>
                <a:gd name="T7" fmla="*/ 81 h 140"/>
                <a:gd name="T8" fmla="*/ 0 w 87"/>
                <a:gd name="T9" fmla="*/ 6 h 140"/>
                <a:gd name="T10" fmla="*/ 6 w 87"/>
                <a:gd name="T11" fmla="*/ 0 h 140"/>
                <a:gd name="T12" fmla="*/ 87 w 87"/>
                <a:gd name="T13" fmla="*/ 81 h 140"/>
                <a:gd name="T14" fmla="*/ 63 w 87"/>
                <a:gd name="T15" fmla="*/ 138 h 140"/>
                <a:gd name="T16" fmla="*/ 59 w 87"/>
                <a:gd name="T17" fmla="*/ 140 h 140"/>
                <a:gd name="T18" fmla="*/ 12 w 87"/>
                <a:gd name="T19" fmla="*/ 78 h 140"/>
                <a:gd name="T20" fmla="*/ 59 w 87"/>
                <a:gd name="T21" fmla="*/ 125 h 140"/>
                <a:gd name="T22" fmla="*/ 75 w 87"/>
                <a:gd name="T23" fmla="*/ 81 h 140"/>
                <a:gd name="T24" fmla="*/ 12 w 87"/>
                <a:gd name="T25" fmla="*/ 12 h 140"/>
                <a:gd name="T26" fmla="*/ 12 w 87"/>
                <a:gd name="T2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40">
                  <a:moveTo>
                    <a:pt x="59" y="140"/>
                  </a:moveTo>
                  <a:cubicBezTo>
                    <a:pt x="57" y="140"/>
                    <a:pt x="56" y="139"/>
                    <a:pt x="55" y="138"/>
                  </a:cubicBezTo>
                  <a:cubicBezTo>
                    <a:pt x="2" y="85"/>
                    <a:pt x="2" y="85"/>
                    <a:pt x="2" y="85"/>
                  </a:cubicBezTo>
                  <a:cubicBezTo>
                    <a:pt x="0" y="84"/>
                    <a:pt x="0" y="82"/>
                    <a:pt x="0" y="81"/>
                  </a:cubicBezTo>
                  <a:cubicBezTo>
                    <a:pt x="0" y="6"/>
                    <a:pt x="0" y="6"/>
                    <a:pt x="0" y="6"/>
                  </a:cubicBezTo>
                  <a:cubicBezTo>
                    <a:pt x="0" y="2"/>
                    <a:pt x="3" y="0"/>
                    <a:pt x="6" y="0"/>
                  </a:cubicBezTo>
                  <a:cubicBezTo>
                    <a:pt x="51" y="0"/>
                    <a:pt x="87" y="36"/>
                    <a:pt x="87" y="81"/>
                  </a:cubicBezTo>
                  <a:cubicBezTo>
                    <a:pt x="87" y="102"/>
                    <a:pt x="79" y="123"/>
                    <a:pt x="63" y="138"/>
                  </a:cubicBezTo>
                  <a:cubicBezTo>
                    <a:pt x="62" y="139"/>
                    <a:pt x="61" y="140"/>
                    <a:pt x="59" y="140"/>
                  </a:cubicBezTo>
                  <a:close/>
                  <a:moveTo>
                    <a:pt x="12" y="78"/>
                  </a:moveTo>
                  <a:cubicBezTo>
                    <a:pt x="59" y="125"/>
                    <a:pt x="59" y="125"/>
                    <a:pt x="59" y="125"/>
                  </a:cubicBezTo>
                  <a:cubicBezTo>
                    <a:pt x="69" y="112"/>
                    <a:pt x="75" y="97"/>
                    <a:pt x="75" y="81"/>
                  </a:cubicBezTo>
                  <a:cubicBezTo>
                    <a:pt x="75" y="45"/>
                    <a:pt x="48" y="16"/>
                    <a:pt x="12" y="12"/>
                  </a:cubicBez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6" name="Freeform 76"/>
            <p:cNvSpPr/>
            <p:nvPr/>
          </p:nvSpPr>
          <p:spPr bwMode="auto">
            <a:xfrm>
              <a:off x="2824" y="2081"/>
              <a:ext cx="305" cy="178"/>
            </a:xfrm>
            <a:custGeom>
              <a:avLst/>
              <a:gdLst>
                <a:gd name="T0" fmla="*/ 75 w 128"/>
                <a:gd name="T1" fmla="*/ 75 h 75"/>
                <a:gd name="T2" fmla="*/ 128 w 128"/>
                <a:gd name="T3" fmla="*/ 53 h 75"/>
                <a:gd name="T4" fmla="*/ 75 w 128"/>
                <a:gd name="T5" fmla="*/ 0 h 75"/>
                <a:gd name="T6" fmla="*/ 0 w 128"/>
                <a:gd name="T7" fmla="*/ 0 h 75"/>
                <a:gd name="T8" fmla="*/ 75 w 128"/>
                <a:gd name="T9" fmla="*/ 75 h 75"/>
              </a:gdLst>
              <a:ahLst/>
              <a:cxnLst>
                <a:cxn ang="0">
                  <a:pos x="T0" y="T1"/>
                </a:cxn>
                <a:cxn ang="0">
                  <a:pos x="T2" y="T3"/>
                </a:cxn>
                <a:cxn ang="0">
                  <a:pos x="T4" y="T5"/>
                </a:cxn>
                <a:cxn ang="0">
                  <a:pos x="T6" y="T7"/>
                </a:cxn>
                <a:cxn ang="0">
                  <a:pos x="T8" y="T9"/>
                </a:cxn>
              </a:cxnLst>
              <a:rect l="0" t="0" r="r" b="b"/>
              <a:pathLst>
                <a:path w="128" h="75">
                  <a:moveTo>
                    <a:pt x="75" y="75"/>
                  </a:moveTo>
                  <a:cubicBezTo>
                    <a:pt x="95" y="75"/>
                    <a:pt x="114" y="67"/>
                    <a:pt x="128" y="53"/>
                  </a:cubicBezTo>
                  <a:cubicBezTo>
                    <a:pt x="75" y="0"/>
                    <a:pt x="75" y="0"/>
                    <a:pt x="75" y="0"/>
                  </a:cubicBezTo>
                  <a:cubicBezTo>
                    <a:pt x="0" y="0"/>
                    <a:pt x="0" y="0"/>
                    <a:pt x="0" y="0"/>
                  </a:cubicBezTo>
                  <a:cubicBezTo>
                    <a:pt x="0" y="41"/>
                    <a:pt x="34" y="75"/>
                    <a:pt x="75" y="75"/>
                  </a:cubicBez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7" name="Freeform 77"/>
            <p:cNvSpPr>
              <a:spLocks noEditPoints="1"/>
            </p:cNvSpPr>
            <p:nvPr/>
          </p:nvSpPr>
          <p:spPr bwMode="auto">
            <a:xfrm>
              <a:off x="2810" y="2066"/>
              <a:ext cx="336" cy="207"/>
            </a:xfrm>
            <a:custGeom>
              <a:avLst/>
              <a:gdLst>
                <a:gd name="T0" fmla="*/ 81 w 141"/>
                <a:gd name="T1" fmla="*/ 87 h 87"/>
                <a:gd name="T2" fmla="*/ 0 w 141"/>
                <a:gd name="T3" fmla="*/ 6 h 87"/>
                <a:gd name="T4" fmla="*/ 6 w 141"/>
                <a:gd name="T5" fmla="*/ 0 h 87"/>
                <a:gd name="T6" fmla="*/ 81 w 141"/>
                <a:gd name="T7" fmla="*/ 0 h 87"/>
                <a:gd name="T8" fmla="*/ 85 w 141"/>
                <a:gd name="T9" fmla="*/ 1 h 87"/>
                <a:gd name="T10" fmla="*/ 138 w 141"/>
                <a:gd name="T11" fmla="*/ 54 h 87"/>
                <a:gd name="T12" fmla="*/ 138 w 141"/>
                <a:gd name="T13" fmla="*/ 63 h 87"/>
                <a:gd name="T14" fmla="*/ 138 w 141"/>
                <a:gd name="T15" fmla="*/ 63 h 87"/>
                <a:gd name="T16" fmla="*/ 81 w 141"/>
                <a:gd name="T17" fmla="*/ 87 h 87"/>
                <a:gd name="T18" fmla="*/ 13 w 141"/>
                <a:gd name="T19" fmla="*/ 12 h 87"/>
                <a:gd name="T20" fmla="*/ 81 w 141"/>
                <a:gd name="T21" fmla="*/ 75 h 87"/>
                <a:gd name="T22" fmla="*/ 125 w 141"/>
                <a:gd name="T23" fmla="*/ 59 h 87"/>
                <a:gd name="T24" fmla="*/ 78 w 141"/>
                <a:gd name="T25" fmla="*/ 12 h 87"/>
                <a:gd name="T26" fmla="*/ 13 w 141"/>
                <a:gd name="T2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87">
                  <a:moveTo>
                    <a:pt x="81" y="87"/>
                  </a:moveTo>
                  <a:cubicBezTo>
                    <a:pt x="36" y="87"/>
                    <a:pt x="0" y="51"/>
                    <a:pt x="0" y="6"/>
                  </a:cubicBezTo>
                  <a:cubicBezTo>
                    <a:pt x="0" y="2"/>
                    <a:pt x="3" y="0"/>
                    <a:pt x="6" y="0"/>
                  </a:cubicBezTo>
                  <a:cubicBezTo>
                    <a:pt x="81" y="0"/>
                    <a:pt x="81" y="0"/>
                    <a:pt x="81" y="0"/>
                  </a:cubicBezTo>
                  <a:cubicBezTo>
                    <a:pt x="83" y="0"/>
                    <a:pt x="84" y="0"/>
                    <a:pt x="85" y="1"/>
                  </a:cubicBezTo>
                  <a:cubicBezTo>
                    <a:pt x="138" y="54"/>
                    <a:pt x="138" y="54"/>
                    <a:pt x="138" y="54"/>
                  </a:cubicBezTo>
                  <a:cubicBezTo>
                    <a:pt x="141" y="57"/>
                    <a:pt x="141" y="61"/>
                    <a:pt x="138" y="63"/>
                  </a:cubicBezTo>
                  <a:cubicBezTo>
                    <a:pt x="138" y="63"/>
                    <a:pt x="138" y="63"/>
                    <a:pt x="138" y="63"/>
                  </a:cubicBezTo>
                  <a:cubicBezTo>
                    <a:pt x="123" y="78"/>
                    <a:pt x="103" y="87"/>
                    <a:pt x="81" y="87"/>
                  </a:cubicBezTo>
                  <a:close/>
                  <a:moveTo>
                    <a:pt x="13" y="12"/>
                  </a:moveTo>
                  <a:cubicBezTo>
                    <a:pt x="16" y="47"/>
                    <a:pt x="45" y="75"/>
                    <a:pt x="81" y="75"/>
                  </a:cubicBezTo>
                  <a:cubicBezTo>
                    <a:pt x="97" y="75"/>
                    <a:pt x="113" y="69"/>
                    <a:pt x="125" y="59"/>
                  </a:cubicBezTo>
                  <a:cubicBezTo>
                    <a:pt x="78" y="12"/>
                    <a:pt x="78" y="12"/>
                    <a:pt x="78" y="12"/>
                  </a:cubicBez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8" name="Freeform 78"/>
            <p:cNvSpPr/>
            <p:nvPr/>
          </p:nvSpPr>
          <p:spPr bwMode="auto">
            <a:xfrm>
              <a:off x="2362" y="1916"/>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9" name="Freeform 79"/>
            <p:cNvSpPr/>
            <p:nvPr/>
          </p:nvSpPr>
          <p:spPr bwMode="auto">
            <a:xfrm>
              <a:off x="2362" y="2066"/>
              <a:ext cx="269" cy="29"/>
            </a:xfrm>
            <a:custGeom>
              <a:avLst/>
              <a:gdLst>
                <a:gd name="T0" fmla="*/ 106 w 113"/>
                <a:gd name="T1" fmla="*/ 12 h 12"/>
                <a:gd name="T2" fmla="*/ 6 w 113"/>
                <a:gd name="T3" fmla="*/ 12 h 12"/>
                <a:gd name="T4" fmla="*/ 0 w 113"/>
                <a:gd name="T5" fmla="*/ 6 h 12"/>
                <a:gd name="T6" fmla="*/ 6 w 113"/>
                <a:gd name="T7" fmla="*/ 0 h 12"/>
                <a:gd name="T8" fmla="*/ 106 w 113"/>
                <a:gd name="T9" fmla="*/ 0 h 12"/>
                <a:gd name="T10" fmla="*/ 113 w 113"/>
                <a:gd name="T11" fmla="*/ 6 h 12"/>
                <a:gd name="T12" fmla="*/ 106 w 1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3" h="12">
                  <a:moveTo>
                    <a:pt x="106" y="12"/>
                  </a:moveTo>
                  <a:cubicBezTo>
                    <a:pt x="6" y="12"/>
                    <a:pt x="6" y="12"/>
                    <a:pt x="6" y="12"/>
                  </a:cubicBezTo>
                  <a:cubicBezTo>
                    <a:pt x="3" y="12"/>
                    <a:pt x="0" y="9"/>
                    <a:pt x="0" y="6"/>
                  </a:cubicBezTo>
                  <a:cubicBezTo>
                    <a:pt x="0" y="2"/>
                    <a:pt x="3" y="0"/>
                    <a:pt x="6" y="0"/>
                  </a:cubicBezTo>
                  <a:cubicBezTo>
                    <a:pt x="106" y="0"/>
                    <a:pt x="106" y="0"/>
                    <a:pt x="106" y="0"/>
                  </a:cubicBezTo>
                  <a:cubicBezTo>
                    <a:pt x="110" y="0"/>
                    <a:pt x="113" y="2"/>
                    <a:pt x="113" y="6"/>
                  </a:cubicBezTo>
                  <a:cubicBezTo>
                    <a:pt x="113" y="9"/>
                    <a:pt x="110" y="12"/>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0" name="Freeform 80"/>
            <p:cNvSpPr/>
            <p:nvPr/>
          </p:nvSpPr>
          <p:spPr bwMode="auto">
            <a:xfrm>
              <a:off x="2362" y="2214"/>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1" name="Freeform 81"/>
            <p:cNvSpPr/>
            <p:nvPr/>
          </p:nvSpPr>
          <p:spPr bwMode="auto">
            <a:xfrm>
              <a:off x="3598" y="2333"/>
              <a:ext cx="29" cy="90"/>
            </a:xfrm>
            <a:custGeom>
              <a:avLst/>
              <a:gdLst>
                <a:gd name="T0" fmla="*/ 6 w 12"/>
                <a:gd name="T1" fmla="*/ 38 h 38"/>
                <a:gd name="T2" fmla="*/ 0 w 12"/>
                <a:gd name="T3" fmla="*/ 31 h 38"/>
                <a:gd name="T4" fmla="*/ 0 w 12"/>
                <a:gd name="T5" fmla="*/ 6 h 38"/>
                <a:gd name="T6" fmla="*/ 6 w 12"/>
                <a:gd name="T7" fmla="*/ 0 h 38"/>
                <a:gd name="T8" fmla="*/ 12 w 12"/>
                <a:gd name="T9" fmla="*/ 6 h 38"/>
                <a:gd name="T10" fmla="*/ 12 w 12"/>
                <a:gd name="T11" fmla="*/ 31 h 38"/>
                <a:gd name="T12" fmla="*/ 6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6" y="38"/>
                  </a:moveTo>
                  <a:cubicBezTo>
                    <a:pt x="3" y="38"/>
                    <a:pt x="0" y="35"/>
                    <a:pt x="0" y="31"/>
                  </a:cubicBezTo>
                  <a:cubicBezTo>
                    <a:pt x="0" y="6"/>
                    <a:pt x="0" y="6"/>
                    <a:pt x="0" y="6"/>
                  </a:cubicBezTo>
                  <a:cubicBezTo>
                    <a:pt x="0" y="3"/>
                    <a:pt x="3" y="0"/>
                    <a:pt x="6" y="0"/>
                  </a:cubicBezTo>
                  <a:cubicBezTo>
                    <a:pt x="10" y="0"/>
                    <a:pt x="12" y="3"/>
                    <a:pt x="12" y="6"/>
                  </a:cubicBezTo>
                  <a:cubicBezTo>
                    <a:pt x="12" y="31"/>
                    <a:pt x="12" y="31"/>
                    <a:pt x="12" y="31"/>
                  </a:cubicBezTo>
                  <a:cubicBezTo>
                    <a:pt x="12" y="35"/>
                    <a:pt x="10" y="38"/>
                    <a:pt x="6"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2" name="Freeform 82"/>
            <p:cNvSpPr/>
            <p:nvPr/>
          </p:nvSpPr>
          <p:spPr bwMode="auto">
            <a:xfrm>
              <a:off x="3598" y="1738"/>
              <a:ext cx="29" cy="566"/>
            </a:xfrm>
            <a:custGeom>
              <a:avLst/>
              <a:gdLst>
                <a:gd name="T0" fmla="*/ 6 w 12"/>
                <a:gd name="T1" fmla="*/ 238 h 238"/>
                <a:gd name="T2" fmla="*/ 0 w 12"/>
                <a:gd name="T3" fmla="*/ 231 h 238"/>
                <a:gd name="T4" fmla="*/ 0 w 12"/>
                <a:gd name="T5" fmla="*/ 6 h 238"/>
                <a:gd name="T6" fmla="*/ 6 w 12"/>
                <a:gd name="T7" fmla="*/ 0 h 238"/>
                <a:gd name="T8" fmla="*/ 12 w 12"/>
                <a:gd name="T9" fmla="*/ 6 h 238"/>
                <a:gd name="T10" fmla="*/ 12 w 12"/>
                <a:gd name="T11" fmla="*/ 231 h 238"/>
                <a:gd name="T12" fmla="*/ 6 w 12"/>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2" h="238">
                  <a:moveTo>
                    <a:pt x="6" y="238"/>
                  </a:moveTo>
                  <a:cubicBezTo>
                    <a:pt x="3" y="238"/>
                    <a:pt x="0" y="235"/>
                    <a:pt x="0" y="231"/>
                  </a:cubicBezTo>
                  <a:cubicBezTo>
                    <a:pt x="0" y="6"/>
                    <a:pt x="0" y="6"/>
                    <a:pt x="0" y="6"/>
                  </a:cubicBezTo>
                  <a:cubicBezTo>
                    <a:pt x="0" y="3"/>
                    <a:pt x="3" y="0"/>
                    <a:pt x="6" y="0"/>
                  </a:cubicBezTo>
                  <a:cubicBezTo>
                    <a:pt x="10" y="0"/>
                    <a:pt x="12" y="3"/>
                    <a:pt x="12" y="6"/>
                  </a:cubicBezTo>
                  <a:cubicBezTo>
                    <a:pt x="12" y="231"/>
                    <a:pt x="12" y="231"/>
                    <a:pt x="12" y="231"/>
                  </a:cubicBezTo>
                  <a:cubicBezTo>
                    <a:pt x="12" y="235"/>
                    <a:pt x="10" y="238"/>
                    <a:pt x="6" y="2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85" name="Group 25"/>
          <p:cNvGrpSpPr>
            <a:grpSpLocks noChangeAspect="1"/>
          </p:cNvGrpSpPr>
          <p:nvPr/>
        </p:nvGrpSpPr>
        <p:grpSpPr bwMode="auto">
          <a:xfrm rot="1261458">
            <a:off x="10338331" y="5576032"/>
            <a:ext cx="912157" cy="864800"/>
            <a:chOff x="4256" y="1633"/>
            <a:chExt cx="1695" cy="1607"/>
          </a:xfrm>
        </p:grpSpPr>
        <p:sp>
          <p:nvSpPr>
            <p:cNvPr id="87" name="Freeform 26"/>
            <p:cNvSpPr/>
            <p:nvPr/>
          </p:nvSpPr>
          <p:spPr bwMode="auto">
            <a:xfrm>
              <a:off x="4420" y="1902"/>
              <a:ext cx="536" cy="326"/>
            </a:xfrm>
            <a:custGeom>
              <a:avLst/>
              <a:gdLst>
                <a:gd name="T0" fmla="*/ 212 w 225"/>
                <a:gd name="T1" fmla="*/ 137 h 137"/>
                <a:gd name="T2" fmla="*/ 12 w 225"/>
                <a:gd name="T3" fmla="*/ 137 h 137"/>
                <a:gd name="T4" fmla="*/ 0 w 225"/>
                <a:gd name="T5" fmla="*/ 125 h 137"/>
                <a:gd name="T6" fmla="*/ 0 w 225"/>
                <a:gd name="T7" fmla="*/ 12 h 137"/>
                <a:gd name="T8" fmla="*/ 12 w 225"/>
                <a:gd name="T9" fmla="*/ 0 h 137"/>
                <a:gd name="T10" fmla="*/ 212 w 225"/>
                <a:gd name="T11" fmla="*/ 0 h 137"/>
                <a:gd name="T12" fmla="*/ 225 w 225"/>
                <a:gd name="T13" fmla="*/ 12 h 137"/>
                <a:gd name="T14" fmla="*/ 225 w 225"/>
                <a:gd name="T15" fmla="*/ 125 h 137"/>
                <a:gd name="T16" fmla="*/ 212 w 225"/>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37">
                  <a:moveTo>
                    <a:pt x="212" y="137"/>
                  </a:moveTo>
                  <a:cubicBezTo>
                    <a:pt x="12" y="137"/>
                    <a:pt x="12" y="137"/>
                    <a:pt x="12" y="137"/>
                  </a:cubicBezTo>
                  <a:cubicBezTo>
                    <a:pt x="5" y="137"/>
                    <a:pt x="0" y="132"/>
                    <a:pt x="0" y="125"/>
                  </a:cubicBezTo>
                  <a:cubicBezTo>
                    <a:pt x="0" y="12"/>
                    <a:pt x="0" y="12"/>
                    <a:pt x="0" y="12"/>
                  </a:cubicBezTo>
                  <a:cubicBezTo>
                    <a:pt x="0" y="6"/>
                    <a:pt x="5" y="0"/>
                    <a:pt x="12" y="0"/>
                  </a:cubicBezTo>
                  <a:cubicBezTo>
                    <a:pt x="212" y="0"/>
                    <a:pt x="212" y="0"/>
                    <a:pt x="212" y="0"/>
                  </a:cubicBezTo>
                  <a:cubicBezTo>
                    <a:pt x="219" y="0"/>
                    <a:pt x="225" y="6"/>
                    <a:pt x="225" y="12"/>
                  </a:cubicBezTo>
                  <a:cubicBezTo>
                    <a:pt x="225" y="125"/>
                    <a:pt x="225" y="125"/>
                    <a:pt x="225" y="125"/>
                  </a:cubicBezTo>
                  <a:cubicBezTo>
                    <a:pt x="225" y="132"/>
                    <a:pt x="219" y="137"/>
                    <a:pt x="212" y="137"/>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27"/>
            <p:cNvSpPr>
              <a:spLocks noEditPoints="1"/>
            </p:cNvSpPr>
            <p:nvPr/>
          </p:nvSpPr>
          <p:spPr bwMode="auto">
            <a:xfrm>
              <a:off x="4403" y="1888"/>
              <a:ext cx="567" cy="357"/>
            </a:xfrm>
            <a:custGeom>
              <a:avLst/>
              <a:gdLst>
                <a:gd name="T0" fmla="*/ 219 w 238"/>
                <a:gd name="T1" fmla="*/ 150 h 150"/>
                <a:gd name="T2" fmla="*/ 19 w 238"/>
                <a:gd name="T3" fmla="*/ 150 h 150"/>
                <a:gd name="T4" fmla="*/ 0 w 238"/>
                <a:gd name="T5" fmla="*/ 131 h 150"/>
                <a:gd name="T6" fmla="*/ 0 w 238"/>
                <a:gd name="T7" fmla="*/ 18 h 150"/>
                <a:gd name="T8" fmla="*/ 19 w 238"/>
                <a:gd name="T9" fmla="*/ 0 h 150"/>
                <a:gd name="T10" fmla="*/ 219 w 238"/>
                <a:gd name="T11" fmla="*/ 0 h 150"/>
                <a:gd name="T12" fmla="*/ 238 w 238"/>
                <a:gd name="T13" fmla="*/ 18 h 150"/>
                <a:gd name="T14" fmla="*/ 238 w 238"/>
                <a:gd name="T15" fmla="*/ 131 h 150"/>
                <a:gd name="T16" fmla="*/ 219 w 238"/>
                <a:gd name="T17" fmla="*/ 150 h 150"/>
                <a:gd name="T18" fmla="*/ 19 w 238"/>
                <a:gd name="T19" fmla="*/ 12 h 150"/>
                <a:gd name="T20" fmla="*/ 13 w 238"/>
                <a:gd name="T21" fmla="*/ 18 h 150"/>
                <a:gd name="T22" fmla="*/ 13 w 238"/>
                <a:gd name="T23" fmla="*/ 131 h 150"/>
                <a:gd name="T24" fmla="*/ 19 w 238"/>
                <a:gd name="T25" fmla="*/ 137 h 150"/>
                <a:gd name="T26" fmla="*/ 219 w 238"/>
                <a:gd name="T27" fmla="*/ 137 h 150"/>
                <a:gd name="T28" fmla="*/ 225 w 238"/>
                <a:gd name="T29" fmla="*/ 131 h 150"/>
                <a:gd name="T30" fmla="*/ 225 w 238"/>
                <a:gd name="T31" fmla="*/ 18 h 150"/>
                <a:gd name="T32" fmla="*/ 219 w 238"/>
                <a:gd name="T33" fmla="*/ 12 h 150"/>
                <a:gd name="T34" fmla="*/ 19 w 238"/>
                <a:gd name="T35"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150">
                  <a:moveTo>
                    <a:pt x="219" y="150"/>
                  </a:moveTo>
                  <a:cubicBezTo>
                    <a:pt x="19" y="150"/>
                    <a:pt x="19" y="150"/>
                    <a:pt x="19" y="150"/>
                  </a:cubicBezTo>
                  <a:cubicBezTo>
                    <a:pt x="9" y="150"/>
                    <a:pt x="0" y="141"/>
                    <a:pt x="0" y="131"/>
                  </a:cubicBezTo>
                  <a:cubicBezTo>
                    <a:pt x="0" y="18"/>
                    <a:pt x="0" y="18"/>
                    <a:pt x="0" y="18"/>
                  </a:cubicBezTo>
                  <a:cubicBezTo>
                    <a:pt x="0" y="8"/>
                    <a:pt x="9" y="0"/>
                    <a:pt x="19" y="0"/>
                  </a:cubicBezTo>
                  <a:cubicBezTo>
                    <a:pt x="219" y="0"/>
                    <a:pt x="219" y="0"/>
                    <a:pt x="219" y="0"/>
                  </a:cubicBezTo>
                  <a:cubicBezTo>
                    <a:pt x="229" y="0"/>
                    <a:pt x="238" y="8"/>
                    <a:pt x="238" y="18"/>
                  </a:cubicBezTo>
                  <a:cubicBezTo>
                    <a:pt x="238" y="131"/>
                    <a:pt x="238" y="131"/>
                    <a:pt x="238" y="131"/>
                  </a:cubicBezTo>
                  <a:cubicBezTo>
                    <a:pt x="238" y="141"/>
                    <a:pt x="229" y="150"/>
                    <a:pt x="219" y="150"/>
                  </a:cubicBezTo>
                  <a:close/>
                  <a:moveTo>
                    <a:pt x="19" y="12"/>
                  </a:moveTo>
                  <a:cubicBezTo>
                    <a:pt x="16" y="12"/>
                    <a:pt x="13" y="15"/>
                    <a:pt x="13" y="18"/>
                  </a:cubicBezTo>
                  <a:cubicBezTo>
                    <a:pt x="13" y="131"/>
                    <a:pt x="13" y="131"/>
                    <a:pt x="13" y="131"/>
                  </a:cubicBezTo>
                  <a:cubicBezTo>
                    <a:pt x="13" y="134"/>
                    <a:pt x="16" y="137"/>
                    <a:pt x="19" y="137"/>
                  </a:cubicBezTo>
                  <a:cubicBezTo>
                    <a:pt x="219" y="137"/>
                    <a:pt x="219" y="137"/>
                    <a:pt x="219" y="137"/>
                  </a:cubicBezTo>
                  <a:cubicBezTo>
                    <a:pt x="222" y="137"/>
                    <a:pt x="225" y="134"/>
                    <a:pt x="225" y="131"/>
                  </a:cubicBezTo>
                  <a:cubicBezTo>
                    <a:pt x="225" y="18"/>
                    <a:pt x="225" y="18"/>
                    <a:pt x="225" y="18"/>
                  </a:cubicBezTo>
                  <a:cubicBezTo>
                    <a:pt x="225" y="15"/>
                    <a:pt x="222" y="12"/>
                    <a:pt x="219" y="12"/>
                  </a:cubicBezTo>
                  <a:lnTo>
                    <a:pt x="19" y="1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9" name="Freeform 28"/>
            <p:cNvSpPr/>
            <p:nvPr/>
          </p:nvSpPr>
          <p:spPr bwMode="auto">
            <a:xfrm>
              <a:off x="4434" y="2095"/>
              <a:ext cx="1338" cy="893"/>
            </a:xfrm>
            <a:custGeom>
              <a:avLst/>
              <a:gdLst>
                <a:gd name="T0" fmla="*/ 0 w 1338"/>
                <a:gd name="T1" fmla="*/ 536 h 893"/>
                <a:gd name="T2" fmla="*/ 148 w 1338"/>
                <a:gd name="T3" fmla="*/ 402 h 893"/>
                <a:gd name="T4" fmla="*/ 298 w 1338"/>
                <a:gd name="T5" fmla="*/ 431 h 893"/>
                <a:gd name="T6" fmla="*/ 446 w 1338"/>
                <a:gd name="T7" fmla="*/ 283 h 893"/>
                <a:gd name="T8" fmla="*/ 596 w 1338"/>
                <a:gd name="T9" fmla="*/ 328 h 893"/>
                <a:gd name="T10" fmla="*/ 743 w 1338"/>
                <a:gd name="T11" fmla="*/ 150 h 893"/>
                <a:gd name="T12" fmla="*/ 893 w 1338"/>
                <a:gd name="T13" fmla="*/ 550 h 893"/>
                <a:gd name="T14" fmla="*/ 1041 w 1338"/>
                <a:gd name="T15" fmla="*/ 388 h 893"/>
                <a:gd name="T16" fmla="*/ 1191 w 1338"/>
                <a:gd name="T17" fmla="*/ 448 h 893"/>
                <a:gd name="T18" fmla="*/ 1338 w 1338"/>
                <a:gd name="T19" fmla="*/ 0 h 893"/>
                <a:gd name="T20" fmla="*/ 1338 w 1338"/>
                <a:gd name="T21" fmla="*/ 893 h 893"/>
                <a:gd name="T22" fmla="*/ 0 w 1338"/>
                <a:gd name="T23" fmla="*/ 893 h 893"/>
                <a:gd name="T24" fmla="*/ 0 w 1338"/>
                <a:gd name="T25" fmla="*/ 53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8" h="893">
                  <a:moveTo>
                    <a:pt x="0" y="536"/>
                  </a:moveTo>
                  <a:lnTo>
                    <a:pt x="148" y="402"/>
                  </a:lnTo>
                  <a:lnTo>
                    <a:pt x="298" y="431"/>
                  </a:lnTo>
                  <a:lnTo>
                    <a:pt x="446" y="283"/>
                  </a:lnTo>
                  <a:lnTo>
                    <a:pt x="596" y="328"/>
                  </a:lnTo>
                  <a:lnTo>
                    <a:pt x="743" y="150"/>
                  </a:lnTo>
                  <a:lnTo>
                    <a:pt x="893" y="550"/>
                  </a:lnTo>
                  <a:lnTo>
                    <a:pt x="1041" y="388"/>
                  </a:lnTo>
                  <a:lnTo>
                    <a:pt x="1191" y="448"/>
                  </a:lnTo>
                  <a:lnTo>
                    <a:pt x="1338" y="0"/>
                  </a:lnTo>
                  <a:lnTo>
                    <a:pt x="1338" y="893"/>
                  </a:lnTo>
                  <a:lnTo>
                    <a:pt x="0" y="893"/>
                  </a:lnTo>
                  <a:lnTo>
                    <a:pt x="0" y="536"/>
                  </a:lnTo>
                  <a:close/>
                </a:path>
              </a:pathLst>
            </a:custGeom>
            <a:solidFill>
              <a:srgbClr val="FFC4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0" name="Freeform 29"/>
            <p:cNvSpPr>
              <a:spLocks noEditPoints="1"/>
            </p:cNvSpPr>
            <p:nvPr/>
          </p:nvSpPr>
          <p:spPr bwMode="auto">
            <a:xfrm>
              <a:off x="4256" y="1752"/>
              <a:ext cx="1695" cy="1371"/>
            </a:xfrm>
            <a:custGeom>
              <a:avLst/>
              <a:gdLst>
                <a:gd name="T0" fmla="*/ 675 w 712"/>
                <a:gd name="T1" fmla="*/ 575 h 576"/>
                <a:gd name="T2" fmla="*/ 37 w 712"/>
                <a:gd name="T3" fmla="*/ 575 h 576"/>
                <a:gd name="T4" fmla="*/ 0 w 712"/>
                <a:gd name="T5" fmla="*/ 537 h 576"/>
                <a:gd name="T6" fmla="*/ 0 w 712"/>
                <a:gd name="T7" fmla="*/ 39 h 576"/>
                <a:gd name="T8" fmla="*/ 37 w 712"/>
                <a:gd name="T9" fmla="*/ 0 h 576"/>
                <a:gd name="T10" fmla="*/ 675 w 712"/>
                <a:gd name="T11" fmla="*/ 0 h 576"/>
                <a:gd name="T12" fmla="*/ 712 w 712"/>
                <a:gd name="T13" fmla="*/ 39 h 576"/>
                <a:gd name="T14" fmla="*/ 712 w 712"/>
                <a:gd name="T15" fmla="*/ 537 h 576"/>
                <a:gd name="T16" fmla="*/ 675 w 712"/>
                <a:gd name="T17" fmla="*/ 576 h 576"/>
                <a:gd name="T18" fmla="*/ 675 w 712"/>
                <a:gd name="T19" fmla="*/ 575 h 576"/>
                <a:gd name="T20" fmla="*/ 37 w 712"/>
                <a:gd name="T21" fmla="*/ 13 h 576"/>
                <a:gd name="T22" fmla="*/ 12 w 712"/>
                <a:gd name="T23" fmla="*/ 39 h 576"/>
                <a:gd name="T24" fmla="*/ 12 w 712"/>
                <a:gd name="T25" fmla="*/ 537 h 576"/>
                <a:gd name="T26" fmla="*/ 37 w 712"/>
                <a:gd name="T27" fmla="*/ 563 h 576"/>
                <a:gd name="T28" fmla="*/ 675 w 712"/>
                <a:gd name="T29" fmla="*/ 563 h 576"/>
                <a:gd name="T30" fmla="*/ 700 w 712"/>
                <a:gd name="T31" fmla="*/ 537 h 576"/>
                <a:gd name="T32" fmla="*/ 700 w 712"/>
                <a:gd name="T33" fmla="*/ 39 h 576"/>
                <a:gd name="T34" fmla="*/ 675 w 712"/>
                <a:gd name="T35" fmla="*/ 13 h 576"/>
                <a:gd name="T36" fmla="*/ 37 w 712"/>
                <a:gd name="T37" fmla="*/ 1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2" h="576">
                  <a:moveTo>
                    <a:pt x="675" y="575"/>
                  </a:moveTo>
                  <a:cubicBezTo>
                    <a:pt x="37" y="575"/>
                    <a:pt x="37" y="575"/>
                    <a:pt x="37" y="575"/>
                  </a:cubicBezTo>
                  <a:cubicBezTo>
                    <a:pt x="17" y="575"/>
                    <a:pt x="0" y="558"/>
                    <a:pt x="0" y="537"/>
                  </a:cubicBezTo>
                  <a:cubicBezTo>
                    <a:pt x="0" y="39"/>
                    <a:pt x="0" y="39"/>
                    <a:pt x="0" y="39"/>
                  </a:cubicBezTo>
                  <a:cubicBezTo>
                    <a:pt x="0" y="18"/>
                    <a:pt x="17" y="0"/>
                    <a:pt x="37" y="0"/>
                  </a:cubicBezTo>
                  <a:cubicBezTo>
                    <a:pt x="675" y="0"/>
                    <a:pt x="675" y="0"/>
                    <a:pt x="675" y="0"/>
                  </a:cubicBezTo>
                  <a:cubicBezTo>
                    <a:pt x="695" y="0"/>
                    <a:pt x="712" y="18"/>
                    <a:pt x="712" y="39"/>
                  </a:cubicBezTo>
                  <a:cubicBezTo>
                    <a:pt x="712" y="537"/>
                    <a:pt x="712" y="537"/>
                    <a:pt x="712" y="537"/>
                  </a:cubicBezTo>
                  <a:cubicBezTo>
                    <a:pt x="712" y="558"/>
                    <a:pt x="695" y="576"/>
                    <a:pt x="675" y="576"/>
                  </a:cubicBezTo>
                  <a:lnTo>
                    <a:pt x="675" y="575"/>
                  </a:lnTo>
                  <a:close/>
                  <a:moveTo>
                    <a:pt x="37" y="13"/>
                  </a:moveTo>
                  <a:cubicBezTo>
                    <a:pt x="23" y="13"/>
                    <a:pt x="12" y="25"/>
                    <a:pt x="12" y="39"/>
                  </a:cubicBezTo>
                  <a:cubicBezTo>
                    <a:pt x="12" y="537"/>
                    <a:pt x="12" y="537"/>
                    <a:pt x="12" y="537"/>
                  </a:cubicBezTo>
                  <a:cubicBezTo>
                    <a:pt x="12" y="551"/>
                    <a:pt x="23" y="563"/>
                    <a:pt x="37" y="563"/>
                  </a:cubicBezTo>
                  <a:cubicBezTo>
                    <a:pt x="675" y="563"/>
                    <a:pt x="675" y="563"/>
                    <a:pt x="675" y="563"/>
                  </a:cubicBezTo>
                  <a:cubicBezTo>
                    <a:pt x="689" y="563"/>
                    <a:pt x="700" y="551"/>
                    <a:pt x="700" y="537"/>
                  </a:cubicBezTo>
                  <a:cubicBezTo>
                    <a:pt x="700" y="39"/>
                    <a:pt x="700" y="39"/>
                    <a:pt x="700" y="39"/>
                  </a:cubicBezTo>
                  <a:cubicBezTo>
                    <a:pt x="700" y="25"/>
                    <a:pt x="689" y="13"/>
                    <a:pt x="675" y="13"/>
                  </a:cubicBez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1" name="Freeform 30"/>
            <p:cNvSpPr>
              <a:spLocks noEditPoints="1"/>
            </p:cNvSpPr>
            <p:nvPr/>
          </p:nvSpPr>
          <p:spPr bwMode="auto">
            <a:xfrm>
              <a:off x="4418" y="1976"/>
              <a:ext cx="1371" cy="686"/>
            </a:xfrm>
            <a:custGeom>
              <a:avLst/>
              <a:gdLst>
                <a:gd name="T0" fmla="*/ 151 w 576"/>
                <a:gd name="T1" fmla="*/ 13 h 288"/>
                <a:gd name="T2" fmla="*/ 26 w 576"/>
                <a:gd name="T3" fmla="*/ 13 h 288"/>
                <a:gd name="T4" fmla="*/ 19 w 576"/>
                <a:gd name="T5" fmla="*/ 6 h 288"/>
                <a:gd name="T6" fmla="*/ 26 w 576"/>
                <a:gd name="T7" fmla="*/ 0 h 288"/>
                <a:gd name="T8" fmla="*/ 151 w 576"/>
                <a:gd name="T9" fmla="*/ 0 h 288"/>
                <a:gd name="T10" fmla="*/ 157 w 576"/>
                <a:gd name="T11" fmla="*/ 6 h 288"/>
                <a:gd name="T12" fmla="*/ 151 w 576"/>
                <a:gd name="T13" fmla="*/ 13 h 288"/>
                <a:gd name="T14" fmla="*/ 151 w 576"/>
                <a:gd name="T15" fmla="*/ 44 h 288"/>
                <a:gd name="T16" fmla="*/ 26 w 576"/>
                <a:gd name="T17" fmla="*/ 44 h 288"/>
                <a:gd name="T18" fmla="*/ 19 w 576"/>
                <a:gd name="T19" fmla="*/ 38 h 288"/>
                <a:gd name="T20" fmla="*/ 26 w 576"/>
                <a:gd name="T21" fmla="*/ 31 h 288"/>
                <a:gd name="T22" fmla="*/ 151 w 576"/>
                <a:gd name="T23" fmla="*/ 31 h 288"/>
                <a:gd name="T24" fmla="*/ 157 w 576"/>
                <a:gd name="T25" fmla="*/ 38 h 288"/>
                <a:gd name="T26" fmla="*/ 151 w 576"/>
                <a:gd name="T27" fmla="*/ 44 h 288"/>
                <a:gd name="T28" fmla="*/ 88 w 576"/>
                <a:gd name="T29" fmla="*/ 75 h 288"/>
                <a:gd name="T30" fmla="*/ 26 w 576"/>
                <a:gd name="T31" fmla="*/ 75 h 288"/>
                <a:gd name="T32" fmla="*/ 19 w 576"/>
                <a:gd name="T33" fmla="*/ 69 h 288"/>
                <a:gd name="T34" fmla="*/ 26 w 576"/>
                <a:gd name="T35" fmla="*/ 63 h 288"/>
                <a:gd name="T36" fmla="*/ 88 w 576"/>
                <a:gd name="T37" fmla="*/ 63 h 288"/>
                <a:gd name="T38" fmla="*/ 94 w 576"/>
                <a:gd name="T39" fmla="*/ 69 h 288"/>
                <a:gd name="T40" fmla="*/ 88 w 576"/>
                <a:gd name="T41" fmla="*/ 75 h 288"/>
                <a:gd name="T42" fmla="*/ 382 w 576"/>
                <a:gd name="T43" fmla="*/ 288 h 288"/>
                <a:gd name="T44" fmla="*/ 376 w 576"/>
                <a:gd name="T45" fmla="*/ 284 h 288"/>
                <a:gd name="T46" fmla="*/ 317 w 576"/>
                <a:gd name="T47" fmla="*/ 125 h 288"/>
                <a:gd name="T48" fmla="*/ 262 w 576"/>
                <a:gd name="T49" fmla="*/ 192 h 288"/>
                <a:gd name="T50" fmla="*/ 255 w 576"/>
                <a:gd name="T51" fmla="*/ 194 h 288"/>
                <a:gd name="T52" fmla="*/ 196 w 576"/>
                <a:gd name="T53" fmla="*/ 176 h 288"/>
                <a:gd name="T54" fmla="*/ 136 w 576"/>
                <a:gd name="T55" fmla="*/ 236 h 288"/>
                <a:gd name="T56" fmla="*/ 131 w 576"/>
                <a:gd name="T57" fmla="*/ 238 h 288"/>
                <a:gd name="T58" fmla="*/ 71 w 576"/>
                <a:gd name="T59" fmla="*/ 226 h 288"/>
                <a:gd name="T60" fmla="*/ 11 w 576"/>
                <a:gd name="T61" fmla="*/ 280 h 288"/>
                <a:gd name="T62" fmla="*/ 2 w 576"/>
                <a:gd name="T63" fmla="*/ 279 h 288"/>
                <a:gd name="T64" fmla="*/ 3 w 576"/>
                <a:gd name="T65" fmla="*/ 271 h 288"/>
                <a:gd name="T66" fmla="*/ 65 w 576"/>
                <a:gd name="T67" fmla="*/ 214 h 288"/>
                <a:gd name="T68" fmla="*/ 70 w 576"/>
                <a:gd name="T69" fmla="*/ 213 h 288"/>
                <a:gd name="T70" fmla="*/ 130 w 576"/>
                <a:gd name="T71" fmla="*/ 225 h 288"/>
                <a:gd name="T72" fmla="*/ 190 w 576"/>
                <a:gd name="T73" fmla="*/ 165 h 288"/>
                <a:gd name="T74" fmla="*/ 196 w 576"/>
                <a:gd name="T75" fmla="*/ 163 h 288"/>
                <a:gd name="T76" fmla="*/ 255 w 576"/>
                <a:gd name="T77" fmla="*/ 181 h 288"/>
                <a:gd name="T78" fmla="*/ 314 w 576"/>
                <a:gd name="T79" fmla="*/ 109 h 288"/>
                <a:gd name="T80" fmla="*/ 323 w 576"/>
                <a:gd name="T81" fmla="*/ 108 h 288"/>
                <a:gd name="T82" fmla="*/ 325 w 576"/>
                <a:gd name="T83" fmla="*/ 111 h 288"/>
                <a:gd name="T84" fmla="*/ 384 w 576"/>
                <a:gd name="T85" fmla="*/ 270 h 288"/>
                <a:gd name="T86" fmla="*/ 440 w 576"/>
                <a:gd name="T87" fmla="*/ 209 h 288"/>
                <a:gd name="T88" fmla="*/ 447 w 576"/>
                <a:gd name="T89" fmla="*/ 207 h 288"/>
                <a:gd name="T90" fmla="*/ 503 w 576"/>
                <a:gd name="T91" fmla="*/ 229 h 288"/>
                <a:gd name="T92" fmla="*/ 563 w 576"/>
                <a:gd name="T93" fmla="*/ 48 h 288"/>
                <a:gd name="T94" fmla="*/ 571 w 576"/>
                <a:gd name="T95" fmla="*/ 44 h 288"/>
                <a:gd name="T96" fmla="*/ 575 w 576"/>
                <a:gd name="T97" fmla="*/ 52 h 288"/>
                <a:gd name="T98" fmla="*/ 575 w 576"/>
                <a:gd name="T99" fmla="*/ 52 h 288"/>
                <a:gd name="T100" fmla="*/ 513 w 576"/>
                <a:gd name="T101" fmla="*/ 240 h 288"/>
                <a:gd name="T102" fmla="*/ 505 w 576"/>
                <a:gd name="T103" fmla="*/ 244 h 288"/>
                <a:gd name="T104" fmla="*/ 504 w 576"/>
                <a:gd name="T105" fmla="*/ 244 h 288"/>
                <a:gd name="T106" fmla="*/ 446 w 576"/>
                <a:gd name="T107" fmla="*/ 220 h 288"/>
                <a:gd name="T108" fmla="*/ 386 w 576"/>
                <a:gd name="T109" fmla="*/ 286 h 288"/>
                <a:gd name="T110" fmla="*/ 382 w 576"/>
                <a:gd name="T11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288">
                  <a:moveTo>
                    <a:pt x="151" y="13"/>
                  </a:moveTo>
                  <a:cubicBezTo>
                    <a:pt x="26" y="13"/>
                    <a:pt x="26" y="13"/>
                    <a:pt x="26" y="13"/>
                  </a:cubicBezTo>
                  <a:cubicBezTo>
                    <a:pt x="22" y="13"/>
                    <a:pt x="19" y="10"/>
                    <a:pt x="19" y="6"/>
                  </a:cubicBezTo>
                  <a:cubicBezTo>
                    <a:pt x="19" y="3"/>
                    <a:pt x="22" y="0"/>
                    <a:pt x="26" y="0"/>
                  </a:cubicBezTo>
                  <a:cubicBezTo>
                    <a:pt x="151" y="0"/>
                    <a:pt x="151" y="0"/>
                    <a:pt x="151" y="0"/>
                  </a:cubicBezTo>
                  <a:cubicBezTo>
                    <a:pt x="154" y="0"/>
                    <a:pt x="157" y="3"/>
                    <a:pt x="157" y="6"/>
                  </a:cubicBezTo>
                  <a:cubicBezTo>
                    <a:pt x="157" y="10"/>
                    <a:pt x="154" y="13"/>
                    <a:pt x="151" y="13"/>
                  </a:cubicBezTo>
                  <a:close/>
                  <a:moveTo>
                    <a:pt x="151" y="44"/>
                  </a:moveTo>
                  <a:cubicBezTo>
                    <a:pt x="26" y="44"/>
                    <a:pt x="26" y="44"/>
                    <a:pt x="26" y="44"/>
                  </a:cubicBezTo>
                  <a:cubicBezTo>
                    <a:pt x="22" y="44"/>
                    <a:pt x="19" y="41"/>
                    <a:pt x="19" y="38"/>
                  </a:cubicBezTo>
                  <a:cubicBezTo>
                    <a:pt x="19" y="34"/>
                    <a:pt x="22" y="31"/>
                    <a:pt x="26" y="31"/>
                  </a:cubicBezTo>
                  <a:cubicBezTo>
                    <a:pt x="151" y="31"/>
                    <a:pt x="151" y="31"/>
                    <a:pt x="151" y="31"/>
                  </a:cubicBezTo>
                  <a:cubicBezTo>
                    <a:pt x="154" y="31"/>
                    <a:pt x="157" y="34"/>
                    <a:pt x="157" y="38"/>
                  </a:cubicBezTo>
                  <a:cubicBezTo>
                    <a:pt x="157" y="41"/>
                    <a:pt x="154" y="44"/>
                    <a:pt x="151" y="44"/>
                  </a:cubicBezTo>
                  <a:close/>
                  <a:moveTo>
                    <a:pt x="88" y="75"/>
                  </a:moveTo>
                  <a:cubicBezTo>
                    <a:pt x="26" y="75"/>
                    <a:pt x="26" y="75"/>
                    <a:pt x="26" y="75"/>
                  </a:cubicBezTo>
                  <a:cubicBezTo>
                    <a:pt x="22" y="75"/>
                    <a:pt x="19" y="72"/>
                    <a:pt x="19" y="69"/>
                  </a:cubicBezTo>
                  <a:cubicBezTo>
                    <a:pt x="19" y="66"/>
                    <a:pt x="22" y="63"/>
                    <a:pt x="26" y="63"/>
                  </a:cubicBezTo>
                  <a:cubicBezTo>
                    <a:pt x="88" y="63"/>
                    <a:pt x="88" y="63"/>
                    <a:pt x="88" y="63"/>
                  </a:cubicBezTo>
                  <a:cubicBezTo>
                    <a:pt x="91" y="63"/>
                    <a:pt x="94" y="66"/>
                    <a:pt x="94" y="69"/>
                  </a:cubicBezTo>
                  <a:cubicBezTo>
                    <a:pt x="94" y="72"/>
                    <a:pt x="91" y="75"/>
                    <a:pt x="88" y="75"/>
                  </a:cubicBezTo>
                  <a:close/>
                  <a:moveTo>
                    <a:pt x="382" y="288"/>
                  </a:moveTo>
                  <a:cubicBezTo>
                    <a:pt x="379" y="288"/>
                    <a:pt x="377" y="286"/>
                    <a:pt x="376" y="284"/>
                  </a:cubicBezTo>
                  <a:cubicBezTo>
                    <a:pt x="317" y="125"/>
                    <a:pt x="317" y="125"/>
                    <a:pt x="317" y="125"/>
                  </a:cubicBezTo>
                  <a:cubicBezTo>
                    <a:pt x="262" y="192"/>
                    <a:pt x="262" y="192"/>
                    <a:pt x="262" y="192"/>
                  </a:cubicBezTo>
                  <a:cubicBezTo>
                    <a:pt x="260" y="194"/>
                    <a:pt x="257" y="194"/>
                    <a:pt x="255" y="194"/>
                  </a:cubicBezTo>
                  <a:cubicBezTo>
                    <a:pt x="196" y="176"/>
                    <a:pt x="196" y="176"/>
                    <a:pt x="196" y="176"/>
                  </a:cubicBezTo>
                  <a:cubicBezTo>
                    <a:pt x="136" y="236"/>
                    <a:pt x="136" y="236"/>
                    <a:pt x="136" y="236"/>
                  </a:cubicBezTo>
                  <a:cubicBezTo>
                    <a:pt x="135" y="237"/>
                    <a:pt x="133" y="238"/>
                    <a:pt x="131" y="238"/>
                  </a:cubicBezTo>
                  <a:cubicBezTo>
                    <a:pt x="71" y="226"/>
                    <a:pt x="71" y="226"/>
                    <a:pt x="71" y="226"/>
                  </a:cubicBezTo>
                  <a:cubicBezTo>
                    <a:pt x="11" y="280"/>
                    <a:pt x="11" y="280"/>
                    <a:pt x="11" y="280"/>
                  </a:cubicBezTo>
                  <a:cubicBezTo>
                    <a:pt x="8" y="282"/>
                    <a:pt x="4" y="282"/>
                    <a:pt x="2" y="279"/>
                  </a:cubicBezTo>
                  <a:cubicBezTo>
                    <a:pt x="0" y="277"/>
                    <a:pt x="0" y="273"/>
                    <a:pt x="3" y="271"/>
                  </a:cubicBezTo>
                  <a:cubicBezTo>
                    <a:pt x="65" y="214"/>
                    <a:pt x="65" y="214"/>
                    <a:pt x="65" y="214"/>
                  </a:cubicBezTo>
                  <a:cubicBezTo>
                    <a:pt x="67" y="213"/>
                    <a:pt x="69" y="213"/>
                    <a:pt x="70" y="213"/>
                  </a:cubicBezTo>
                  <a:cubicBezTo>
                    <a:pt x="130" y="225"/>
                    <a:pt x="130" y="225"/>
                    <a:pt x="130" y="225"/>
                  </a:cubicBezTo>
                  <a:cubicBezTo>
                    <a:pt x="190" y="165"/>
                    <a:pt x="190" y="165"/>
                    <a:pt x="190" y="165"/>
                  </a:cubicBezTo>
                  <a:cubicBezTo>
                    <a:pt x="191" y="163"/>
                    <a:pt x="194" y="162"/>
                    <a:pt x="196" y="163"/>
                  </a:cubicBezTo>
                  <a:cubicBezTo>
                    <a:pt x="255" y="181"/>
                    <a:pt x="255" y="181"/>
                    <a:pt x="255" y="181"/>
                  </a:cubicBezTo>
                  <a:cubicBezTo>
                    <a:pt x="314" y="109"/>
                    <a:pt x="314" y="109"/>
                    <a:pt x="314" y="109"/>
                  </a:cubicBezTo>
                  <a:cubicBezTo>
                    <a:pt x="317" y="106"/>
                    <a:pt x="321" y="106"/>
                    <a:pt x="323" y="108"/>
                  </a:cubicBezTo>
                  <a:cubicBezTo>
                    <a:pt x="324" y="109"/>
                    <a:pt x="325" y="110"/>
                    <a:pt x="325" y="111"/>
                  </a:cubicBezTo>
                  <a:cubicBezTo>
                    <a:pt x="384" y="270"/>
                    <a:pt x="384" y="270"/>
                    <a:pt x="384" y="270"/>
                  </a:cubicBezTo>
                  <a:cubicBezTo>
                    <a:pt x="440" y="209"/>
                    <a:pt x="440" y="209"/>
                    <a:pt x="440" y="209"/>
                  </a:cubicBezTo>
                  <a:cubicBezTo>
                    <a:pt x="441" y="207"/>
                    <a:pt x="444" y="206"/>
                    <a:pt x="447" y="207"/>
                  </a:cubicBezTo>
                  <a:cubicBezTo>
                    <a:pt x="503" y="229"/>
                    <a:pt x="503" y="229"/>
                    <a:pt x="503" y="229"/>
                  </a:cubicBezTo>
                  <a:cubicBezTo>
                    <a:pt x="563" y="48"/>
                    <a:pt x="563" y="48"/>
                    <a:pt x="563" y="48"/>
                  </a:cubicBezTo>
                  <a:cubicBezTo>
                    <a:pt x="564" y="45"/>
                    <a:pt x="568" y="43"/>
                    <a:pt x="571" y="44"/>
                  </a:cubicBezTo>
                  <a:cubicBezTo>
                    <a:pt x="574" y="45"/>
                    <a:pt x="576" y="48"/>
                    <a:pt x="575" y="52"/>
                  </a:cubicBezTo>
                  <a:cubicBezTo>
                    <a:pt x="575" y="52"/>
                    <a:pt x="575" y="52"/>
                    <a:pt x="575" y="52"/>
                  </a:cubicBezTo>
                  <a:cubicBezTo>
                    <a:pt x="513" y="240"/>
                    <a:pt x="513" y="240"/>
                    <a:pt x="513" y="240"/>
                  </a:cubicBezTo>
                  <a:cubicBezTo>
                    <a:pt x="512" y="243"/>
                    <a:pt x="508" y="245"/>
                    <a:pt x="505" y="244"/>
                  </a:cubicBezTo>
                  <a:cubicBezTo>
                    <a:pt x="505" y="244"/>
                    <a:pt x="505" y="244"/>
                    <a:pt x="504" y="244"/>
                  </a:cubicBezTo>
                  <a:cubicBezTo>
                    <a:pt x="446" y="220"/>
                    <a:pt x="446" y="220"/>
                    <a:pt x="446" y="220"/>
                  </a:cubicBezTo>
                  <a:cubicBezTo>
                    <a:pt x="386" y="286"/>
                    <a:pt x="386" y="286"/>
                    <a:pt x="386" y="286"/>
                  </a:cubicBezTo>
                  <a:cubicBezTo>
                    <a:pt x="385" y="287"/>
                    <a:pt x="384" y="288"/>
                    <a:pt x="382" y="28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2" name="Freeform 31"/>
            <p:cNvSpPr>
              <a:spLocks noEditPoints="1"/>
            </p:cNvSpPr>
            <p:nvPr/>
          </p:nvSpPr>
          <p:spPr bwMode="auto">
            <a:xfrm>
              <a:off x="4568" y="1633"/>
              <a:ext cx="1071" cy="1607"/>
            </a:xfrm>
            <a:custGeom>
              <a:avLst/>
              <a:gdLst>
                <a:gd name="T0" fmla="*/ 0 w 450"/>
                <a:gd name="T1" fmla="*/ 569 h 675"/>
                <a:gd name="T2" fmla="*/ 6 w 450"/>
                <a:gd name="T3" fmla="*/ 357 h 675"/>
                <a:gd name="T4" fmla="*/ 13 w 450"/>
                <a:gd name="T5" fmla="*/ 569 h 675"/>
                <a:gd name="T6" fmla="*/ 69 w 450"/>
                <a:gd name="T7" fmla="*/ 575 h 675"/>
                <a:gd name="T8" fmla="*/ 63 w 450"/>
                <a:gd name="T9" fmla="*/ 375 h 675"/>
                <a:gd name="T10" fmla="*/ 75 w 450"/>
                <a:gd name="T11" fmla="*/ 375 h 675"/>
                <a:gd name="T12" fmla="*/ 69 w 450"/>
                <a:gd name="T13" fmla="*/ 575 h 675"/>
                <a:gd name="T14" fmla="*/ 125 w 450"/>
                <a:gd name="T15" fmla="*/ 569 h 675"/>
                <a:gd name="T16" fmla="*/ 131 w 450"/>
                <a:gd name="T17" fmla="*/ 307 h 675"/>
                <a:gd name="T18" fmla="*/ 138 w 450"/>
                <a:gd name="T19" fmla="*/ 569 h 675"/>
                <a:gd name="T20" fmla="*/ 194 w 450"/>
                <a:gd name="T21" fmla="*/ 575 h 675"/>
                <a:gd name="T22" fmla="*/ 188 w 450"/>
                <a:gd name="T23" fmla="*/ 332 h 675"/>
                <a:gd name="T24" fmla="*/ 200 w 450"/>
                <a:gd name="T25" fmla="*/ 332 h 675"/>
                <a:gd name="T26" fmla="*/ 194 w 450"/>
                <a:gd name="T27" fmla="*/ 575 h 675"/>
                <a:gd name="T28" fmla="*/ 250 w 450"/>
                <a:gd name="T29" fmla="*/ 569 h 675"/>
                <a:gd name="T30" fmla="*/ 256 w 450"/>
                <a:gd name="T31" fmla="*/ 250 h 675"/>
                <a:gd name="T32" fmla="*/ 263 w 450"/>
                <a:gd name="T33" fmla="*/ 569 h 675"/>
                <a:gd name="T34" fmla="*/ 319 w 450"/>
                <a:gd name="T35" fmla="*/ 575 h 675"/>
                <a:gd name="T36" fmla="*/ 313 w 450"/>
                <a:gd name="T37" fmla="*/ 425 h 675"/>
                <a:gd name="T38" fmla="*/ 325 w 450"/>
                <a:gd name="T39" fmla="*/ 425 h 675"/>
                <a:gd name="T40" fmla="*/ 319 w 450"/>
                <a:gd name="T41" fmla="*/ 575 h 675"/>
                <a:gd name="T42" fmla="*/ 375 w 450"/>
                <a:gd name="T43" fmla="*/ 569 h 675"/>
                <a:gd name="T44" fmla="*/ 381 w 450"/>
                <a:gd name="T45" fmla="*/ 350 h 675"/>
                <a:gd name="T46" fmla="*/ 388 w 450"/>
                <a:gd name="T47" fmla="*/ 569 h 675"/>
                <a:gd name="T48" fmla="*/ 444 w 450"/>
                <a:gd name="T49" fmla="*/ 575 h 675"/>
                <a:gd name="T50" fmla="*/ 438 w 450"/>
                <a:gd name="T51" fmla="*/ 382 h 675"/>
                <a:gd name="T52" fmla="*/ 450 w 450"/>
                <a:gd name="T53" fmla="*/ 382 h 675"/>
                <a:gd name="T54" fmla="*/ 444 w 450"/>
                <a:gd name="T55" fmla="*/ 575 h 675"/>
                <a:gd name="T56" fmla="*/ 288 w 450"/>
                <a:gd name="T57" fmla="*/ 675 h 675"/>
                <a:gd name="T58" fmla="*/ 288 w 450"/>
                <a:gd name="T59" fmla="*/ 663 h 675"/>
                <a:gd name="T60" fmla="*/ 319 w 450"/>
                <a:gd name="T61" fmla="*/ 669 h 675"/>
                <a:gd name="T62" fmla="*/ 263 w 450"/>
                <a:gd name="T63" fmla="*/ 675 h 675"/>
                <a:gd name="T64" fmla="*/ 6 w 450"/>
                <a:gd name="T65" fmla="*/ 669 h 675"/>
                <a:gd name="T66" fmla="*/ 263 w 450"/>
                <a:gd name="T67" fmla="*/ 663 h 675"/>
                <a:gd name="T68" fmla="*/ 263 w 450"/>
                <a:gd name="T69" fmla="*/ 675 h 675"/>
                <a:gd name="T70" fmla="*/ 200 w 450"/>
                <a:gd name="T71" fmla="*/ 13 h 675"/>
                <a:gd name="T72" fmla="*/ 200 w 450"/>
                <a:gd name="T73" fmla="*/ 0 h 675"/>
                <a:gd name="T74" fmla="*/ 231 w 450"/>
                <a:gd name="T75" fmla="*/ 7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0" h="675">
                  <a:moveTo>
                    <a:pt x="6" y="575"/>
                  </a:moveTo>
                  <a:cubicBezTo>
                    <a:pt x="3" y="575"/>
                    <a:pt x="0" y="573"/>
                    <a:pt x="0" y="569"/>
                  </a:cubicBezTo>
                  <a:cubicBezTo>
                    <a:pt x="0" y="363"/>
                    <a:pt x="0" y="363"/>
                    <a:pt x="0" y="363"/>
                  </a:cubicBezTo>
                  <a:cubicBezTo>
                    <a:pt x="0" y="360"/>
                    <a:pt x="3" y="357"/>
                    <a:pt x="6" y="357"/>
                  </a:cubicBezTo>
                  <a:cubicBezTo>
                    <a:pt x="10" y="357"/>
                    <a:pt x="13" y="360"/>
                    <a:pt x="13" y="363"/>
                  </a:cubicBezTo>
                  <a:cubicBezTo>
                    <a:pt x="13" y="569"/>
                    <a:pt x="13" y="569"/>
                    <a:pt x="13" y="569"/>
                  </a:cubicBezTo>
                  <a:cubicBezTo>
                    <a:pt x="13" y="573"/>
                    <a:pt x="10" y="575"/>
                    <a:pt x="6" y="575"/>
                  </a:cubicBezTo>
                  <a:close/>
                  <a:moveTo>
                    <a:pt x="69" y="575"/>
                  </a:moveTo>
                  <a:cubicBezTo>
                    <a:pt x="65" y="575"/>
                    <a:pt x="63" y="573"/>
                    <a:pt x="63" y="569"/>
                  </a:cubicBezTo>
                  <a:cubicBezTo>
                    <a:pt x="63" y="375"/>
                    <a:pt x="63" y="375"/>
                    <a:pt x="63" y="375"/>
                  </a:cubicBezTo>
                  <a:cubicBezTo>
                    <a:pt x="63" y="372"/>
                    <a:pt x="65" y="369"/>
                    <a:pt x="69" y="369"/>
                  </a:cubicBezTo>
                  <a:cubicBezTo>
                    <a:pt x="72" y="369"/>
                    <a:pt x="75" y="372"/>
                    <a:pt x="75" y="375"/>
                  </a:cubicBezTo>
                  <a:cubicBezTo>
                    <a:pt x="75" y="569"/>
                    <a:pt x="75" y="569"/>
                    <a:pt x="75" y="569"/>
                  </a:cubicBezTo>
                  <a:cubicBezTo>
                    <a:pt x="75" y="573"/>
                    <a:pt x="72" y="575"/>
                    <a:pt x="69" y="575"/>
                  </a:cubicBezTo>
                  <a:close/>
                  <a:moveTo>
                    <a:pt x="131" y="575"/>
                  </a:moveTo>
                  <a:cubicBezTo>
                    <a:pt x="128" y="575"/>
                    <a:pt x="125" y="573"/>
                    <a:pt x="125" y="569"/>
                  </a:cubicBezTo>
                  <a:cubicBezTo>
                    <a:pt x="125" y="313"/>
                    <a:pt x="125" y="313"/>
                    <a:pt x="125" y="313"/>
                  </a:cubicBezTo>
                  <a:cubicBezTo>
                    <a:pt x="125" y="310"/>
                    <a:pt x="128" y="307"/>
                    <a:pt x="131" y="307"/>
                  </a:cubicBezTo>
                  <a:cubicBezTo>
                    <a:pt x="135" y="307"/>
                    <a:pt x="138" y="310"/>
                    <a:pt x="138" y="313"/>
                  </a:cubicBezTo>
                  <a:cubicBezTo>
                    <a:pt x="138" y="569"/>
                    <a:pt x="138" y="569"/>
                    <a:pt x="138" y="569"/>
                  </a:cubicBezTo>
                  <a:cubicBezTo>
                    <a:pt x="138" y="573"/>
                    <a:pt x="135" y="575"/>
                    <a:pt x="131" y="575"/>
                  </a:cubicBezTo>
                  <a:close/>
                  <a:moveTo>
                    <a:pt x="194" y="575"/>
                  </a:moveTo>
                  <a:cubicBezTo>
                    <a:pt x="190" y="575"/>
                    <a:pt x="188" y="573"/>
                    <a:pt x="188" y="569"/>
                  </a:cubicBezTo>
                  <a:cubicBezTo>
                    <a:pt x="188" y="332"/>
                    <a:pt x="188" y="332"/>
                    <a:pt x="188" y="332"/>
                  </a:cubicBezTo>
                  <a:cubicBezTo>
                    <a:pt x="188" y="328"/>
                    <a:pt x="190" y="325"/>
                    <a:pt x="194" y="325"/>
                  </a:cubicBezTo>
                  <a:cubicBezTo>
                    <a:pt x="197" y="325"/>
                    <a:pt x="200" y="328"/>
                    <a:pt x="200" y="332"/>
                  </a:cubicBezTo>
                  <a:cubicBezTo>
                    <a:pt x="200" y="569"/>
                    <a:pt x="200" y="569"/>
                    <a:pt x="200" y="569"/>
                  </a:cubicBezTo>
                  <a:cubicBezTo>
                    <a:pt x="200" y="573"/>
                    <a:pt x="197" y="575"/>
                    <a:pt x="194" y="575"/>
                  </a:cubicBezTo>
                  <a:close/>
                  <a:moveTo>
                    <a:pt x="256" y="575"/>
                  </a:moveTo>
                  <a:cubicBezTo>
                    <a:pt x="253" y="575"/>
                    <a:pt x="250" y="573"/>
                    <a:pt x="250" y="569"/>
                  </a:cubicBezTo>
                  <a:cubicBezTo>
                    <a:pt x="250" y="257"/>
                    <a:pt x="250" y="257"/>
                    <a:pt x="250" y="257"/>
                  </a:cubicBezTo>
                  <a:cubicBezTo>
                    <a:pt x="250" y="253"/>
                    <a:pt x="253" y="250"/>
                    <a:pt x="256" y="250"/>
                  </a:cubicBezTo>
                  <a:cubicBezTo>
                    <a:pt x="260" y="250"/>
                    <a:pt x="263" y="253"/>
                    <a:pt x="263" y="257"/>
                  </a:cubicBezTo>
                  <a:cubicBezTo>
                    <a:pt x="263" y="569"/>
                    <a:pt x="263" y="569"/>
                    <a:pt x="263" y="569"/>
                  </a:cubicBezTo>
                  <a:cubicBezTo>
                    <a:pt x="263" y="573"/>
                    <a:pt x="260" y="575"/>
                    <a:pt x="256" y="575"/>
                  </a:cubicBezTo>
                  <a:close/>
                  <a:moveTo>
                    <a:pt x="319" y="575"/>
                  </a:moveTo>
                  <a:cubicBezTo>
                    <a:pt x="315" y="575"/>
                    <a:pt x="313" y="573"/>
                    <a:pt x="313" y="569"/>
                  </a:cubicBezTo>
                  <a:cubicBezTo>
                    <a:pt x="313" y="425"/>
                    <a:pt x="313" y="425"/>
                    <a:pt x="313" y="425"/>
                  </a:cubicBezTo>
                  <a:cubicBezTo>
                    <a:pt x="313" y="422"/>
                    <a:pt x="315" y="419"/>
                    <a:pt x="319" y="419"/>
                  </a:cubicBezTo>
                  <a:cubicBezTo>
                    <a:pt x="322" y="419"/>
                    <a:pt x="325" y="422"/>
                    <a:pt x="325" y="425"/>
                  </a:cubicBezTo>
                  <a:cubicBezTo>
                    <a:pt x="325" y="569"/>
                    <a:pt x="325" y="569"/>
                    <a:pt x="325" y="569"/>
                  </a:cubicBezTo>
                  <a:cubicBezTo>
                    <a:pt x="325" y="573"/>
                    <a:pt x="322" y="575"/>
                    <a:pt x="319" y="575"/>
                  </a:cubicBezTo>
                  <a:close/>
                  <a:moveTo>
                    <a:pt x="381" y="575"/>
                  </a:moveTo>
                  <a:cubicBezTo>
                    <a:pt x="378" y="575"/>
                    <a:pt x="375" y="573"/>
                    <a:pt x="375" y="569"/>
                  </a:cubicBezTo>
                  <a:cubicBezTo>
                    <a:pt x="375" y="357"/>
                    <a:pt x="375" y="357"/>
                    <a:pt x="375" y="357"/>
                  </a:cubicBezTo>
                  <a:cubicBezTo>
                    <a:pt x="375" y="353"/>
                    <a:pt x="378" y="350"/>
                    <a:pt x="381" y="350"/>
                  </a:cubicBezTo>
                  <a:cubicBezTo>
                    <a:pt x="385" y="350"/>
                    <a:pt x="388" y="353"/>
                    <a:pt x="388" y="357"/>
                  </a:cubicBezTo>
                  <a:cubicBezTo>
                    <a:pt x="388" y="569"/>
                    <a:pt x="388" y="569"/>
                    <a:pt x="388" y="569"/>
                  </a:cubicBezTo>
                  <a:cubicBezTo>
                    <a:pt x="388" y="573"/>
                    <a:pt x="385" y="575"/>
                    <a:pt x="381" y="575"/>
                  </a:cubicBezTo>
                  <a:close/>
                  <a:moveTo>
                    <a:pt x="444" y="575"/>
                  </a:moveTo>
                  <a:cubicBezTo>
                    <a:pt x="440" y="575"/>
                    <a:pt x="438" y="573"/>
                    <a:pt x="438" y="569"/>
                  </a:cubicBezTo>
                  <a:cubicBezTo>
                    <a:pt x="438" y="382"/>
                    <a:pt x="438" y="382"/>
                    <a:pt x="438" y="382"/>
                  </a:cubicBezTo>
                  <a:cubicBezTo>
                    <a:pt x="438" y="378"/>
                    <a:pt x="440" y="375"/>
                    <a:pt x="444" y="375"/>
                  </a:cubicBezTo>
                  <a:cubicBezTo>
                    <a:pt x="447" y="375"/>
                    <a:pt x="450" y="378"/>
                    <a:pt x="450" y="382"/>
                  </a:cubicBezTo>
                  <a:cubicBezTo>
                    <a:pt x="450" y="569"/>
                    <a:pt x="450" y="569"/>
                    <a:pt x="450" y="569"/>
                  </a:cubicBezTo>
                  <a:cubicBezTo>
                    <a:pt x="450" y="573"/>
                    <a:pt x="447" y="575"/>
                    <a:pt x="444" y="575"/>
                  </a:cubicBezTo>
                  <a:close/>
                  <a:moveTo>
                    <a:pt x="313" y="675"/>
                  </a:moveTo>
                  <a:cubicBezTo>
                    <a:pt x="288" y="675"/>
                    <a:pt x="288" y="675"/>
                    <a:pt x="288" y="675"/>
                  </a:cubicBezTo>
                  <a:cubicBezTo>
                    <a:pt x="284" y="675"/>
                    <a:pt x="281" y="673"/>
                    <a:pt x="281" y="669"/>
                  </a:cubicBezTo>
                  <a:cubicBezTo>
                    <a:pt x="281" y="666"/>
                    <a:pt x="284" y="663"/>
                    <a:pt x="288" y="663"/>
                  </a:cubicBezTo>
                  <a:cubicBezTo>
                    <a:pt x="313" y="663"/>
                    <a:pt x="313" y="663"/>
                    <a:pt x="313" y="663"/>
                  </a:cubicBezTo>
                  <a:cubicBezTo>
                    <a:pt x="316" y="663"/>
                    <a:pt x="319" y="666"/>
                    <a:pt x="319" y="669"/>
                  </a:cubicBezTo>
                  <a:cubicBezTo>
                    <a:pt x="319" y="673"/>
                    <a:pt x="316" y="675"/>
                    <a:pt x="313" y="675"/>
                  </a:cubicBezTo>
                  <a:close/>
                  <a:moveTo>
                    <a:pt x="263" y="675"/>
                  </a:moveTo>
                  <a:cubicBezTo>
                    <a:pt x="13" y="675"/>
                    <a:pt x="13" y="675"/>
                    <a:pt x="13" y="675"/>
                  </a:cubicBezTo>
                  <a:cubicBezTo>
                    <a:pt x="9" y="675"/>
                    <a:pt x="6" y="673"/>
                    <a:pt x="6" y="669"/>
                  </a:cubicBezTo>
                  <a:cubicBezTo>
                    <a:pt x="6" y="666"/>
                    <a:pt x="9" y="663"/>
                    <a:pt x="13" y="663"/>
                  </a:cubicBezTo>
                  <a:cubicBezTo>
                    <a:pt x="263" y="663"/>
                    <a:pt x="263" y="663"/>
                    <a:pt x="263" y="663"/>
                  </a:cubicBezTo>
                  <a:cubicBezTo>
                    <a:pt x="266" y="663"/>
                    <a:pt x="269" y="666"/>
                    <a:pt x="269" y="669"/>
                  </a:cubicBezTo>
                  <a:cubicBezTo>
                    <a:pt x="269" y="673"/>
                    <a:pt x="266" y="675"/>
                    <a:pt x="263" y="675"/>
                  </a:cubicBezTo>
                  <a:close/>
                  <a:moveTo>
                    <a:pt x="225" y="13"/>
                  </a:moveTo>
                  <a:cubicBezTo>
                    <a:pt x="200" y="13"/>
                    <a:pt x="200" y="13"/>
                    <a:pt x="200" y="13"/>
                  </a:cubicBezTo>
                  <a:cubicBezTo>
                    <a:pt x="197" y="13"/>
                    <a:pt x="194" y="10"/>
                    <a:pt x="194" y="7"/>
                  </a:cubicBezTo>
                  <a:cubicBezTo>
                    <a:pt x="194" y="3"/>
                    <a:pt x="197" y="0"/>
                    <a:pt x="200" y="0"/>
                  </a:cubicBezTo>
                  <a:cubicBezTo>
                    <a:pt x="225" y="0"/>
                    <a:pt x="225" y="0"/>
                    <a:pt x="225" y="0"/>
                  </a:cubicBezTo>
                  <a:cubicBezTo>
                    <a:pt x="228" y="0"/>
                    <a:pt x="231" y="3"/>
                    <a:pt x="231" y="7"/>
                  </a:cubicBezTo>
                  <a:cubicBezTo>
                    <a:pt x="231" y="10"/>
                    <a:pt x="228" y="13"/>
                    <a:pt x="225"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3" name="Freeform 32"/>
            <p:cNvSpPr/>
            <p:nvPr/>
          </p:nvSpPr>
          <p:spPr bwMode="auto">
            <a:xfrm>
              <a:off x="5149" y="1633"/>
              <a:ext cx="623" cy="31"/>
            </a:xfrm>
            <a:custGeom>
              <a:avLst/>
              <a:gdLst>
                <a:gd name="T0" fmla="*/ 256 w 262"/>
                <a:gd name="T1" fmla="*/ 13 h 13"/>
                <a:gd name="T2" fmla="*/ 6 w 262"/>
                <a:gd name="T3" fmla="*/ 13 h 13"/>
                <a:gd name="T4" fmla="*/ 0 w 262"/>
                <a:gd name="T5" fmla="*/ 7 h 13"/>
                <a:gd name="T6" fmla="*/ 6 w 262"/>
                <a:gd name="T7" fmla="*/ 0 h 13"/>
                <a:gd name="T8" fmla="*/ 256 w 262"/>
                <a:gd name="T9" fmla="*/ 0 h 13"/>
                <a:gd name="T10" fmla="*/ 262 w 262"/>
                <a:gd name="T11" fmla="*/ 7 h 13"/>
                <a:gd name="T12" fmla="*/ 256 w 26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62" h="13">
                  <a:moveTo>
                    <a:pt x="256" y="13"/>
                  </a:moveTo>
                  <a:cubicBezTo>
                    <a:pt x="6" y="13"/>
                    <a:pt x="6" y="13"/>
                    <a:pt x="6" y="13"/>
                  </a:cubicBezTo>
                  <a:cubicBezTo>
                    <a:pt x="3" y="13"/>
                    <a:pt x="0" y="10"/>
                    <a:pt x="0" y="7"/>
                  </a:cubicBezTo>
                  <a:cubicBezTo>
                    <a:pt x="0" y="3"/>
                    <a:pt x="3" y="0"/>
                    <a:pt x="6" y="0"/>
                  </a:cubicBezTo>
                  <a:cubicBezTo>
                    <a:pt x="256" y="0"/>
                    <a:pt x="256" y="0"/>
                    <a:pt x="256" y="0"/>
                  </a:cubicBezTo>
                  <a:cubicBezTo>
                    <a:pt x="259" y="0"/>
                    <a:pt x="262" y="3"/>
                    <a:pt x="262" y="7"/>
                  </a:cubicBezTo>
                  <a:cubicBezTo>
                    <a:pt x="262" y="10"/>
                    <a:pt x="259" y="13"/>
                    <a:pt x="256"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5"/>
                                        </p:tgtEl>
                                      </p:cBhvr>
                                      <p:by x="115000" y="115000"/>
                                    </p:animScale>
                                  </p:childTnLst>
                                </p:cTn>
                              </p:par>
                              <p:par>
                                <p:cTn id="16" presetID="14" presetClass="entr" presetSubtype="1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par>
                                <p:cTn id="19" presetID="14" presetClass="entr" presetSubtype="1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randombar(horizontal)">
                                      <p:cBhvr>
                                        <p:cTn id="21" dur="500"/>
                                        <p:tgtEl>
                                          <p:spTgt spid="85"/>
                                        </p:tgtEl>
                                      </p:cBhvr>
                                    </p:animEffect>
                                  </p:childTnLst>
                                </p:cTn>
                              </p:par>
                              <p:par>
                                <p:cTn id="22" presetID="14" presetClass="entr" presetSubtype="1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22" presetClass="entr" presetSubtype="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par>
                                <p:cTn id="39" presetID="47" presetClass="entr" presetSubtype="0" fill="hold" grpId="0" nodeType="withEffect">
                                  <p:stCondLst>
                                    <p:cond delay="0"/>
                                  </p:stCondLst>
                                  <p:childTnLst>
                                    <p:set>
                                      <p:cBhvr>
                                        <p:cTn id="40" dur="500"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500"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animBg="1"/>
      <p:bldP spid="591" grpId="0" bldLvl="0" animBg="1"/>
      <p:bldP spid="592" grpId="0" bldLvl="0" animBg="1"/>
      <p:bldP spid="593" grpId="0" bldLvl="0" animBg="1"/>
      <p:bldP spid="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47871" y="556320"/>
            <a:ext cx="11096259" cy="5745359"/>
            <a:chOff x="1188720" y="515736"/>
            <a:chExt cx="7197151" cy="4112029"/>
          </a:xfrm>
        </p:grpSpPr>
        <p:sp>
          <p:nvSpPr>
            <p:cNvPr id="21" name="任意多边形: 形状 20"/>
            <p:cNvSpPr/>
            <p:nvPr/>
          </p:nvSpPr>
          <p:spPr>
            <a:xfrm>
              <a:off x="1188720" y="515736"/>
              <a:ext cx="7190509" cy="4112029"/>
            </a:xfrm>
            <a:custGeom>
              <a:avLst/>
              <a:gdLst>
                <a:gd name="connsiteX0" fmla="*/ 244789 w 7190509"/>
                <a:gd name="connsiteY0" fmla="*/ 0 h 4112029"/>
                <a:gd name="connsiteX1" fmla="*/ 6945720 w 7190509"/>
                <a:gd name="connsiteY1" fmla="*/ 0 h 4112029"/>
                <a:gd name="connsiteX2" fmla="*/ 7190509 w 7190509"/>
                <a:gd name="connsiteY2" fmla="*/ 244789 h 4112029"/>
                <a:gd name="connsiteX3" fmla="*/ 7190509 w 7190509"/>
                <a:gd name="connsiteY3" fmla="*/ 3186767 h 4112029"/>
                <a:gd name="connsiteX4" fmla="*/ 6306985 w 7190509"/>
                <a:gd name="connsiteY4" fmla="*/ 4112029 h 4112029"/>
                <a:gd name="connsiteX5" fmla="*/ 244789 w 7190509"/>
                <a:gd name="connsiteY5" fmla="*/ 4112029 h 4112029"/>
                <a:gd name="connsiteX6" fmla="*/ 0 w 7190509"/>
                <a:gd name="connsiteY6" fmla="*/ 3867240 h 4112029"/>
                <a:gd name="connsiteX7" fmla="*/ 0 w 7190509"/>
                <a:gd name="connsiteY7" fmla="*/ 244789 h 4112029"/>
                <a:gd name="connsiteX8" fmla="*/ 244789 w 7190509"/>
                <a:gd name="connsiteY8" fmla="*/ 0 h 411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0509" h="4112029">
                  <a:moveTo>
                    <a:pt x="244789" y="0"/>
                  </a:moveTo>
                  <a:lnTo>
                    <a:pt x="6945720" y="0"/>
                  </a:lnTo>
                  <a:cubicBezTo>
                    <a:pt x="7080913" y="0"/>
                    <a:pt x="7190509" y="109596"/>
                    <a:pt x="7190509" y="244789"/>
                  </a:cubicBezTo>
                  <a:lnTo>
                    <a:pt x="7190509" y="3186767"/>
                  </a:lnTo>
                  <a:lnTo>
                    <a:pt x="6306985" y="4112029"/>
                  </a:lnTo>
                  <a:lnTo>
                    <a:pt x="244789" y="4112029"/>
                  </a:lnTo>
                  <a:cubicBezTo>
                    <a:pt x="109596" y="4112029"/>
                    <a:pt x="0" y="4002433"/>
                    <a:pt x="0" y="3867240"/>
                  </a:cubicBezTo>
                  <a:lnTo>
                    <a:pt x="0" y="244789"/>
                  </a:lnTo>
                  <a:cubicBezTo>
                    <a:pt x="0" y="109596"/>
                    <a:pt x="109596" y="0"/>
                    <a:pt x="244789" y="0"/>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 name="任意多边形: 形状 18"/>
            <p:cNvSpPr/>
            <p:nvPr/>
          </p:nvSpPr>
          <p:spPr>
            <a:xfrm rot="16017969" flipV="1">
              <a:off x="7513219" y="3710643"/>
              <a:ext cx="845310" cy="899994"/>
            </a:xfrm>
            <a:custGeom>
              <a:avLst/>
              <a:gdLst>
                <a:gd name="connsiteX0" fmla="*/ 861473 w 861473"/>
                <a:gd name="connsiteY0" fmla="*/ 0 h 917203"/>
                <a:gd name="connsiteX1" fmla="*/ 861473 w 861473"/>
                <a:gd name="connsiteY1" fmla="*/ 672414 h 917203"/>
                <a:gd name="connsiteX2" fmla="*/ 616684 w 861473"/>
                <a:gd name="connsiteY2" fmla="*/ 917203 h 917203"/>
                <a:gd name="connsiteX3" fmla="*/ 0 w 861473"/>
                <a:gd name="connsiteY3" fmla="*/ 917203 h 917203"/>
              </a:gdLst>
              <a:ahLst/>
              <a:cxnLst>
                <a:cxn ang="0">
                  <a:pos x="connsiteX0" y="connsiteY0"/>
                </a:cxn>
                <a:cxn ang="0">
                  <a:pos x="connsiteX1" y="connsiteY1"/>
                </a:cxn>
                <a:cxn ang="0">
                  <a:pos x="connsiteX2" y="connsiteY2"/>
                </a:cxn>
                <a:cxn ang="0">
                  <a:pos x="connsiteX3" y="connsiteY3"/>
                </a:cxn>
              </a:cxnLst>
              <a:rect l="l" t="t" r="r" b="b"/>
              <a:pathLst>
                <a:path w="861473" h="917203">
                  <a:moveTo>
                    <a:pt x="861473" y="0"/>
                  </a:moveTo>
                  <a:lnTo>
                    <a:pt x="861473" y="672414"/>
                  </a:lnTo>
                  <a:cubicBezTo>
                    <a:pt x="861473" y="807607"/>
                    <a:pt x="751877" y="917203"/>
                    <a:pt x="616684" y="917203"/>
                  </a:cubicBezTo>
                  <a:lnTo>
                    <a:pt x="0" y="917203"/>
                  </a:lnTo>
                  <a:close/>
                </a:path>
              </a:pathLst>
            </a:custGeom>
            <a:solidFill>
              <a:srgbClr val="4E99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25" name="文本框 24"/>
          <p:cNvSpPr txBox="1"/>
          <p:nvPr/>
        </p:nvSpPr>
        <p:spPr>
          <a:xfrm>
            <a:off x="10470009" y="5403531"/>
            <a:ext cx="1541780" cy="9124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5335" b="1">
                <a:ln>
                  <a:gradFill>
                    <a:gsLst>
                      <a:gs pos="51000">
                        <a:schemeClr val="bg1">
                          <a:alpha val="0"/>
                        </a:schemeClr>
                      </a:gs>
                      <a:gs pos="0">
                        <a:schemeClr val="bg1"/>
                      </a:gs>
                    </a:gsLst>
                    <a:lin ang="5400000" scaled="1"/>
                  </a:gradFill>
                </a:ln>
                <a:noFill/>
                <a:latin typeface="微软雅黑" panose="020B0503020204020204" charset="-122"/>
                <a:ea typeface="微软雅黑" panose="020B0503020204020204" charset="-122"/>
                <a:sym typeface="微软雅黑" panose="020B0503020204020204" charset="-122"/>
              </a:rPr>
              <a:t>打卡</a:t>
            </a:r>
            <a:endParaRPr kumimoji="0" lang="zh-CN" altLang="en-US" sz="5335" b="1" i="0" u="none" strike="noStrike" kern="1200" cap="none" spc="0" normalizeH="0" baseline="0" noProof="0">
              <a:ln>
                <a:gradFill>
                  <a:gsLst>
                    <a:gs pos="51000">
                      <a:schemeClr val="bg1">
                        <a:alpha val="0"/>
                      </a:schemeClr>
                    </a:gs>
                    <a:gs pos="0">
                      <a:schemeClr val="bg1"/>
                    </a:gs>
                  </a:gsLst>
                  <a:lin ang="5400000" scaled="1"/>
                </a:gradFill>
              </a:ln>
              <a:noFill/>
              <a:effectLst/>
              <a:uLnTx/>
              <a:uFillTx/>
              <a:latin typeface="微软雅黑" panose="020B0503020204020204" charset="-122"/>
              <a:ea typeface="微软雅黑" panose="020B0503020204020204" charset="-122"/>
              <a:sym typeface="微软雅黑" panose="020B0503020204020204" charset="-122"/>
            </a:endParaRPr>
          </a:p>
        </p:txBody>
      </p:sp>
      <p:sp>
        <p:nvSpPr>
          <p:cNvPr id="24" name="文本框 23"/>
          <p:cNvSpPr txBox="1"/>
          <p:nvPr/>
        </p:nvSpPr>
        <p:spPr>
          <a:xfrm>
            <a:off x="10466803" y="5658840"/>
            <a:ext cx="154178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gradFill>
                    <a:gsLst>
                      <a:gs pos="0">
                        <a:schemeClr val="bg1"/>
                      </a:gs>
                      <a:gs pos="63000">
                        <a:schemeClr val="bg1">
                          <a:alpha val="0"/>
                        </a:schemeClr>
                      </a:gs>
                    </a:gsLst>
                    <a:lin ang="5400000" scaled="1"/>
                  </a:gradFill>
                </a:ln>
                <a:latin typeface="微软雅黑" panose="020B0503020204020204" charset="-122"/>
                <a:ea typeface="微软雅黑" panose="020B0503020204020204" charset="-122"/>
                <a:sym typeface="微软雅黑" panose="020B0503020204020204" charset="-122"/>
              </a:rPr>
              <a:t>打卡</a:t>
            </a:r>
          </a:p>
        </p:txBody>
      </p:sp>
      <p:sp>
        <p:nvSpPr>
          <p:cNvPr id="27" name="文本框 26"/>
          <p:cNvSpPr txBox="1"/>
          <p:nvPr/>
        </p:nvSpPr>
        <p:spPr>
          <a:xfrm>
            <a:off x="10460523" y="5914152"/>
            <a:ext cx="154178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solidFill>
                    <a:schemeClr val="bg1"/>
                  </a:solidFill>
                </a:ln>
                <a:solidFill>
                  <a:schemeClr val="bg1"/>
                </a:solidFill>
                <a:latin typeface="微软雅黑" panose="020B0503020204020204" charset="-122"/>
                <a:ea typeface="微软雅黑" panose="020B0503020204020204" charset="-122"/>
                <a:sym typeface="微软雅黑" panose="020B0503020204020204" charset="-122"/>
              </a:rPr>
              <a:t>打卡</a:t>
            </a:r>
          </a:p>
        </p:txBody>
      </p:sp>
      <p:grpSp>
        <p:nvGrpSpPr>
          <p:cNvPr id="12" name="组合 11"/>
          <p:cNvGrpSpPr/>
          <p:nvPr/>
        </p:nvGrpSpPr>
        <p:grpSpPr>
          <a:xfrm>
            <a:off x="8969830" y="2402851"/>
            <a:ext cx="2059716" cy="667385"/>
            <a:chOff x="1296785" y="1150208"/>
            <a:chExt cx="1565957" cy="507409"/>
          </a:xfrm>
        </p:grpSpPr>
        <p:grpSp>
          <p:nvGrpSpPr>
            <p:cNvPr id="4" name="组合 3"/>
            <p:cNvGrpSpPr/>
            <p:nvPr/>
          </p:nvGrpSpPr>
          <p:grpSpPr>
            <a:xfrm>
              <a:off x="1296785" y="1150208"/>
              <a:ext cx="1565957" cy="507409"/>
              <a:chOff x="1296785" y="1150208"/>
              <a:chExt cx="1565957" cy="507409"/>
            </a:xfrm>
          </p:grpSpPr>
          <p:sp>
            <p:nvSpPr>
              <p:cNvPr id="153" name="矩形 152"/>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1296785" y="1150208"/>
                <a:ext cx="1529542"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文本框 52"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620782" y="1209531"/>
                <a:ext cx="881550" cy="31960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稳</a:t>
                </a:r>
                <a:r>
                  <a:rPr kumimoji="0" lang="en-US" alt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 </a:t>
                </a:r>
                <a:r>
                  <a:rPr kumimoji="0" lang="zh-CN" altLang="en-US"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增</a:t>
                </a:r>
                <a:r>
                  <a:rPr kumimoji="0" lang="en-US" alt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 </a:t>
                </a:r>
                <a:r>
                  <a:rPr kumimoji="0" lang="zh-CN" altLang="en-US"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长</a:t>
                </a:r>
              </a:p>
            </p:txBody>
          </p:sp>
        </p:grpSp>
        <p:grpSp>
          <p:nvGrpSpPr>
            <p:cNvPr id="7" name="Group 4"/>
            <p:cNvGrpSpPr>
              <a:grpSpLocks noChangeAspect="1"/>
            </p:cNvGrpSpPr>
            <p:nvPr/>
          </p:nvGrpSpPr>
          <p:grpSpPr bwMode="auto">
            <a:xfrm>
              <a:off x="2680018" y="1457959"/>
              <a:ext cx="85869" cy="111125"/>
              <a:chOff x="2149" y="674"/>
              <a:chExt cx="1462" cy="1892"/>
            </a:xfrm>
          </p:grpSpPr>
          <p:sp>
            <p:nvSpPr>
              <p:cNvPr id="9"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54" name="组合 153"/>
          <p:cNvGrpSpPr/>
          <p:nvPr/>
        </p:nvGrpSpPr>
        <p:grpSpPr>
          <a:xfrm>
            <a:off x="8491675" y="1477007"/>
            <a:ext cx="2059716" cy="667399"/>
            <a:chOff x="1296785" y="1150208"/>
            <a:chExt cx="1565957" cy="507409"/>
          </a:xfrm>
        </p:grpSpPr>
        <p:grpSp>
          <p:nvGrpSpPr>
            <p:cNvPr id="155" name="组合 154"/>
            <p:cNvGrpSpPr/>
            <p:nvPr/>
          </p:nvGrpSpPr>
          <p:grpSpPr>
            <a:xfrm>
              <a:off x="1296785" y="1150208"/>
              <a:ext cx="1565957" cy="507409"/>
              <a:chOff x="1296785" y="1150208"/>
              <a:chExt cx="1565957" cy="507409"/>
            </a:xfrm>
          </p:grpSpPr>
          <p:sp>
            <p:nvSpPr>
              <p:cNvPr id="160" name="矩形 159"/>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1" name="矩形 160"/>
              <p:cNvSpPr/>
              <p:nvPr/>
            </p:nvSpPr>
            <p:spPr>
              <a:xfrm>
                <a:off x="1296785" y="1150208"/>
                <a:ext cx="1529542" cy="457200"/>
              </a:xfrm>
              <a:prstGeom prst="rect">
                <a:avLst/>
              </a:prstGeom>
              <a:solidFill>
                <a:srgbClr val="32A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2" name="文本框 161"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372152" y="1209531"/>
                <a:ext cx="1378810" cy="3195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全球经济复苏</a:t>
                </a:r>
                <a:endParaRPr kumimoji="0" 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endParaRPr>
              </a:p>
            </p:txBody>
          </p:sp>
        </p:grpSp>
        <p:grpSp>
          <p:nvGrpSpPr>
            <p:cNvPr id="156" name="Group 4"/>
            <p:cNvGrpSpPr>
              <a:grpSpLocks noChangeAspect="1"/>
            </p:cNvGrpSpPr>
            <p:nvPr/>
          </p:nvGrpSpPr>
          <p:grpSpPr bwMode="auto">
            <a:xfrm>
              <a:off x="2680018" y="1457959"/>
              <a:ext cx="85869" cy="111125"/>
              <a:chOff x="2149" y="674"/>
              <a:chExt cx="1462" cy="1892"/>
            </a:xfrm>
          </p:grpSpPr>
          <p:sp>
            <p:nvSpPr>
              <p:cNvPr id="157"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8"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9"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65" name="组合 164"/>
          <p:cNvGrpSpPr/>
          <p:nvPr/>
        </p:nvGrpSpPr>
        <p:grpSpPr>
          <a:xfrm>
            <a:off x="9159009" y="4254511"/>
            <a:ext cx="2059716" cy="667385"/>
            <a:chOff x="1296785" y="1150208"/>
            <a:chExt cx="1565957" cy="507409"/>
          </a:xfrm>
        </p:grpSpPr>
        <p:grpSp>
          <p:nvGrpSpPr>
            <p:cNvPr id="166" name="组合 165"/>
            <p:cNvGrpSpPr/>
            <p:nvPr/>
          </p:nvGrpSpPr>
          <p:grpSpPr>
            <a:xfrm>
              <a:off x="1296785" y="1150208"/>
              <a:ext cx="1565957" cy="507409"/>
              <a:chOff x="1296785" y="1150208"/>
              <a:chExt cx="1565957" cy="507409"/>
            </a:xfrm>
          </p:grpSpPr>
          <p:sp>
            <p:nvSpPr>
              <p:cNvPr id="171" name="矩形 170"/>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2" name="矩形 171"/>
              <p:cNvSpPr/>
              <p:nvPr/>
            </p:nvSpPr>
            <p:spPr>
              <a:xfrm>
                <a:off x="1296785" y="1150208"/>
                <a:ext cx="1529542" cy="4572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3" name="文本框 172"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620781" y="1209531"/>
                <a:ext cx="881550" cy="31960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保</a:t>
                </a:r>
                <a:r>
                  <a:rPr kumimoji="0" lang="en-US" alt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 </a:t>
                </a:r>
                <a:r>
                  <a:rPr kumimoji="0" 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民</a:t>
                </a:r>
                <a:r>
                  <a:rPr kumimoji="0" lang="en-US" alt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 </a:t>
                </a:r>
                <a:r>
                  <a:rPr kumimoji="0" 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生</a:t>
                </a:r>
              </a:p>
            </p:txBody>
          </p:sp>
        </p:grpSp>
        <p:grpSp>
          <p:nvGrpSpPr>
            <p:cNvPr id="167" name="Group 4"/>
            <p:cNvGrpSpPr>
              <a:grpSpLocks noChangeAspect="1"/>
            </p:cNvGrpSpPr>
            <p:nvPr/>
          </p:nvGrpSpPr>
          <p:grpSpPr bwMode="auto">
            <a:xfrm>
              <a:off x="2680018" y="1457959"/>
              <a:ext cx="85869" cy="111125"/>
              <a:chOff x="2149" y="674"/>
              <a:chExt cx="1462" cy="1892"/>
            </a:xfrm>
          </p:grpSpPr>
          <p:sp>
            <p:nvSpPr>
              <p:cNvPr id="168"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9"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0"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74" name="组合 173"/>
          <p:cNvGrpSpPr/>
          <p:nvPr/>
        </p:nvGrpSpPr>
        <p:grpSpPr>
          <a:xfrm>
            <a:off x="8313189" y="3328681"/>
            <a:ext cx="2059716" cy="667385"/>
            <a:chOff x="1296785" y="1150208"/>
            <a:chExt cx="1565957" cy="507409"/>
          </a:xfrm>
        </p:grpSpPr>
        <p:grpSp>
          <p:nvGrpSpPr>
            <p:cNvPr id="175" name="组合 174"/>
            <p:cNvGrpSpPr/>
            <p:nvPr/>
          </p:nvGrpSpPr>
          <p:grpSpPr>
            <a:xfrm>
              <a:off x="1296785" y="1150208"/>
              <a:ext cx="1565957" cy="507409"/>
              <a:chOff x="1296785" y="1150208"/>
              <a:chExt cx="1565957" cy="507409"/>
            </a:xfrm>
          </p:grpSpPr>
          <p:sp>
            <p:nvSpPr>
              <p:cNvPr id="180" name="矩形 179"/>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1" name="矩形 180"/>
              <p:cNvSpPr/>
              <p:nvPr/>
            </p:nvSpPr>
            <p:spPr>
              <a:xfrm>
                <a:off x="1296785" y="1150208"/>
                <a:ext cx="1529542" cy="4572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2" name="文本框 181"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620780" y="1209531"/>
                <a:ext cx="881550" cy="31960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稳</a:t>
                </a:r>
                <a:r>
                  <a:rPr kumimoji="0" lang="en-US" alt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 </a:t>
                </a:r>
                <a:r>
                  <a:rPr kumimoji="0" 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就</a:t>
                </a:r>
                <a:r>
                  <a:rPr kumimoji="0" lang="en-US" alt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 </a:t>
                </a:r>
                <a:r>
                  <a:rPr kumimoji="0" lang="zh-CN" sz="2135"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sym typeface="微软雅黑" panose="020B0503020204020204" charset="-122"/>
                  </a:rPr>
                  <a:t>业</a:t>
                </a:r>
              </a:p>
            </p:txBody>
          </p:sp>
        </p:grpSp>
        <p:grpSp>
          <p:nvGrpSpPr>
            <p:cNvPr id="176" name="Group 4"/>
            <p:cNvGrpSpPr>
              <a:grpSpLocks noChangeAspect="1"/>
            </p:cNvGrpSpPr>
            <p:nvPr/>
          </p:nvGrpSpPr>
          <p:grpSpPr bwMode="auto">
            <a:xfrm>
              <a:off x="2680018" y="1457959"/>
              <a:ext cx="85869" cy="111125"/>
              <a:chOff x="2149" y="674"/>
              <a:chExt cx="1462" cy="1892"/>
            </a:xfrm>
          </p:grpSpPr>
          <p:sp>
            <p:nvSpPr>
              <p:cNvPr id="177"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8"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9"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6" name="PA_库_Rectangle: Rounded Corners 7"/>
          <p:cNvSpPr/>
          <p:nvPr>
            <p:custDataLst>
              <p:tags r:id="rId1"/>
            </p:custDataLst>
          </p:nvPr>
        </p:nvSpPr>
        <p:spPr>
          <a:xfrm>
            <a:off x="1068070" y="1352789"/>
            <a:ext cx="360000" cy="36000"/>
          </a:xfrm>
          <a:prstGeom prst="roundRect">
            <a:avLst>
              <a:gd name="adj" fmla="val 123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gradFill>
                <a:gsLst>
                  <a:gs pos="2000">
                    <a:schemeClr val="accent1"/>
                  </a:gs>
                  <a:gs pos="100000">
                    <a:schemeClr val="accent5"/>
                  </a:gs>
                </a:gsLst>
                <a:lin ang="0" scaled="0"/>
              </a:gradFill>
            </a:endParaRPr>
          </a:p>
        </p:txBody>
      </p:sp>
      <p:sp>
        <p:nvSpPr>
          <p:cNvPr id="17" name="PA_库_文本框 41"/>
          <p:cNvSpPr txBox="1"/>
          <p:nvPr>
            <p:custDataLst>
              <p:tags r:id="rId2"/>
            </p:custDataLst>
          </p:nvPr>
        </p:nvSpPr>
        <p:spPr>
          <a:xfrm>
            <a:off x="934720" y="842473"/>
            <a:ext cx="3051503" cy="460375"/>
          </a:xfrm>
          <a:prstGeom prst="rect">
            <a:avLst/>
          </a:prstGeom>
          <a:noFill/>
        </p:spPr>
        <p:txBody>
          <a:bodyPr wrap="square" rtlCol="0">
            <a:spAutoFit/>
          </a:bodyPr>
          <a:lstStyle/>
          <a:p>
            <a:pPr defTabSz="914400">
              <a:tabLst>
                <a:tab pos="1880235" algn="l"/>
              </a:tabLst>
            </a:pP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rPr>
              <a:t>人力资源管理岗</a:t>
            </a:r>
          </a:p>
        </p:txBody>
      </p:sp>
      <p:sp>
        <p:nvSpPr>
          <p:cNvPr id="13" name="PA_库_TextPlaceholder 4"/>
          <p:cNvSpPr txBox="1"/>
          <p:nvPr>
            <p:custDataLst>
              <p:tags r:id="rId3"/>
            </p:custDataLst>
          </p:nvPr>
        </p:nvSpPr>
        <p:spPr>
          <a:xfrm>
            <a:off x="934720" y="1501775"/>
            <a:ext cx="7197090" cy="378460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spcBef>
                <a:spcPts val="0"/>
              </a:spcBef>
              <a:buClrTx/>
              <a:buSzTx/>
              <a:buNone/>
            </a:pP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2021年，在全球经济复苏的大环境中，中国经济发展也在持续回暖</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，政府工作报告设定</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2021</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年</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经济增长目标为“6%以上”，并显示出对稳增长、稳就业、保民生的重视。2021 年上半年投资、消费、出口三驾马车均稳步增长，但是仍然未得到充分释放，下半年固定资产投资继续保持稳定恢复态势，居民消费有望出现U型反弹，出口或将继续增长却也面临较大不确定性。总体而言，宏观经济将保持连续性、稳定性、可持续性。</a:t>
            </a:r>
          </a:p>
          <a:p>
            <a:pPr marL="0" lvl="0" algn="just">
              <a:lnSpc>
                <a:spcPct val="125000"/>
              </a:lnSpc>
              <a:spcBef>
                <a:spcPts val="0"/>
              </a:spcBef>
              <a:buClrTx/>
              <a:buSzTx/>
              <a:buNone/>
            </a:pP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0" lvl="0" algn="just">
              <a:lnSpc>
                <a:spcPct val="125000"/>
              </a:lnSpc>
              <a:spcBef>
                <a:spcPts val="0"/>
              </a:spcBef>
              <a:buClrTx/>
              <a:buSzTx/>
              <a:buNone/>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过去的</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2021</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年里，</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被科技释放的人力资源管理</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愈加</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偏向专门领域的发展，如专职在人力资源信息系统、解决方案、组织发展、企业文化、人才系统管理等方面，带领人力资源管理走向数据化、专业化和精细化。</a:t>
            </a:r>
          </a:p>
          <a:p>
            <a:pPr marL="0" lvl="0" algn="just">
              <a:lnSpc>
                <a:spcPct val="125000"/>
              </a:lnSpc>
              <a:spcBef>
                <a:spcPts val="0"/>
              </a:spcBef>
              <a:buClrTx/>
              <a:buSzTx/>
              <a:buNone/>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了解</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软件企业的人力资源岗的薪酬水平有助于为企业内各职能部门的薪酬提供参照。</a:t>
            </a:r>
          </a:p>
        </p:txBody>
      </p:sp>
      <p:sp>
        <p:nvSpPr>
          <p:cNvPr id="28" name="PA_库_矩形 43"/>
          <p:cNvSpPr/>
          <p:nvPr>
            <p:custDataLst>
              <p:tags r:id="rId4"/>
            </p:custDataLst>
          </p:nvPr>
        </p:nvSpPr>
        <p:spPr>
          <a:xfrm>
            <a:off x="3225459" y="904068"/>
            <a:ext cx="3290570" cy="337185"/>
          </a:xfrm>
          <a:prstGeom prst="rect">
            <a:avLst/>
          </a:prstGeom>
        </p:spPr>
        <p:txBody>
          <a:bodyPr wrap="none">
            <a:spAutoFit/>
          </a:bodyPr>
          <a:lstStyle/>
          <a:p>
            <a:pPr algn="l"/>
            <a:r>
              <a:rPr lang="en-US" sz="1600" dirty="0">
                <a:solidFill>
                  <a:schemeClr val="bg1">
                    <a:lumMod val="75000"/>
                  </a:schemeClr>
                </a:solidFill>
                <a:latin typeface="微软雅黑" panose="020B0503020204020204" charset="-122"/>
                <a:ea typeface="微软雅黑" panose="020B0503020204020204" charset="-122"/>
                <a:cs typeface="Segoe UI Light" panose="020B0502040204020203" pitchFamily="34" charset="0"/>
              </a:rPr>
              <a:t>Human Resources Management</a:t>
            </a:r>
          </a:p>
        </p:txBody>
      </p:sp>
      <p:grpSp>
        <p:nvGrpSpPr>
          <p:cNvPr id="31" name="PA_库_组合 13"/>
          <p:cNvGrpSpPr/>
          <p:nvPr>
            <p:custDataLst>
              <p:tags r:id="rId5"/>
            </p:custDataLst>
          </p:nvPr>
        </p:nvGrpSpPr>
        <p:grpSpPr>
          <a:xfrm>
            <a:off x="977606" y="5572933"/>
            <a:ext cx="471821" cy="471821"/>
            <a:chOff x="8125908" y="7183257"/>
            <a:chExt cx="1041918" cy="1041918"/>
          </a:xfrm>
        </p:grpSpPr>
        <p:sp>
          <p:nvSpPr>
            <p:cNvPr id="32" name="Oval 16"/>
            <p:cNvSpPr/>
            <p:nvPr/>
          </p:nvSpPr>
          <p:spPr>
            <a:xfrm>
              <a:off x="8125908" y="7183257"/>
              <a:ext cx="1041918" cy="1041918"/>
            </a:xfrm>
            <a:prstGeom prst="ellipse">
              <a:avLst/>
            </a:prstGeom>
            <a:gradFill>
              <a:gsLst>
                <a:gs pos="0">
                  <a:schemeClr val="accent1">
                    <a:lumMod val="60000"/>
                    <a:lumOff val="40000"/>
                  </a:schemeClr>
                </a:gs>
                <a:gs pos="100000">
                  <a:schemeClr val="accent1"/>
                </a:gs>
              </a:gsLst>
              <a:lin ang="0" scaled="1"/>
            </a:gradFill>
            <a:ln>
              <a:noFill/>
            </a:ln>
            <a:effectLst>
              <a:outerShdw blurRad="330200" dist="317500" dir="8100000" sx="40000" sy="40000" algn="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tx1">
                    <a:lumMod val="50000"/>
                    <a:lumOff val="50000"/>
                  </a:schemeClr>
                </a:solidFill>
              </a:endParaRPr>
            </a:p>
          </p:txBody>
        </p:sp>
        <p:grpSp>
          <p:nvGrpSpPr>
            <p:cNvPr id="33" name="Group 17"/>
            <p:cNvGrpSpPr/>
            <p:nvPr/>
          </p:nvGrpSpPr>
          <p:grpSpPr>
            <a:xfrm>
              <a:off x="8414298" y="7508557"/>
              <a:ext cx="465138" cy="391319"/>
              <a:chOff x="5356342" y="3093565"/>
              <a:chExt cx="465138" cy="391319"/>
            </a:xfrm>
            <a:solidFill>
              <a:schemeClr val="bg1"/>
            </a:solidFill>
          </p:grpSpPr>
          <p:sp>
            <p:nvSpPr>
              <p:cNvPr id="34"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100" dirty="0">
                  <a:solidFill>
                    <a:schemeClr val="tx1">
                      <a:lumMod val="50000"/>
                      <a:lumOff val="50000"/>
                    </a:schemeClr>
                  </a:solidFill>
                  <a:effectLst>
                    <a:outerShdw blurRad="38100" dist="38100" dir="2700000" algn="tl">
                      <a:srgbClr val="000000"/>
                    </a:outerShdw>
                  </a:effectLst>
                  <a:latin typeface="Segoe Print" panose="02000600000000000000" charset="0"/>
                  <a:sym typeface="Segoe Print" panose="02000600000000000000" charset="0"/>
                </a:endParaRPr>
              </a:p>
            </p:txBody>
          </p:sp>
          <p:sp>
            <p:nvSpPr>
              <p:cNvPr id="14"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100" dirty="0">
                  <a:solidFill>
                    <a:schemeClr val="tx1">
                      <a:lumMod val="50000"/>
                      <a:lumOff val="50000"/>
                    </a:schemeClr>
                  </a:solidFill>
                  <a:effectLst>
                    <a:outerShdw blurRad="38100" dist="38100" dir="2700000" algn="tl">
                      <a:srgbClr val="000000"/>
                    </a:outerShdw>
                  </a:effectLst>
                  <a:latin typeface="Segoe Print" panose="02000600000000000000" charset="0"/>
                  <a:sym typeface="Segoe Print" panose="02000600000000000000" charset="0"/>
                </a:endParaRPr>
              </a:p>
            </p:txBody>
          </p:sp>
          <p:sp>
            <p:nvSpPr>
              <p:cNvPr id="15"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100" dirty="0">
                  <a:solidFill>
                    <a:schemeClr val="tx1">
                      <a:lumMod val="50000"/>
                      <a:lumOff val="50000"/>
                    </a:schemeClr>
                  </a:solidFill>
                  <a:effectLst>
                    <a:outerShdw blurRad="38100" dist="38100" dir="2700000" algn="tl">
                      <a:srgbClr val="000000"/>
                    </a:outerShdw>
                  </a:effectLst>
                  <a:latin typeface="Segoe Print" panose="02000600000000000000" charset="0"/>
                  <a:sym typeface="Segoe Print" panose="02000600000000000000" charset="0"/>
                </a:endParaRPr>
              </a:p>
            </p:txBody>
          </p:sp>
        </p:grpSp>
      </p:grpSp>
      <p:sp>
        <p:nvSpPr>
          <p:cNvPr id="39" name="PA_库_矩形 35"/>
          <p:cNvSpPr/>
          <p:nvPr>
            <p:custDataLst>
              <p:tags r:id="rId6"/>
            </p:custDataLst>
          </p:nvPr>
        </p:nvSpPr>
        <p:spPr>
          <a:xfrm>
            <a:off x="1499750" y="5634219"/>
            <a:ext cx="3007995" cy="349250"/>
          </a:xfrm>
          <a:prstGeom prst="rect">
            <a:avLst/>
          </a:prstGeom>
        </p:spPr>
        <p:txBody>
          <a:bodyPr wrap="square">
            <a:spAutoFit/>
          </a:bodyPr>
          <a:lstStyle/>
          <a:p>
            <a:pPr>
              <a:lnSpc>
                <a:spcPct val="120000"/>
              </a:lnSpc>
            </a:pPr>
            <a:r>
              <a:rPr lang="zh-CN" sz="1400" dirty="0">
                <a:solidFill>
                  <a:schemeClr val="tx1">
                    <a:lumMod val="50000"/>
                    <a:lumOff val="50000"/>
                  </a:schemeClr>
                </a:solidFill>
                <a:latin typeface="微软雅黑" panose="020B0503020204020204" charset="-122"/>
                <a:ea typeface="微软雅黑" panose="020B0503020204020204" charset="-122"/>
                <a:cs typeface="Calibri" panose="020F0502020204030204"/>
              </a:rPr>
              <a:t>人力资源管理岗薪酬参照</a:t>
            </a:r>
          </a:p>
        </p:txBody>
      </p:sp>
      <p:pic>
        <p:nvPicPr>
          <p:cNvPr id="18" name="图片 17"/>
          <p:cNvPicPr>
            <a:picLocks noChangeAspect="1"/>
          </p:cNvPicPr>
          <p:nvPr/>
        </p:nvPicPr>
        <p:blipFill>
          <a:blip r:embed="rId8"/>
          <a:stretch>
            <a:fillRect/>
          </a:stretch>
        </p:blipFill>
        <p:spPr>
          <a:xfrm flipH="1">
            <a:off x="8242935" y="5063490"/>
            <a:ext cx="1144905" cy="1170940"/>
          </a:xfrm>
          <a:prstGeom prst="rect">
            <a:avLst/>
          </a:prstGeom>
        </p:spPr>
      </p:pic>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16">
                                            <p:txEl>
                                              <p:charRg st="4294967295" end="4294967295"/>
                                            </p:txEl>
                                          </p:spTgt>
                                        </p:tgtEl>
                                        <p:attrNameLst>
                                          <p:attrName>style.visibility</p:attrName>
                                        </p:attrNameLst>
                                      </p:cBhvr>
                                      <p:to>
                                        <p:strVal val="visible"/>
                                      </p:to>
                                    </p:set>
                                    <p:animEffect transition="in" filter="wipe(left)">
                                      <p:cBhvr>
                                        <p:cTn id="7" dur="1000"/>
                                        <p:tgtEl>
                                          <p:spTgt spid="16">
                                            <p:txEl>
                                              <p:charRg st="4294967295" end="4294967295"/>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1000"/>
                                        <p:tgtEl>
                                          <p:spTgt spid="3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1000"/>
                                        <p:tgtEl>
                                          <p:spTgt spid="39"/>
                                        </p:tgtEl>
                                      </p:cBhvr>
                                    </p:animEffect>
                                  </p:childTnLst>
                                </p:cTn>
                              </p:par>
                              <p:par>
                                <p:cTn id="23" presetID="14"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593"/>
                                        </p:tgtEl>
                                      </p:cBhvr>
                                    </p:animEffect>
                                    <p:animScale>
                                      <p:cBhvr>
                                        <p:cTn id="28" dur="250" autoRev="1" fill="hold"/>
                                        <p:tgtEl>
                                          <p:spTgt spid="593"/>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591"/>
                                        </p:tgtEl>
                                      </p:cBhvr>
                                    </p:animEffect>
                                    <p:animScale>
                                      <p:cBhvr>
                                        <p:cTn id="31" dur="250" autoRev="1" fill="hold"/>
                                        <p:tgtEl>
                                          <p:spTgt spid="591"/>
                                        </p:tgtEl>
                                      </p:cBhvr>
                                      <p:by x="105000" y="105000"/>
                                    </p:animScale>
                                  </p:childTnLst>
                                </p:cTn>
                              </p:par>
                              <p:par>
                                <p:cTn id="32" presetID="26" presetClass="emph" presetSubtype="0" repeatCount="indefinite" fill="hold" grpId="0" nodeType="withEffect">
                                  <p:stCondLst>
                                    <p:cond delay="0"/>
                                  </p:stCondLst>
                                  <p:endCondLst>
                                    <p:cond evt="onNext" delay="0">
                                      <p:tgtEl>
                                        <p:sldTgt/>
                                      </p:tgtEl>
                                    </p:cond>
                                  </p:endCondLst>
                                  <p:childTnLst>
                                    <p:animEffect transition="out" filter="fade">
                                      <p:cBhvr>
                                        <p:cTn id="33" dur="500" tmFilter="0, 0; .2, .5; .8, .5; 1, 0"/>
                                        <p:tgtEl>
                                          <p:spTgt spid="592"/>
                                        </p:tgtEl>
                                      </p:cBhvr>
                                    </p:animEffect>
                                    <p:animScale>
                                      <p:cBhvr>
                                        <p:cTn id="34" dur="250" autoRev="1" fill="hold"/>
                                        <p:tgtEl>
                                          <p:spTgt spid="592"/>
                                        </p:tgtEl>
                                      </p:cBhvr>
                                      <p:by x="105000" y="105000"/>
                                    </p:animScale>
                                  </p:childTnLst>
                                </p:cTn>
                              </p:par>
                              <p:par>
                                <p:cTn id="35" presetID="6" presetClass="emph" presetSubtype="0" repeatCount="indefinite" fill="hold" grpId="0" nodeType="withEffect">
                                  <p:stCondLst>
                                    <p:cond delay="0"/>
                                  </p:stCondLst>
                                  <p:endCondLst>
                                    <p:cond evt="onNext" delay="0">
                                      <p:tgtEl>
                                        <p:sldTgt/>
                                      </p:tgtEl>
                                    </p:cond>
                                  </p:endCondLst>
                                  <p:childTnLst>
                                    <p:animScale>
                                      <p:cBhvr>
                                        <p:cTn id="36" dur="1000" fill="hold"/>
                                        <p:tgtEl>
                                          <p:spTgt spid="88"/>
                                        </p:tgtEl>
                                      </p:cBhvr>
                                      <p:by x="115000" y="115000"/>
                                    </p:animScale>
                                  </p:childTnLst>
                                </p:cTn>
                              </p:par>
                              <p:par>
                                <p:cTn id="37" presetID="42" presetClass="entr" presetSubtype="0" fill="hold" grpId="0" nodeType="withEffect">
                                  <p:stCondLst>
                                    <p:cond delay="0"/>
                                  </p:stCondLst>
                                  <p:childTnLst>
                                    <p:set>
                                      <p:cBhvr>
                                        <p:cTn id="38" dur="500"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500"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500"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500" fill="hold">
                                          <p:stCondLst>
                                            <p:cond delay="0"/>
                                          </p:stCondLst>
                                        </p:cTn>
                                        <p:tgtEl>
                                          <p:spTgt spid="154"/>
                                        </p:tgtEl>
                                        <p:attrNameLst>
                                          <p:attrName>style.visibility</p:attrName>
                                        </p:attrNameLst>
                                      </p:cBhvr>
                                      <p:to>
                                        <p:strVal val="visible"/>
                                      </p:to>
                                    </p:set>
                                    <p:animEffect transition="in" filter="fade">
                                      <p:cBhvr>
                                        <p:cTn id="54" dur="500"/>
                                        <p:tgtEl>
                                          <p:spTgt spid="154"/>
                                        </p:tgtEl>
                                      </p:cBhvr>
                                    </p:animEffect>
                                    <p:anim calcmode="lin" valueType="num">
                                      <p:cBhvr>
                                        <p:cTn id="55" dur="500" fill="hold"/>
                                        <p:tgtEl>
                                          <p:spTgt spid="154"/>
                                        </p:tgtEl>
                                        <p:attrNameLst>
                                          <p:attrName>ppt_x</p:attrName>
                                        </p:attrNameLst>
                                      </p:cBhvr>
                                      <p:tavLst>
                                        <p:tav tm="0">
                                          <p:val>
                                            <p:strVal val="#ppt_x"/>
                                          </p:val>
                                        </p:tav>
                                        <p:tav tm="100000">
                                          <p:val>
                                            <p:strVal val="#ppt_x"/>
                                          </p:val>
                                        </p:tav>
                                      </p:tavLst>
                                    </p:anim>
                                    <p:anim calcmode="lin" valueType="num">
                                      <p:cBhvr>
                                        <p:cTn id="56" dur="500" fill="hold"/>
                                        <p:tgtEl>
                                          <p:spTgt spid="15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500"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anim calcmode="lin" valueType="num">
                                      <p:cBhvr>
                                        <p:cTn id="60" dur="500" fill="hold"/>
                                        <p:tgtEl>
                                          <p:spTgt spid="12"/>
                                        </p:tgtEl>
                                        <p:attrNameLst>
                                          <p:attrName>ppt_x</p:attrName>
                                        </p:attrNameLst>
                                      </p:cBhvr>
                                      <p:tavLst>
                                        <p:tav tm="0">
                                          <p:val>
                                            <p:strVal val="#ppt_x"/>
                                          </p:val>
                                        </p:tav>
                                        <p:tav tm="100000">
                                          <p:val>
                                            <p:strVal val="#ppt_x"/>
                                          </p:val>
                                        </p:tav>
                                      </p:tavLst>
                                    </p:anim>
                                    <p:anim calcmode="lin" valueType="num">
                                      <p:cBhvr>
                                        <p:cTn id="61" dur="500" fill="hold"/>
                                        <p:tgtEl>
                                          <p:spTgt spid="12"/>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500" fill="hold">
                                          <p:stCondLst>
                                            <p:cond delay="0"/>
                                          </p:stCondLst>
                                        </p:cTn>
                                        <p:tgtEl>
                                          <p:spTgt spid="174"/>
                                        </p:tgtEl>
                                        <p:attrNameLst>
                                          <p:attrName>style.visibility</p:attrName>
                                        </p:attrNameLst>
                                      </p:cBhvr>
                                      <p:to>
                                        <p:strVal val="visible"/>
                                      </p:to>
                                    </p:set>
                                    <p:animEffect transition="in" filter="fade">
                                      <p:cBhvr>
                                        <p:cTn id="64" dur="500"/>
                                        <p:tgtEl>
                                          <p:spTgt spid="174"/>
                                        </p:tgtEl>
                                      </p:cBhvr>
                                    </p:animEffect>
                                    <p:anim calcmode="lin" valueType="num">
                                      <p:cBhvr>
                                        <p:cTn id="65" dur="500" fill="hold"/>
                                        <p:tgtEl>
                                          <p:spTgt spid="174"/>
                                        </p:tgtEl>
                                        <p:attrNameLst>
                                          <p:attrName>ppt_x</p:attrName>
                                        </p:attrNameLst>
                                      </p:cBhvr>
                                      <p:tavLst>
                                        <p:tav tm="0">
                                          <p:val>
                                            <p:strVal val="#ppt_x"/>
                                          </p:val>
                                        </p:tav>
                                        <p:tav tm="100000">
                                          <p:val>
                                            <p:strVal val="#ppt_x"/>
                                          </p:val>
                                        </p:tav>
                                      </p:tavLst>
                                    </p:anim>
                                    <p:anim calcmode="lin" valueType="num">
                                      <p:cBhvr>
                                        <p:cTn id="66" dur="500" fill="hold"/>
                                        <p:tgtEl>
                                          <p:spTgt spid="174"/>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500" fill="hold">
                                          <p:stCondLst>
                                            <p:cond delay="0"/>
                                          </p:stCondLst>
                                        </p:cTn>
                                        <p:tgtEl>
                                          <p:spTgt spid="165"/>
                                        </p:tgtEl>
                                        <p:attrNameLst>
                                          <p:attrName>style.visibility</p:attrName>
                                        </p:attrNameLst>
                                      </p:cBhvr>
                                      <p:to>
                                        <p:strVal val="visible"/>
                                      </p:to>
                                    </p:set>
                                    <p:animEffect transition="in" filter="fade">
                                      <p:cBhvr>
                                        <p:cTn id="69" dur="500"/>
                                        <p:tgtEl>
                                          <p:spTgt spid="165"/>
                                        </p:tgtEl>
                                      </p:cBhvr>
                                    </p:animEffect>
                                    <p:anim calcmode="lin" valueType="num">
                                      <p:cBhvr>
                                        <p:cTn id="70" dur="500" fill="hold"/>
                                        <p:tgtEl>
                                          <p:spTgt spid="165"/>
                                        </p:tgtEl>
                                        <p:attrNameLst>
                                          <p:attrName>ppt_x</p:attrName>
                                        </p:attrNameLst>
                                      </p:cBhvr>
                                      <p:tavLst>
                                        <p:tav tm="0">
                                          <p:val>
                                            <p:strVal val="#ppt_x"/>
                                          </p:val>
                                        </p:tav>
                                        <p:tav tm="100000">
                                          <p:val>
                                            <p:strVal val="#ppt_x"/>
                                          </p:val>
                                        </p:tav>
                                      </p:tavLst>
                                    </p:anim>
                                    <p:anim calcmode="lin" valueType="num">
                                      <p:cBhvr>
                                        <p:cTn id="71" dur="500" fill="hold"/>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27" grpId="0"/>
      <p:bldP spid="16" grpId="0" bldLvl="0" animBg="1" autoUpdateAnimBg="0"/>
      <p:bldP spid="17" grpId="0" autoUpdateAnimBg="0"/>
      <p:bldP spid="13" grpId="0" autoUpdateAnimBg="0"/>
      <p:bldP spid="28" grpId="0" autoUpdateAnimBg="0"/>
      <p:bldP spid="39" grpId="0" autoUpdateAnimBg="0"/>
      <p:bldP spid="591" grpId="0" bldLvl="0" animBg="1"/>
      <p:bldP spid="592" grpId="0" bldLvl="0" animBg="1"/>
      <p:bldP spid="593" grpId="0" bldLvl="0" animBg="1"/>
      <p:bldP spid="8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38" name="Rectangle 17"/>
          <p:cNvSpPr txBox="1"/>
          <p:nvPr/>
        </p:nvSpPr>
        <p:spPr>
          <a:xfrm>
            <a:off x="876300" y="1477010"/>
            <a:ext cx="6510020"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1.人力资源专员月薪水平</a:t>
            </a:r>
          </a:p>
        </p:txBody>
      </p:sp>
      <p:sp>
        <p:nvSpPr>
          <p:cNvPr id="39" name="Rectangle 18"/>
          <p:cNvSpPr/>
          <p:nvPr/>
        </p:nvSpPr>
        <p:spPr>
          <a:xfrm>
            <a:off x="876300" y="781050"/>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HR Commissioner's Monthly Salary Level</a:t>
            </a:r>
          </a:p>
        </p:txBody>
      </p:sp>
      <p:graphicFrame>
        <p:nvGraphicFramePr>
          <p:cNvPr id="6" name="图表 5"/>
          <p:cNvGraphicFramePr/>
          <p:nvPr/>
        </p:nvGraphicFramePr>
        <p:xfrm>
          <a:off x="6137910" y="1577975"/>
          <a:ext cx="5189855" cy="398970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5"/>
          <p:cNvSpPr/>
          <p:nvPr/>
        </p:nvSpPr>
        <p:spPr>
          <a:xfrm>
            <a:off x="6760528" y="1466215"/>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kumimoji="0"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人力资源专员薪酬分布</a:t>
            </a:r>
            <a:r>
              <a:rPr kumimoji="0" 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占比（</a:t>
            </a:r>
            <a:r>
              <a:rPr kumimoji="0" lang="en-US" alt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graphicFrame>
        <p:nvGraphicFramePr>
          <p:cNvPr id="21" name="图表 20"/>
          <p:cNvGraphicFramePr/>
          <p:nvPr/>
        </p:nvGraphicFramePr>
        <p:xfrm>
          <a:off x="6455152" y="1617221"/>
          <a:ext cx="4686816" cy="38914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图表 21"/>
          <p:cNvGraphicFramePr/>
          <p:nvPr>
            <p:extLst>
              <p:ext uri="{D42A27DB-BD31-4B8C-83A1-F6EECF244321}">
                <p14:modId xmlns:p14="http://schemas.microsoft.com/office/powerpoint/2010/main" val="3608210622"/>
              </p:ext>
            </p:extLst>
          </p:nvPr>
        </p:nvGraphicFramePr>
        <p:xfrm>
          <a:off x="6443427" y="1925318"/>
          <a:ext cx="5526868" cy="3841883"/>
        </p:xfrm>
        <a:graphic>
          <a:graphicData uri="http://schemas.openxmlformats.org/drawingml/2006/chart">
            <c:chart xmlns:c="http://schemas.openxmlformats.org/drawingml/2006/chart" xmlns:r="http://schemas.openxmlformats.org/officeDocument/2006/relationships" r:id="rId5"/>
          </a:graphicData>
        </a:graphic>
      </p:graphicFrame>
      <p:sp>
        <p:nvSpPr>
          <p:cNvPr id="65" name="Rectangle: Rounded Corners 10"/>
          <p:cNvSpPr/>
          <p:nvPr/>
        </p:nvSpPr>
        <p:spPr>
          <a:xfrm>
            <a:off x="1546225" y="2567305"/>
            <a:ext cx="5099050" cy="1239520"/>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grpSp>
        <p:nvGrpSpPr>
          <p:cNvPr id="69" name="Group 37"/>
          <p:cNvGrpSpPr/>
          <p:nvPr/>
        </p:nvGrpSpPr>
        <p:grpSpPr>
          <a:xfrm>
            <a:off x="2731325" y="2358941"/>
            <a:ext cx="3230088" cy="1939927"/>
            <a:chOff x="2738945" y="2249583"/>
            <a:chExt cx="2110105" cy="1203986"/>
          </a:xfrm>
        </p:grpSpPr>
        <p:sp>
          <p:nvSpPr>
            <p:cNvPr id="77" name="TextBox 23"/>
            <p:cNvSpPr txBox="1"/>
            <p:nvPr/>
          </p:nvSpPr>
          <p:spPr>
            <a:xfrm>
              <a:off x="2738945" y="2249583"/>
              <a:ext cx="2110105" cy="271537"/>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25000"/>
                </a:lnSpc>
                <a:spcAft>
                  <a:spcPts val="0"/>
                </a:spcAft>
                <a:buClrTx/>
                <a:buSzTx/>
                <a:buNone/>
                <a:defRPr/>
              </a:pPr>
              <a:r>
                <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人力资源专员</a:t>
              </a:r>
            </a:p>
          </p:txBody>
        </p:sp>
        <p:grpSp>
          <p:nvGrpSpPr>
            <p:cNvPr id="71" name="Group 34"/>
            <p:cNvGrpSpPr/>
            <p:nvPr/>
          </p:nvGrpSpPr>
          <p:grpSpPr>
            <a:xfrm>
              <a:off x="2812901" y="3343917"/>
              <a:ext cx="700481" cy="109652"/>
              <a:chOff x="5519737" y="5418434"/>
              <a:chExt cx="1152526" cy="180414"/>
            </a:xfrm>
          </p:grpSpPr>
          <p:sp>
            <p:nvSpPr>
              <p:cNvPr id="72" name="Freeform 64"/>
              <p:cNvSpPr>
                <a:spLocks noChangeArrowheads="1"/>
              </p:cNvSpPr>
              <p:nvPr/>
            </p:nvSpPr>
            <p:spPr bwMode="auto">
              <a:xfrm>
                <a:off x="5519737"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64"/>
              <p:cNvSpPr>
                <a:spLocks noChangeArrowheads="1"/>
              </p:cNvSpPr>
              <p:nvPr/>
            </p:nvSpPr>
            <p:spPr bwMode="auto">
              <a:xfrm>
                <a:off x="5761665"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64"/>
              <p:cNvSpPr>
                <a:spLocks noChangeArrowheads="1"/>
              </p:cNvSpPr>
              <p:nvPr/>
            </p:nvSpPr>
            <p:spPr bwMode="auto">
              <a:xfrm>
                <a:off x="6003593"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64"/>
              <p:cNvSpPr>
                <a:spLocks noChangeArrowheads="1"/>
              </p:cNvSpPr>
              <p:nvPr/>
            </p:nvSpPr>
            <p:spPr bwMode="auto">
              <a:xfrm>
                <a:off x="6245520"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64"/>
              <p:cNvSpPr>
                <a:spLocks noChangeArrowheads="1"/>
              </p:cNvSpPr>
              <p:nvPr/>
            </p:nvSpPr>
            <p:spPr bwMode="auto">
              <a:xfrm>
                <a:off x="6487448"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79" name="Rectangle: Rounded Corners 36"/>
          <p:cNvSpPr/>
          <p:nvPr/>
        </p:nvSpPr>
        <p:spPr>
          <a:xfrm>
            <a:off x="5257800" y="5548126"/>
            <a:ext cx="1676400" cy="404999"/>
          </a:xfrm>
          <a:prstGeom prst="roundRect">
            <a:avLst>
              <a:gd name="adj" fmla="val 50000"/>
            </a:avLst>
          </a:prstGeom>
          <a:solidFill>
            <a:srgbClr val="F36932"/>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人力资源专员</a:t>
            </a:r>
          </a:p>
        </p:txBody>
      </p:sp>
      <p:pic>
        <p:nvPicPr>
          <p:cNvPr id="103" name="图片 102"/>
          <p:cNvPicPr>
            <a:picLocks noChangeAspect="1"/>
          </p:cNvPicPr>
          <p:nvPr/>
        </p:nvPicPr>
        <p:blipFill>
          <a:blip r:embed="rId6"/>
          <a:stretch>
            <a:fillRect/>
          </a:stretch>
        </p:blipFill>
        <p:spPr>
          <a:xfrm>
            <a:off x="1762205" y="2360594"/>
            <a:ext cx="572800" cy="1446320"/>
          </a:xfrm>
          <a:prstGeom prst="rect">
            <a:avLst/>
          </a:prstGeom>
        </p:spPr>
      </p:pic>
      <p:sp>
        <p:nvSpPr>
          <p:cNvPr id="9" name="矩形 8"/>
          <p:cNvSpPr/>
          <p:nvPr/>
        </p:nvSpPr>
        <p:spPr>
          <a:xfrm>
            <a:off x="2683510" y="2838450"/>
            <a:ext cx="3759200" cy="1014730"/>
          </a:xfrm>
          <a:prstGeom prst="rect">
            <a:avLst/>
          </a:prstGeom>
        </p:spPr>
        <p:txBody>
          <a:bodyPr wrap="square">
            <a:spAutoFit/>
          </a:bodyPr>
          <a:lstStyle/>
          <a:p>
            <a:pPr indent="-228600" algn="just">
              <a:lnSpc>
                <a:spcPct val="125000"/>
              </a:lnSpc>
              <a:defRPr/>
            </a:pPr>
            <a:r>
              <a:rPr lang="zh-CN" altLang="zh-CN" sz="1600" dirty="0">
                <a:latin typeface="微软雅黑" panose="020B0503020204020204" charset="-122"/>
                <a:ea typeface="微软雅黑" panose="020B0503020204020204" charset="-122"/>
                <a:cs typeface="微软雅黑" panose="020B0503020204020204" charset="-122"/>
              </a:rPr>
              <a:t>在软件企业的人力资源管理岗中，人力资源专员薪酬水平主要集中为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4000 ~5000元/月</a:t>
            </a:r>
            <a:r>
              <a:rPr lang="zh-CN" altLang="zh-CN" sz="1600" dirty="0">
                <a:latin typeface="微软雅黑" panose="020B0503020204020204" charset="-122"/>
                <a:ea typeface="微软雅黑" panose="020B0503020204020204" charset="-122"/>
                <a:cs typeface="微软雅黑" panose="020B0503020204020204" charset="-122"/>
              </a:rPr>
              <a:t>，占比</a:t>
            </a:r>
            <a:r>
              <a:rPr lang="zh-CN" altLang="zh-CN" sz="1600">
                <a:latin typeface="微软雅黑" panose="020B0503020204020204" charset="-122"/>
                <a:ea typeface="微软雅黑" panose="020B0503020204020204" charset="-122"/>
                <a:cs typeface="微软雅黑" panose="020B0503020204020204" charset="-122"/>
              </a:rPr>
              <a:t>总量</a:t>
            </a:r>
            <a:r>
              <a:rPr lang="zh-CN" altLang="zh-CN" sz="1600" smtClean="0">
                <a:latin typeface="微软雅黑" panose="020B0503020204020204" charset="-122"/>
                <a:ea typeface="微软雅黑" panose="020B0503020204020204" charset="-122"/>
                <a:cs typeface="微软雅黑" panose="020B0503020204020204" charset="-122"/>
              </a:rPr>
              <a:t>的</a:t>
            </a:r>
            <a:r>
              <a:rPr lang="en-US" altLang="zh-CN" sz="1600" smtClean="0">
                <a:solidFill>
                  <a:srgbClr val="F36932"/>
                </a:solidFill>
                <a:latin typeface="微软雅黑" panose="020B0503020204020204" charset="-122"/>
                <a:ea typeface="微软雅黑" panose="020B0503020204020204" charset="-122"/>
                <a:cs typeface="微软雅黑" panose="020B0503020204020204" charset="-122"/>
              </a:rPr>
              <a:t>31.6%</a:t>
            </a:r>
            <a:endParaRPr lang="zh-CN" altLang="en-US" sz="1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750" fill="hold"/>
                                        <p:tgtEl>
                                          <p:spTgt spid="69"/>
                                        </p:tgtEl>
                                        <p:attrNameLst>
                                          <p:attrName>ppt_x</p:attrName>
                                        </p:attrNameLst>
                                      </p:cBhvr>
                                      <p:tavLst>
                                        <p:tav tm="0">
                                          <p:val>
                                            <p:strVal val="#ppt_x"/>
                                          </p:val>
                                        </p:tav>
                                        <p:tav tm="100000">
                                          <p:val>
                                            <p:strVal val="#ppt_x"/>
                                          </p:val>
                                        </p:tav>
                                      </p:tavLst>
                                    </p:anim>
                                    <p:anim calcmode="lin" valueType="num">
                                      <p:cBhvr additive="base">
                                        <p:cTn id="8" dur="75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750" fill="hold"/>
                                        <p:tgtEl>
                                          <p:spTgt spid="79"/>
                                        </p:tgtEl>
                                        <p:attrNameLst>
                                          <p:attrName>ppt_x</p:attrName>
                                        </p:attrNameLst>
                                      </p:cBhvr>
                                      <p:tavLst>
                                        <p:tav tm="0">
                                          <p:val>
                                            <p:strVal val="#ppt_x"/>
                                          </p:val>
                                        </p:tav>
                                        <p:tav tm="100000">
                                          <p:val>
                                            <p:strVal val="#ppt_x"/>
                                          </p:val>
                                        </p:tav>
                                      </p:tavLst>
                                    </p:anim>
                                    <p:anim calcmode="lin" valueType="num">
                                      <p:cBhvr additive="base">
                                        <p:cTn id="12" dur="750" fill="hold"/>
                                        <p:tgtEl>
                                          <p:spTgt spid="79"/>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2" presetClass="entr" presetSubtype="4" fill="hold" nodeType="withEffect">
                                  <p:stCondLst>
                                    <p:cond delay="0"/>
                                  </p:stCondLst>
                                  <p:childTnLst>
                                    <p:set>
                                      <p:cBhvr>
                                        <p:cTn id="28" dur="800" fill="hold">
                                          <p:stCondLst>
                                            <p:cond delay="0"/>
                                          </p:stCondLst>
                                        </p:cTn>
                                        <p:tgtEl>
                                          <p:spTgt spid="103"/>
                                        </p:tgtEl>
                                        <p:attrNameLst>
                                          <p:attrName>style.visibility</p:attrName>
                                        </p:attrNameLst>
                                      </p:cBhvr>
                                      <p:to>
                                        <p:strVal val="visible"/>
                                      </p:to>
                                    </p:set>
                                    <p:anim calcmode="lin" valueType="num">
                                      <p:cBhvr additive="base">
                                        <p:cTn id="29" dur="800" fill="hold"/>
                                        <p:tgtEl>
                                          <p:spTgt spid="103"/>
                                        </p:tgtEl>
                                        <p:attrNameLst>
                                          <p:attrName>ppt_x</p:attrName>
                                        </p:attrNameLst>
                                      </p:cBhvr>
                                      <p:tavLst>
                                        <p:tav tm="0">
                                          <p:val>
                                            <p:strVal val="#ppt_x"/>
                                          </p:val>
                                        </p:tav>
                                        <p:tav tm="100000">
                                          <p:val>
                                            <p:strVal val="#ppt_x"/>
                                          </p:val>
                                        </p:tav>
                                      </p:tavLst>
                                    </p:anim>
                                    <p:anim calcmode="lin" valueType="num">
                                      <p:cBhvr additive="base">
                                        <p:cTn id="30" dur="800" fill="hold"/>
                                        <p:tgtEl>
                                          <p:spTgt spid="103"/>
                                        </p:tgtEl>
                                        <p:attrNameLst>
                                          <p:attrName>ppt_y</p:attrName>
                                        </p:attrNameLst>
                                      </p:cBhvr>
                                      <p:tavLst>
                                        <p:tav tm="0">
                                          <p:val>
                                            <p:strVal val="1+#ppt_h/2"/>
                                          </p:val>
                                        </p:tav>
                                        <p:tav tm="100000">
                                          <p:val>
                                            <p:strVal val="#ppt_y"/>
                                          </p:val>
                                        </p:tav>
                                      </p:tavLst>
                                    </p:anim>
                                  </p:childTnLst>
                                </p:cTn>
                              </p:par>
                              <p:par>
                                <p:cTn id="31" presetID="26" presetClass="emph" presetSubtype="0" repeatCount="indefinite" fill="hold" grpId="0" nodeType="withEffect">
                                  <p:stCondLst>
                                    <p:cond delay="0"/>
                                  </p:stCondLst>
                                  <p:endCondLst>
                                    <p:cond evt="onNext" delay="0">
                                      <p:tgtEl>
                                        <p:sldTgt/>
                                      </p:tgtEl>
                                    </p:cond>
                                  </p:endCondLst>
                                  <p:childTnLst>
                                    <p:animEffect transition="out" filter="fade">
                                      <p:cBhvr>
                                        <p:cTn id="32" dur="500" tmFilter="0, 0; .2, .5; .8, .5; 1, 0"/>
                                        <p:tgtEl>
                                          <p:spTgt spid="593"/>
                                        </p:tgtEl>
                                      </p:cBhvr>
                                    </p:animEffect>
                                    <p:animScale>
                                      <p:cBhvr>
                                        <p:cTn id="33" dur="250" autoRev="1" fill="hold"/>
                                        <p:tgtEl>
                                          <p:spTgt spid="593"/>
                                        </p:tgtEl>
                                      </p:cBhvr>
                                      <p:by x="105000" y="105000"/>
                                    </p:animScale>
                                  </p:childTnLst>
                                </p:cTn>
                              </p:par>
                              <p:par>
                                <p:cTn id="34" presetID="26" presetClass="emph" presetSubtype="0" repeatCount="indefinite" fill="hold" grpId="0" nodeType="withEffect">
                                  <p:stCondLst>
                                    <p:cond delay="0"/>
                                  </p:stCondLst>
                                  <p:endCondLst>
                                    <p:cond evt="onNext" delay="0">
                                      <p:tgtEl>
                                        <p:sldTgt/>
                                      </p:tgtEl>
                                    </p:cond>
                                  </p:endCondLst>
                                  <p:childTnLst>
                                    <p:animEffect transition="out" filter="fade">
                                      <p:cBhvr>
                                        <p:cTn id="35" dur="500" tmFilter="0, 0; .2, .5; .8, .5; 1, 0"/>
                                        <p:tgtEl>
                                          <p:spTgt spid="591"/>
                                        </p:tgtEl>
                                      </p:cBhvr>
                                    </p:animEffect>
                                    <p:animScale>
                                      <p:cBhvr>
                                        <p:cTn id="36" dur="250" autoRev="1" fill="hold"/>
                                        <p:tgtEl>
                                          <p:spTgt spid="591"/>
                                        </p:tgtEl>
                                      </p:cBhvr>
                                      <p:by x="105000" y="105000"/>
                                    </p:animScale>
                                  </p:childTnLst>
                                </p:cTn>
                              </p:par>
                              <p:par>
                                <p:cTn id="37" presetID="26" presetClass="emph" presetSubtype="0" repeatCount="indefinite" fill="hold" grpId="0" nodeType="withEffect">
                                  <p:stCondLst>
                                    <p:cond delay="0"/>
                                  </p:stCondLst>
                                  <p:endCondLst>
                                    <p:cond evt="onNext" delay="0">
                                      <p:tgtEl>
                                        <p:sldTgt/>
                                      </p:tgtEl>
                                    </p:cond>
                                  </p:endCondLst>
                                  <p:childTnLst>
                                    <p:animEffect transition="out" filter="fade">
                                      <p:cBhvr>
                                        <p:cTn id="38" dur="500" tmFilter="0, 0; .2, .5; .8, .5; 1, 0"/>
                                        <p:tgtEl>
                                          <p:spTgt spid="592"/>
                                        </p:tgtEl>
                                      </p:cBhvr>
                                    </p:animEffect>
                                    <p:animScale>
                                      <p:cBhvr>
                                        <p:cTn id="39" dur="250" autoRev="1" fill="hold"/>
                                        <p:tgtEl>
                                          <p:spTgt spid="592"/>
                                        </p:tgtEl>
                                      </p:cBhvr>
                                      <p:by x="105000" y="105000"/>
                                    </p:animScale>
                                  </p:childTnLst>
                                </p:cTn>
                              </p:par>
                              <p:par>
                                <p:cTn id="40" presetID="6" presetClass="emph" presetSubtype="0" repeatCount="indefinite" fill="hold" grpId="0" nodeType="withEffect">
                                  <p:stCondLst>
                                    <p:cond delay="0"/>
                                  </p:stCondLst>
                                  <p:endCondLst>
                                    <p:cond evt="onNext" delay="0">
                                      <p:tgtEl>
                                        <p:sldTgt/>
                                      </p:tgtEl>
                                    </p:cond>
                                  </p:endCondLst>
                                  <p:childTnLst>
                                    <p:animScale>
                                      <p:cBhvr>
                                        <p:cTn id="41" dur="1000" fill="hold"/>
                                        <p:tgtEl>
                                          <p:spTgt spid="88"/>
                                        </p:tgtEl>
                                      </p:cBhvr>
                                      <p:by x="115000" y="115000"/>
                                    </p:animScale>
                                  </p:childTnLst>
                                </p:cTn>
                              </p:par>
                              <p:par>
                                <p:cTn id="42" presetID="14" presetClass="entr" presetSubtype="10" fill="hold"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randombar(horizontal)">
                                      <p:cBhvr>
                                        <p:cTn id="44" dur="500"/>
                                        <p:tgtEl>
                                          <p:spTgt spid="107"/>
                                        </p:tgtEl>
                                      </p:cBhvr>
                                    </p:animEffect>
                                  </p:childTnLst>
                                </p:cTn>
                              </p:par>
                              <p:par>
                                <p:cTn id="45" presetID="14" presetClass="entr" presetSubtype="1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2" presetClass="entr" presetSubtype="4" decel="100000" fill="hold" grpId="0" nodeType="withEffect">
                                  <p:stCondLst>
                                    <p:cond delay="0"/>
                                  </p:stCondLst>
                                  <p:childTnLst>
                                    <p:set>
                                      <p:cBhvr>
                                        <p:cTn id="49" dur="800" fill="hold">
                                          <p:stCondLst>
                                            <p:cond delay="0"/>
                                          </p:stCondLst>
                                        </p:cTn>
                                        <p:tgtEl>
                                          <p:spTgt spid="65"/>
                                        </p:tgtEl>
                                        <p:attrNameLst>
                                          <p:attrName>style.visibility</p:attrName>
                                        </p:attrNameLst>
                                      </p:cBhvr>
                                      <p:to>
                                        <p:strVal val="visible"/>
                                      </p:to>
                                    </p:set>
                                    <p:anim calcmode="lin" valueType="num">
                                      <p:cBhvr additive="base">
                                        <p:cTn id="50" dur="800" fill="hold"/>
                                        <p:tgtEl>
                                          <p:spTgt spid="65"/>
                                        </p:tgtEl>
                                        <p:attrNameLst>
                                          <p:attrName>ppt_x</p:attrName>
                                        </p:attrNameLst>
                                      </p:cBhvr>
                                      <p:tavLst>
                                        <p:tav tm="0">
                                          <p:val>
                                            <p:strVal val="#ppt_x"/>
                                          </p:val>
                                        </p:tav>
                                        <p:tav tm="100000">
                                          <p:val>
                                            <p:strVal val="#ppt_x"/>
                                          </p:val>
                                        </p:tav>
                                      </p:tavLst>
                                    </p:anim>
                                    <p:anim calcmode="lin" valueType="num">
                                      <p:cBhvr additive="base">
                                        <p:cTn id="51" dur="800" fill="hold"/>
                                        <p:tgtEl>
                                          <p:spTgt spid="65"/>
                                        </p:tgtEl>
                                        <p:attrNameLst>
                                          <p:attrName>ppt_y</p:attrName>
                                        </p:attrNameLst>
                                      </p:cBhvr>
                                      <p:tavLst>
                                        <p:tav tm="0">
                                          <p:val>
                                            <p:strVal val="1+#ppt_h/2"/>
                                          </p:val>
                                        </p:tav>
                                        <p:tav tm="100000">
                                          <p:val>
                                            <p:strVal val="#ppt_y"/>
                                          </p:val>
                                        </p:tav>
                                      </p:tavLst>
                                    </p:anim>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8" grpId="0"/>
      <p:bldP spid="65" grpId="0" bldLvl="0" animBg="1"/>
      <p:bldP spid="591" grpId="0" bldLvl="0" animBg="1"/>
      <p:bldP spid="592" grpId="0" bldLvl="0" animBg="1"/>
      <p:bldP spid="593" grpId="0" bldLvl="0" animBg="1"/>
      <p:bldP spid="88" grpId="0" bldLvl="0" animBg="1"/>
      <p:bldP spid="79" grpId="0" bldLvl="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65" name="Rectangle: Rounded Corners 10"/>
          <p:cNvSpPr/>
          <p:nvPr/>
        </p:nvSpPr>
        <p:spPr>
          <a:xfrm>
            <a:off x="6457315" y="2542284"/>
            <a:ext cx="4697095" cy="1239520"/>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36"/>
          <p:cNvSpPr/>
          <p:nvPr/>
        </p:nvSpPr>
        <p:spPr>
          <a:xfrm>
            <a:off x="5257800" y="5557651"/>
            <a:ext cx="1676400" cy="404999"/>
          </a:xfrm>
          <a:prstGeom prst="roundRect">
            <a:avLst>
              <a:gd name="adj" fmla="val 50000"/>
            </a:avLst>
          </a:prstGeom>
          <a:solidFill>
            <a:srgbClr val="F36932"/>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r>
              <a:rPr lang="zh-CN" sz="140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sym typeface="+mn-ea"/>
              </a:rPr>
              <a:t>人力资源主管</a:t>
            </a:r>
          </a:p>
        </p:txBody>
      </p:sp>
      <p:grpSp>
        <p:nvGrpSpPr>
          <p:cNvPr id="80" name="Group 38"/>
          <p:cNvGrpSpPr/>
          <p:nvPr/>
        </p:nvGrpSpPr>
        <p:grpSpPr>
          <a:xfrm>
            <a:off x="7635835" y="2110385"/>
            <a:ext cx="3574472" cy="1940909"/>
            <a:chOff x="2679636" y="1487429"/>
            <a:chExt cx="3232493" cy="1966140"/>
          </a:xfrm>
        </p:grpSpPr>
        <p:grpSp>
          <p:nvGrpSpPr>
            <p:cNvPr id="81" name="Group 39"/>
            <p:cNvGrpSpPr/>
            <p:nvPr/>
          </p:nvGrpSpPr>
          <p:grpSpPr>
            <a:xfrm>
              <a:off x="2679636" y="1487429"/>
              <a:ext cx="3232493" cy="1761832"/>
              <a:chOff x="8702992" y="4680962"/>
              <a:chExt cx="3232493" cy="1761832"/>
            </a:xfrm>
          </p:grpSpPr>
          <p:sp>
            <p:nvSpPr>
              <p:cNvPr id="88" name="TextBox 46"/>
              <p:cNvSpPr txBox="1"/>
              <p:nvPr/>
            </p:nvSpPr>
            <p:spPr>
              <a:xfrm>
                <a:off x="8702992" y="4680962"/>
                <a:ext cx="2122170" cy="443203"/>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25000"/>
                  </a:lnSpc>
                  <a:spcAft>
                    <a:spcPts val="0"/>
                  </a:spcAft>
                  <a:buClrTx/>
                  <a:buSzTx/>
                  <a:buNone/>
                  <a:defRPr/>
                </a:pPr>
                <a:r>
                  <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人力资源主管</a:t>
                </a:r>
              </a:p>
            </p:txBody>
          </p:sp>
          <p:sp>
            <p:nvSpPr>
              <p:cNvPr id="89" name="TextBox 47"/>
              <p:cNvSpPr txBox="1"/>
              <p:nvPr/>
            </p:nvSpPr>
            <p:spPr>
              <a:xfrm>
                <a:off x="8702992" y="5103538"/>
                <a:ext cx="3232493" cy="1339256"/>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spcBef>
                    <a:spcPts val="0"/>
                  </a:spcBef>
                  <a:buNone/>
                  <a:defRPr/>
                </a:pPr>
                <a:r>
                  <a:rPr lang="zh-CN" altLang="zh-CN" sz="1600" dirty="0">
                    <a:latin typeface="微软雅黑" panose="020B0503020204020204" charset="-122"/>
                    <a:ea typeface="微软雅黑" panose="020B0503020204020204" charset="-122"/>
                    <a:cs typeface="微软雅黑" panose="020B0503020204020204" charset="-122"/>
                  </a:rPr>
                  <a:t>主管岗的薪酬水平集中分布在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5000 ~7000元/月</a:t>
                </a:r>
                <a:r>
                  <a:rPr lang="zh-CN" altLang="zh-CN" sz="1600" dirty="0">
                    <a:latin typeface="微软雅黑" panose="020B0503020204020204" charset="-122"/>
                    <a:ea typeface="微软雅黑" panose="020B0503020204020204" charset="-122"/>
                    <a:cs typeface="微软雅黑" panose="020B0503020204020204" charset="-122"/>
                  </a:rPr>
                  <a:t>，共占比总量的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66.3%</a:t>
                </a:r>
                <a:r>
                  <a:rPr lang="zh-CN" altLang="zh-CN" sz="1600" dirty="0">
                    <a:latin typeface="微软雅黑" panose="020B0503020204020204" charset="-122"/>
                    <a:ea typeface="微软雅黑" panose="020B0503020204020204" charset="-122"/>
                    <a:cs typeface="微软雅黑" panose="020B0503020204020204" charset="-122"/>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5000元/月以下</a:t>
                </a:r>
                <a:r>
                  <a:rPr lang="zh-CN" altLang="zh-CN" sz="1600" dirty="0">
                    <a:latin typeface="微软雅黑" panose="020B0503020204020204" charset="-122"/>
                    <a:ea typeface="微软雅黑" panose="020B0503020204020204" charset="-122"/>
                    <a:cs typeface="微软雅黑" panose="020B0503020204020204" charset="-122"/>
                  </a:rPr>
                  <a:t>的占比</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9.5%</a:t>
                </a:r>
                <a:r>
                  <a:rPr lang="zh-CN" altLang="zh-CN" sz="1600" dirty="0">
                    <a:latin typeface="微软雅黑" panose="020B0503020204020204" charset="-122"/>
                    <a:ea typeface="微软雅黑" panose="020B0503020204020204" charset="-122"/>
                    <a:cs typeface="微软雅黑" panose="020B0503020204020204" charset="-122"/>
                  </a:rPr>
                  <a:t>，而</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9000元/月</a:t>
                </a:r>
                <a:r>
                  <a:rPr lang="zh-CN" altLang="zh-CN" sz="1600" dirty="0">
                    <a:latin typeface="微软雅黑" panose="020B0503020204020204" charset="-122"/>
                    <a:ea typeface="微软雅黑" panose="020B0503020204020204" charset="-122"/>
                    <a:cs typeface="微软雅黑" panose="020B0503020204020204" charset="-122"/>
                  </a:rPr>
                  <a:t>以上的占比仅为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1.1%</a:t>
                </a:r>
                <a:r>
                  <a:rPr lang="zh-CN" altLang="zh-CN" sz="1600" dirty="0">
                    <a:latin typeface="微软雅黑" panose="020B0503020204020204" charset="-122"/>
                    <a:ea typeface="微软雅黑" panose="020B0503020204020204" charset="-122"/>
                    <a:cs typeface="微软雅黑" panose="020B0503020204020204" charset="-122"/>
                  </a:rPr>
                  <a:t>。</a:t>
                </a:r>
                <a:endParaRPr sz="1600" dirty="0">
                  <a:latin typeface="微软雅黑" panose="020B0503020204020204" charset="-122"/>
                  <a:ea typeface="微软雅黑" panose="020B0503020204020204" charset="-122"/>
                  <a:cs typeface="微软雅黑" panose="020B0503020204020204" charset="-122"/>
                  <a:sym typeface="+mn-ea"/>
                </a:endParaRPr>
              </a:p>
            </p:txBody>
          </p:sp>
        </p:grpSp>
        <p:grpSp>
          <p:nvGrpSpPr>
            <p:cNvPr id="82" name="Group 40"/>
            <p:cNvGrpSpPr/>
            <p:nvPr/>
          </p:nvGrpSpPr>
          <p:grpSpPr>
            <a:xfrm>
              <a:off x="2812901" y="3343917"/>
              <a:ext cx="700481" cy="109652"/>
              <a:chOff x="5519737" y="5418434"/>
              <a:chExt cx="1152526" cy="180414"/>
            </a:xfrm>
          </p:grpSpPr>
          <p:sp>
            <p:nvSpPr>
              <p:cNvPr id="83" name="Freeform 64"/>
              <p:cNvSpPr>
                <a:spLocks noChangeArrowheads="1"/>
              </p:cNvSpPr>
              <p:nvPr/>
            </p:nvSpPr>
            <p:spPr bwMode="auto">
              <a:xfrm>
                <a:off x="5519737"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64"/>
              <p:cNvSpPr>
                <a:spLocks noChangeArrowheads="1"/>
              </p:cNvSpPr>
              <p:nvPr/>
            </p:nvSpPr>
            <p:spPr bwMode="auto">
              <a:xfrm>
                <a:off x="5761665"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64"/>
              <p:cNvSpPr>
                <a:spLocks noChangeArrowheads="1"/>
              </p:cNvSpPr>
              <p:nvPr/>
            </p:nvSpPr>
            <p:spPr bwMode="auto">
              <a:xfrm>
                <a:off x="6003593"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64"/>
              <p:cNvSpPr>
                <a:spLocks noChangeArrowheads="1"/>
              </p:cNvSpPr>
              <p:nvPr/>
            </p:nvSpPr>
            <p:spPr bwMode="auto">
              <a:xfrm>
                <a:off x="6245520"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64"/>
              <p:cNvSpPr>
                <a:spLocks noChangeArrowheads="1"/>
              </p:cNvSpPr>
              <p:nvPr/>
            </p:nvSpPr>
            <p:spPr bwMode="auto">
              <a:xfrm>
                <a:off x="6487448"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104" name="图片 103"/>
          <p:cNvPicPr>
            <a:picLocks noChangeAspect="1"/>
          </p:cNvPicPr>
          <p:nvPr/>
        </p:nvPicPr>
        <p:blipFill>
          <a:blip r:embed="rId3"/>
          <a:stretch>
            <a:fillRect/>
          </a:stretch>
        </p:blipFill>
        <p:spPr>
          <a:xfrm>
            <a:off x="6621491" y="2522519"/>
            <a:ext cx="686398" cy="1398219"/>
          </a:xfrm>
          <a:prstGeom prst="rect">
            <a:avLst/>
          </a:prstGeom>
        </p:spPr>
      </p:pic>
      <p:sp>
        <p:nvSpPr>
          <p:cNvPr id="38" name="Rectangle 17"/>
          <p:cNvSpPr txBox="1"/>
          <p:nvPr/>
        </p:nvSpPr>
        <p:spPr>
          <a:xfrm>
            <a:off x="876300" y="1248410"/>
            <a:ext cx="6510020"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2.人力资源主管月薪水平</a:t>
            </a:r>
          </a:p>
        </p:txBody>
      </p:sp>
      <p:sp>
        <p:nvSpPr>
          <p:cNvPr id="39" name="Rectangle 18"/>
          <p:cNvSpPr/>
          <p:nvPr/>
        </p:nvSpPr>
        <p:spPr>
          <a:xfrm>
            <a:off x="876300" y="781050"/>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HR executive monthly salary level</a:t>
            </a:r>
          </a:p>
        </p:txBody>
      </p:sp>
      <p:graphicFrame>
        <p:nvGraphicFramePr>
          <p:cNvPr id="6" name="图表 5"/>
          <p:cNvGraphicFramePr/>
          <p:nvPr/>
        </p:nvGraphicFramePr>
        <p:xfrm>
          <a:off x="781685" y="1702435"/>
          <a:ext cx="5191200" cy="39888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25"/>
          <p:cNvSpPr/>
          <p:nvPr/>
        </p:nvSpPr>
        <p:spPr>
          <a:xfrm>
            <a:off x="1146493" y="5447665"/>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sym typeface="+mn-ea"/>
              </a:rPr>
              <a:t>人力资源</a:t>
            </a:r>
            <a:r>
              <a:rPr lang="zh-CN"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sym typeface="+mn-ea"/>
              </a:rPr>
              <a:t>主管</a:t>
            </a: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sym typeface="+mn-ea"/>
              </a:rPr>
              <a:t>薪酬分布</a:t>
            </a:r>
            <a:r>
              <a:rPr lang="zh-CN"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sym typeface="+mn-ea"/>
              </a:rPr>
              <a:t>占比</a:t>
            </a:r>
            <a:r>
              <a:rPr kumimoji="0" 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en-US" alt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sp>
        <p:nvSpPr>
          <p:cNvPr id="9" name="Rectangle 25"/>
          <p:cNvSpPr/>
          <p:nvPr/>
        </p:nvSpPr>
        <p:spPr>
          <a:xfrm>
            <a:off x="6554444" y="4358625"/>
            <a:ext cx="4460875" cy="1014730"/>
          </a:xfrm>
          <a:prstGeom prst="rect">
            <a:avLst/>
          </a:prstGeom>
        </p:spPr>
        <p:txBody>
          <a:bodyPr wrap="square">
            <a:spAutoFit/>
          </a:bodyPr>
          <a:lstStyle/>
          <a:p>
            <a:pPr lvl="0">
              <a:lnSpc>
                <a:spcPct val="125000"/>
              </a:lnSpc>
              <a:defRPr/>
            </a:pP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rPr>
              <a:t>由此可推算出，市场上人力资源主管岗</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50分位</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rPr>
              <a:t>值的薪酬大概在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6500元/月</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75分位</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rPr>
              <a:t>值</a:t>
            </a:r>
            <a:r>
              <a:rPr lang="zh-CN" altLang="zh-CN" sz="160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rPr>
              <a:t>在</a:t>
            </a:r>
            <a:r>
              <a:rPr lang="en-US" altLang="zh-CN" sz="1600" smtClean="0">
                <a:solidFill>
                  <a:srgbClr val="F36932"/>
                </a:solidFill>
                <a:latin typeface="微软雅黑" panose="020B0503020204020204" charset="-122"/>
                <a:ea typeface="微软雅黑" panose="020B0503020204020204" charset="-122"/>
                <a:cs typeface="微软雅黑" panose="020B0503020204020204" charset="-122"/>
              </a:rPr>
              <a:t>7000</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元/月</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rPr>
              <a:t>。</a:t>
            </a:r>
            <a:endParaRPr sz="16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endParaRPr>
          </a:p>
        </p:txBody>
      </p:sp>
      <p:graphicFrame>
        <p:nvGraphicFramePr>
          <p:cNvPr id="22" name="图表 21"/>
          <p:cNvGraphicFramePr/>
          <p:nvPr/>
        </p:nvGraphicFramePr>
        <p:xfrm>
          <a:off x="1205865" y="1869440"/>
          <a:ext cx="4132580" cy="37141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图表 23"/>
          <p:cNvGraphicFramePr/>
          <p:nvPr/>
        </p:nvGraphicFramePr>
        <p:xfrm>
          <a:off x="528783" y="1945674"/>
          <a:ext cx="5457309" cy="3749491"/>
        </p:xfrm>
        <a:graphic>
          <a:graphicData uri="http://schemas.openxmlformats.org/drawingml/2006/chart">
            <c:chart xmlns:c="http://schemas.openxmlformats.org/drawingml/2006/chart" xmlns:r="http://schemas.openxmlformats.org/officeDocument/2006/relationships" r:id="rId6"/>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2" presetClass="entr" presetSubtype="4" fill="hold" nodeType="withEffect">
                                  <p:stCondLst>
                                    <p:cond delay="0"/>
                                  </p:stCondLst>
                                  <p:childTnLst>
                                    <p:set>
                                      <p:cBhvr>
                                        <p:cTn id="13" dur="800" fill="hold">
                                          <p:stCondLst>
                                            <p:cond delay="0"/>
                                          </p:stCondLst>
                                        </p:cTn>
                                        <p:tgtEl>
                                          <p:spTgt spid="104"/>
                                        </p:tgtEl>
                                        <p:attrNameLst>
                                          <p:attrName>style.visibility</p:attrName>
                                        </p:attrNameLst>
                                      </p:cBhvr>
                                      <p:to>
                                        <p:strVal val="visible"/>
                                      </p:to>
                                    </p:set>
                                    <p:anim calcmode="lin" valueType="num">
                                      <p:cBhvr additive="base">
                                        <p:cTn id="14" dur="800" fill="hold"/>
                                        <p:tgtEl>
                                          <p:spTgt spid="104"/>
                                        </p:tgtEl>
                                        <p:attrNameLst>
                                          <p:attrName>ppt_x</p:attrName>
                                        </p:attrNameLst>
                                      </p:cBhvr>
                                      <p:tavLst>
                                        <p:tav tm="0">
                                          <p:val>
                                            <p:strVal val="#ppt_x"/>
                                          </p:val>
                                        </p:tav>
                                        <p:tav tm="100000">
                                          <p:val>
                                            <p:strVal val="#ppt_x"/>
                                          </p:val>
                                        </p:tav>
                                      </p:tavLst>
                                    </p:anim>
                                    <p:anim calcmode="lin" valueType="num">
                                      <p:cBhvr additive="base">
                                        <p:cTn id="15" dur="800" fill="hold"/>
                                        <p:tgtEl>
                                          <p:spTgt spid="104"/>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800" fill="hold">
                                          <p:stCondLst>
                                            <p:cond delay="0"/>
                                          </p:stCondLst>
                                        </p:cTn>
                                        <p:tgtEl>
                                          <p:spTgt spid="65"/>
                                        </p:tgtEl>
                                        <p:attrNameLst>
                                          <p:attrName>style.visibility</p:attrName>
                                        </p:attrNameLst>
                                      </p:cBhvr>
                                      <p:to>
                                        <p:strVal val="visible"/>
                                      </p:to>
                                    </p:set>
                                    <p:anim calcmode="lin" valueType="num">
                                      <p:cBhvr additive="base">
                                        <p:cTn id="18" dur="800" fill="hold"/>
                                        <p:tgtEl>
                                          <p:spTgt spid="65"/>
                                        </p:tgtEl>
                                        <p:attrNameLst>
                                          <p:attrName>ppt_x</p:attrName>
                                        </p:attrNameLst>
                                      </p:cBhvr>
                                      <p:tavLst>
                                        <p:tav tm="0">
                                          <p:val>
                                            <p:strVal val="#ppt_x"/>
                                          </p:val>
                                        </p:tav>
                                        <p:tav tm="100000">
                                          <p:val>
                                            <p:strVal val="#ppt_x"/>
                                          </p:val>
                                        </p:tav>
                                      </p:tavLst>
                                    </p:anim>
                                    <p:anim calcmode="lin" valueType="num">
                                      <p:cBhvr additive="base">
                                        <p:cTn id="19" dur="800" fill="hold"/>
                                        <p:tgtEl>
                                          <p:spTgt spid="65"/>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0"/>
                                  </p:stCondLst>
                                  <p:childTnLst>
                                    <p:set>
                                      <p:cBhvr>
                                        <p:cTn id="21" dur="800" fill="hold">
                                          <p:stCondLst>
                                            <p:cond delay="0"/>
                                          </p:stCondLst>
                                        </p:cTn>
                                        <p:tgtEl>
                                          <p:spTgt spid="80"/>
                                        </p:tgtEl>
                                        <p:attrNameLst>
                                          <p:attrName>style.visibility</p:attrName>
                                        </p:attrNameLst>
                                      </p:cBhvr>
                                      <p:to>
                                        <p:strVal val="visible"/>
                                      </p:to>
                                    </p:set>
                                    <p:anim calcmode="lin" valueType="num">
                                      <p:cBhvr additive="base">
                                        <p:cTn id="22" dur="800" fill="hold"/>
                                        <p:tgtEl>
                                          <p:spTgt spid="80"/>
                                        </p:tgtEl>
                                        <p:attrNameLst>
                                          <p:attrName>ppt_x</p:attrName>
                                        </p:attrNameLst>
                                      </p:cBhvr>
                                      <p:tavLst>
                                        <p:tav tm="0">
                                          <p:val>
                                            <p:strVal val="#ppt_x"/>
                                          </p:val>
                                        </p:tav>
                                        <p:tav tm="100000">
                                          <p:val>
                                            <p:strVal val="#ppt_x"/>
                                          </p:val>
                                        </p:tav>
                                      </p:tavLst>
                                    </p:anim>
                                    <p:anim calcmode="lin" valueType="num">
                                      <p:cBhvr additive="base">
                                        <p:cTn id="23" dur="800" fill="hold"/>
                                        <p:tgtEl>
                                          <p:spTgt spid="80"/>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0"/>
                                  </p:stCondLst>
                                  <p:childTnLst>
                                    <p:set>
                                      <p:cBhvr>
                                        <p:cTn id="25" dur="800" fill="hold">
                                          <p:stCondLst>
                                            <p:cond delay="0"/>
                                          </p:stCondLst>
                                        </p:cTn>
                                        <p:tgtEl>
                                          <p:spTgt spid="79"/>
                                        </p:tgtEl>
                                        <p:attrNameLst>
                                          <p:attrName>style.visibility</p:attrName>
                                        </p:attrNameLst>
                                      </p:cBhvr>
                                      <p:to>
                                        <p:strVal val="visible"/>
                                      </p:to>
                                    </p:set>
                                    <p:anim calcmode="lin" valueType="num">
                                      <p:cBhvr additive="base">
                                        <p:cTn id="26" dur="800" fill="hold"/>
                                        <p:tgtEl>
                                          <p:spTgt spid="79"/>
                                        </p:tgtEl>
                                        <p:attrNameLst>
                                          <p:attrName>ppt_x</p:attrName>
                                        </p:attrNameLst>
                                      </p:cBhvr>
                                      <p:tavLst>
                                        <p:tav tm="0">
                                          <p:val>
                                            <p:strVal val="#ppt_x"/>
                                          </p:val>
                                        </p:tav>
                                        <p:tav tm="100000">
                                          <p:val>
                                            <p:strVal val="#ppt_x"/>
                                          </p:val>
                                        </p:tav>
                                      </p:tavLst>
                                    </p:anim>
                                    <p:anim calcmode="lin" valueType="num">
                                      <p:cBhvr additive="base">
                                        <p:cTn id="27" dur="800" fill="hold"/>
                                        <p:tgtEl>
                                          <p:spTgt spid="79"/>
                                        </p:tgtEl>
                                        <p:attrNameLst>
                                          <p:attrName>ppt_y</p:attrName>
                                        </p:attrNameLst>
                                      </p:cBhvr>
                                      <p:tavLst>
                                        <p:tav tm="0">
                                          <p:val>
                                            <p:strVal val="1+#ppt_h/2"/>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ppt_y"/>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593"/>
                                        </p:tgtEl>
                                      </p:cBhvr>
                                    </p:animEffect>
                                    <p:animScale>
                                      <p:cBhvr>
                                        <p:cTn id="40" dur="250" autoRev="1" fill="hold"/>
                                        <p:tgtEl>
                                          <p:spTgt spid="593"/>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591"/>
                                        </p:tgtEl>
                                      </p:cBhvr>
                                    </p:animEffect>
                                    <p:animScale>
                                      <p:cBhvr>
                                        <p:cTn id="43" dur="250" autoRev="1" fill="hold"/>
                                        <p:tgtEl>
                                          <p:spTgt spid="591"/>
                                        </p:tgtEl>
                                      </p:cBhvr>
                                      <p:by x="105000" y="105000"/>
                                    </p:animScale>
                                  </p:childTnLst>
                                </p:cTn>
                              </p:par>
                              <p:par>
                                <p:cTn id="44" presetID="26" presetClass="emph" presetSubtype="0" repeatCount="indefinite" fill="hold" grpId="0" nodeType="withEffect">
                                  <p:stCondLst>
                                    <p:cond delay="0"/>
                                  </p:stCondLst>
                                  <p:endCondLst>
                                    <p:cond evt="onNext" delay="0">
                                      <p:tgtEl>
                                        <p:sldTgt/>
                                      </p:tgtEl>
                                    </p:cond>
                                  </p:endCondLst>
                                  <p:childTnLst>
                                    <p:animEffect transition="out" filter="fade">
                                      <p:cBhvr>
                                        <p:cTn id="45" dur="500" tmFilter="0, 0; .2, .5; .8, .5; 1, 0"/>
                                        <p:tgtEl>
                                          <p:spTgt spid="592"/>
                                        </p:tgtEl>
                                      </p:cBhvr>
                                    </p:animEffect>
                                    <p:animScale>
                                      <p:cBhvr>
                                        <p:cTn id="46" dur="250" autoRev="1" fill="hold"/>
                                        <p:tgtEl>
                                          <p:spTgt spid="592"/>
                                        </p:tgtEl>
                                      </p:cBhvr>
                                      <p:by x="105000" y="105000"/>
                                    </p:animScale>
                                  </p:childTnLst>
                                </p:cTn>
                              </p:par>
                              <p:par>
                                <p:cTn id="47" presetID="6" presetClass="emph" presetSubtype="0" repeatCount="indefinite" fill="hold" grpId="0" nodeType="withEffect">
                                  <p:stCondLst>
                                    <p:cond delay="0"/>
                                  </p:stCondLst>
                                  <p:endCondLst>
                                    <p:cond evt="onNext" delay="0">
                                      <p:tgtEl>
                                        <p:sldTgt/>
                                      </p:tgtEl>
                                    </p:cond>
                                  </p:endCondLst>
                                  <p:childTnLst>
                                    <p:animScale>
                                      <p:cBhvr>
                                        <p:cTn id="48" dur="1000" fill="hold"/>
                                        <p:tgtEl>
                                          <p:spTgt spid="11"/>
                                        </p:tgtEl>
                                      </p:cBhvr>
                                      <p:by x="115000" y="115000"/>
                                    </p:animScale>
                                  </p:childTnLst>
                                </p:cTn>
                              </p:par>
                              <p:par>
                                <p:cTn id="49" presetID="14" presetClass="entr" presetSubtype="1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randombar(horizontal)">
                                      <p:cBhvr>
                                        <p:cTn id="51" dur="500"/>
                                        <p:tgtEl>
                                          <p:spTgt spid="107"/>
                                        </p:tgtEl>
                                      </p:cBhvr>
                                    </p:animEffect>
                                  </p:childTnLst>
                                </p:cTn>
                              </p:par>
                              <p:par>
                                <p:cTn id="52" presetID="14" presetClass="entr" presetSubtype="1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79" grpId="0" bldLvl="0" animBg="1"/>
      <p:bldP spid="38" grpId="0"/>
      <p:bldP spid="39" grpId="0"/>
      <p:bldP spid="8" grpId="0"/>
      <p:bldP spid="9" grpId="0"/>
      <p:bldP spid="591" grpId="0" bldLvl="0" animBg="1"/>
      <p:bldP spid="592" grpId="0" bldLvl="0" animBg="1"/>
      <p:bldP spid="593" grpId="0" bldLvl="0" animBg="1"/>
      <p:bldP spid="1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66" name="Rectangle: Rounded Corners 11"/>
          <p:cNvSpPr/>
          <p:nvPr/>
        </p:nvSpPr>
        <p:spPr>
          <a:xfrm>
            <a:off x="1132874" y="2635093"/>
            <a:ext cx="4473507" cy="1239503"/>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36"/>
          <p:cNvSpPr/>
          <p:nvPr/>
        </p:nvSpPr>
        <p:spPr>
          <a:xfrm>
            <a:off x="5257800" y="5548126"/>
            <a:ext cx="1676400" cy="404999"/>
          </a:xfrm>
          <a:prstGeom prst="roundRect">
            <a:avLst>
              <a:gd name="adj" fmla="val 50000"/>
            </a:avLst>
          </a:prstGeom>
          <a:solidFill>
            <a:srgbClr val="F36932"/>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defRPr/>
            </a:pPr>
            <a:r>
              <a:rPr lang="zh-CN" sz="140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sym typeface="+mn-ea"/>
              </a:rPr>
              <a:t>人力资源经理</a:t>
            </a:r>
          </a:p>
        </p:txBody>
      </p:sp>
      <p:grpSp>
        <p:nvGrpSpPr>
          <p:cNvPr id="90" name="Group 48"/>
          <p:cNvGrpSpPr/>
          <p:nvPr/>
        </p:nvGrpSpPr>
        <p:grpSpPr>
          <a:xfrm>
            <a:off x="2841783" y="2458541"/>
            <a:ext cx="2882265" cy="1309524"/>
            <a:chOff x="2738945" y="2306733"/>
            <a:chExt cx="2882265" cy="1146836"/>
          </a:xfrm>
        </p:grpSpPr>
        <p:grpSp>
          <p:nvGrpSpPr>
            <p:cNvPr id="91" name="Group 49"/>
            <p:cNvGrpSpPr/>
            <p:nvPr/>
          </p:nvGrpSpPr>
          <p:grpSpPr>
            <a:xfrm>
              <a:off x="2738945" y="2306733"/>
              <a:ext cx="2882265" cy="1002669"/>
              <a:chOff x="8762301" y="5500266"/>
              <a:chExt cx="2882265" cy="1002669"/>
            </a:xfrm>
          </p:grpSpPr>
          <p:sp>
            <p:nvSpPr>
              <p:cNvPr id="98" name="TextBox 56"/>
              <p:cNvSpPr txBox="1"/>
              <p:nvPr/>
            </p:nvSpPr>
            <p:spPr>
              <a:xfrm>
                <a:off x="8762301" y="5500266"/>
                <a:ext cx="2341245" cy="383161"/>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25000"/>
                  </a:lnSpc>
                  <a:spcAft>
                    <a:spcPts val="0"/>
                  </a:spcAft>
                  <a:buClrTx/>
                  <a:buSzTx/>
                  <a:buNone/>
                  <a:defRPr/>
                </a:pPr>
                <a:r>
                  <a:rPr lang="en-US" altLang="zh-CN" sz="1800" b="1" dirty="0">
                    <a:solidFill>
                      <a:srgbClr val="1540B7"/>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人力资源经理</a:t>
                </a:r>
              </a:p>
            </p:txBody>
          </p:sp>
          <p:sp>
            <p:nvSpPr>
              <p:cNvPr id="99" name="TextBox 57"/>
              <p:cNvSpPr txBox="1"/>
              <p:nvPr/>
            </p:nvSpPr>
            <p:spPr>
              <a:xfrm>
                <a:off x="8762301" y="5883983"/>
                <a:ext cx="2882265" cy="618952"/>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fontAlgn="auto">
                  <a:lnSpc>
                    <a:spcPct val="125000"/>
                  </a:lnSpc>
                  <a:spcBef>
                    <a:spcPts val="0"/>
                  </a:spcBef>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人力资源经理</a:t>
                </a:r>
                <a:r>
                  <a:rPr sz="1600" dirty="0">
                    <a:latin typeface="微软雅黑" panose="020B0503020204020204" charset="-122"/>
                    <a:ea typeface="微软雅黑" panose="020B0503020204020204" charset="-122"/>
                    <a:cs typeface="微软雅黑" panose="020B0503020204020204" charset="-122"/>
                    <a:sym typeface="+mn-ea"/>
                  </a:rPr>
                  <a:t>的薪酬集中分布于</a:t>
                </a:r>
                <a:r>
                  <a:rPr lang="en-US" sz="1600" dirty="0">
                    <a:latin typeface="微软雅黑" panose="020B0503020204020204" charset="-122"/>
                    <a:ea typeface="微软雅黑" panose="020B0503020204020204" charset="-122"/>
                    <a:cs typeface="微软雅黑" panose="020B0503020204020204" charset="-122"/>
                    <a:sym typeface="+mn-ea"/>
                  </a:rPr>
                  <a:t>70</a:t>
                </a:r>
                <a:r>
                  <a:rPr sz="1600" dirty="0">
                    <a:latin typeface="微软雅黑" panose="020B0503020204020204" charset="-122"/>
                    <a:ea typeface="微软雅黑" panose="020B0503020204020204" charset="-122"/>
                    <a:cs typeface="微软雅黑" panose="020B0503020204020204" charset="-122"/>
                    <a:sym typeface="+mn-ea"/>
                  </a:rPr>
                  <a:t>00元/月～</a:t>
                </a:r>
                <a:r>
                  <a:rPr lang="en-US" sz="1600" dirty="0">
                    <a:latin typeface="微软雅黑" panose="020B0503020204020204" charset="-122"/>
                    <a:ea typeface="微软雅黑" panose="020B0503020204020204" charset="-122"/>
                    <a:cs typeface="微软雅黑" panose="020B0503020204020204" charset="-122"/>
                    <a:sym typeface="+mn-ea"/>
                  </a:rPr>
                  <a:t>110</a:t>
                </a:r>
                <a:r>
                  <a:rPr sz="1600" dirty="0">
                    <a:latin typeface="微软雅黑" panose="020B0503020204020204" charset="-122"/>
                    <a:ea typeface="微软雅黑" panose="020B0503020204020204" charset="-122"/>
                    <a:cs typeface="微软雅黑" panose="020B0503020204020204" charset="-122"/>
                    <a:sym typeface="+mn-ea"/>
                  </a:rPr>
                  <a:t>00元/月。</a:t>
                </a:r>
              </a:p>
            </p:txBody>
          </p:sp>
        </p:grpSp>
        <p:grpSp>
          <p:nvGrpSpPr>
            <p:cNvPr id="92" name="Group 50"/>
            <p:cNvGrpSpPr/>
            <p:nvPr/>
          </p:nvGrpSpPr>
          <p:grpSpPr>
            <a:xfrm>
              <a:off x="2812901" y="3343917"/>
              <a:ext cx="700481" cy="109652"/>
              <a:chOff x="5519737" y="5418434"/>
              <a:chExt cx="1152526" cy="180414"/>
            </a:xfrm>
          </p:grpSpPr>
          <p:sp>
            <p:nvSpPr>
              <p:cNvPr id="93" name="Freeform 64"/>
              <p:cNvSpPr>
                <a:spLocks noChangeArrowheads="1"/>
              </p:cNvSpPr>
              <p:nvPr/>
            </p:nvSpPr>
            <p:spPr bwMode="auto">
              <a:xfrm>
                <a:off x="5519737"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64"/>
              <p:cNvSpPr>
                <a:spLocks noChangeArrowheads="1"/>
              </p:cNvSpPr>
              <p:nvPr/>
            </p:nvSpPr>
            <p:spPr bwMode="auto">
              <a:xfrm>
                <a:off x="5761665"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64"/>
              <p:cNvSpPr>
                <a:spLocks noChangeArrowheads="1"/>
              </p:cNvSpPr>
              <p:nvPr/>
            </p:nvSpPr>
            <p:spPr bwMode="auto">
              <a:xfrm>
                <a:off x="6003593"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64"/>
              <p:cNvSpPr>
                <a:spLocks noChangeArrowheads="1"/>
              </p:cNvSpPr>
              <p:nvPr/>
            </p:nvSpPr>
            <p:spPr bwMode="auto">
              <a:xfrm>
                <a:off x="6245520"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64"/>
              <p:cNvSpPr>
                <a:spLocks noChangeArrowheads="1"/>
              </p:cNvSpPr>
              <p:nvPr/>
            </p:nvSpPr>
            <p:spPr bwMode="auto">
              <a:xfrm>
                <a:off x="6487448"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6" name="图片 5"/>
          <p:cNvPicPr>
            <a:picLocks noChangeAspect="1"/>
          </p:cNvPicPr>
          <p:nvPr/>
        </p:nvPicPr>
        <p:blipFill>
          <a:blip r:embed="rId4"/>
          <a:stretch>
            <a:fillRect/>
          </a:stretch>
        </p:blipFill>
        <p:spPr>
          <a:xfrm>
            <a:off x="1244633" y="2600613"/>
            <a:ext cx="1102500" cy="1361250"/>
          </a:xfrm>
          <a:prstGeom prst="rect">
            <a:avLst/>
          </a:prstGeom>
        </p:spPr>
      </p:pic>
      <p:sp>
        <p:nvSpPr>
          <p:cNvPr id="38" name="Rectangle 17"/>
          <p:cNvSpPr txBox="1"/>
          <p:nvPr/>
        </p:nvSpPr>
        <p:spPr>
          <a:xfrm>
            <a:off x="876300" y="1372235"/>
            <a:ext cx="6510020"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3.人力资源经理月薪水平</a:t>
            </a:r>
          </a:p>
        </p:txBody>
      </p:sp>
      <p:sp>
        <p:nvSpPr>
          <p:cNvPr id="39" name="Rectangle 18"/>
          <p:cNvSpPr/>
          <p:nvPr/>
        </p:nvSpPr>
        <p:spPr>
          <a:xfrm>
            <a:off x="876300" y="781050"/>
            <a:ext cx="43821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HR manager monthly salary level</a:t>
            </a:r>
          </a:p>
        </p:txBody>
      </p:sp>
      <p:graphicFrame>
        <p:nvGraphicFramePr>
          <p:cNvPr id="8" name="图表 7"/>
          <p:cNvGraphicFramePr/>
          <p:nvPr/>
        </p:nvGraphicFramePr>
        <p:xfrm>
          <a:off x="5723890" y="972185"/>
          <a:ext cx="5636260" cy="4563745"/>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25"/>
          <p:cNvSpPr/>
          <p:nvPr/>
        </p:nvSpPr>
        <p:spPr>
          <a:xfrm>
            <a:off x="6311583" y="5331460"/>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sym typeface="+mn-ea"/>
              </a:rPr>
              <a:t>人力资源</a:t>
            </a:r>
            <a:r>
              <a:rPr lang="zh-CN"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sym typeface="+mn-ea"/>
              </a:rPr>
              <a:t>经理</a:t>
            </a: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sym typeface="+mn-ea"/>
              </a:rPr>
              <a:t>薪酬分布</a:t>
            </a:r>
            <a:r>
              <a:rPr lang="zh-CN"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sym typeface="+mn-ea"/>
              </a:rPr>
              <a:t>占比</a:t>
            </a:r>
            <a:r>
              <a:rPr kumimoji="0" 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en-US" altLang="zh-CN"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r>
              <a:rPr kumimoji="0" lang="zh-CN" altLang="en-US" sz="140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a:t>
            </a:r>
          </a:p>
        </p:txBody>
      </p:sp>
      <p:sp>
        <p:nvSpPr>
          <p:cNvPr id="10" name="Rectangle 25"/>
          <p:cNvSpPr/>
          <p:nvPr/>
        </p:nvSpPr>
        <p:spPr>
          <a:xfrm>
            <a:off x="1182053" y="4073525"/>
            <a:ext cx="4460875" cy="1322070"/>
          </a:xfrm>
          <a:prstGeom prst="rect">
            <a:avLst/>
          </a:prstGeom>
        </p:spPr>
        <p:txBody>
          <a:bodyPr wrap="square">
            <a:spAutoFit/>
          </a:bodyPr>
          <a:lstStyle/>
          <a:p>
            <a:pPr lvl="0" algn="l">
              <a:lnSpc>
                <a:spcPct val="125000"/>
              </a:lnSpc>
              <a:buClrTx/>
              <a:buSzTx/>
              <a:buFontTx/>
              <a:defRPr/>
            </a:pP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sym typeface="+mn-ea"/>
              </a:rPr>
              <a:t>调研样本中，有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12.6%</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sym typeface="+mn-ea"/>
              </a:rPr>
              <a:t>的人力资源经理薪酬水平在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7000元/月以下</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sym typeface="+mn-ea"/>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7000元/月~11000元/月</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sym typeface="+mn-ea"/>
              </a:rPr>
              <a:t>的总共占比总量的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68.4%</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sym typeface="+mn-ea"/>
              </a:rPr>
              <a:t>，推算出市场中人力资源经理薪酬水平的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50分位值</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sym typeface="+mn-ea"/>
              </a:rPr>
              <a:t>在</a:t>
            </a:r>
            <a:r>
              <a:rPr lang="en-US" altLang="zh-CN" sz="1600" dirty="0">
                <a:solidFill>
                  <a:srgbClr val="F36932"/>
                </a:solidFill>
                <a:latin typeface="微软雅黑" panose="020B0503020204020204" charset="-122"/>
                <a:ea typeface="微软雅黑" panose="020B0503020204020204" charset="-122"/>
                <a:cs typeface="Segoe UI" panose="020B0502040204020203" pitchFamily="34" charset="0"/>
                <a:sym typeface="+mn-ea"/>
              </a:rPr>
              <a:t>10</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000元/月</a:t>
            </a:r>
            <a:r>
              <a:rPr lang="zh-CN" altLang="zh-CN" sz="16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sym typeface="+mn-ea"/>
              </a:rPr>
              <a:t>。</a:t>
            </a:r>
          </a:p>
        </p:txBody>
      </p:sp>
      <p:graphicFrame>
        <p:nvGraphicFramePr>
          <p:cNvPr id="22" name="图表 21"/>
          <p:cNvGraphicFramePr/>
          <p:nvPr/>
        </p:nvGraphicFramePr>
        <p:xfrm>
          <a:off x="6096000" y="1105535"/>
          <a:ext cx="4989175" cy="40579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图表 23"/>
          <p:cNvGraphicFramePr/>
          <p:nvPr/>
        </p:nvGraphicFramePr>
        <p:xfrm>
          <a:off x="5544185" y="1513205"/>
          <a:ext cx="6435725" cy="4118610"/>
        </p:xfrm>
        <a:graphic>
          <a:graphicData uri="http://schemas.openxmlformats.org/drawingml/2006/chart">
            <c:chart xmlns:c="http://schemas.openxmlformats.org/drawingml/2006/chart" xmlns:r="http://schemas.openxmlformats.org/officeDocument/2006/relationships" r:id="rId7"/>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750" fill="hold"/>
                                        <p:tgtEl>
                                          <p:spTgt spid="66"/>
                                        </p:tgtEl>
                                        <p:attrNameLst>
                                          <p:attrName>ppt_x</p:attrName>
                                        </p:attrNameLst>
                                      </p:cBhvr>
                                      <p:tavLst>
                                        <p:tav tm="0">
                                          <p:val>
                                            <p:strVal val="#ppt_x"/>
                                          </p:val>
                                        </p:tav>
                                        <p:tav tm="100000">
                                          <p:val>
                                            <p:strVal val="#ppt_x"/>
                                          </p:val>
                                        </p:tav>
                                      </p:tavLst>
                                    </p:anim>
                                    <p:anim calcmode="lin" valueType="num">
                                      <p:cBhvr additive="base">
                                        <p:cTn id="12" dur="75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800" fill="hold">
                                          <p:stCondLst>
                                            <p:cond delay="0"/>
                                          </p:stCondLst>
                                        </p:cTn>
                                        <p:tgtEl>
                                          <p:spTgt spid="90"/>
                                        </p:tgtEl>
                                        <p:attrNameLst>
                                          <p:attrName>style.visibility</p:attrName>
                                        </p:attrNameLst>
                                      </p:cBhvr>
                                      <p:to>
                                        <p:strVal val="visible"/>
                                      </p:to>
                                    </p:set>
                                    <p:anim calcmode="lin" valueType="num">
                                      <p:cBhvr additive="base">
                                        <p:cTn id="15" dur="800" fill="hold"/>
                                        <p:tgtEl>
                                          <p:spTgt spid="90"/>
                                        </p:tgtEl>
                                        <p:attrNameLst>
                                          <p:attrName>ppt_x</p:attrName>
                                        </p:attrNameLst>
                                      </p:cBhvr>
                                      <p:tavLst>
                                        <p:tav tm="0">
                                          <p:val>
                                            <p:strVal val="#ppt_x"/>
                                          </p:val>
                                        </p:tav>
                                        <p:tav tm="100000">
                                          <p:val>
                                            <p:strVal val="#ppt_x"/>
                                          </p:val>
                                        </p:tav>
                                      </p:tavLst>
                                    </p:anim>
                                    <p:anim calcmode="lin" valueType="num">
                                      <p:cBhvr additive="base">
                                        <p:cTn id="16" dur="800" fill="hold"/>
                                        <p:tgtEl>
                                          <p:spTgt spid="9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750" fill="hold"/>
                                        <p:tgtEl>
                                          <p:spTgt spid="79"/>
                                        </p:tgtEl>
                                        <p:attrNameLst>
                                          <p:attrName>ppt_x</p:attrName>
                                        </p:attrNameLst>
                                      </p:cBhvr>
                                      <p:tavLst>
                                        <p:tav tm="0">
                                          <p:val>
                                            <p:strVal val="#ppt_x"/>
                                          </p:val>
                                        </p:tav>
                                        <p:tav tm="100000">
                                          <p:val>
                                            <p:strVal val="#ppt_x"/>
                                          </p:val>
                                        </p:tav>
                                      </p:tavLst>
                                    </p:anim>
                                    <p:anim calcmode="lin" valueType="num">
                                      <p:cBhvr additive="base">
                                        <p:cTn id="20" dur="750" fill="hold"/>
                                        <p:tgtEl>
                                          <p:spTgt spid="79"/>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9" presetClass="entr" presetSubtype="0" fill="hold" nodeType="withEffect">
                                  <p:stCondLst>
                                    <p:cond delay="0"/>
                                  </p:stCondLst>
                                  <p:childTnLst>
                                    <p:set>
                                      <p:cBhvr>
                                        <p:cTn id="26" dur="800" fill="hold">
                                          <p:stCondLst>
                                            <p:cond delay="0"/>
                                          </p:stCondLst>
                                        </p:cTn>
                                        <p:tgtEl>
                                          <p:spTgt spid="8"/>
                                        </p:tgtEl>
                                        <p:attrNameLst>
                                          <p:attrName>style.visibility</p:attrName>
                                        </p:attrNameLst>
                                      </p:cBhvr>
                                      <p:to>
                                        <p:strVal val="visible"/>
                                      </p:to>
                                    </p:set>
                                    <p:animEffect transition="in" filter="dissolve">
                                      <p:cBhvr>
                                        <p:cTn id="27" dur="800"/>
                                        <p:tgtEl>
                                          <p:spTgt spid="8"/>
                                        </p:tgtEl>
                                      </p:cBhvr>
                                    </p:animEffect>
                                  </p:childTnLst>
                                </p:cTn>
                              </p:par>
                              <p:par>
                                <p:cTn id="28" presetID="2" presetClass="entr" presetSubtype="4" fill="hold" nodeType="withEffect">
                                  <p:stCondLst>
                                    <p:cond delay="0"/>
                                  </p:stCondLst>
                                  <p:childTnLst>
                                    <p:set>
                                      <p:cBhvr>
                                        <p:cTn id="29" dur="800" fill="hold">
                                          <p:stCondLst>
                                            <p:cond delay="0"/>
                                          </p:stCondLst>
                                        </p:cTn>
                                        <p:tgtEl>
                                          <p:spTgt spid="6"/>
                                        </p:tgtEl>
                                        <p:attrNameLst>
                                          <p:attrName>style.visibility</p:attrName>
                                        </p:attrNameLst>
                                      </p:cBhvr>
                                      <p:to>
                                        <p:strVal val="visible"/>
                                      </p:to>
                                    </p:set>
                                    <p:anim calcmode="lin" valueType="num">
                                      <p:cBhvr additive="base">
                                        <p:cTn id="30" dur="800" fill="hold"/>
                                        <p:tgtEl>
                                          <p:spTgt spid="6"/>
                                        </p:tgtEl>
                                        <p:attrNameLst>
                                          <p:attrName>ppt_x</p:attrName>
                                        </p:attrNameLst>
                                      </p:cBhvr>
                                      <p:tavLst>
                                        <p:tav tm="0">
                                          <p:val>
                                            <p:strVal val="#ppt_x"/>
                                          </p:val>
                                        </p:tav>
                                        <p:tav tm="100000">
                                          <p:val>
                                            <p:strVal val="#ppt_x"/>
                                          </p:val>
                                        </p:tav>
                                      </p:tavLst>
                                    </p:anim>
                                    <p:anim calcmode="lin" valueType="num">
                                      <p:cBhvr additive="base">
                                        <p:cTn id="31" dur="800" fill="hold"/>
                                        <p:tgtEl>
                                          <p:spTgt spid="6"/>
                                        </p:tgtEl>
                                        <p:attrNameLst>
                                          <p:attrName>ppt_y</p:attrName>
                                        </p:attrNameLst>
                                      </p:cBhvr>
                                      <p:tavLst>
                                        <p:tav tm="0">
                                          <p:val>
                                            <p:strVal val="1+#ppt_h/2"/>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593"/>
                                        </p:tgtEl>
                                      </p:cBhvr>
                                    </p:animEffect>
                                    <p:animScale>
                                      <p:cBhvr>
                                        <p:cTn id="40" dur="250" autoRev="1" fill="hold"/>
                                        <p:tgtEl>
                                          <p:spTgt spid="593"/>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591"/>
                                        </p:tgtEl>
                                      </p:cBhvr>
                                    </p:animEffect>
                                    <p:animScale>
                                      <p:cBhvr>
                                        <p:cTn id="43" dur="250" autoRev="1" fill="hold"/>
                                        <p:tgtEl>
                                          <p:spTgt spid="591"/>
                                        </p:tgtEl>
                                      </p:cBhvr>
                                      <p:by x="105000" y="105000"/>
                                    </p:animScale>
                                  </p:childTnLst>
                                </p:cTn>
                              </p:par>
                              <p:par>
                                <p:cTn id="44" presetID="26" presetClass="emph" presetSubtype="0" repeatCount="indefinite" fill="hold" grpId="0" nodeType="withEffect">
                                  <p:stCondLst>
                                    <p:cond delay="0"/>
                                  </p:stCondLst>
                                  <p:endCondLst>
                                    <p:cond evt="onNext" delay="0">
                                      <p:tgtEl>
                                        <p:sldTgt/>
                                      </p:tgtEl>
                                    </p:cond>
                                  </p:endCondLst>
                                  <p:childTnLst>
                                    <p:animEffect transition="out" filter="fade">
                                      <p:cBhvr>
                                        <p:cTn id="45" dur="500" tmFilter="0, 0; .2, .5; .8, .5; 1, 0"/>
                                        <p:tgtEl>
                                          <p:spTgt spid="592"/>
                                        </p:tgtEl>
                                      </p:cBhvr>
                                    </p:animEffect>
                                    <p:animScale>
                                      <p:cBhvr>
                                        <p:cTn id="46" dur="250" autoRev="1" fill="hold"/>
                                        <p:tgtEl>
                                          <p:spTgt spid="592"/>
                                        </p:tgtEl>
                                      </p:cBhvr>
                                      <p:by x="105000" y="105000"/>
                                    </p:animScale>
                                  </p:childTnLst>
                                </p:cTn>
                              </p:par>
                              <p:par>
                                <p:cTn id="47" presetID="6" presetClass="emph" presetSubtype="0" repeatCount="indefinite" fill="hold" grpId="0" nodeType="withEffect">
                                  <p:stCondLst>
                                    <p:cond delay="0"/>
                                  </p:stCondLst>
                                  <p:endCondLst>
                                    <p:cond evt="onNext" delay="0">
                                      <p:tgtEl>
                                        <p:sldTgt/>
                                      </p:tgtEl>
                                    </p:cond>
                                  </p:endCondLst>
                                  <p:childTnLst>
                                    <p:animScale>
                                      <p:cBhvr>
                                        <p:cTn id="48" dur="1000" fill="hold"/>
                                        <p:tgtEl>
                                          <p:spTgt spid="88"/>
                                        </p:tgtEl>
                                      </p:cBhvr>
                                      <p:by x="115000" y="115000"/>
                                    </p:animScale>
                                  </p:childTnLst>
                                </p:cTn>
                              </p:par>
                              <p:par>
                                <p:cTn id="49" presetID="14" presetClass="entr" presetSubtype="1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randombar(horizontal)">
                                      <p:cBhvr>
                                        <p:cTn id="51" dur="500"/>
                                        <p:tgtEl>
                                          <p:spTgt spid="107"/>
                                        </p:tgtEl>
                                      </p:cBhvr>
                                    </p:animEffect>
                                  </p:childTnLst>
                                </p:cTn>
                              </p:par>
                              <p:par>
                                <p:cTn id="52" presetID="14" presetClass="entr" presetSubtype="1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79" grpId="0" bldLvl="0" animBg="1"/>
      <p:bldP spid="38" grpId="0"/>
      <p:bldP spid="39" grpId="0"/>
      <p:bldP spid="9" grpId="0"/>
      <p:bldP spid="10" grpId="0"/>
      <p:bldP spid="591" grpId="0" bldLvl="0" animBg="1"/>
      <p:bldP spid="592" grpId="0" bldLvl="0" animBg="1"/>
      <p:bldP spid="593" grpId="0" bldLvl="0" animBg="1"/>
      <p:bldP spid="8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91988" y="1681444"/>
            <a:ext cx="8863509" cy="3797008"/>
            <a:chOff x="2580462" y="1199158"/>
            <a:chExt cx="3229325" cy="2847756"/>
          </a:xfrm>
        </p:grpSpPr>
        <p:sp>
          <p:nvSpPr>
            <p:cNvPr id="2" name="矩形: 剪去对角 1"/>
            <p:cNvSpPr/>
            <p:nvPr/>
          </p:nvSpPr>
          <p:spPr>
            <a:xfrm>
              <a:off x="2819915" y="1441066"/>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剪去对角 2"/>
            <p:cNvSpPr/>
            <p:nvPr/>
          </p:nvSpPr>
          <p:spPr>
            <a:xfrm>
              <a:off x="2740098" y="1360430"/>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剪去对角 3"/>
            <p:cNvSpPr/>
            <p:nvPr/>
          </p:nvSpPr>
          <p:spPr>
            <a:xfrm>
              <a:off x="2660280" y="1279794"/>
              <a:ext cx="2989872" cy="2605848"/>
            </a:xfrm>
            <a:prstGeom prst="snip2Diag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 name="矩形: 剪去对角 5"/>
            <p:cNvSpPr/>
            <p:nvPr/>
          </p:nvSpPr>
          <p:spPr>
            <a:xfrm>
              <a:off x="2580462" y="1199158"/>
              <a:ext cx="2989872" cy="2605848"/>
            </a:xfrm>
            <a:prstGeom prst="snip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 name="文本框 7"/>
          <p:cNvSpPr txBox="1"/>
          <p:nvPr/>
        </p:nvSpPr>
        <p:spPr>
          <a:xfrm>
            <a:off x="1463040" y="1998903"/>
            <a:ext cx="5059680" cy="2061210"/>
          </a:xfrm>
          <a:prstGeom prst="rect">
            <a:avLst/>
          </a:prstGeom>
          <a:noFill/>
        </p:spPr>
        <p:txBody>
          <a:bodyPr wrap="none" rtlCol="0">
            <a:spAutoFit/>
          </a:bodyPr>
          <a:lstStyle/>
          <a:p>
            <a:pPr algn="l"/>
            <a:r>
              <a:rPr lang="zh-CN" altLang="en-US" sz="6400" b="1">
                <a:solidFill>
                  <a:schemeClr val="bg1"/>
                </a:solidFill>
                <a:latin typeface="微软雅黑" panose="020B0503020204020204" charset="-122"/>
                <a:ea typeface="微软雅黑" panose="020B0503020204020204" charset="-122"/>
                <a:sym typeface="+mn-ea"/>
              </a:rPr>
              <a:t>软件</a:t>
            </a:r>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企业薪酬</a:t>
            </a:r>
          </a:p>
          <a:p>
            <a:pPr algn="l"/>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增长与社保</a:t>
            </a:r>
          </a:p>
        </p:txBody>
      </p:sp>
      <p:sp>
        <p:nvSpPr>
          <p:cNvPr id="9" name="矩形 8"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1463040" y="4082258"/>
            <a:ext cx="5465413" cy="511810"/>
          </a:xfrm>
          <a:prstGeom prst="rect">
            <a:avLst/>
          </a:prstGeom>
        </p:spPr>
        <p:txBody>
          <a:bodyPr wrap="square">
            <a:spAutoFit/>
          </a:bodyPr>
          <a:lstStyle/>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lang="id-ID" sz="1200" noProof="0" dirty="0">
                <a:ln>
                  <a:noFill/>
                </a:ln>
                <a:solidFill>
                  <a:prstClr val="white">
                    <a:lumMod val="65000"/>
                  </a:prstClr>
                </a:solidFill>
                <a:effectLst/>
                <a:uLnTx/>
                <a:uFillTx/>
                <a:latin typeface="微软雅黑" panose="020B0503020204020204" charset="-122"/>
                <a:ea typeface="微软雅黑" panose="020B0503020204020204" charset="-122"/>
                <a:cs typeface="Segoe UI Light" panose="020B0502040204020203" pitchFamily="34" charset="0"/>
                <a:sym typeface="+mn-ea"/>
              </a:rPr>
              <a:t>Software companies raise wages and social security, and the growth rate can reflect the development level and quality of the overall industry</a:t>
            </a:r>
          </a:p>
        </p:txBody>
      </p:sp>
      <p:sp>
        <p:nvSpPr>
          <p:cNvPr id="11" name="文本框 10"/>
          <p:cNvSpPr txBox="1"/>
          <p:nvPr/>
        </p:nvSpPr>
        <p:spPr>
          <a:xfrm>
            <a:off x="5234575" y="4070465"/>
            <a:ext cx="5601937" cy="666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7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PART </a:t>
            </a:r>
            <a:r>
              <a:rPr lang="en-US" altLang="zh-CN" sz="3735">
                <a:solidFill>
                  <a:schemeClr val="bg1"/>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FOUR</a:t>
            </a:r>
            <a:endParaRPr kumimoji="0" lang="zh-CN" altLang="en-US" sz="37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2" name="文本框 11"/>
          <p:cNvSpPr txBox="1"/>
          <p:nvPr/>
        </p:nvSpPr>
        <p:spPr>
          <a:xfrm>
            <a:off x="5246185" y="1950935"/>
            <a:ext cx="5601937" cy="24517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3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04</a:t>
            </a:r>
            <a:endParaRPr kumimoji="0" lang="en-US" altLang="zh-CN" sz="153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3" name="矩形 12"/>
          <p:cNvSpPr/>
          <p:nvPr/>
        </p:nvSpPr>
        <p:spPr>
          <a:xfrm>
            <a:off x="6096000" y="1184367"/>
            <a:ext cx="2717075" cy="510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2021</a:t>
            </a:r>
            <a:r>
              <a:rPr lang="zh-CN" altLang="en-US"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年度薪酬调研</a:t>
            </a:r>
          </a:p>
        </p:txBody>
      </p:sp>
      <p:grpSp>
        <p:nvGrpSpPr>
          <p:cNvPr id="43" name="Group 29"/>
          <p:cNvGrpSpPr>
            <a:grpSpLocks noChangeAspect="1"/>
          </p:cNvGrpSpPr>
          <p:nvPr/>
        </p:nvGrpSpPr>
        <p:grpSpPr bwMode="auto">
          <a:xfrm rot="20259369">
            <a:off x="476677" y="5213617"/>
            <a:ext cx="1100844" cy="1121639"/>
            <a:chOff x="2032" y="758"/>
            <a:chExt cx="1694" cy="1726"/>
          </a:xfrm>
        </p:grpSpPr>
        <p:sp>
          <p:nvSpPr>
            <p:cNvPr id="44" name="Freeform 30"/>
            <p:cNvSpPr/>
            <p:nvPr/>
          </p:nvSpPr>
          <p:spPr bwMode="auto">
            <a:xfrm>
              <a:off x="2032" y="1234"/>
              <a:ext cx="1694" cy="1250"/>
            </a:xfrm>
            <a:custGeom>
              <a:avLst/>
              <a:gdLst>
                <a:gd name="T0" fmla="*/ 706 w 712"/>
                <a:gd name="T1" fmla="*/ 525 h 525"/>
                <a:gd name="T2" fmla="*/ 6 w 712"/>
                <a:gd name="T3" fmla="*/ 525 h 525"/>
                <a:gd name="T4" fmla="*/ 0 w 712"/>
                <a:gd name="T5" fmla="*/ 519 h 525"/>
                <a:gd name="T6" fmla="*/ 0 w 712"/>
                <a:gd name="T7" fmla="*/ 6 h 525"/>
                <a:gd name="T8" fmla="*/ 6 w 712"/>
                <a:gd name="T9" fmla="*/ 0 h 525"/>
                <a:gd name="T10" fmla="*/ 12 w 712"/>
                <a:gd name="T11" fmla="*/ 6 h 525"/>
                <a:gd name="T12" fmla="*/ 12 w 712"/>
                <a:gd name="T13" fmla="*/ 512 h 525"/>
                <a:gd name="T14" fmla="*/ 706 w 712"/>
                <a:gd name="T15" fmla="*/ 512 h 525"/>
                <a:gd name="T16" fmla="*/ 712 w 712"/>
                <a:gd name="T17" fmla="*/ 519 h 525"/>
                <a:gd name="T18" fmla="*/ 706 w 712"/>
                <a:gd name="T19"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2" h="525">
                  <a:moveTo>
                    <a:pt x="706" y="525"/>
                  </a:moveTo>
                  <a:cubicBezTo>
                    <a:pt x="6" y="525"/>
                    <a:pt x="6" y="525"/>
                    <a:pt x="6" y="525"/>
                  </a:cubicBezTo>
                  <a:cubicBezTo>
                    <a:pt x="3" y="525"/>
                    <a:pt x="0" y="522"/>
                    <a:pt x="0" y="519"/>
                  </a:cubicBezTo>
                  <a:cubicBezTo>
                    <a:pt x="0" y="6"/>
                    <a:pt x="0" y="6"/>
                    <a:pt x="0" y="6"/>
                  </a:cubicBezTo>
                  <a:cubicBezTo>
                    <a:pt x="0" y="3"/>
                    <a:pt x="3" y="0"/>
                    <a:pt x="6" y="0"/>
                  </a:cubicBezTo>
                  <a:cubicBezTo>
                    <a:pt x="10" y="0"/>
                    <a:pt x="12" y="3"/>
                    <a:pt x="12" y="6"/>
                  </a:cubicBezTo>
                  <a:cubicBezTo>
                    <a:pt x="12" y="512"/>
                    <a:pt x="12" y="512"/>
                    <a:pt x="12" y="512"/>
                  </a:cubicBezTo>
                  <a:cubicBezTo>
                    <a:pt x="706" y="512"/>
                    <a:pt x="706" y="512"/>
                    <a:pt x="706" y="512"/>
                  </a:cubicBezTo>
                  <a:cubicBezTo>
                    <a:pt x="710" y="512"/>
                    <a:pt x="712" y="515"/>
                    <a:pt x="712" y="519"/>
                  </a:cubicBezTo>
                  <a:cubicBezTo>
                    <a:pt x="712" y="522"/>
                    <a:pt x="710" y="525"/>
                    <a:pt x="706"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5" name="Freeform 31"/>
            <p:cNvSpPr/>
            <p:nvPr/>
          </p:nvSpPr>
          <p:spPr bwMode="auto">
            <a:xfrm>
              <a:off x="2224" y="1875"/>
              <a:ext cx="298" cy="595"/>
            </a:xfrm>
            <a:custGeom>
              <a:avLst/>
              <a:gdLst>
                <a:gd name="T0" fmla="*/ 125 w 125"/>
                <a:gd name="T1" fmla="*/ 250 h 250"/>
                <a:gd name="T2" fmla="*/ 0 w 125"/>
                <a:gd name="T3" fmla="*/ 250 h 250"/>
                <a:gd name="T4" fmla="*/ 0 w 125"/>
                <a:gd name="T5" fmla="*/ 12 h 250"/>
                <a:gd name="T6" fmla="*/ 13 w 125"/>
                <a:gd name="T7" fmla="*/ 0 h 250"/>
                <a:gd name="T8" fmla="*/ 113 w 125"/>
                <a:gd name="T9" fmla="*/ 0 h 250"/>
                <a:gd name="T10" fmla="*/ 125 w 125"/>
                <a:gd name="T11" fmla="*/ 12 h 250"/>
                <a:gd name="T12" fmla="*/ 125 w 125"/>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50"/>
                  </a:moveTo>
                  <a:cubicBezTo>
                    <a:pt x="0" y="250"/>
                    <a:pt x="0" y="250"/>
                    <a:pt x="0" y="250"/>
                  </a:cubicBezTo>
                  <a:cubicBezTo>
                    <a:pt x="0" y="12"/>
                    <a:pt x="0" y="12"/>
                    <a:pt x="0" y="12"/>
                  </a:cubicBezTo>
                  <a:cubicBezTo>
                    <a:pt x="0" y="5"/>
                    <a:pt x="6" y="0"/>
                    <a:pt x="13" y="0"/>
                  </a:cubicBezTo>
                  <a:cubicBezTo>
                    <a:pt x="113" y="0"/>
                    <a:pt x="113" y="0"/>
                    <a:pt x="113" y="0"/>
                  </a:cubicBezTo>
                  <a:cubicBezTo>
                    <a:pt x="120" y="0"/>
                    <a:pt x="125" y="5"/>
                    <a:pt x="125" y="12"/>
                  </a:cubicBezTo>
                  <a:lnTo>
                    <a:pt x="125" y="250"/>
                  </a:ln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6" name="Freeform 32"/>
            <p:cNvSpPr>
              <a:spLocks noEditPoints="1"/>
            </p:cNvSpPr>
            <p:nvPr/>
          </p:nvSpPr>
          <p:spPr bwMode="auto">
            <a:xfrm>
              <a:off x="2210" y="1858"/>
              <a:ext cx="326" cy="626"/>
            </a:xfrm>
            <a:custGeom>
              <a:avLst/>
              <a:gdLst>
                <a:gd name="T0" fmla="*/ 131 w 137"/>
                <a:gd name="T1" fmla="*/ 263 h 263"/>
                <a:gd name="T2" fmla="*/ 6 w 137"/>
                <a:gd name="T3" fmla="*/ 263 h 263"/>
                <a:gd name="T4" fmla="*/ 0 w 137"/>
                <a:gd name="T5" fmla="*/ 257 h 263"/>
                <a:gd name="T6" fmla="*/ 0 w 137"/>
                <a:gd name="T7" fmla="*/ 19 h 263"/>
                <a:gd name="T8" fmla="*/ 19 w 137"/>
                <a:gd name="T9" fmla="*/ 0 h 263"/>
                <a:gd name="T10" fmla="*/ 119 w 137"/>
                <a:gd name="T11" fmla="*/ 0 h 263"/>
                <a:gd name="T12" fmla="*/ 137 w 137"/>
                <a:gd name="T13" fmla="*/ 19 h 263"/>
                <a:gd name="T14" fmla="*/ 137 w 137"/>
                <a:gd name="T15" fmla="*/ 257 h 263"/>
                <a:gd name="T16" fmla="*/ 131 w 137"/>
                <a:gd name="T17" fmla="*/ 263 h 263"/>
                <a:gd name="T18" fmla="*/ 12 w 137"/>
                <a:gd name="T19" fmla="*/ 250 h 263"/>
                <a:gd name="T20" fmla="*/ 125 w 137"/>
                <a:gd name="T21" fmla="*/ 250 h 263"/>
                <a:gd name="T22" fmla="*/ 125 w 137"/>
                <a:gd name="T23" fmla="*/ 19 h 263"/>
                <a:gd name="T24" fmla="*/ 119 w 137"/>
                <a:gd name="T25" fmla="*/ 13 h 263"/>
                <a:gd name="T26" fmla="*/ 19 w 137"/>
                <a:gd name="T27" fmla="*/ 13 h 263"/>
                <a:gd name="T28" fmla="*/ 12 w 137"/>
                <a:gd name="T29" fmla="*/ 19 h 263"/>
                <a:gd name="T30" fmla="*/ 12 w 137"/>
                <a:gd name="T31" fmla="*/ 25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63">
                  <a:moveTo>
                    <a:pt x="131" y="263"/>
                  </a:moveTo>
                  <a:cubicBezTo>
                    <a:pt x="6" y="263"/>
                    <a:pt x="6" y="263"/>
                    <a:pt x="6" y="263"/>
                  </a:cubicBezTo>
                  <a:cubicBezTo>
                    <a:pt x="3" y="263"/>
                    <a:pt x="0" y="260"/>
                    <a:pt x="0" y="257"/>
                  </a:cubicBezTo>
                  <a:cubicBezTo>
                    <a:pt x="0" y="19"/>
                    <a:pt x="0" y="19"/>
                    <a:pt x="0" y="19"/>
                  </a:cubicBezTo>
                  <a:cubicBezTo>
                    <a:pt x="0" y="9"/>
                    <a:pt x="8" y="0"/>
                    <a:pt x="19" y="0"/>
                  </a:cubicBezTo>
                  <a:cubicBezTo>
                    <a:pt x="119" y="0"/>
                    <a:pt x="119" y="0"/>
                    <a:pt x="119" y="0"/>
                  </a:cubicBezTo>
                  <a:cubicBezTo>
                    <a:pt x="129" y="0"/>
                    <a:pt x="137" y="9"/>
                    <a:pt x="137" y="19"/>
                  </a:cubicBezTo>
                  <a:cubicBezTo>
                    <a:pt x="137" y="257"/>
                    <a:pt x="137" y="257"/>
                    <a:pt x="137" y="257"/>
                  </a:cubicBezTo>
                  <a:cubicBezTo>
                    <a:pt x="137" y="260"/>
                    <a:pt x="135" y="263"/>
                    <a:pt x="131" y="263"/>
                  </a:cubicBezTo>
                  <a:close/>
                  <a:moveTo>
                    <a:pt x="12" y="250"/>
                  </a:moveTo>
                  <a:cubicBezTo>
                    <a:pt x="125" y="250"/>
                    <a:pt x="125" y="250"/>
                    <a:pt x="125" y="250"/>
                  </a:cubicBezTo>
                  <a:cubicBezTo>
                    <a:pt x="125" y="19"/>
                    <a:pt x="125" y="19"/>
                    <a:pt x="125" y="19"/>
                  </a:cubicBezTo>
                  <a:cubicBezTo>
                    <a:pt x="125" y="16"/>
                    <a:pt x="122" y="13"/>
                    <a:pt x="119" y="13"/>
                  </a:cubicBezTo>
                  <a:cubicBezTo>
                    <a:pt x="19" y="13"/>
                    <a:pt x="19" y="13"/>
                    <a:pt x="19" y="13"/>
                  </a:cubicBezTo>
                  <a:cubicBezTo>
                    <a:pt x="15" y="13"/>
                    <a:pt x="12" y="16"/>
                    <a:pt x="12" y="19"/>
                  </a:cubicBezTo>
                  <a:lnTo>
                    <a:pt x="1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7" name="Freeform 33"/>
            <p:cNvSpPr/>
            <p:nvPr/>
          </p:nvSpPr>
          <p:spPr bwMode="auto">
            <a:xfrm>
              <a:off x="2715" y="1620"/>
              <a:ext cx="297" cy="850"/>
            </a:xfrm>
            <a:custGeom>
              <a:avLst/>
              <a:gdLst>
                <a:gd name="T0" fmla="*/ 125 w 125"/>
                <a:gd name="T1" fmla="*/ 357 h 357"/>
                <a:gd name="T2" fmla="*/ 0 w 125"/>
                <a:gd name="T3" fmla="*/ 357 h 357"/>
                <a:gd name="T4" fmla="*/ 0 w 125"/>
                <a:gd name="T5" fmla="*/ 13 h 357"/>
                <a:gd name="T6" fmla="*/ 13 w 125"/>
                <a:gd name="T7" fmla="*/ 0 h 357"/>
                <a:gd name="T8" fmla="*/ 113 w 125"/>
                <a:gd name="T9" fmla="*/ 0 h 357"/>
                <a:gd name="T10" fmla="*/ 125 w 125"/>
                <a:gd name="T11" fmla="*/ 13 h 357"/>
                <a:gd name="T12" fmla="*/ 125 w 125"/>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125" h="357">
                  <a:moveTo>
                    <a:pt x="125" y="357"/>
                  </a:moveTo>
                  <a:cubicBezTo>
                    <a:pt x="0" y="357"/>
                    <a:pt x="0" y="357"/>
                    <a:pt x="0" y="357"/>
                  </a:cubicBezTo>
                  <a:cubicBezTo>
                    <a:pt x="0" y="13"/>
                    <a:pt x="0" y="13"/>
                    <a:pt x="0" y="13"/>
                  </a:cubicBezTo>
                  <a:cubicBezTo>
                    <a:pt x="0" y="6"/>
                    <a:pt x="6" y="0"/>
                    <a:pt x="13" y="0"/>
                  </a:cubicBezTo>
                  <a:cubicBezTo>
                    <a:pt x="113" y="0"/>
                    <a:pt x="113" y="0"/>
                    <a:pt x="113" y="0"/>
                  </a:cubicBezTo>
                  <a:cubicBezTo>
                    <a:pt x="120" y="0"/>
                    <a:pt x="125" y="6"/>
                    <a:pt x="125" y="13"/>
                  </a:cubicBezTo>
                  <a:lnTo>
                    <a:pt x="125" y="357"/>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8" name="Freeform 34"/>
            <p:cNvSpPr>
              <a:spLocks noEditPoints="1"/>
            </p:cNvSpPr>
            <p:nvPr/>
          </p:nvSpPr>
          <p:spPr bwMode="auto">
            <a:xfrm>
              <a:off x="2700" y="1606"/>
              <a:ext cx="329" cy="878"/>
            </a:xfrm>
            <a:custGeom>
              <a:avLst/>
              <a:gdLst>
                <a:gd name="T0" fmla="*/ 131 w 138"/>
                <a:gd name="T1" fmla="*/ 369 h 369"/>
                <a:gd name="T2" fmla="*/ 6 w 138"/>
                <a:gd name="T3" fmla="*/ 369 h 369"/>
                <a:gd name="T4" fmla="*/ 0 w 138"/>
                <a:gd name="T5" fmla="*/ 363 h 369"/>
                <a:gd name="T6" fmla="*/ 0 w 138"/>
                <a:gd name="T7" fmla="*/ 19 h 369"/>
                <a:gd name="T8" fmla="*/ 19 w 138"/>
                <a:gd name="T9" fmla="*/ 0 h 369"/>
                <a:gd name="T10" fmla="*/ 119 w 138"/>
                <a:gd name="T11" fmla="*/ 0 h 369"/>
                <a:gd name="T12" fmla="*/ 138 w 138"/>
                <a:gd name="T13" fmla="*/ 19 h 369"/>
                <a:gd name="T14" fmla="*/ 138 w 138"/>
                <a:gd name="T15" fmla="*/ 363 h 369"/>
                <a:gd name="T16" fmla="*/ 131 w 138"/>
                <a:gd name="T17" fmla="*/ 369 h 369"/>
                <a:gd name="T18" fmla="*/ 13 w 138"/>
                <a:gd name="T19" fmla="*/ 356 h 369"/>
                <a:gd name="T20" fmla="*/ 125 w 138"/>
                <a:gd name="T21" fmla="*/ 356 h 369"/>
                <a:gd name="T22" fmla="*/ 125 w 138"/>
                <a:gd name="T23" fmla="*/ 19 h 369"/>
                <a:gd name="T24" fmla="*/ 119 w 138"/>
                <a:gd name="T25" fmla="*/ 13 h 369"/>
                <a:gd name="T26" fmla="*/ 19 w 138"/>
                <a:gd name="T27" fmla="*/ 13 h 369"/>
                <a:gd name="T28" fmla="*/ 13 w 138"/>
                <a:gd name="T29" fmla="*/ 19 h 369"/>
                <a:gd name="T30" fmla="*/ 13 w 138"/>
                <a:gd name="T31"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369">
                  <a:moveTo>
                    <a:pt x="131" y="369"/>
                  </a:moveTo>
                  <a:cubicBezTo>
                    <a:pt x="6" y="369"/>
                    <a:pt x="6" y="369"/>
                    <a:pt x="6" y="369"/>
                  </a:cubicBezTo>
                  <a:cubicBezTo>
                    <a:pt x="3" y="369"/>
                    <a:pt x="0" y="366"/>
                    <a:pt x="0" y="363"/>
                  </a:cubicBezTo>
                  <a:cubicBezTo>
                    <a:pt x="0" y="19"/>
                    <a:pt x="0" y="19"/>
                    <a:pt x="0" y="19"/>
                  </a:cubicBezTo>
                  <a:cubicBezTo>
                    <a:pt x="0" y="9"/>
                    <a:pt x="9" y="0"/>
                    <a:pt x="19" y="0"/>
                  </a:cubicBezTo>
                  <a:cubicBezTo>
                    <a:pt x="119" y="0"/>
                    <a:pt x="119" y="0"/>
                    <a:pt x="119" y="0"/>
                  </a:cubicBezTo>
                  <a:cubicBezTo>
                    <a:pt x="129" y="0"/>
                    <a:pt x="138" y="9"/>
                    <a:pt x="138" y="19"/>
                  </a:cubicBezTo>
                  <a:cubicBezTo>
                    <a:pt x="138" y="363"/>
                    <a:pt x="138" y="363"/>
                    <a:pt x="138" y="363"/>
                  </a:cubicBezTo>
                  <a:cubicBezTo>
                    <a:pt x="138" y="366"/>
                    <a:pt x="135" y="369"/>
                    <a:pt x="131" y="369"/>
                  </a:cubicBezTo>
                  <a:close/>
                  <a:moveTo>
                    <a:pt x="13" y="356"/>
                  </a:moveTo>
                  <a:cubicBezTo>
                    <a:pt x="125" y="356"/>
                    <a:pt x="125" y="356"/>
                    <a:pt x="125" y="356"/>
                  </a:cubicBezTo>
                  <a:cubicBezTo>
                    <a:pt x="125" y="19"/>
                    <a:pt x="125" y="19"/>
                    <a:pt x="125" y="19"/>
                  </a:cubicBezTo>
                  <a:cubicBezTo>
                    <a:pt x="125" y="16"/>
                    <a:pt x="122" y="13"/>
                    <a:pt x="119" y="13"/>
                  </a:cubicBezTo>
                  <a:cubicBezTo>
                    <a:pt x="19" y="13"/>
                    <a:pt x="19" y="13"/>
                    <a:pt x="19" y="13"/>
                  </a:cubicBezTo>
                  <a:cubicBezTo>
                    <a:pt x="15" y="13"/>
                    <a:pt x="13" y="16"/>
                    <a:pt x="13" y="19"/>
                  </a:cubicBezTo>
                  <a:lnTo>
                    <a:pt x="13" y="3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9" name="Freeform 35"/>
            <p:cNvSpPr/>
            <p:nvPr/>
          </p:nvSpPr>
          <p:spPr bwMode="auto">
            <a:xfrm>
              <a:off x="3207" y="1353"/>
              <a:ext cx="298" cy="1117"/>
            </a:xfrm>
            <a:custGeom>
              <a:avLst/>
              <a:gdLst>
                <a:gd name="T0" fmla="*/ 125 w 125"/>
                <a:gd name="T1" fmla="*/ 469 h 469"/>
                <a:gd name="T2" fmla="*/ 0 w 125"/>
                <a:gd name="T3" fmla="*/ 469 h 469"/>
                <a:gd name="T4" fmla="*/ 0 w 125"/>
                <a:gd name="T5" fmla="*/ 12 h 469"/>
                <a:gd name="T6" fmla="*/ 12 w 125"/>
                <a:gd name="T7" fmla="*/ 0 h 469"/>
                <a:gd name="T8" fmla="*/ 112 w 125"/>
                <a:gd name="T9" fmla="*/ 0 h 469"/>
                <a:gd name="T10" fmla="*/ 125 w 125"/>
                <a:gd name="T11" fmla="*/ 12 h 469"/>
                <a:gd name="T12" fmla="*/ 125 w 125"/>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125" h="469">
                  <a:moveTo>
                    <a:pt x="125" y="469"/>
                  </a:moveTo>
                  <a:cubicBezTo>
                    <a:pt x="0" y="469"/>
                    <a:pt x="0" y="469"/>
                    <a:pt x="0" y="469"/>
                  </a:cubicBezTo>
                  <a:cubicBezTo>
                    <a:pt x="0" y="12"/>
                    <a:pt x="0" y="12"/>
                    <a:pt x="0" y="12"/>
                  </a:cubicBezTo>
                  <a:cubicBezTo>
                    <a:pt x="0" y="6"/>
                    <a:pt x="5" y="0"/>
                    <a:pt x="12" y="0"/>
                  </a:cubicBezTo>
                  <a:cubicBezTo>
                    <a:pt x="112" y="0"/>
                    <a:pt x="112" y="0"/>
                    <a:pt x="112" y="0"/>
                  </a:cubicBezTo>
                  <a:cubicBezTo>
                    <a:pt x="119" y="0"/>
                    <a:pt x="125" y="6"/>
                    <a:pt x="125" y="12"/>
                  </a:cubicBezTo>
                  <a:lnTo>
                    <a:pt x="125" y="469"/>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0" name="Freeform 36"/>
            <p:cNvSpPr>
              <a:spLocks noEditPoints="1"/>
            </p:cNvSpPr>
            <p:nvPr/>
          </p:nvSpPr>
          <p:spPr bwMode="auto">
            <a:xfrm>
              <a:off x="2420" y="818"/>
              <a:ext cx="1099" cy="1666"/>
            </a:xfrm>
            <a:custGeom>
              <a:avLst/>
              <a:gdLst>
                <a:gd name="T0" fmla="*/ 456 w 462"/>
                <a:gd name="T1" fmla="*/ 700 h 700"/>
                <a:gd name="T2" fmla="*/ 331 w 462"/>
                <a:gd name="T3" fmla="*/ 700 h 700"/>
                <a:gd name="T4" fmla="*/ 324 w 462"/>
                <a:gd name="T5" fmla="*/ 694 h 700"/>
                <a:gd name="T6" fmla="*/ 324 w 462"/>
                <a:gd name="T7" fmla="*/ 237 h 700"/>
                <a:gd name="T8" fmla="*/ 343 w 462"/>
                <a:gd name="T9" fmla="*/ 219 h 700"/>
                <a:gd name="T10" fmla="*/ 443 w 462"/>
                <a:gd name="T11" fmla="*/ 219 h 700"/>
                <a:gd name="T12" fmla="*/ 462 w 462"/>
                <a:gd name="T13" fmla="*/ 237 h 700"/>
                <a:gd name="T14" fmla="*/ 462 w 462"/>
                <a:gd name="T15" fmla="*/ 694 h 700"/>
                <a:gd name="T16" fmla="*/ 456 w 462"/>
                <a:gd name="T17" fmla="*/ 700 h 700"/>
                <a:gd name="T18" fmla="*/ 337 w 462"/>
                <a:gd name="T19" fmla="*/ 687 h 700"/>
                <a:gd name="T20" fmla="*/ 449 w 462"/>
                <a:gd name="T21" fmla="*/ 687 h 700"/>
                <a:gd name="T22" fmla="*/ 449 w 462"/>
                <a:gd name="T23" fmla="*/ 237 h 700"/>
                <a:gd name="T24" fmla="*/ 443 w 462"/>
                <a:gd name="T25" fmla="*/ 231 h 700"/>
                <a:gd name="T26" fmla="*/ 343 w 462"/>
                <a:gd name="T27" fmla="*/ 231 h 700"/>
                <a:gd name="T28" fmla="*/ 337 w 462"/>
                <a:gd name="T29" fmla="*/ 237 h 700"/>
                <a:gd name="T30" fmla="*/ 337 w 462"/>
                <a:gd name="T31" fmla="*/ 687 h 700"/>
                <a:gd name="T32" fmla="*/ 56 w 462"/>
                <a:gd name="T33" fmla="*/ 12 h 700"/>
                <a:gd name="T34" fmla="*/ 6 w 462"/>
                <a:gd name="T35" fmla="*/ 12 h 700"/>
                <a:gd name="T36" fmla="*/ 0 w 462"/>
                <a:gd name="T37" fmla="*/ 6 h 700"/>
                <a:gd name="T38" fmla="*/ 6 w 462"/>
                <a:gd name="T39" fmla="*/ 0 h 700"/>
                <a:gd name="T40" fmla="*/ 56 w 462"/>
                <a:gd name="T41" fmla="*/ 0 h 700"/>
                <a:gd name="T42" fmla="*/ 62 w 462"/>
                <a:gd name="T43" fmla="*/ 6 h 700"/>
                <a:gd name="T44" fmla="*/ 56 w 462"/>
                <a:gd name="T45" fmla="*/ 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700">
                  <a:moveTo>
                    <a:pt x="456" y="700"/>
                  </a:moveTo>
                  <a:cubicBezTo>
                    <a:pt x="331" y="700"/>
                    <a:pt x="331" y="700"/>
                    <a:pt x="331" y="700"/>
                  </a:cubicBezTo>
                  <a:cubicBezTo>
                    <a:pt x="327" y="700"/>
                    <a:pt x="324" y="697"/>
                    <a:pt x="324" y="694"/>
                  </a:cubicBezTo>
                  <a:cubicBezTo>
                    <a:pt x="324" y="237"/>
                    <a:pt x="324" y="237"/>
                    <a:pt x="324" y="237"/>
                  </a:cubicBezTo>
                  <a:cubicBezTo>
                    <a:pt x="324" y="227"/>
                    <a:pt x="333" y="219"/>
                    <a:pt x="343" y="219"/>
                  </a:cubicBezTo>
                  <a:cubicBezTo>
                    <a:pt x="443" y="219"/>
                    <a:pt x="443" y="219"/>
                    <a:pt x="443" y="219"/>
                  </a:cubicBezTo>
                  <a:cubicBezTo>
                    <a:pt x="453" y="219"/>
                    <a:pt x="462" y="227"/>
                    <a:pt x="462" y="237"/>
                  </a:cubicBezTo>
                  <a:cubicBezTo>
                    <a:pt x="462" y="694"/>
                    <a:pt x="462" y="694"/>
                    <a:pt x="462" y="694"/>
                  </a:cubicBezTo>
                  <a:cubicBezTo>
                    <a:pt x="462" y="697"/>
                    <a:pt x="459" y="700"/>
                    <a:pt x="456" y="700"/>
                  </a:cubicBezTo>
                  <a:close/>
                  <a:moveTo>
                    <a:pt x="337" y="687"/>
                  </a:moveTo>
                  <a:cubicBezTo>
                    <a:pt x="449" y="687"/>
                    <a:pt x="449" y="687"/>
                    <a:pt x="449" y="687"/>
                  </a:cubicBezTo>
                  <a:cubicBezTo>
                    <a:pt x="449" y="237"/>
                    <a:pt x="449" y="237"/>
                    <a:pt x="449" y="237"/>
                  </a:cubicBezTo>
                  <a:cubicBezTo>
                    <a:pt x="449" y="234"/>
                    <a:pt x="447" y="231"/>
                    <a:pt x="443" y="231"/>
                  </a:cubicBezTo>
                  <a:cubicBezTo>
                    <a:pt x="343" y="231"/>
                    <a:pt x="343" y="231"/>
                    <a:pt x="343" y="231"/>
                  </a:cubicBezTo>
                  <a:cubicBezTo>
                    <a:pt x="340" y="231"/>
                    <a:pt x="337" y="234"/>
                    <a:pt x="337" y="237"/>
                  </a:cubicBezTo>
                  <a:lnTo>
                    <a:pt x="337" y="687"/>
                  </a:lnTo>
                  <a:close/>
                  <a:moveTo>
                    <a:pt x="56" y="12"/>
                  </a:moveTo>
                  <a:cubicBezTo>
                    <a:pt x="6" y="12"/>
                    <a:pt x="6" y="12"/>
                    <a:pt x="6" y="12"/>
                  </a:cubicBezTo>
                  <a:cubicBezTo>
                    <a:pt x="3" y="12"/>
                    <a:pt x="0" y="10"/>
                    <a:pt x="0" y="6"/>
                  </a:cubicBezTo>
                  <a:cubicBezTo>
                    <a:pt x="0" y="3"/>
                    <a:pt x="3" y="0"/>
                    <a:pt x="6" y="0"/>
                  </a:cubicBezTo>
                  <a:cubicBezTo>
                    <a:pt x="56" y="0"/>
                    <a:pt x="56" y="0"/>
                    <a:pt x="56" y="0"/>
                  </a:cubicBezTo>
                  <a:cubicBezTo>
                    <a:pt x="59" y="0"/>
                    <a:pt x="62" y="3"/>
                    <a:pt x="62" y="6"/>
                  </a:cubicBezTo>
                  <a:cubicBezTo>
                    <a:pt x="62" y="10"/>
                    <a:pt x="59" y="12"/>
                    <a:pt x="56"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1" name="Freeform 37"/>
            <p:cNvSpPr>
              <a:spLocks noEditPoints="1"/>
            </p:cNvSpPr>
            <p:nvPr/>
          </p:nvSpPr>
          <p:spPr bwMode="auto">
            <a:xfrm>
              <a:off x="2210" y="758"/>
              <a:ext cx="298" cy="284"/>
            </a:xfrm>
            <a:custGeom>
              <a:avLst/>
              <a:gdLst>
                <a:gd name="T0" fmla="*/ 119 w 125"/>
                <a:gd name="T1" fmla="*/ 62 h 119"/>
                <a:gd name="T2" fmla="*/ 113 w 125"/>
                <a:gd name="T3" fmla="*/ 56 h 119"/>
                <a:gd name="T4" fmla="*/ 113 w 125"/>
                <a:gd name="T5" fmla="*/ 6 h 119"/>
                <a:gd name="T6" fmla="*/ 119 w 125"/>
                <a:gd name="T7" fmla="*/ 0 h 119"/>
                <a:gd name="T8" fmla="*/ 125 w 125"/>
                <a:gd name="T9" fmla="*/ 6 h 119"/>
                <a:gd name="T10" fmla="*/ 125 w 125"/>
                <a:gd name="T11" fmla="*/ 56 h 119"/>
                <a:gd name="T12" fmla="*/ 119 w 125"/>
                <a:gd name="T13" fmla="*/ 62 h 119"/>
                <a:gd name="T14" fmla="*/ 57 w 125"/>
                <a:gd name="T15" fmla="*/ 119 h 119"/>
                <a:gd name="T16" fmla="*/ 7 w 125"/>
                <a:gd name="T17" fmla="*/ 119 h 119"/>
                <a:gd name="T18" fmla="*/ 0 w 125"/>
                <a:gd name="T19" fmla="*/ 112 h 119"/>
                <a:gd name="T20" fmla="*/ 7 w 125"/>
                <a:gd name="T21" fmla="*/ 106 h 119"/>
                <a:gd name="T22" fmla="*/ 57 w 125"/>
                <a:gd name="T23" fmla="*/ 106 h 119"/>
                <a:gd name="T24" fmla="*/ 63 w 125"/>
                <a:gd name="T25" fmla="*/ 112 h 119"/>
                <a:gd name="T26" fmla="*/ 57 w 125"/>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9">
                  <a:moveTo>
                    <a:pt x="119" y="62"/>
                  </a:moveTo>
                  <a:cubicBezTo>
                    <a:pt x="116" y="62"/>
                    <a:pt x="113" y="60"/>
                    <a:pt x="113" y="56"/>
                  </a:cubicBezTo>
                  <a:cubicBezTo>
                    <a:pt x="113" y="6"/>
                    <a:pt x="113" y="6"/>
                    <a:pt x="113" y="6"/>
                  </a:cubicBezTo>
                  <a:cubicBezTo>
                    <a:pt x="113" y="3"/>
                    <a:pt x="116" y="0"/>
                    <a:pt x="119" y="0"/>
                  </a:cubicBezTo>
                  <a:cubicBezTo>
                    <a:pt x="122" y="0"/>
                    <a:pt x="125" y="3"/>
                    <a:pt x="125" y="6"/>
                  </a:cubicBezTo>
                  <a:cubicBezTo>
                    <a:pt x="125" y="56"/>
                    <a:pt x="125" y="56"/>
                    <a:pt x="125" y="56"/>
                  </a:cubicBezTo>
                  <a:cubicBezTo>
                    <a:pt x="125" y="60"/>
                    <a:pt x="122" y="62"/>
                    <a:pt x="119" y="62"/>
                  </a:cubicBezTo>
                  <a:close/>
                  <a:moveTo>
                    <a:pt x="57" y="119"/>
                  </a:moveTo>
                  <a:cubicBezTo>
                    <a:pt x="7" y="119"/>
                    <a:pt x="7" y="119"/>
                    <a:pt x="7" y="119"/>
                  </a:cubicBezTo>
                  <a:cubicBezTo>
                    <a:pt x="3" y="119"/>
                    <a:pt x="0" y="116"/>
                    <a:pt x="0" y="112"/>
                  </a:cubicBezTo>
                  <a:cubicBezTo>
                    <a:pt x="0" y="109"/>
                    <a:pt x="3" y="106"/>
                    <a:pt x="7" y="106"/>
                  </a:cubicBezTo>
                  <a:cubicBezTo>
                    <a:pt x="57" y="106"/>
                    <a:pt x="57" y="106"/>
                    <a:pt x="57" y="106"/>
                  </a:cubicBezTo>
                  <a:cubicBezTo>
                    <a:pt x="60" y="106"/>
                    <a:pt x="63" y="109"/>
                    <a:pt x="63" y="112"/>
                  </a:cubicBezTo>
                  <a:cubicBezTo>
                    <a:pt x="63" y="116"/>
                    <a:pt x="60" y="119"/>
                    <a:pt x="57" y="1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2" name="Freeform 38"/>
            <p:cNvSpPr>
              <a:spLocks noEditPoints="1"/>
            </p:cNvSpPr>
            <p:nvPr/>
          </p:nvSpPr>
          <p:spPr bwMode="auto">
            <a:xfrm>
              <a:off x="2210" y="951"/>
              <a:ext cx="1159" cy="745"/>
            </a:xfrm>
            <a:custGeom>
              <a:avLst/>
              <a:gdLst>
                <a:gd name="T0" fmla="*/ 32 w 487"/>
                <a:gd name="T1" fmla="*/ 63 h 313"/>
                <a:gd name="T2" fmla="*/ 25 w 487"/>
                <a:gd name="T3" fmla="*/ 56 h 313"/>
                <a:gd name="T4" fmla="*/ 25 w 487"/>
                <a:gd name="T5" fmla="*/ 6 h 313"/>
                <a:gd name="T6" fmla="*/ 32 w 487"/>
                <a:gd name="T7" fmla="*/ 0 h 313"/>
                <a:gd name="T8" fmla="*/ 38 w 487"/>
                <a:gd name="T9" fmla="*/ 6 h 313"/>
                <a:gd name="T10" fmla="*/ 38 w 487"/>
                <a:gd name="T11" fmla="*/ 56 h 313"/>
                <a:gd name="T12" fmla="*/ 32 w 487"/>
                <a:gd name="T13" fmla="*/ 63 h 313"/>
                <a:gd name="T14" fmla="*/ 69 w 487"/>
                <a:gd name="T15" fmla="*/ 313 h 313"/>
                <a:gd name="T16" fmla="*/ 6 w 487"/>
                <a:gd name="T17" fmla="*/ 313 h 313"/>
                <a:gd name="T18" fmla="*/ 0 w 487"/>
                <a:gd name="T19" fmla="*/ 306 h 313"/>
                <a:gd name="T20" fmla="*/ 6 w 487"/>
                <a:gd name="T21" fmla="*/ 300 h 313"/>
                <a:gd name="T22" fmla="*/ 66 w 487"/>
                <a:gd name="T23" fmla="*/ 300 h 313"/>
                <a:gd name="T24" fmla="*/ 158 w 487"/>
                <a:gd name="T25" fmla="*/ 196 h 313"/>
                <a:gd name="T26" fmla="*/ 162 w 487"/>
                <a:gd name="T27" fmla="*/ 194 h 313"/>
                <a:gd name="T28" fmla="*/ 272 w 487"/>
                <a:gd name="T29" fmla="*/ 194 h 313"/>
                <a:gd name="T30" fmla="*/ 364 w 487"/>
                <a:gd name="T31" fmla="*/ 84 h 313"/>
                <a:gd name="T32" fmla="*/ 369 w 487"/>
                <a:gd name="T33" fmla="*/ 81 h 313"/>
                <a:gd name="T34" fmla="*/ 481 w 487"/>
                <a:gd name="T35" fmla="*/ 81 h 313"/>
                <a:gd name="T36" fmla="*/ 487 w 487"/>
                <a:gd name="T37" fmla="*/ 88 h 313"/>
                <a:gd name="T38" fmla="*/ 481 w 487"/>
                <a:gd name="T39" fmla="*/ 94 h 313"/>
                <a:gd name="T40" fmla="*/ 372 w 487"/>
                <a:gd name="T41" fmla="*/ 94 h 313"/>
                <a:gd name="T42" fmla="*/ 280 w 487"/>
                <a:gd name="T43" fmla="*/ 204 h 313"/>
                <a:gd name="T44" fmla="*/ 275 w 487"/>
                <a:gd name="T45" fmla="*/ 206 h 313"/>
                <a:gd name="T46" fmla="*/ 165 w 487"/>
                <a:gd name="T47" fmla="*/ 206 h 313"/>
                <a:gd name="T48" fmla="*/ 73 w 487"/>
                <a:gd name="T49" fmla="*/ 311 h 313"/>
                <a:gd name="T50" fmla="*/ 69 w 487"/>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313">
                  <a:moveTo>
                    <a:pt x="32" y="63"/>
                  </a:moveTo>
                  <a:cubicBezTo>
                    <a:pt x="28" y="63"/>
                    <a:pt x="25" y="60"/>
                    <a:pt x="25" y="56"/>
                  </a:cubicBezTo>
                  <a:cubicBezTo>
                    <a:pt x="25" y="6"/>
                    <a:pt x="25" y="6"/>
                    <a:pt x="25" y="6"/>
                  </a:cubicBezTo>
                  <a:cubicBezTo>
                    <a:pt x="25" y="3"/>
                    <a:pt x="28" y="0"/>
                    <a:pt x="32" y="0"/>
                  </a:cubicBezTo>
                  <a:cubicBezTo>
                    <a:pt x="35" y="0"/>
                    <a:pt x="38" y="3"/>
                    <a:pt x="38" y="6"/>
                  </a:cubicBezTo>
                  <a:cubicBezTo>
                    <a:pt x="38" y="56"/>
                    <a:pt x="38" y="56"/>
                    <a:pt x="38" y="56"/>
                  </a:cubicBezTo>
                  <a:cubicBezTo>
                    <a:pt x="38" y="60"/>
                    <a:pt x="35" y="63"/>
                    <a:pt x="32" y="63"/>
                  </a:cubicBezTo>
                  <a:close/>
                  <a:moveTo>
                    <a:pt x="69" y="313"/>
                  </a:moveTo>
                  <a:cubicBezTo>
                    <a:pt x="6" y="313"/>
                    <a:pt x="6" y="313"/>
                    <a:pt x="6" y="313"/>
                  </a:cubicBezTo>
                  <a:cubicBezTo>
                    <a:pt x="3" y="313"/>
                    <a:pt x="0" y="310"/>
                    <a:pt x="0" y="306"/>
                  </a:cubicBezTo>
                  <a:cubicBezTo>
                    <a:pt x="0" y="303"/>
                    <a:pt x="3" y="300"/>
                    <a:pt x="6" y="300"/>
                  </a:cubicBezTo>
                  <a:cubicBezTo>
                    <a:pt x="66" y="300"/>
                    <a:pt x="66" y="300"/>
                    <a:pt x="66" y="300"/>
                  </a:cubicBezTo>
                  <a:cubicBezTo>
                    <a:pt x="158" y="196"/>
                    <a:pt x="158" y="196"/>
                    <a:pt x="158" y="196"/>
                  </a:cubicBezTo>
                  <a:cubicBezTo>
                    <a:pt x="159" y="195"/>
                    <a:pt x="161" y="194"/>
                    <a:pt x="162" y="194"/>
                  </a:cubicBezTo>
                  <a:cubicBezTo>
                    <a:pt x="272" y="194"/>
                    <a:pt x="272" y="194"/>
                    <a:pt x="272" y="194"/>
                  </a:cubicBezTo>
                  <a:cubicBezTo>
                    <a:pt x="364" y="84"/>
                    <a:pt x="364" y="84"/>
                    <a:pt x="364" y="84"/>
                  </a:cubicBezTo>
                  <a:cubicBezTo>
                    <a:pt x="365" y="82"/>
                    <a:pt x="367" y="81"/>
                    <a:pt x="369" y="81"/>
                  </a:cubicBezTo>
                  <a:cubicBezTo>
                    <a:pt x="481" y="81"/>
                    <a:pt x="481" y="81"/>
                    <a:pt x="481" y="81"/>
                  </a:cubicBezTo>
                  <a:cubicBezTo>
                    <a:pt x="485" y="81"/>
                    <a:pt x="487" y="84"/>
                    <a:pt x="487" y="88"/>
                  </a:cubicBezTo>
                  <a:cubicBezTo>
                    <a:pt x="487" y="91"/>
                    <a:pt x="485" y="94"/>
                    <a:pt x="481" y="94"/>
                  </a:cubicBezTo>
                  <a:cubicBezTo>
                    <a:pt x="372" y="94"/>
                    <a:pt x="372" y="94"/>
                    <a:pt x="372" y="94"/>
                  </a:cubicBezTo>
                  <a:cubicBezTo>
                    <a:pt x="280" y="204"/>
                    <a:pt x="280" y="204"/>
                    <a:pt x="280" y="204"/>
                  </a:cubicBezTo>
                  <a:cubicBezTo>
                    <a:pt x="278" y="206"/>
                    <a:pt x="277" y="207"/>
                    <a:pt x="275" y="206"/>
                  </a:cubicBezTo>
                  <a:cubicBezTo>
                    <a:pt x="165" y="206"/>
                    <a:pt x="165" y="206"/>
                    <a:pt x="165" y="206"/>
                  </a:cubicBezTo>
                  <a:cubicBezTo>
                    <a:pt x="73" y="311"/>
                    <a:pt x="73" y="311"/>
                    <a:pt x="73" y="311"/>
                  </a:cubicBezTo>
                  <a:cubicBezTo>
                    <a:pt x="72" y="312"/>
                    <a:pt x="70" y="313"/>
                    <a:pt x="69" y="3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3" name="Oval 39"/>
            <p:cNvSpPr>
              <a:spLocks noChangeArrowheads="1"/>
            </p:cNvSpPr>
            <p:nvPr/>
          </p:nvSpPr>
          <p:spPr bwMode="auto">
            <a:xfrm>
              <a:off x="2791" y="1353"/>
              <a:ext cx="147"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4" name="Freeform 40"/>
            <p:cNvSpPr>
              <a:spLocks noEditPoints="1"/>
            </p:cNvSpPr>
            <p:nvPr/>
          </p:nvSpPr>
          <p:spPr bwMode="auto">
            <a:xfrm>
              <a:off x="2774" y="1339"/>
              <a:ext cx="179"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9" y="0"/>
                    <a:pt x="75" y="17"/>
                    <a:pt x="75" y="37"/>
                  </a:cubicBezTo>
                  <a:cubicBezTo>
                    <a:pt x="75" y="58"/>
                    <a:pt x="59" y="75"/>
                    <a:pt x="38" y="75"/>
                  </a:cubicBezTo>
                  <a:close/>
                  <a:moveTo>
                    <a:pt x="38" y="12"/>
                  </a:moveTo>
                  <a:cubicBezTo>
                    <a:pt x="24" y="12"/>
                    <a:pt x="13" y="23"/>
                    <a:pt x="13" y="37"/>
                  </a:cubicBezTo>
                  <a:cubicBezTo>
                    <a:pt x="13" y="51"/>
                    <a:pt x="24" y="62"/>
                    <a:pt x="38" y="62"/>
                  </a:cubicBezTo>
                  <a:cubicBezTo>
                    <a:pt x="52" y="62"/>
                    <a:pt x="63" y="51"/>
                    <a:pt x="63" y="37"/>
                  </a:cubicBezTo>
                  <a:cubicBezTo>
                    <a:pt x="63" y="23"/>
                    <a:pt x="52"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5" name="Oval 41"/>
            <p:cNvSpPr>
              <a:spLocks noChangeArrowheads="1"/>
            </p:cNvSpPr>
            <p:nvPr/>
          </p:nvSpPr>
          <p:spPr bwMode="auto">
            <a:xfrm>
              <a:off x="2298" y="1606"/>
              <a:ext cx="150" cy="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6" name="Freeform 42"/>
            <p:cNvSpPr>
              <a:spLocks noEditPoints="1"/>
            </p:cNvSpPr>
            <p:nvPr/>
          </p:nvSpPr>
          <p:spPr bwMode="auto">
            <a:xfrm>
              <a:off x="2284" y="1591"/>
              <a:ext cx="178"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8" y="0"/>
                    <a:pt x="75" y="17"/>
                    <a:pt x="75" y="37"/>
                  </a:cubicBezTo>
                  <a:cubicBezTo>
                    <a:pt x="75" y="58"/>
                    <a:pt x="58" y="75"/>
                    <a:pt x="38" y="75"/>
                  </a:cubicBezTo>
                  <a:close/>
                  <a:moveTo>
                    <a:pt x="38" y="12"/>
                  </a:moveTo>
                  <a:cubicBezTo>
                    <a:pt x="24" y="12"/>
                    <a:pt x="13" y="24"/>
                    <a:pt x="13" y="37"/>
                  </a:cubicBezTo>
                  <a:cubicBezTo>
                    <a:pt x="13" y="51"/>
                    <a:pt x="24" y="62"/>
                    <a:pt x="38" y="62"/>
                  </a:cubicBezTo>
                  <a:cubicBezTo>
                    <a:pt x="51" y="62"/>
                    <a:pt x="63" y="51"/>
                    <a:pt x="63" y="37"/>
                  </a:cubicBezTo>
                  <a:cubicBezTo>
                    <a:pt x="63" y="24"/>
                    <a:pt x="51"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7" name="Oval 43"/>
            <p:cNvSpPr>
              <a:spLocks noChangeArrowheads="1"/>
            </p:cNvSpPr>
            <p:nvPr/>
          </p:nvSpPr>
          <p:spPr bwMode="auto">
            <a:xfrm>
              <a:off x="3281" y="1085"/>
              <a:ext cx="147" cy="1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8" name="Freeform 44"/>
            <p:cNvSpPr>
              <a:spLocks noEditPoints="1"/>
            </p:cNvSpPr>
            <p:nvPr/>
          </p:nvSpPr>
          <p:spPr bwMode="auto">
            <a:xfrm>
              <a:off x="3267" y="1070"/>
              <a:ext cx="178" cy="179"/>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3 h 75"/>
                <a:gd name="T12" fmla="*/ 12 w 75"/>
                <a:gd name="T13" fmla="*/ 38 h 75"/>
                <a:gd name="T14" fmla="*/ 37 w 75"/>
                <a:gd name="T15" fmla="*/ 63 h 75"/>
                <a:gd name="T16" fmla="*/ 62 w 75"/>
                <a:gd name="T17" fmla="*/ 38 h 75"/>
                <a:gd name="T18" fmla="*/ 37 w 75"/>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6" y="75"/>
                    <a:pt x="0" y="58"/>
                    <a:pt x="0" y="38"/>
                  </a:cubicBezTo>
                  <a:cubicBezTo>
                    <a:pt x="0" y="17"/>
                    <a:pt x="16" y="0"/>
                    <a:pt x="37" y="0"/>
                  </a:cubicBezTo>
                  <a:cubicBezTo>
                    <a:pt x="58" y="0"/>
                    <a:pt x="75" y="17"/>
                    <a:pt x="75" y="38"/>
                  </a:cubicBezTo>
                  <a:cubicBezTo>
                    <a:pt x="75" y="58"/>
                    <a:pt x="58" y="75"/>
                    <a:pt x="37" y="75"/>
                  </a:cubicBezTo>
                  <a:close/>
                  <a:moveTo>
                    <a:pt x="37" y="13"/>
                  </a:moveTo>
                  <a:cubicBezTo>
                    <a:pt x="23" y="13"/>
                    <a:pt x="12" y="24"/>
                    <a:pt x="12" y="38"/>
                  </a:cubicBezTo>
                  <a:cubicBezTo>
                    <a:pt x="12" y="52"/>
                    <a:pt x="23" y="63"/>
                    <a:pt x="37" y="63"/>
                  </a:cubicBezTo>
                  <a:cubicBezTo>
                    <a:pt x="51" y="63"/>
                    <a:pt x="62" y="52"/>
                    <a:pt x="62" y="38"/>
                  </a:cubicBezTo>
                  <a:cubicBezTo>
                    <a:pt x="62" y="24"/>
                    <a:pt x="51" y="13"/>
                    <a:pt x="37"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59" name="Group 59"/>
          <p:cNvGrpSpPr>
            <a:grpSpLocks noChangeAspect="1"/>
          </p:cNvGrpSpPr>
          <p:nvPr/>
        </p:nvGrpSpPr>
        <p:grpSpPr bwMode="auto">
          <a:xfrm rot="1236971">
            <a:off x="10186555" y="519269"/>
            <a:ext cx="995603" cy="1178873"/>
            <a:chOff x="2078" y="667"/>
            <a:chExt cx="1608" cy="1904"/>
          </a:xfrm>
        </p:grpSpPr>
        <p:sp>
          <p:nvSpPr>
            <p:cNvPr id="60" name="Rectangle 60"/>
            <p:cNvSpPr>
              <a:spLocks noChangeArrowheads="1"/>
            </p:cNvSpPr>
            <p:nvPr/>
          </p:nvSpPr>
          <p:spPr bwMode="auto">
            <a:xfrm>
              <a:off x="2228" y="1010"/>
              <a:ext cx="953" cy="476"/>
            </a:xfrm>
            <a:prstGeom prst="rect">
              <a:avLst/>
            </a:prstGeom>
            <a:solidFill>
              <a:srgbClr val="FEB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 name="Freeform 61"/>
            <p:cNvSpPr>
              <a:spLocks noEditPoints="1"/>
            </p:cNvSpPr>
            <p:nvPr/>
          </p:nvSpPr>
          <p:spPr bwMode="auto">
            <a:xfrm>
              <a:off x="2214" y="993"/>
              <a:ext cx="982" cy="507"/>
            </a:xfrm>
            <a:custGeom>
              <a:avLst/>
              <a:gdLst>
                <a:gd name="T0" fmla="*/ 406 w 412"/>
                <a:gd name="T1" fmla="*/ 213 h 213"/>
                <a:gd name="T2" fmla="*/ 6 w 412"/>
                <a:gd name="T3" fmla="*/ 213 h 213"/>
                <a:gd name="T4" fmla="*/ 0 w 412"/>
                <a:gd name="T5" fmla="*/ 207 h 213"/>
                <a:gd name="T6" fmla="*/ 0 w 412"/>
                <a:gd name="T7" fmla="*/ 7 h 213"/>
                <a:gd name="T8" fmla="*/ 6 w 412"/>
                <a:gd name="T9" fmla="*/ 0 h 213"/>
                <a:gd name="T10" fmla="*/ 406 w 412"/>
                <a:gd name="T11" fmla="*/ 0 h 213"/>
                <a:gd name="T12" fmla="*/ 412 w 412"/>
                <a:gd name="T13" fmla="*/ 7 h 213"/>
                <a:gd name="T14" fmla="*/ 412 w 412"/>
                <a:gd name="T15" fmla="*/ 207 h 213"/>
                <a:gd name="T16" fmla="*/ 406 w 412"/>
                <a:gd name="T17" fmla="*/ 213 h 213"/>
                <a:gd name="T18" fmla="*/ 12 w 412"/>
                <a:gd name="T19" fmla="*/ 200 h 213"/>
                <a:gd name="T20" fmla="*/ 400 w 412"/>
                <a:gd name="T21" fmla="*/ 200 h 213"/>
                <a:gd name="T22" fmla="*/ 400 w 412"/>
                <a:gd name="T23" fmla="*/ 13 h 213"/>
                <a:gd name="T24" fmla="*/ 12 w 412"/>
                <a:gd name="T25" fmla="*/ 13 h 213"/>
                <a:gd name="T26" fmla="*/ 12 w 412"/>
                <a:gd name="T2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213">
                  <a:moveTo>
                    <a:pt x="406" y="213"/>
                  </a:moveTo>
                  <a:cubicBezTo>
                    <a:pt x="6" y="213"/>
                    <a:pt x="6" y="213"/>
                    <a:pt x="6" y="213"/>
                  </a:cubicBezTo>
                  <a:cubicBezTo>
                    <a:pt x="3" y="213"/>
                    <a:pt x="0" y="210"/>
                    <a:pt x="0" y="207"/>
                  </a:cubicBezTo>
                  <a:cubicBezTo>
                    <a:pt x="0" y="7"/>
                    <a:pt x="0" y="7"/>
                    <a:pt x="0" y="7"/>
                  </a:cubicBezTo>
                  <a:cubicBezTo>
                    <a:pt x="0" y="3"/>
                    <a:pt x="3" y="0"/>
                    <a:pt x="6" y="0"/>
                  </a:cubicBezTo>
                  <a:cubicBezTo>
                    <a:pt x="406" y="0"/>
                    <a:pt x="406" y="0"/>
                    <a:pt x="406" y="0"/>
                  </a:cubicBezTo>
                  <a:cubicBezTo>
                    <a:pt x="409" y="0"/>
                    <a:pt x="412" y="3"/>
                    <a:pt x="412" y="7"/>
                  </a:cubicBezTo>
                  <a:cubicBezTo>
                    <a:pt x="412" y="207"/>
                    <a:pt x="412" y="207"/>
                    <a:pt x="412" y="207"/>
                  </a:cubicBezTo>
                  <a:cubicBezTo>
                    <a:pt x="412" y="210"/>
                    <a:pt x="409" y="213"/>
                    <a:pt x="406" y="213"/>
                  </a:cubicBezTo>
                  <a:close/>
                  <a:moveTo>
                    <a:pt x="12" y="200"/>
                  </a:moveTo>
                  <a:cubicBezTo>
                    <a:pt x="400" y="200"/>
                    <a:pt x="400" y="200"/>
                    <a:pt x="400" y="200"/>
                  </a:cubicBezTo>
                  <a:cubicBezTo>
                    <a:pt x="400" y="13"/>
                    <a:pt x="400" y="13"/>
                    <a:pt x="400" y="13"/>
                  </a:cubicBezTo>
                  <a:cubicBezTo>
                    <a:pt x="12" y="13"/>
                    <a:pt x="12" y="13"/>
                    <a:pt x="12" y="13"/>
                  </a:cubicBezTo>
                  <a:lnTo>
                    <a:pt x="12"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 name="Freeform 62"/>
            <p:cNvSpPr>
              <a:spLocks noEditPoints="1"/>
            </p:cNvSpPr>
            <p:nvPr/>
          </p:nvSpPr>
          <p:spPr bwMode="auto">
            <a:xfrm>
              <a:off x="2078" y="846"/>
              <a:ext cx="1251" cy="1577"/>
            </a:xfrm>
            <a:custGeom>
              <a:avLst/>
              <a:gdLst>
                <a:gd name="T0" fmla="*/ 488 w 525"/>
                <a:gd name="T1" fmla="*/ 663 h 663"/>
                <a:gd name="T2" fmla="*/ 38 w 525"/>
                <a:gd name="T3" fmla="*/ 663 h 663"/>
                <a:gd name="T4" fmla="*/ 0 w 525"/>
                <a:gd name="T5" fmla="*/ 625 h 663"/>
                <a:gd name="T6" fmla="*/ 0 w 525"/>
                <a:gd name="T7" fmla="*/ 37 h 663"/>
                <a:gd name="T8" fmla="*/ 38 w 525"/>
                <a:gd name="T9" fmla="*/ 0 h 663"/>
                <a:gd name="T10" fmla="*/ 488 w 525"/>
                <a:gd name="T11" fmla="*/ 0 h 663"/>
                <a:gd name="T12" fmla="*/ 525 w 525"/>
                <a:gd name="T13" fmla="*/ 37 h 663"/>
                <a:gd name="T14" fmla="*/ 525 w 525"/>
                <a:gd name="T15" fmla="*/ 625 h 663"/>
                <a:gd name="T16" fmla="*/ 488 w 525"/>
                <a:gd name="T17" fmla="*/ 663 h 663"/>
                <a:gd name="T18" fmla="*/ 38 w 525"/>
                <a:gd name="T19" fmla="*/ 12 h 663"/>
                <a:gd name="T20" fmla="*/ 13 w 525"/>
                <a:gd name="T21" fmla="*/ 37 h 663"/>
                <a:gd name="T22" fmla="*/ 13 w 525"/>
                <a:gd name="T23" fmla="*/ 625 h 663"/>
                <a:gd name="T24" fmla="*/ 38 w 525"/>
                <a:gd name="T25" fmla="*/ 650 h 663"/>
                <a:gd name="T26" fmla="*/ 488 w 525"/>
                <a:gd name="T27" fmla="*/ 650 h 663"/>
                <a:gd name="T28" fmla="*/ 513 w 525"/>
                <a:gd name="T29" fmla="*/ 625 h 663"/>
                <a:gd name="T30" fmla="*/ 513 w 525"/>
                <a:gd name="T31" fmla="*/ 37 h 663"/>
                <a:gd name="T32" fmla="*/ 488 w 525"/>
                <a:gd name="T33" fmla="*/ 12 h 663"/>
                <a:gd name="T34" fmla="*/ 38 w 525"/>
                <a:gd name="T35" fmla="*/ 1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663">
                  <a:moveTo>
                    <a:pt x="488" y="663"/>
                  </a:moveTo>
                  <a:cubicBezTo>
                    <a:pt x="38" y="663"/>
                    <a:pt x="38" y="663"/>
                    <a:pt x="38" y="663"/>
                  </a:cubicBezTo>
                  <a:cubicBezTo>
                    <a:pt x="17" y="663"/>
                    <a:pt x="0" y="646"/>
                    <a:pt x="0" y="625"/>
                  </a:cubicBezTo>
                  <a:cubicBezTo>
                    <a:pt x="0" y="37"/>
                    <a:pt x="0" y="37"/>
                    <a:pt x="0" y="37"/>
                  </a:cubicBezTo>
                  <a:cubicBezTo>
                    <a:pt x="0" y="17"/>
                    <a:pt x="17" y="0"/>
                    <a:pt x="38" y="0"/>
                  </a:cubicBezTo>
                  <a:cubicBezTo>
                    <a:pt x="488" y="0"/>
                    <a:pt x="488" y="0"/>
                    <a:pt x="488" y="0"/>
                  </a:cubicBezTo>
                  <a:cubicBezTo>
                    <a:pt x="509" y="0"/>
                    <a:pt x="525" y="17"/>
                    <a:pt x="525" y="37"/>
                  </a:cubicBezTo>
                  <a:cubicBezTo>
                    <a:pt x="525" y="625"/>
                    <a:pt x="525" y="625"/>
                    <a:pt x="525" y="625"/>
                  </a:cubicBezTo>
                  <a:cubicBezTo>
                    <a:pt x="525" y="646"/>
                    <a:pt x="509" y="663"/>
                    <a:pt x="488" y="663"/>
                  </a:cubicBezTo>
                  <a:close/>
                  <a:moveTo>
                    <a:pt x="38" y="12"/>
                  </a:moveTo>
                  <a:cubicBezTo>
                    <a:pt x="24" y="12"/>
                    <a:pt x="13" y="24"/>
                    <a:pt x="13" y="37"/>
                  </a:cubicBezTo>
                  <a:cubicBezTo>
                    <a:pt x="13" y="625"/>
                    <a:pt x="13" y="625"/>
                    <a:pt x="13" y="625"/>
                  </a:cubicBezTo>
                  <a:cubicBezTo>
                    <a:pt x="13" y="639"/>
                    <a:pt x="24" y="650"/>
                    <a:pt x="38" y="650"/>
                  </a:cubicBezTo>
                  <a:cubicBezTo>
                    <a:pt x="488" y="650"/>
                    <a:pt x="488" y="650"/>
                    <a:pt x="488" y="650"/>
                  </a:cubicBezTo>
                  <a:cubicBezTo>
                    <a:pt x="502" y="650"/>
                    <a:pt x="513" y="639"/>
                    <a:pt x="513" y="625"/>
                  </a:cubicBezTo>
                  <a:cubicBezTo>
                    <a:pt x="513" y="37"/>
                    <a:pt x="513" y="37"/>
                    <a:pt x="513" y="37"/>
                  </a:cubicBezTo>
                  <a:cubicBezTo>
                    <a:pt x="513" y="24"/>
                    <a:pt x="502" y="12"/>
                    <a:pt x="488" y="12"/>
                  </a:cubicBezTo>
                  <a:lnTo>
                    <a:pt x="3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 name="Freeform 63"/>
            <p:cNvSpPr>
              <a:spLocks noEditPoints="1"/>
            </p:cNvSpPr>
            <p:nvPr/>
          </p:nvSpPr>
          <p:spPr bwMode="auto">
            <a:xfrm>
              <a:off x="2197" y="727"/>
              <a:ext cx="1327" cy="1844"/>
            </a:xfrm>
            <a:custGeom>
              <a:avLst/>
              <a:gdLst>
                <a:gd name="T0" fmla="*/ 500 w 557"/>
                <a:gd name="T1" fmla="*/ 775 h 775"/>
                <a:gd name="T2" fmla="*/ 38 w 557"/>
                <a:gd name="T3" fmla="*/ 775 h 775"/>
                <a:gd name="T4" fmla="*/ 0 w 557"/>
                <a:gd name="T5" fmla="*/ 738 h 775"/>
                <a:gd name="T6" fmla="*/ 0 w 557"/>
                <a:gd name="T7" fmla="*/ 731 h 775"/>
                <a:gd name="T8" fmla="*/ 7 w 557"/>
                <a:gd name="T9" fmla="*/ 725 h 775"/>
                <a:gd name="T10" fmla="*/ 13 w 557"/>
                <a:gd name="T11" fmla="*/ 731 h 775"/>
                <a:gd name="T12" fmla="*/ 13 w 557"/>
                <a:gd name="T13" fmla="*/ 738 h 775"/>
                <a:gd name="T14" fmla="*/ 38 w 557"/>
                <a:gd name="T15" fmla="*/ 763 h 775"/>
                <a:gd name="T16" fmla="*/ 500 w 557"/>
                <a:gd name="T17" fmla="*/ 763 h 775"/>
                <a:gd name="T18" fmla="*/ 525 w 557"/>
                <a:gd name="T19" fmla="*/ 738 h 775"/>
                <a:gd name="T20" fmla="*/ 525 w 557"/>
                <a:gd name="T21" fmla="*/ 150 h 775"/>
                <a:gd name="T22" fmla="*/ 500 w 557"/>
                <a:gd name="T23" fmla="*/ 125 h 775"/>
                <a:gd name="T24" fmla="*/ 494 w 557"/>
                <a:gd name="T25" fmla="*/ 125 h 775"/>
                <a:gd name="T26" fmla="*/ 488 w 557"/>
                <a:gd name="T27" fmla="*/ 119 h 775"/>
                <a:gd name="T28" fmla="*/ 494 w 557"/>
                <a:gd name="T29" fmla="*/ 112 h 775"/>
                <a:gd name="T30" fmla="*/ 500 w 557"/>
                <a:gd name="T31" fmla="*/ 112 h 775"/>
                <a:gd name="T32" fmla="*/ 538 w 557"/>
                <a:gd name="T33" fmla="*/ 150 h 775"/>
                <a:gd name="T34" fmla="*/ 538 w 557"/>
                <a:gd name="T35" fmla="*/ 738 h 775"/>
                <a:gd name="T36" fmla="*/ 500 w 557"/>
                <a:gd name="T37" fmla="*/ 775 h 775"/>
                <a:gd name="T38" fmla="*/ 550 w 557"/>
                <a:gd name="T39" fmla="*/ 12 h 775"/>
                <a:gd name="T40" fmla="*/ 500 w 557"/>
                <a:gd name="T41" fmla="*/ 12 h 775"/>
                <a:gd name="T42" fmla="*/ 494 w 557"/>
                <a:gd name="T43" fmla="*/ 6 h 775"/>
                <a:gd name="T44" fmla="*/ 500 w 557"/>
                <a:gd name="T45" fmla="*/ 0 h 775"/>
                <a:gd name="T46" fmla="*/ 550 w 557"/>
                <a:gd name="T47" fmla="*/ 0 h 775"/>
                <a:gd name="T48" fmla="*/ 557 w 557"/>
                <a:gd name="T49" fmla="*/ 6 h 775"/>
                <a:gd name="T50" fmla="*/ 550 w 557"/>
                <a:gd name="T51" fmla="*/ 1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7" h="775">
                  <a:moveTo>
                    <a:pt x="500" y="775"/>
                  </a:moveTo>
                  <a:cubicBezTo>
                    <a:pt x="38" y="775"/>
                    <a:pt x="38" y="775"/>
                    <a:pt x="38" y="775"/>
                  </a:cubicBezTo>
                  <a:cubicBezTo>
                    <a:pt x="17" y="775"/>
                    <a:pt x="0" y="758"/>
                    <a:pt x="0" y="738"/>
                  </a:cubicBezTo>
                  <a:cubicBezTo>
                    <a:pt x="0" y="731"/>
                    <a:pt x="0" y="731"/>
                    <a:pt x="0" y="731"/>
                  </a:cubicBezTo>
                  <a:cubicBezTo>
                    <a:pt x="0" y="728"/>
                    <a:pt x="3" y="725"/>
                    <a:pt x="7" y="725"/>
                  </a:cubicBezTo>
                  <a:cubicBezTo>
                    <a:pt x="10" y="725"/>
                    <a:pt x="13" y="728"/>
                    <a:pt x="13" y="731"/>
                  </a:cubicBezTo>
                  <a:cubicBezTo>
                    <a:pt x="13" y="738"/>
                    <a:pt x="13" y="738"/>
                    <a:pt x="13" y="738"/>
                  </a:cubicBezTo>
                  <a:cubicBezTo>
                    <a:pt x="13" y="751"/>
                    <a:pt x="24" y="763"/>
                    <a:pt x="38" y="763"/>
                  </a:cubicBezTo>
                  <a:cubicBezTo>
                    <a:pt x="500" y="763"/>
                    <a:pt x="500" y="763"/>
                    <a:pt x="500" y="763"/>
                  </a:cubicBezTo>
                  <a:cubicBezTo>
                    <a:pt x="514" y="763"/>
                    <a:pt x="525" y="751"/>
                    <a:pt x="525" y="738"/>
                  </a:cubicBezTo>
                  <a:cubicBezTo>
                    <a:pt x="525" y="150"/>
                    <a:pt x="525" y="150"/>
                    <a:pt x="525" y="150"/>
                  </a:cubicBezTo>
                  <a:cubicBezTo>
                    <a:pt x="525" y="136"/>
                    <a:pt x="514" y="125"/>
                    <a:pt x="500" y="125"/>
                  </a:cubicBezTo>
                  <a:cubicBezTo>
                    <a:pt x="494" y="125"/>
                    <a:pt x="494" y="125"/>
                    <a:pt x="494" y="125"/>
                  </a:cubicBezTo>
                  <a:cubicBezTo>
                    <a:pt x="491" y="125"/>
                    <a:pt x="488" y="122"/>
                    <a:pt x="488" y="119"/>
                  </a:cubicBezTo>
                  <a:cubicBezTo>
                    <a:pt x="488" y="115"/>
                    <a:pt x="491" y="112"/>
                    <a:pt x="494" y="112"/>
                  </a:cubicBezTo>
                  <a:cubicBezTo>
                    <a:pt x="500" y="112"/>
                    <a:pt x="500" y="112"/>
                    <a:pt x="500" y="112"/>
                  </a:cubicBezTo>
                  <a:cubicBezTo>
                    <a:pt x="521" y="112"/>
                    <a:pt x="538" y="129"/>
                    <a:pt x="538" y="150"/>
                  </a:cubicBezTo>
                  <a:cubicBezTo>
                    <a:pt x="538" y="738"/>
                    <a:pt x="538" y="738"/>
                    <a:pt x="538" y="738"/>
                  </a:cubicBezTo>
                  <a:cubicBezTo>
                    <a:pt x="538" y="758"/>
                    <a:pt x="521" y="775"/>
                    <a:pt x="500" y="775"/>
                  </a:cubicBezTo>
                  <a:close/>
                  <a:moveTo>
                    <a:pt x="550" y="12"/>
                  </a:moveTo>
                  <a:cubicBezTo>
                    <a:pt x="500" y="12"/>
                    <a:pt x="500" y="12"/>
                    <a:pt x="500" y="12"/>
                  </a:cubicBezTo>
                  <a:cubicBezTo>
                    <a:pt x="497" y="12"/>
                    <a:pt x="494" y="10"/>
                    <a:pt x="494" y="6"/>
                  </a:cubicBezTo>
                  <a:cubicBezTo>
                    <a:pt x="494" y="3"/>
                    <a:pt x="497" y="0"/>
                    <a:pt x="500" y="0"/>
                  </a:cubicBezTo>
                  <a:cubicBezTo>
                    <a:pt x="550" y="0"/>
                    <a:pt x="550" y="0"/>
                    <a:pt x="550" y="0"/>
                  </a:cubicBezTo>
                  <a:cubicBezTo>
                    <a:pt x="554" y="0"/>
                    <a:pt x="557" y="3"/>
                    <a:pt x="557" y="6"/>
                  </a:cubicBezTo>
                  <a:cubicBezTo>
                    <a:pt x="557" y="10"/>
                    <a:pt x="554" y="12"/>
                    <a:pt x="55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 name="Freeform 64"/>
            <p:cNvSpPr>
              <a:spLocks noEditPoints="1"/>
            </p:cNvSpPr>
            <p:nvPr/>
          </p:nvSpPr>
          <p:spPr bwMode="auto">
            <a:xfrm>
              <a:off x="3434" y="667"/>
              <a:ext cx="252" cy="252"/>
            </a:xfrm>
            <a:custGeom>
              <a:avLst/>
              <a:gdLst>
                <a:gd name="T0" fmla="*/ 6 w 106"/>
                <a:gd name="T1" fmla="*/ 62 h 106"/>
                <a:gd name="T2" fmla="*/ 0 w 106"/>
                <a:gd name="T3" fmla="*/ 56 h 106"/>
                <a:gd name="T4" fmla="*/ 0 w 106"/>
                <a:gd name="T5" fmla="*/ 6 h 106"/>
                <a:gd name="T6" fmla="*/ 6 w 106"/>
                <a:gd name="T7" fmla="*/ 0 h 106"/>
                <a:gd name="T8" fmla="*/ 13 w 106"/>
                <a:gd name="T9" fmla="*/ 6 h 106"/>
                <a:gd name="T10" fmla="*/ 13 w 106"/>
                <a:gd name="T11" fmla="*/ 56 h 106"/>
                <a:gd name="T12" fmla="*/ 6 w 106"/>
                <a:gd name="T13" fmla="*/ 62 h 106"/>
                <a:gd name="T14" fmla="*/ 100 w 106"/>
                <a:gd name="T15" fmla="*/ 106 h 106"/>
                <a:gd name="T16" fmla="*/ 50 w 106"/>
                <a:gd name="T17" fmla="*/ 106 h 106"/>
                <a:gd name="T18" fmla="*/ 44 w 106"/>
                <a:gd name="T19" fmla="*/ 100 h 106"/>
                <a:gd name="T20" fmla="*/ 50 w 106"/>
                <a:gd name="T21" fmla="*/ 94 h 106"/>
                <a:gd name="T22" fmla="*/ 100 w 106"/>
                <a:gd name="T23" fmla="*/ 94 h 106"/>
                <a:gd name="T24" fmla="*/ 106 w 106"/>
                <a:gd name="T25" fmla="*/ 100 h 106"/>
                <a:gd name="T26" fmla="*/ 100 w 106"/>
                <a:gd name="T2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6" y="62"/>
                  </a:moveTo>
                  <a:cubicBezTo>
                    <a:pt x="3" y="62"/>
                    <a:pt x="0" y="60"/>
                    <a:pt x="0" y="56"/>
                  </a:cubicBezTo>
                  <a:cubicBezTo>
                    <a:pt x="0" y="6"/>
                    <a:pt x="0" y="6"/>
                    <a:pt x="0" y="6"/>
                  </a:cubicBezTo>
                  <a:cubicBezTo>
                    <a:pt x="0" y="3"/>
                    <a:pt x="3" y="0"/>
                    <a:pt x="6" y="0"/>
                  </a:cubicBezTo>
                  <a:cubicBezTo>
                    <a:pt x="10" y="0"/>
                    <a:pt x="13" y="3"/>
                    <a:pt x="13" y="6"/>
                  </a:cubicBezTo>
                  <a:cubicBezTo>
                    <a:pt x="13" y="56"/>
                    <a:pt x="13" y="56"/>
                    <a:pt x="13" y="56"/>
                  </a:cubicBezTo>
                  <a:cubicBezTo>
                    <a:pt x="13" y="60"/>
                    <a:pt x="10" y="62"/>
                    <a:pt x="6" y="62"/>
                  </a:cubicBezTo>
                  <a:close/>
                  <a:moveTo>
                    <a:pt x="100" y="106"/>
                  </a:moveTo>
                  <a:cubicBezTo>
                    <a:pt x="50" y="106"/>
                    <a:pt x="50" y="106"/>
                    <a:pt x="50" y="106"/>
                  </a:cubicBezTo>
                  <a:cubicBezTo>
                    <a:pt x="47" y="106"/>
                    <a:pt x="44" y="103"/>
                    <a:pt x="44" y="100"/>
                  </a:cubicBezTo>
                  <a:cubicBezTo>
                    <a:pt x="44" y="97"/>
                    <a:pt x="47" y="94"/>
                    <a:pt x="50" y="94"/>
                  </a:cubicBezTo>
                  <a:cubicBezTo>
                    <a:pt x="100" y="94"/>
                    <a:pt x="100" y="94"/>
                    <a:pt x="100" y="94"/>
                  </a:cubicBezTo>
                  <a:cubicBezTo>
                    <a:pt x="104" y="94"/>
                    <a:pt x="106" y="97"/>
                    <a:pt x="106" y="100"/>
                  </a:cubicBezTo>
                  <a:cubicBezTo>
                    <a:pt x="106" y="103"/>
                    <a:pt x="104" y="106"/>
                    <a:pt x="100" y="1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 name="Freeform 65"/>
            <p:cNvSpPr>
              <a:spLocks noEditPoints="1"/>
            </p:cNvSpPr>
            <p:nvPr/>
          </p:nvSpPr>
          <p:spPr bwMode="auto">
            <a:xfrm>
              <a:off x="2362" y="831"/>
              <a:ext cx="1265" cy="567"/>
            </a:xfrm>
            <a:custGeom>
              <a:avLst/>
              <a:gdLst>
                <a:gd name="T0" fmla="*/ 525 w 531"/>
                <a:gd name="T1" fmla="*/ 62 h 238"/>
                <a:gd name="T2" fmla="*/ 519 w 531"/>
                <a:gd name="T3" fmla="*/ 56 h 238"/>
                <a:gd name="T4" fmla="*/ 519 w 531"/>
                <a:gd name="T5" fmla="*/ 6 h 238"/>
                <a:gd name="T6" fmla="*/ 525 w 531"/>
                <a:gd name="T7" fmla="*/ 0 h 238"/>
                <a:gd name="T8" fmla="*/ 531 w 531"/>
                <a:gd name="T9" fmla="*/ 6 h 238"/>
                <a:gd name="T10" fmla="*/ 531 w 531"/>
                <a:gd name="T11" fmla="*/ 56 h 238"/>
                <a:gd name="T12" fmla="*/ 525 w 531"/>
                <a:gd name="T13" fmla="*/ 62 h 238"/>
                <a:gd name="T14" fmla="*/ 6 w 531"/>
                <a:gd name="T15" fmla="*/ 237 h 238"/>
                <a:gd name="T16" fmla="*/ 0 w 531"/>
                <a:gd name="T17" fmla="*/ 231 h 238"/>
                <a:gd name="T18" fmla="*/ 2 w 531"/>
                <a:gd name="T19" fmla="*/ 227 h 238"/>
                <a:gd name="T20" fmla="*/ 89 w 531"/>
                <a:gd name="T21" fmla="*/ 115 h 238"/>
                <a:gd name="T22" fmla="*/ 94 w 531"/>
                <a:gd name="T23" fmla="*/ 112 h 238"/>
                <a:gd name="T24" fmla="*/ 99 w 531"/>
                <a:gd name="T25" fmla="*/ 114 h 238"/>
                <a:gd name="T26" fmla="*/ 194 w 531"/>
                <a:gd name="T27" fmla="*/ 221 h 238"/>
                <a:gd name="T28" fmla="*/ 277 w 531"/>
                <a:gd name="T29" fmla="*/ 115 h 238"/>
                <a:gd name="T30" fmla="*/ 285 w 531"/>
                <a:gd name="T31" fmla="*/ 113 h 238"/>
                <a:gd name="T32" fmla="*/ 287 w 531"/>
                <a:gd name="T33" fmla="*/ 122 h 238"/>
                <a:gd name="T34" fmla="*/ 286 w 531"/>
                <a:gd name="T35" fmla="*/ 122 h 238"/>
                <a:gd name="T36" fmla="*/ 199 w 531"/>
                <a:gd name="T37" fmla="*/ 235 h 238"/>
                <a:gd name="T38" fmla="*/ 190 w 531"/>
                <a:gd name="T39" fmla="*/ 236 h 238"/>
                <a:gd name="T40" fmla="*/ 189 w 531"/>
                <a:gd name="T41" fmla="*/ 235 h 238"/>
                <a:gd name="T42" fmla="*/ 94 w 531"/>
                <a:gd name="T43" fmla="*/ 128 h 238"/>
                <a:gd name="T44" fmla="*/ 11 w 531"/>
                <a:gd name="T45" fmla="*/ 235 h 238"/>
                <a:gd name="T46" fmla="*/ 6 w 531"/>
                <a:gd name="T4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238">
                  <a:moveTo>
                    <a:pt x="525" y="62"/>
                  </a:moveTo>
                  <a:cubicBezTo>
                    <a:pt x="522" y="62"/>
                    <a:pt x="519" y="59"/>
                    <a:pt x="519" y="56"/>
                  </a:cubicBezTo>
                  <a:cubicBezTo>
                    <a:pt x="519" y="6"/>
                    <a:pt x="519" y="6"/>
                    <a:pt x="519" y="6"/>
                  </a:cubicBezTo>
                  <a:cubicBezTo>
                    <a:pt x="519" y="3"/>
                    <a:pt x="522" y="0"/>
                    <a:pt x="525" y="0"/>
                  </a:cubicBezTo>
                  <a:cubicBezTo>
                    <a:pt x="529" y="0"/>
                    <a:pt x="531" y="3"/>
                    <a:pt x="531" y="6"/>
                  </a:cubicBezTo>
                  <a:cubicBezTo>
                    <a:pt x="531" y="56"/>
                    <a:pt x="531" y="56"/>
                    <a:pt x="531" y="56"/>
                  </a:cubicBezTo>
                  <a:cubicBezTo>
                    <a:pt x="531" y="59"/>
                    <a:pt x="529" y="62"/>
                    <a:pt x="525" y="62"/>
                  </a:cubicBezTo>
                  <a:close/>
                  <a:moveTo>
                    <a:pt x="6" y="237"/>
                  </a:moveTo>
                  <a:cubicBezTo>
                    <a:pt x="3" y="237"/>
                    <a:pt x="0" y="234"/>
                    <a:pt x="0" y="231"/>
                  </a:cubicBezTo>
                  <a:cubicBezTo>
                    <a:pt x="0" y="230"/>
                    <a:pt x="1" y="228"/>
                    <a:pt x="2" y="227"/>
                  </a:cubicBezTo>
                  <a:cubicBezTo>
                    <a:pt x="89" y="115"/>
                    <a:pt x="89" y="115"/>
                    <a:pt x="89" y="115"/>
                  </a:cubicBezTo>
                  <a:cubicBezTo>
                    <a:pt x="90" y="113"/>
                    <a:pt x="92" y="112"/>
                    <a:pt x="94" y="112"/>
                  </a:cubicBezTo>
                  <a:cubicBezTo>
                    <a:pt x="96" y="112"/>
                    <a:pt x="97" y="113"/>
                    <a:pt x="99" y="114"/>
                  </a:cubicBezTo>
                  <a:cubicBezTo>
                    <a:pt x="194" y="221"/>
                    <a:pt x="194" y="221"/>
                    <a:pt x="194" y="221"/>
                  </a:cubicBezTo>
                  <a:cubicBezTo>
                    <a:pt x="277" y="115"/>
                    <a:pt x="277" y="115"/>
                    <a:pt x="277" y="115"/>
                  </a:cubicBezTo>
                  <a:cubicBezTo>
                    <a:pt x="279" y="112"/>
                    <a:pt x="282" y="111"/>
                    <a:pt x="285" y="113"/>
                  </a:cubicBezTo>
                  <a:cubicBezTo>
                    <a:pt x="288" y="115"/>
                    <a:pt x="289" y="119"/>
                    <a:pt x="287" y="122"/>
                  </a:cubicBezTo>
                  <a:cubicBezTo>
                    <a:pt x="287" y="122"/>
                    <a:pt x="287" y="122"/>
                    <a:pt x="286" y="122"/>
                  </a:cubicBezTo>
                  <a:cubicBezTo>
                    <a:pt x="199" y="235"/>
                    <a:pt x="199" y="235"/>
                    <a:pt x="199" y="235"/>
                  </a:cubicBezTo>
                  <a:cubicBezTo>
                    <a:pt x="197" y="238"/>
                    <a:pt x="193" y="238"/>
                    <a:pt x="190" y="236"/>
                  </a:cubicBezTo>
                  <a:cubicBezTo>
                    <a:pt x="190" y="236"/>
                    <a:pt x="190" y="235"/>
                    <a:pt x="189" y="235"/>
                  </a:cubicBezTo>
                  <a:cubicBezTo>
                    <a:pt x="94" y="128"/>
                    <a:pt x="94" y="128"/>
                    <a:pt x="94" y="128"/>
                  </a:cubicBezTo>
                  <a:cubicBezTo>
                    <a:pt x="11" y="235"/>
                    <a:pt x="11" y="235"/>
                    <a:pt x="11" y="235"/>
                  </a:cubicBezTo>
                  <a:cubicBezTo>
                    <a:pt x="10" y="236"/>
                    <a:pt x="8" y="237"/>
                    <a:pt x="6" y="2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 name="Oval 66"/>
            <p:cNvSpPr>
              <a:spLocks noChangeArrowheads="1"/>
            </p:cNvSpPr>
            <p:nvPr/>
          </p:nvSpPr>
          <p:spPr bwMode="auto">
            <a:xfrm>
              <a:off x="2333" y="1336"/>
              <a:ext cx="88"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 name="Freeform 67"/>
            <p:cNvSpPr>
              <a:spLocks noEditPoints="1"/>
            </p:cNvSpPr>
            <p:nvPr/>
          </p:nvSpPr>
          <p:spPr bwMode="auto">
            <a:xfrm>
              <a:off x="2317" y="1321"/>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4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2" y="50"/>
                    <a:pt x="0" y="39"/>
                    <a:pt x="0" y="25"/>
                  </a:cubicBezTo>
                  <a:cubicBezTo>
                    <a:pt x="0" y="11"/>
                    <a:pt x="12" y="0"/>
                    <a:pt x="25" y="0"/>
                  </a:cubicBezTo>
                  <a:cubicBezTo>
                    <a:pt x="39" y="0"/>
                    <a:pt x="50" y="11"/>
                    <a:pt x="50" y="25"/>
                  </a:cubicBezTo>
                  <a:cubicBezTo>
                    <a:pt x="50" y="39"/>
                    <a:pt x="39" y="50"/>
                    <a:pt x="25" y="50"/>
                  </a:cubicBezTo>
                  <a:close/>
                  <a:moveTo>
                    <a:pt x="25" y="12"/>
                  </a:moveTo>
                  <a:cubicBezTo>
                    <a:pt x="19" y="13"/>
                    <a:pt x="13" y="19"/>
                    <a:pt x="14" y="26"/>
                  </a:cubicBezTo>
                  <a:cubicBezTo>
                    <a:pt x="14" y="32"/>
                    <a:pt x="19" y="37"/>
                    <a:pt x="25" y="37"/>
                  </a:cubicBezTo>
                  <a:cubicBezTo>
                    <a:pt x="32" y="37"/>
                    <a:pt x="38" y="31"/>
                    <a:pt x="37" y="24"/>
                  </a:cubicBezTo>
                  <a:cubicBezTo>
                    <a:pt x="37" y="18"/>
                    <a:pt x="32"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 name="Oval 68"/>
            <p:cNvSpPr>
              <a:spLocks noChangeArrowheads="1"/>
            </p:cNvSpPr>
            <p:nvPr/>
          </p:nvSpPr>
          <p:spPr bwMode="auto">
            <a:xfrm>
              <a:off x="2779" y="1336"/>
              <a:ext cx="90"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 name="Freeform 69"/>
            <p:cNvSpPr>
              <a:spLocks noEditPoints="1"/>
            </p:cNvSpPr>
            <p:nvPr/>
          </p:nvSpPr>
          <p:spPr bwMode="auto">
            <a:xfrm>
              <a:off x="2764" y="1321"/>
              <a:ext cx="120"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3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3"/>
                    <a:pt x="13" y="19"/>
                    <a:pt x="13" y="26"/>
                  </a:cubicBezTo>
                  <a:cubicBezTo>
                    <a:pt x="13" y="32"/>
                    <a:pt x="19" y="37"/>
                    <a:pt x="25" y="37"/>
                  </a:cubicBezTo>
                  <a:cubicBezTo>
                    <a:pt x="32" y="37"/>
                    <a:pt x="37" y="31"/>
                    <a:pt x="37" y="24"/>
                  </a:cubicBezTo>
                  <a:cubicBezTo>
                    <a:pt x="37" y="18"/>
                    <a:pt x="31"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 name="Oval 70"/>
            <p:cNvSpPr>
              <a:spLocks noChangeArrowheads="1"/>
            </p:cNvSpPr>
            <p:nvPr/>
          </p:nvSpPr>
          <p:spPr bwMode="auto">
            <a:xfrm>
              <a:off x="2541" y="1069"/>
              <a:ext cx="90"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1" name="Freeform 71"/>
            <p:cNvSpPr>
              <a:spLocks noEditPoints="1"/>
            </p:cNvSpPr>
            <p:nvPr/>
          </p:nvSpPr>
          <p:spPr bwMode="auto">
            <a:xfrm>
              <a:off x="2526" y="1053"/>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3 h 50"/>
                <a:gd name="T12" fmla="*/ 13 w 50"/>
                <a:gd name="T13" fmla="*/ 26 h 50"/>
                <a:gd name="T14" fmla="*/ 25 w 50"/>
                <a:gd name="T15" fmla="*/ 38 h 50"/>
                <a:gd name="T16" fmla="*/ 37 w 50"/>
                <a:gd name="T17" fmla="*/ 25 h 50"/>
                <a:gd name="T18" fmla="*/ 25 w 50"/>
                <a:gd name="T1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2"/>
                    <a:pt x="11" y="0"/>
                    <a:pt x="25" y="0"/>
                  </a:cubicBezTo>
                  <a:cubicBezTo>
                    <a:pt x="39" y="0"/>
                    <a:pt x="50" y="12"/>
                    <a:pt x="50" y="25"/>
                  </a:cubicBezTo>
                  <a:cubicBezTo>
                    <a:pt x="50" y="39"/>
                    <a:pt x="39" y="50"/>
                    <a:pt x="25" y="50"/>
                  </a:cubicBezTo>
                  <a:close/>
                  <a:moveTo>
                    <a:pt x="25" y="13"/>
                  </a:moveTo>
                  <a:cubicBezTo>
                    <a:pt x="18" y="13"/>
                    <a:pt x="13" y="19"/>
                    <a:pt x="13" y="26"/>
                  </a:cubicBezTo>
                  <a:cubicBezTo>
                    <a:pt x="13" y="33"/>
                    <a:pt x="19" y="38"/>
                    <a:pt x="25" y="38"/>
                  </a:cubicBezTo>
                  <a:cubicBezTo>
                    <a:pt x="32" y="38"/>
                    <a:pt x="37" y="32"/>
                    <a:pt x="37" y="25"/>
                  </a:cubicBezTo>
                  <a:cubicBezTo>
                    <a:pt x="37" y="18"/>
                    <a:pt x="31" y="13"/>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2" name="Oval 72"/>
            <p:cNvSpPr>
              <a:spLocks noChangeArrowheads="1"/>
            </p:cNvSpPr>
            <p:nvPr/>
          </p:nvSpPr>
          <p:spPr bwMode="auto">
            <a:xfrm>
              <a:off x="2988" y="1069"/>
              <a:ext cx="89"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3" name="Freeform 73"/>
            <p:cNvSpPr>
              <a:spLocks noEditPoints="1"/>
            </p:cNvSpPr>
            <p:nvPr/>
          </p:nvSpPr>
          <p:spPr bwMode="auto">
            <a:xfrm>
              <a:off x="2333" y="1053"/>
              <a:ext cx="863" cy="1220"/>
            </a:xfrm>
            <a:custGeom>
              <a:avLst/>
              <a:gdLst>
                <a:gd name="T0" fmla="*/ 293 w 362"/>
                <a:gd name="T1" fmla="*/ 50 h 513"/>
                <a:gd name="T2" fmla="*/ 268 w 362"/>
                <a:gd name="T3" fmla="*/ 25 h 513"/>
                <a:gd name="T4" fmla="*/ 293 w 362"/>
                <a:gd name="T5" fmla="*/ 0 h 513"/>
                <a:gd name="T6" fmla="*/ 318 w 362"/>
                <a:gd name="T7" fmla="*/ 25 h 513"/>
                <a:gd name="T8" fmla="*/ 293 w 362"/>
                <a:gd name="T9" fmla="*/ 50 h 513"/>
                <a:gd name="T10" fmla="*/ 293 w 362"/>
                <a:gd name="T11" fmla="*/ 13 h 513"/>
                <a:gd name="T12" fmla="*/ 282 w 362"/>
                <a:gd name="T13" fmla="*/ 26 h 513"/>
                <a:gd name="T14" fmla="*/ 293 w 362"/>
                <a:gd name="T15" fmla="*/ 38 h 513"/>
                <a:gd name="T16" fmla="*/ 305 w 362"/>
                <a:gd name="T17" fmla="*/ 25 h 513"/>
                <a:gd name="T18" fmla="*/ 293 w 362"/>
                <a:gd name="T19" fmla="*/ 13 h 513"/>
                <a:gd name="T20" fmla="*/ 281 w 362"/>
                <a:gd name="T21" fmla="*/ 513 h 513"/>
                <a:gd name="T22" fmla="*/ 200 w 362"/>
                <a:gd name="T23" fmla="*/ 432 h 513"/>
                <a:gd name="T24" fmla="*/ 281 w 362"/>
                <a:gd name="T25" fmla="*/ 351 h 513"/>
                <a:gd name="T26" fmla="*/ 362 w 362"/>
                <a:gd name="T27" fmla="*/ 432 h 513"/>
                <a:gd name="T28" fmla="*/ 281 w 362"/>
                <a:gd name="T29" fmla="*/ 513 h 513"/>
                <a:gd name="T30" fmla="*/ 281 w 362"/>
                <a:gd name="T31" fmla="*/ 363 h 513"/>
                <a:gd name="T32" fmla="*/ 212 w 362"/>
                <a:gd name="T33" fmla="*/ 432 h 513"/>
                <a:gd name="T34" fmla="*/ 281 w 362"/>
                <a:gd name="T35" fmla="*/ 501 h 513"/>
                <a:gd name="T36" fmla="*/ 350 w 362"/>
                <a:gd name="T37" fmla="*/ 432 h 513"/>
                <a:gd name="T38" fmla="*/ 281 w 362"/>
                <a:gd name="T39" fmla="*/ 363 h 513"/>
                <a:gd name="T40" fmla="*/ 306 w 362"/>
                <a:gd name="T41" fmla="*/ 250 h 513"/>
                <a:gd name="T42" fmla="*/ 6 w 362"/>
                <a:gd name="T43" fmla="*/ 250 h 513"/>
                <a:gd name="T44" fmla="*/ 0 w 362"/>
                <a:gd name="T45" fmla="*/ 244 h 513"/>
                <a:gd name="T46" fmla="*/ 6 w 362"/>
                <a:gd name="T47" fmla="*/ 238 h 513"/>
                <a:gd name="T48" fmla="*/ 306 w 362"/>
                <a:gd name="T49" fmla="*/ 238 h 513"/>
                <a:gd name="T50" fmla="*/ 312 w 362"/>
                <a:gd name="T51" fmla="*/ 244 h 513"/>
                <a:gd name="T52" fmla="*/ 306 w 362"/>
                <a:gd name="T53" fmla="*/ 250 h 513"/>
                <a:gd name="T54" fmla="*/ 306 w 362"/>
                <a:gd name="T55" fmla="*/ 313 h 513"/>
                <a:gd name="T56" fmla="*/ 6 w 362"/>
                <a:gd name="T57" fmla="*/ 313 h 513"/>
                <a:gd name="T58" fmla="*/ 0 w 362"/>
                <a:gd name="T59" fmla="*/ 307 h 513"/>
                <a:gd name="T60" fmla="*/ 6 w 362"/>
                <a:gd name="T61" fmla="*/ 301 h 513"/>
                <a:gd name="T62" fmla="*/ 306 w 362"/>
                <a:gd name="T63" fmla="*/ 301 h 513"/>
                <a:gd name="T64" fmla="*/ 312 w 362"/>
                <a:gd name="T65" fmla="*/ 307 h 513"/>
                <a:gd name="T66" fmla="*/ 306 w 362"/>
                <a:gd name="T67" fmla="*/ 3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513">
                  <a:moveTo>
                    <a:pt x="293" y="50"/>
                  </a:moveTo>
                  <a:cubicBezTo>
                    <a:pt x="280" y="50"/>
                    <a:pt x="268" y="39"/>
                    <a:pt x="268" y="25"/>
                  </a:cubicBezTo>
                  <a:cubicBezTo>
                    <a:pt x="268" y="12"/>
                    <a:pt x="280" y="0"/>
                    <a:pt x="293" y="0"/>
                  </a:cubicBezTo>
                  <a:cubicBezTo>
                    <a:pt x="307" y="0"/>
                    <a:pt x="318" y="12"/>
                    <a:pt x="318" y="25"/>
                  </a:cubicBezTo>
                  <a:cubicBezTo>
                    <a:pt x="318" y="39"/>
                    <a:pt x="307" y="50"/>
                    <a:pt x="293" y="50"/>
                  </a:cubicBezTo>
                  <a:close/>
                  <a:moveTo>
                    <a:pt x="293" y="13"/>
                  </a:moveTo>
                  <a:cubicBezTo>
                    <a:pt x="287" y="13"/>
                    <a:pt x="281" y="19"/>
                    <a:pt x="282" y="26"/>
                  </a:cubicBezTo>
                  <a:cubicBezTo>
                    <a:pt x="282" y="33"/>
                    <a:pt x="287" y="38"/>
                    <a:pt x="293" y="38"/>
                  </a:cubicBezTo>
                  <a:cubicBezTo>
                    <a:pt x="300" y="38"/>
                    <a:pt x="306" y="32"/>
                    <a:pt x="305" y="25"/>
                  </a:cubicBezTo>
                  <a:cubicBezTo>
                    <a:pt x="305" y="18"/>
                    <a:pt x="300" y="13"/>
                    <a:pt x="293" y="13"/>
                  </a:cubicBezTo>
                  <a:close/>
                  <a:moveTo>
                    <a:pt x="281" y="513"/>
                  </a:moveTo>
                  <a:cubicBezTo>
                    <a:pt x="236" y="513"/>
                    <a:pt x="200" y="477"/>
                    <a:pt x="200" y="432"/>
                  </a:cubicBezTo>
                  <a:cubicBezTo>
                    <a:pt x="200" y="387"/>
                    <a:pt x="236" y="351"/>
                    <a:pt x="281" y="351"/>
                  </a:cubicBezTo>
                  <a:cubicBezTo>
                    <a:pt x="326" y="351"/>
                    <a:pt x="362" y="387"/>
                    <a:pt x="362" y="432"/>
                  </a:cubicBezTo>
                  <a:cubicBezTo>
                    <a:pt x="362" y="477"/>
                    <a:pt x="326" y="513"/>
                    <a:pt x="281" y="513"/>
                  </a:cubicBezTo>
                  <a:close/>
                  <a:moveTo>
                    <a:pt x="281" y="363"/>
                  </a:moveTo>
                  <a:cubicBezTo>
                    <a:pt x="243" y="363"/>
                    <a:pt x="212" y="394"/>
                    <a:pt x="212" y="432"/>
                  </a:cubicBezTo>
                  <a:cubicBezTo>
                    <a:pt x="212" y="470"/>
                    <a:pt x="243" y="501"/>
                    <a:pt x="281" y="501"/>
                  </a:cubicBezTo>
                  <a:cubicBezTo>
                    <a:pt x="319" y="501"/>
                    <a:pt x="350" y="470"/>
                    <a:pt x="350" y="432"/>
                  </a:cubicBezTo>
                  <a:cubicBezTo>
                    <a:pt x="350" y="394"/>
                    <a:pt x="319" y="363"/>
                    <a:pt x="281" y="363"/>
                  </a:cubicBezTo>
                  <a:close/>
                  <a:moveTo>
                    <a:pt x="306" y="250"/>
                  </a:moveTo>
                  <a:cubicBezTo>
                    <a:pt x="6" y="250"/>
                    <a:pt x="6" y="250"/>
                    <a:pt x="6" y="250"/>
                  </a:cubicBezTo>
                  <a:cubicBezTo>
                    <a:pt x="3" y="250"/>
                    <a:pt x="0" y="248"/>
                    <a:pt x="0" y="244"/>
                  </a:cubicBezTo>
                  <a:cubicBezTo>
                    <a:pt x="0" y="241"/>
                    <a:pt x="3" y="238"/>
                    <a:pt x="6" y="238"/>
                  </a:cubicBezTo>
                  <a:cubicBezTo>
                    <a:pt x="306" y="238"/>
                    <a:pt x="306" y="238"/>
                    <a:pt x="306" y="238"/>
                  </a:cubicBezTo>
                  <a:cubicBezTo>
                    <a:pt x="309" y="238"/>
                    <a:pt x="312" y="241"/>
                    <a:pt x="312" y="244"/>
                  </a:cubicBezTo>
                  <a:cubicBezTo>
                    <a:pt x="312" y="248"/>
                    <a:pt x="309" y="250"/>
                    <a:pt x="306" y="250"/>
                  </a:cubicBezTo>
                  <a:close/>
                  <a:moveTo>
                    <a:pt x="306" y="313"/>
                  </a:moveTo>
                  <a:cubicBezTo>
                    <a:pt x="6" y="313"/>
                    <a:pt x="6" y="313"/>
                    <a:pt x="6" y="313"/>
                  </a:cubicBezTo>
                  <a:cubicBezTo>
                    <a:pt x="3" y="313"/>
                    <a:pt x="0" y="310"/>
                    <a:pt x="0" y="307"/>
                  </a:cubicBezTo>
                  <a:cubicBezTo>
                    <a:pt x="0" y="303"/>
                    <a:pt x="3" y="301"/>
                    <a:pt x="6" y="301"/>
                  </a:cubicBezTo>
                  <a:cubicBezTo>
                    <a:pt x="306" y="301"/>
                    <a:pt x="306" y="301"/>
                    <a:pt x="306" y="301"/>
                  </a:cubicBezTo>
                  <a:cubicBezTo>
                    <a:pt x="309" y="301"/>
                    <a:pt x="312" y="303"/>
                    <a:pt x="312" y="307"/>
                  </a:cubicBezTo>
                  <a:cubicBezTo>
                    <a:pt x="312" y="310"/>
                    <a:pt x="309" y="313"/>
                    <a:pt x="306" y="3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4" name="Freeform 74"/>
            <p:cNvSpPr/>
            <p:nvPr/>
          </p:nvSpPr>
          <p:spPr bwMode="auto">
            <a:xfrm>
              <a:off x="3003" y="1902"/>
              <a:ext cx="195" cy="305"/>
            </a:xfrm>
            <a:custGeom>
              <a:avLst/>
              <a:gdLst>
                <a:gd name="T0" fmla="*/ 53 w 82"/>
                <a:gd name="T1" fmla="*/ 128 h 128"/>
                <a:gd name="T2" fmla="*/ 53 w 82"/>
                <a:gd name="T3" fmla="*/ 128 h 128"/>
                <a:gd name="T4" fmla="*/ 53 w 82"/>
                <a:gd name="T5" fmla="*/ 22 h 128"/>
                <a:gd name="T6" fmla="*/ 0 w 82"/>
                <a:gd name="T7" fmla="*/ 0 h 128"/>
                <a:gd name="T8" fmla="*/ 0 w 82"/>
                <a:gd name="T9" fmla="*/ 75 h 128"/>
                <a:gd name="T10" fmla="*/ 53 w 82"/>
                <a:gd name="T11" fmla="*/ 128 h 128"/>
              </a:gdLst>
              <a:ahLst/>
              <a:cxnLst>
                <a:cxn ang="0">
                  <a:pos x="T0" y="T1"/>
                </a:cxn>
                <a:cxn ang="0">
                  <a:pos x="T2" y="T3"/>
                </a:cxn>
                <a:cxn ang="0">
                  <a:pos x="T4" y="T5"/>
                </a:cxn>
                <a:cxn ang="0">
                  <a:pos x="T6" y="T7"/>
                </a:cxn>
                <a:cxn ang="0">
                  <a:pos x="T8" y="T9"/>
                </a:cxn>
                <a:cxn ang="0">
                  <a:pos x="T10" y="T11"/>
                </a:cxn>
              </a:cxnLst>
              <a:rect l="0" t="0" r="r" b="b"/>
              <a:pathLst>
                <a:path w="82" h="128">
                  <a:moveTo>
                    <a:pt x="53" y="128"/>
                  </a:moveTo>
                  <a:cubicBezTo>
                    <a:pt x="53" y="128"/>
                    <a:pt x="53" y="128"/>
                    <a:pt x="53" y="128"/>
                  </a:cubicBezTo>
                  <a:cubicBezTo>
                    <a:pt x="82" y="98"/>
                    <a:pt x="82" y="51"/>
                    <a:pt x="53" y="22"/>
                  </a:cubicBezTo>
                  <a:cubicBezTo>
                    <a:pt x="39" y="8"/>
                    <a:pt x="20" y="0"/>
                    <a:pt x="0" y="0"/>
                  </a:cubicBezTo>
                  <a:cubicBezTo>
                    <a:pt x="0" y="75"/>
                    <a:pt x="0" y="75"/>
                    <a:pt x="0" y="75"/>
                  </a:cubicBezTo>
                  <a:lnTo>
                    <a:pt x="53" y="128"/>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5" name="Freeform 75"/>
            <p:cNvSpPr>
              <a:spLocks noEditPoints="1"/>
            </p:cNvSpPr>
            <p:nvPr/>
          </p:nvSpPr>
          <p:spPr bwMode="auto">
            <a:xfrm>
              <a:off x="2988" y="1888"/>
              <a:ext cx="208" cy="333"/>
            </a:xfrm>
            <a:custGeom>
              <a:avLst/>
              <a:gdLst>
                <a:gd name="T0" fmla="*/ 59 w 87"/>
                <a:gd name="T1" fmla="*/ 140 h 140"/>
                <a:gd name="T2" fmla="*/ 55 w 87"/>
                <a:gd name="T3" fmla="*/ 138 h 140"/>
                <a:gd name="T4" fmla="*/ 2 w 87"/>
                <a:gd name="T5" fmla="*/ 85 h 140"/>
                <a:gd name="T6" fmla="*/ 0 w 87"/>
                <a:gd name="T7" fmla="*/ 81 h 140"/>
                <a:gd name="T8" fmla="*/ 0 w 87"/>
                <a:gd name="T9" fmla="*/ 6 h 140"/>
                <a:gd name="T10" fmla="*/ 6 w 87"/>
                <a:gd name="T11" fmla="*/ 0 h 140"/>
                <a:gd name="T12" fmla="*/ 87 w 87"/>
                <a:gd name="T13" fmla="*/ 81 h 140"/>
                <a:gd name="T14" fmla="*/ 63 w 87"/>
                <a:gd name="T15" fmla="*/ 138 h 140"/>
                <a:gd name="T16" fmla="*/ 59 w 87"/>
                <a:gd name="T17" fmla="*/ 140 h 140"/>
                <a:gd name="T18" fmla="*/ 12 w 87"/>
                <a:gd name="T19" fmla="*/ 78 h 140"/>
                <a:gd name="T20" fmla="*/ 59 w 87"/>
                <a:gd name="T21" fmla="*/ 125 h 140"/>
                <a:gd name="T22" fmla="*/ 75 w 87"/>
                <a:gd name="T23" fmla="*/ 81 h 140"/>
                <a:gd name="T24" fmla="*/ 12 w 87"/>
                <a:gd name="T25" fmla="*/ 12 h 140"/>
                <a:gd name="T26" fmla="*/ 12 w 87"/>
                <a:gd name="T2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40">
                  <a:moveTo>
                    <a:pt x="59" y="140"/>
                  </a:moveTo>
                  <a:cubicBezTo>
                    <a:pt x="57" y="140"/>
                    <a:pt x="56" y="139"/>
                    <a:pt x="55" y="138"/>
                  </a:cubicBezTo>
                  <a:cubicBezTo>
                    <a:pt x="2" y="85"/>
                    <a:pt x="2" y="85"/>
                    <a:pt x="2" y="85"/>
                  </a:cubicBezTo>
                  <a:cubicBezTo>
                    <a:pt x="0" y="84"/>
                    <a:pt x="0" y="82"/>
                    <a:pt x="0" y="81"/>
                  </a:cubicBezTo>
                  <a:cubicBezTo>
                    <a:pt x="0" y="6"/>
                    <a:pt x="0" y="6"/>
                    <a:pt x="0" y="6"/>
                  </a:cubicBezTo>
                  <a:cubicBezTo>
                    <a:pt x="0" y="2"/>
                    <a:pt x="3" y="0"/>
                    <a:pt x="6" y="0"/>
                  </a:cubicBezTo>
                  <a:cubicBezTo>
                    <a:pt x="51" y="0"/>
                    <a:pt x="87" y="36"/>
                    <a:pt x="87" y="81"/>
                  </a:cubicBezTo>
                  <a:cubicBezTo>
                    <a:pt x="87" y="102"/>
                    <a:pt x="79" y="123"/>
                    <a:pt x="63" y="138"/>
                  </a:cubicBezTo>
                  <a:cubicBezTo>
                    <a:pt x="62" y="139"/>
                    <a:pt x="61" y="140"/>
                    <a:pt x="59" y="140"/>
                  </a:cubicBezTo>
                  <a:close/>
                  <a:moveTo>
                    <a:pt x="12" y="78"/>
                  </a:moveTo>
                  <a:cubicBezTo>
                    <a:pt x="59" y="125"/>
                    <a:pt x="59" y="125"/>
                    <a:pt x="59" y="125"/>
                  </a:cubicBezTo>
                  <a:cubicBezTo>
                    <a:pt x="69" y="112"/>
                    <a:pt x="75" y="97"/>
                    <a:pt x="75" y="81"/>
                  </a:cubicBezTo>
                  <a:cubicBezTo>
                    <a:pt x="75" y="45"/>
                    <a:pt x="48" y="16"/>
                    <a:pt x="12" y="12"/>
                  </a:cubicBez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6" name="Freeform 76"/>
            <p:cNvSpPr/>
            <p:nvPr/>
          </p:nvSpPr>
          <p:spPr bwMode="auto">
            <a:xfrm>
              <a:off x="2824" y="2081"/>
              <a:ext cx="305" cy="178"/>
            </a:xfrm>
            <a:custGeom>
              <a:avLst/>
              <a:gdLst>
                <a:gd name="T0" fmla="*/ 75 w 128"/>
                <a:gd name="T1" fmla="*/ 75 h 75"/>
                <a:gd name="T2" fmla="*/ 128 w 128"/>
                <a:gd name="T3" fmla="*/ 53 h 75"/>
                <a:gd name="T4" fmla="*/ 75 w 128"/>
                <a:gd name="T5" fmla="*/ 0 h 75"/>
                <a:gd name="T6" fmla="*/ 0 w 128"/>
                <a:gd name="T7" fmla="*/ 0 h 75"/>
                <a:gd name="T8" fmla="*/ 75 w 128"/>
                <a:gd name="T9" fmla="*/ 75 h 75"/>
              </a:gdLst>
              <a:ahLst/>
              <a:cxnLst>
                <a:cxn ang="0">
                  <a:pos x="T0" y="T1"/>
                </a:cxn>
                <a:cxn ang="0">
                  <a:pos x="T2" y="T3"/>
                </a:cxn>
                <a:cxn ang="0">
                  <a:pos x="T4" y="T5"/>
                </a:cxn>
                <a:cxn ang="0">
                  <a:pos x="T6" y="T7"/>
                </a:cxn>
                <a:cxn ang="0">
                  <a:pos x="T8" y="T9"/>
                </a:cxn>
              </a:cxnLst>
              <a:rect l="0" t="0" r="r" b="b"/>
              <a:pathLst>
                <a:path w="128" h="75">
                  <a:moveTo>
                    <a:pt x="75" y="75"/>
                  </a:moveTo>
                  <a:cubicBezTo>
                    <a:pt x="95" y="75"/>
                    <a:pt x="114" y="67"/>
                    <a:pt x="128" y="53"/>
                  </a:cubicBezTo>
                  <a:cubicBezTo>
                    <a:pt x="75" y="0"/>
                    <a:pt x="75" y="0"/>
                    <a:pt x="75" y="0"/>
                  </a:cubicBezTo>
                  <a:cubicBezTo>
                    <a:pt x="0" y="0"/>
                    <a:pt x="0" y="0"/>
                    <a:pt x="0" y="0"/>
                  </a:cubicBezTo>
                  <a:cubicBezTo>
                    <a:pt x="0" y="41"/>
                    <a:pt x="34" y="75"/>
                    <a:pt x="75" y="75"/>
                  </a:cubicBez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7" name="Freeform 77"/>
            <p:cNvSpPr>
              <a:spLocks noEditPoints="1"/>
            </p:cNvSpPr>
            <p:nvPr/>
          </p:nvSpPr>
          <p:spPr bwMode="auto">
            <a:xfrm>
              <a:off x="2810" y="2066"/>
              <a:ext cx="336" cy="207"/>
            </a:xfrm>
            <a:custGeom>
              <a:avLst/>
              <a:gdLst>
                <a:gd name="T0" fmla="*/ 81 w 141"/>
                <a:gd name="T1" fmla="*/ 87 h 87"/>
                <a:gd name="T2" fmla="*/ 0 w 141"/>
                <a:gd name="T3" fmla="*/ 6 h 87"/>
                <a:gd name="T4" fmla="*/ 6 w 141"/>
                <a:gd name="T5" fmla="*/ 0 h 87"/>
                <a:gd name="T6" fmla="*/ 81 w 141"/>
                <a:gd name="T7" fmla="*/ 0 h 87"/>
                <a:gd name="T8" fmla="*/ 85 w 141"/>
                <a:gd name="T9" fmla="*/ 1 h 87"/>
                <a:gd name="T10" fmla="*/ 138 w 141"/>
                <a:gd name="T11" fmla="*/ 54 h 87"/>
                <a:gd name="T12" fmla="*/ 138 w 141"/>
                <a:gd name="T13" fmla="*/ 63 h 87"/>
                <a:gd name="T14" fmla="*/ 138 w 141"/>
                <a:gd name="T15" fmla="*/ 63 h 87"/>
                <a:gd name="T16" fmla="*/ 81 w 141"/>
                <a:gd name="T17" fmla="*/ 87 h 87"/>
                <a:gd name="T18" fmla="*/ 13 w 141"/>
                <a:gd name="T19" fmla="*/ 12 h 87"/>
                <a:gd name="T20" fmla="*/ 81 w 141"/>
                <a:gd name="T21" fmla="*/ 75 h 87"/>
                <a:gd name="T22" fmla="*/ 125 w 141"/>
                <a:gd name="T23" fmla="*/ 59 h 87"/>
                <a:gd name="T24" fmla="*/ 78 w 141"/>
                <a:gd name="T25" fmla="*/ 12 h 87"/>
                <a:gd name="T26" fmla="*/ 13 w 141"/>
                <a:gd name="T2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87">
                  <a:moveTo>
                    <a:pt x="81" y="87"/>
                  </a:moveTo>
                  <a:cubicBezTo>
                    <a:pt x="36" y="87"/>
                    <a:pt x="0" y="51"/>
                    <a:pt x="0" y="6"/>
                  </a:cubicBezTo>
                  <a:cubicBezTo>
                    <a:pt x="0" y="2"/>
                    <a:pt x="3" y="0"/>
                    <a:pt x="6" y="0"/>
                  </a:cubicBezTo>
                  <a:cubicBezTo>
                    <a:pt x="81" y="0"/>
                    <a:pt x="81" y="0"/>
                    <a:pt x="81" y="0"/>
                  </a:cubicBezTo>
                  <a:cubicBezTo>
                    <a:pt x="83" y="0"/>
                    <a:pt x="84" y="0"/>
                    <a:pt x="85" y="1"/>
                  </a:cubicBezTo>
                  <a:cubicBezTo>
                    <a:pt x="138" y="54"/>
                    <a:pt x="138" y="54"/>
                    <a:pt x="138" y="54"/>
                  </a:cubicBezTo>
                  <a:cubicBezTo>
                    <a:pt x="141" y="57"/>
                    <a:pt x="141" y="61"/>
                    <a:pt x="138" y="63"/>
                  </a:cubicBezTo>
                  <a:cubicBezTo>
                    <a:pt x="138" y="63"/>
                    <a:pt x="138" y="63"/>
                    <a:pt x="138" y="63"/>
                  </a:cubicBezTo>
                  <a:cubicBezTo>
                    <a:pt x="123" y="78"/>
                    <a:pt x="103" y="87"/>
                    <a:pt x="81" y="87"/>
                  </a:cubicBezTo>
                  <a:close/>
                  <a:moveTo>
                    <a:pt x="13" y="12"/>
                  </a:moveTo>
                  <a:cubicBezTo>
                    <a:pt x="16" y="47"/>
                    <a:pt x="45" y="75"/>
                    <a:pt x="81" y="75"/>
                  </a:cubicBezTo>
                  <a:cubicBezTo>
                    <a:pt x="97" y="75"/>
                    <a:pt x="113" y="69"/>
                    <a:pt x="125" y="59"/>
                  </a:cubicBezTo>
                  <a:cubicBezTo>
                    <a:pt x="78" y="12"/>
                    <a:pt x="78" y="12"/>
                    <a:pt x="78" y="12"/>
                  </a:cubicBez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8" name="Freeform 78"/>
            <p:cNvSpPr/>
            <p:nvPr/>
          </p:nvSpPr>
          <p:spPr bwMode="auto">
            <a:xfrm>
              <a:off x="2362" y="1916"/>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9" name="Freeform 79"/>
            <p:cNvSpPr/>
            <p:nvPr/>
          </p:nvSpPr>
          <p:spPr bwMode="auto">
            <a:xfrm>
              <a:off x="2362" y="2066"/>
              <a:ext cx="269" cy="29"/>
            </a:xfrm>
            <a:custGeom>
              <a:avLst/>
              <a:gdLst>
                <a:gd name="T0" fmla="*/ 106 w 113"/>
                <a:gd name="T1" fmla="*/ 12 h 12"/>
                <a:gd name="T2" fmla="*/ 6 w 113"/>
                <a:gd name="T3" fmla="*/ 12 h 12"/>
                <a:gd name="T4" fmla="*/ 0 w 113"/>
                <a:gd name="T5" fmla="*/ 6 h 12"/>
                <a:gd name="T6" fmla="*/ 6 w 113"/>
                <a:gd name="T7" fmla="*/ 0 h 12"/>
                <a:gd name="T8" fmla="*/ 106 w 113"/>
                <a:gd name="T9" fmla="*/ 0 h 12"/>
                <a:gd name="T10" fmla="*/ 113 w 113"/>
                <a:gd name="T11" fmla="*/ 6 h 12"/>
                <a:gd name="T12" fmla="*/ 106 w 1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3" h="12">
                  <a:moveTo>
                    <a:pt x="106" y="12"/>
                  </a:moveTo>
                  <a:cubicBezTo>
                    <a:pt x="6" y="12"/>
                    <a:pt x="6" y="12"/>
                    <a:pt x="6" y="12"/>
                  </a:cubicBezTo>
                  <a:cubicBezTo>
                    <a:pt x="3" y="12"/>
                    <a:pt x="0" y="9"/>
                    <a:pt x="0" y="6"/>
                  </a:cubicBezTo>
                  <a:cubicBezTo>
                    <a:pt x="0" y="2"/>
                    <a:pt x="3" y="0"/>
                    <a:pt x="6" y="0"/>
                  </a:cubicBezTo>
                  <a:cubicBezTo>
                    <a:pt x="106" y="0"/>
                    <a:pt x="106" y="0"/>
                    <a:pt x="106" y="0"/>
                  </a:cubicBezTo>
                  <a:cubicBezTo>
                    <a:pt x="110" y="0"/>
                    <a:pt x="113" y="2"/>
                    <a:pt x="113" y="6"/>
                  </a:cubicBezTo>
                  <a:cubicBezTo>
                    <a:pt x="113" y="9"/>
                    <a:pt x="110" y="12"/>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0" name="Freeform 80"/>
            <p:cNvSpPr/>
            <p:nvPr/>
          </p:nvSpPr>
          <p:spPr bwMode="auto">
            <a:xfrm>
              <a:off x="2362" y="2214"/>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1" name="Freeform 81"/>
            <p:cNvSpPr/>
            <p:nvPr/>
          </p:nvSpPr>
          <p:spPr bwMode="auto">
            <a:xfrm>
              <a:off x="3598" y="2333"/>
              <a:ext cx="29" cy="90"/>
            </a:xfrm>
            <a:custGeom>
              <a:avLst/>
              <a:gdLst>
                <a:gd name="T0" fmla="*/ 6 w 12"/>
                <a:gd name="T1" fmla="*/ 38 h 38"/>
                <a:gd name="T2" fmla="*/ 0 w 12"/>
                <a:gd name="T3" fmla="*/ 31 h 38"/>
                <a:gd name="T4" fmla="*/ 0 w 12"/>
                <a:gd name="T5" fmla="*/ 6 h 38"/>
                <a:gd name="T6" fmla="*/ 6 w 12"/>
                <a:gd name="T7" fmla="*/ 0 h 38"/>
                <a:gd name="T8" fmla="*/ 12 w 12"/>
                <a:gd name="T9" fmla="*/ 6 h 38"/>
                <a:gd name="T10" fmla="*/ 12 w 12"/>
                <a:gd name="T11" fmla="*/ 31 h 38"/>
                <a:gd name="T12" fmla="*/ 6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6" y="38"/>
                  </a:moveTo>
                  <a:cubicBezTo>
                    <a:pt x="3" y="38"/>
                    <a:pt x="0" y="35"/>
                    <a:pt x="0" y="31"/>
                  </a:cubicBezTo>
                  <a:cubicBezTo>
                    <a:pt x="0" y="6"/>
                    <a:pt x="0" y="6"/>
                    <a:pt x="0" y="6"/>
                  </a:cubicBezTo>
                  <a:cubicBezTo>
                    <a:pt x="0" y="3"/>
                    <a:pt x="3" y="0"/>
                    <a:pt x="6" y="0"/>
                  </a:cubicBezTo>
                  <a:cubicBezTo>
                    <a:pt x="10" y="0"/>
                    <a:pt x="12" y="3"/>
                    <a:pt x="12" y="6"/>
                  </a:cubicBezTo>
                  <a:cubicBezTo>
                    <a:pt x="12" y="31"/>
                    <a:pt x="12" y="31"/>
                    <a:pt x="12" y="31"/>
                  </a:cubicBezTo>
                  <a:cubicBezTo>
                    <a:pt x="12" y="35"/>
                    <a:pt x="10" y="38"/>
                    <a:pt x="6"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2" name="Freeform 82"/>
            <p:cNvSpPr/>
            <p:nvPr/>
          </p:nvSpPr>
          <p:spPr bwMode="auto">
            <a:xfrm>
              <a:off x="3598" y="1738"/>
              <a:ext cx="29" cy="566"/>
            </a:xfrm>
            <a:custGeom>
              <a:avLst/>
              <a:gdLst>
                <a:gd name="T0" fmla="*/ 6 w 12"/>
                <a:gd name="T1" fmla="*/ 238 h 238"/>
                <a:gd name="T2" fmla="*/ 0 w 12"/>
                <a:gd name="T3" fmla="*/ 231 h 238"/>
                <a:gd name="T4" fmla="*/ 0 w 12"/>
                <a:gd name="T5" fmla="*/ 6 h 238"/>
                <a:gd name="T6" fmla="*/ 6 w 12"/>
                <a:gd name="T7" fmla="*/ 0 h 238"/>
                <a:gd name="T8" fmla="*/ 12 w 12"/>
                <a:gd name="T9" fmla="*/ 6 h 238"/>
                <a:gd name="T10" fmla="*/ 12 w 12"/>
                <a:gd name="T11" fmla="*/ 231 h 238"/>
                <a:gd name="T12" fmla="*/ 6 w 12"/>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2" h="238">
                  <a:moveTo>
                    <a:pt x="6" y="238"/>
                  </a:moveTo>
                  <a:cubicBezTo>
                    <a:pt x="3" y="238"/>
                    <a:pt x="0" y="235"/>
                    <a:pt x="0" y="231"/>
                  </a:cubicBezTo>
                  <a:cubicBezTo>
                    <a:pt x="0" y="6"/>
                    <a:pt x="0" y="6"/>
                    <a:pt x="0" y="6"/>
                  </a:cubicBezTo>
                  <a:cubicBezTo>
                    <a:pt x="0" y="3"/>
                    <a:pt x="3" y="0"/>
                    <a:pt x="6" y="0"/>
                  </a:cubicBezTo>
                  <a:cubicBezTo>
                    <a:pt x="10" y="0"/>
                    <a:pt x="12" y="3"/>
                    <a:pt x="12" y="6"/>
                  </a:cubicBezTo>
                  <a:cubicBezTo>
                    <a:pt x="12" y="231"/>
                    <a:pt x="12" y="231"/>
                    <a:pt x="12" y="231"/>
                  </a:cubicBezTo>
                  <a:cubicBezTo>
                    <a:pt x="12" y="235"/>
                    <a:pt x="10" y="238"/>
                    <a:pt x="6" y="2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85" name="Group 25"/>
          <p:cNvGrpSpPr>
            <a:grpSpLocks noChangeAspect="1"/>
          </p:cNvGrpSpPr>
          <p:nvPr/>
        </p:nvGrpSpPr>
        <p:grpSpPr bwMode="auto">
          <a:xfrm rot="1261458">
            <a:off x="10338331" y="5576032"/>
            <a:ext cx="912157" cy="864800"/>
            <a:chOff x="4256" y="1633"/>
            <a:chExt cx="1695" cy="1607"/>
          </a:xfrm>
        </p:grpSpPr>
        <p:sp>
          <p:nvSpPr>
            <p:cNvPr id="87" name="Freeform 26"/>
            <p:cNvSpPr/>
            <p:nvPr/>
          </p:nvSpPr>
          <p:spPr bwMode="auto">
            <a:xfrm>
              <a:off x="4420" y="1902"/>
              <a:ext cx="536" cy="326"/>
            </a:xfrm>
            <a:custGeom>
              <a:avLst/>
              <a:gdLst>
                <a:gd name="T0" fmla="*/ 212 w 225"/>
                <a:gd name="T1" fmla="*/ 137 h 137"/>
                <a:gd name="T2" fmla="*/ 12 w 225"/>
                <a:gd name="T3" fmla="*/ 137 h 137"/>
                <a:gd name="T4" fmla="*/ 0 w 225"/>
                <a:gd name="T5" fmla="*/ 125 h 137"/>
                <a:gd name="T6" fmla="*/ 0 w 225"/>
                <a:gd name="T7" fmla="*/ 12 h 137"/>
                <a:gd name="T8" fmla="*/ 12 w 225"/>
                <a:gd name="T9" fmla="*/ 0 h 137"/>
                <a:gd name="T10" fmla="*/ 212 w 225"/>
                <a:gd name="T11" fmla="*/ 0 h 137"/>
                <a:gd name="T12" fmla="*/ 225 w 225"/>
                <a:gd name="T13" fmla="*/ 12 h 137"/>
                <a:gd name="T14" fmla="*/ 225 w 225"/>
                <a:gd name="T15" fmla="*/ 125 h 137"/>
                <a:gd name="T16" fmla="*/ 212 w 225"/>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37">
                  <a:moveTo>
                    <a:pt x="212" y="137"/>
                  </a:moveTo>
                  <a:cubicBezTo>
                    <a:pt x="12" y="137"/>
                    <a:pt x="12" y="137"/>
                    <a:pt x="12" y="137"/>
                  </a:cubicBezTo>
                  <a:cubicBezTo>
                    <a:pt x="5" y="137"/>
                    <a:pt x="0" y="132"/>
                    <a:pt x="0" y="125"/>
                  </a:cubicBezTo>
                  <a:cubicBezTo>
                    <a:pt x="0" y="12"/>
                    <a:pt x="0" y="12"/>
                    <a:pt x="0" y="12"/>
                  </a:cubicBezTo>
                  <a:cubicBezTo>
                    <a:pt x="0" y="6"/>
                    <a:pt x="5" y="0"/>
                    <a:pt x="12" y="0"/>
                  </a:cubicBezTo>
                  <a:cubicBezTo>
                    <a:pt x="212" y="0"/>
                    <a:pt x="212" y="0"/>
                    <a:pt x="212" y="0"/>
                  </a:cubicBezTo>
                  <a:cubicBezTo>
                    <a:pt x="219" y="0"/>
                    <a:pt x="225" y="6"/>
                    <a:pt x="225" y="12"/>
                  </a:cubicBezTo>
                  <a:cubicBezTo>
                    <a:pt x="225" y="125"/>
                    <a:pt x="225" y="125"/>
                    <a:pt x="225" y="125"/>
                  </a:cubicBezTo>
                  <a:cubicBezTo>
                    <a:pt x="225" y="132"/>
                    <a:pt x="219" y="137"/>
                    <a:pt x="212" y="137"/>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27"/>
            <p:cNvSpPr>
              <a:spLocks noEditPoints="1"/>
            </p:cNvSpPr>
            <p:nvPr/>
          </p:nvSpPr>
          <p:spPr bwMode="auto">
            <a:xfrm>
              <a:off x="4403" y="1888"/>
              <a:ext cx="567" cy="357"/>
            </a:xfrm>
            <a:custGeom>
              <a:avLst/>
              <a:gdLst>
                <a:gd name="T0" fmla="*/ 219 w 238"/>
                <a:gd name="T1" fmla="*/ 150 h 150"/>
                <a:gd name="T2" fmla="*/ 19 w 238"/>
                <a:gd name="T3" fmla="*/ 150 h 150"/>
                <a:gd name="T4" fmla="*/ 0 w 238"/>
                <a:gd name="T5" fmla="*/ 131 h 150"/>
                <a:gd name="T6" fmla="*/ 0 w 238"/>
                <a:gd name="T7" fmla="*/ 18 h 150"/>
                <a:gd name="T8" fmla="*/ 19 w 238"/>
                <a:gd name="T9" fmla="*/ 0 h 150"/>
                <a:gd name="T10" fmla="*/ 219 w 238"/>
                <a:gd name="T11" fmla="*/ 0 h 150"/>
                <a:gd name="T12" fmla="*/ 238 w 238"/>
                <a:gd name="T13" fmla="*/ 18 h 150"/>
                <a:gd name="T14" fmla="*/ 238 w 238"/>
                <a:gd name="T15" fmla="*/ 131 h 150"/>
                <a:gd name="T16" fmla="*/ 219 w 238"/>
                <a:gd name="T17" fmla="*/ 150 h 150"/>
                <a:gd name="T18" fmla="*/ 19 w 238"/>
                <a:gd name="T19" fmla="*/ 12 h 150"/>
                <a:gd name="T20" fmla="*/ 13 w 238"/>
                <a:gd name="T21" fmla="*/ 18 h 150"/>
                <a:gd name="T22" fmla="*/ 13 w 238"/>
                <a:gd name="T23" fmla="*/ 131 h 150"/>
                <a:gd name="T24" fmla="*/ 19 w 238"/>
                <a:gd name="T25" fmla="*/ 137 h 150"/>
                <a:gd name="T26" fmla="*/ 219 w 238"/>
                <a:gd name="T27" fmla="*/ 137 h 150"/>
                <a:gd name="T28" fmla="*/ 225 w 238"/>
                <a:gd name="T29" fmla="*/ 131 h 150"/>
                <a:gd name="T30" fmla="*/ 225 w 238"/>
                <a:gd name="T31" fmla="*/ 18 h 150"/>
                <a:gd name="T32" fmla="*/ 219 w 238"/>
                <a:gd name="T33" fmla="*/ 12 h 150"/>
                <a:gd name="T34" fmla="*/ 19 w 238"/>
                <a:gd name="T35"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150">
                  <a:moveTo>
                    <a:pt x="219" y="150"/>
                  </a:moveTo>
                  <a:cubicBezTo>
                    <a:pt x="19" y="150"/>
                    <a:pt x="19" y="150"/>
                    <a:pt x="19" y="150"/>
                  </a:cubicBezTo>
                  <a:cubicBezTo>
                    <a:pt x="9" y="150"/>
                    <a:pt x="0" y="141"/>
                    <a:pt x="0" y="131"/>
                  </a:cubicBezTo>
                  <a:cubicBezTo>
                    <a:pt x="0" y="18"/>
                    <a:pt x="0" y="18"/>
                    <a:pt x="0" y="18"/>
                  </a:cubicBezTo>
                  <a:cubicBezTo>
                    <a:pt x="0" y="8"/>
                    <a:pt x="9" y="0"/>
                    <a:pt x="19" y="0"/>
                  </a:cubicBezTo>
                  <a:cubicBezTo>
                    <a:pt x="219" y="0"/>
                    <a:pt x="219" y="0"/>
                    <a:pt x="219" y="0"/>
                  </a:cubicBezTo>
                  <a:cubicBezTo>
                    <a:pt x="229" y="0"/>
                    <a:pt x="238" y="8"/>
                    <a:pt x="238" y="18"/>
                  </a:cubicBezTo>
                  <a:cubicBezTo>
                    <a:pt x="238" y="131"/>
                    <a:pt x="238" y="131"/>
                    <a:pt x="238" y="131"/>
                  </a:cubicBezTo>
                  <a:cubicBezTo>
                    <a:pt x="238" y="141"/>
                    <a:pt x="229" y="150"/>
                    <a:pt x="219" y="150"/>
                  </a:cubicBezTo>
                  <a:close/>
                  <a:moveTo>
                    <a:pt x="19" y="12"/>
                  </a:moveTo>
                  <a:cubicBezTo>
                    <a:pt x="16" y="12"/>
                    <a:pt x="13" y="15"/>
                    <a:pt x="13" y="18"/>
                  </a:cubicBezTo>
                  <a:cubicBezTo>
                    <a:pt x="13" y="131"/>
                    <a:pt x="13" y="131"/>
                    <a:pt x="13" y="131"/>
                  </a:cubicBezTo>
                  <a:cubicBezTo>
                    <a:pt x="13" y="134"/>
                    <a:pt x="16" y="137"/>
                    <a:pt x="19" y="137"/>
                  </a:cubicBezTo>
                  <a:cubicBezTo>
                    <a:pt x="219" y="137"/>
                    <a:pt x="219" y="137"/>
                    <a:pt x="219" y="137"/>
                  </a:cubicBezTo>
                  <a:cubicBezTo>
                    <a:pt x="222" y="137"/>
                    <a:pt x="225" y="134"/>
                    <a:pt x="225" y="131"/>
                  </a:cubicBezTo>
                  <a:cubicBezTo>
                    <a:pt x="225" y="18"/>
                    <a:pt x="225" y="18"/>
                    <a:pt x="225" y="18"/>
                  </a:cubicBezTo>
                  <a:cubicBezTo>
                    <a:pt x="225" y="15"/>
                    <a:pt x="222" y="12"/>
                    <a:pt x="219" y="12"/>
                  </a:cubicBezTo>
                  <a:lnTo>
                    <a:pt x="19" y="1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9" name="Freeform 28"/>
            <p:cNvSpPr/>
            <p:nvPr/>
          </p:nvSpPr>
          <p:spPr bwMode="auto">
            <a:xfrm>
              <a:off x="4434" y="2095"/>
              <a:ext cx="1338" cy="893"/>
            </a:xfrm>
            <a:custGeom>
              <a:avLst/>
              <a:gdLst>
                <a:gd name="T0" fmla="*/ 0 w 1338"/>
                <a:gd name="T1" fmla="*/ 536 h 893"/>
                <a:gd name="T2" fmla="*/ 148 w 1338"/>
                <a:gd name="T3" fmla="*/ 402 h 893"/>
                <a:gd name="T4" fmla="*/ 298 w 1338"/>
                <a:gd name="T5" fmla="*/ 431 h 893"/>
                <a:gd name="T6" fmla="*/ 446 w 1338"/>
                <a:gd name="T7" fmla="*/ 283 h 893"/>
                <a:gd name="T8" fmla="*/ 596 w 1338"/>
                <a:gd name="T9" fmla="*/ 328 h 893"/>
                <a:gd name="T10" fmla="*/ 743 w 1338"/>
                <a:gd name="T11" fmla="*/ 150 h 893"/>
                <a:gd name="T12" fmla="*/ 893 w 1338"/>
                <a:gd name="T13" fmla="*/ 550 h 893"/>
                <a:gd name="T14" fmla="*/ 1041 w 1338"/>
                <a:gd name="T15" fmla="*/ 388 h 893"/>
                <a:gd name="T16" fmla="*/ 1191 w 1338"/>
                <a:gd name="T17" fmla="*/ 448 h 893"/>
                <a:gd name="T18" fmla="*/ 1338 w 1338"/>
                <a:gd name="T19" fmla="*/ 0 h 893"/>
                <a:gd name="T20" fmla="*/ 1338 w 1338"/>
                <a:gd name="T21" fmla="*/ 893 h 893"/>
                <a:gd name="T22" fmla="*/ 0 w 1338"/>
                <a:gd name="T23" fmla="*/ 893 h 893"/>
                <a:gd name="T24" fmla="*/ 0 w 1338"/>
                <a:gd name="T25" fmla="*/ 53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8" h="893">
                  <a:moveTo>
                    <a:pt x="0" y="536"/>
                  </a:moveTo>
                  <a:lnTo>
                    <a:pt x="148" y="402"/>
                  </a:lnTo>
                  <a:lnTo>
                    <a:pt x="298" y="431"/>
                  </a:lnTo>
                  <a:lnTo>
                    <a:pt x="446" y="283"/>
                  </a:lnTo>
                  <a:lnTo>
                    <a:pt x="596" y="328"/>
                  </a:lnTo>
                  <a:lnTo>
                    <a:pt x="743" y="150"/>
                  </a:lnTo>
                  <a:lnTo>
                    <a:pt x="893" y="550"/>
                  </a:lnTo>
                  <a:lnTo>
                    <a:pt x="1041" y="388"/>
                  </a:lnTo>
                  <a:lnTo>
                    <a:pt x="1191" y="448"/>
                  </a:lnTo>
                  <a:lnTo>
                    <a:pt x="1338" y="0"/>
                  </a:lnTo>
                  <a:lnTo>
                    <a:pt x="1338" y="893"/>
                  </a:lnTo>
                  <a:lnTo>
                    <a:pt x="0" y="893"/>
                  </a:lnTo>
                  <a:lnTo>
                    <a:pt x="0" y="536"/>
                  </a:lnTo>
                  <a:close/>
                </a:path>
              </a:pathLst>
            </a:custGeom>
            <a:solidFill>
              <a:srgbClr val="FFC4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0" name="Freeform 29"/>
            <p:cNvSpPr>
              <a:spLocks noEditPoints="1"/>
            </p:cNvSpPr>
            <p:nvPr/>
          </p:nvSpPr>
          <p:spPr bwMode="auto">
            <a:xfrm>
              <a:off x="4256" y="1752"/>
              <a:ext cx="1695" cy="1371"/>
            </a:xfrm>
            <a:custGeom>
              <a:avLst/>
              <a:gdLst>
                <a:gd name="T0" fmla="*/ 675 w 712"/>
                <a:gd name="T1" fmla="*/ 575 h 576"/>
                <a:gd name="T2" fmla="*/ 37 w 712"/>
                <a:gd name="T3" fmla="*/ 575 h 576"/>
                <a:gd name="T4" fmla="*/ 0 w 712"/>
                <a:gd name="T5" fmla="*/ 537 h 576"/>
                <a:gd name="T6" fmla="*/ 0 w 712"/>
                <a:gd name="T7" fmla="*/ 39 h 576"/>
                <a:gd name="T8" fmla="*/ 37 w 712"/>
                <a:gd name="T9" fmla="*/ 0 h 576"/>
                <a:gd name="T10" fmla="*/ 675 w 712"/>
                <a:gd name="T11" fmla="*/ 0 h 576"/>
                <a:gd name="T12" fmla="*/ 712 w 712"/>
                <a:gd name="T13" fmla="*/ 39 h 576"/>
                <a:gd name="T14" fmla="*/ 712 w 712"/>
                <a:gd name="T15" fmla="*/ 537 h 576"/>
                <a:gd name="T16" fmla="*/ 675 w 712"/>
                <a:gd name="T17" fmla="*/ 576 h 576"/>
                <a:gd name="T18" fmla="*/ 675 w 712"/>
                <a:gd name="T19" fmla="*/ 575 h 576"/>
                <a:gd name="T20" fmla="*/ 37 w 712"/>
                <a:gd name="T21" fmla="*/ 13 h 576"/>
                <a:gd name="T22" fmla="*/ 12 w 712"/>
                <a:gd name="T23" fmla="*/ 39 h 576"/>
                <a:gd name="T24" fmla="*/ 12 w 712"/>
                <a:gd name="T25" fmla="*/ 537 h 576"/>
                <a:gd name="T26" fmla="*/ 37 w 712"/>
                <a:gd name="T27" fmla="*/ 563 h 576"/>
                <a:gd name="T28" fmla="*/ 675 w 712"/>
                <a:gd name="T29" fmla="*/ 563 h 576"/>
                <a:gd name="T30" fmla="*/ 700 w 712"/>
                <a:gd name="T31" fmla="*/ 537 h 576"/>
                <a:gd name="T32" fmla="*/ 700 w 712"/>
                <a:gd name="T33" fmla="*/ 39 h 576"/>
                <a:gd name="T34" fmla="*/ 675 w 712"/>
                <a:gd name="T35" fmla="*/ 13 h 576"/>
                <a:gd name="T36" fmla="*/ 37 w 712"/>
                <a:gd name="T37" fmla="*/ 1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2" h="576">
                  <a:moveTo>
                    <a:pt x="675" y="575"/>
                  </a:moveTo>
                  <a:cubicBezTo>
                    <a:pt x="37" y="575"/>
                    <a:pt x="37" y="575"/>
                    <a:pt x="37" y="575"/>
                  </a:cubicBezTo>
                  <a:cubicBezTo>
                    <a:pt x="17" y="575"/>
                    <a:pt x="0" y="558"/>
                    <a:pt x="0" y="537"/>
                  </a:cubicBezTo>
                  <a:cubicBezTo>
                    <a:pt x="0" y="39"/>
                    <a:pt x="0" y="39"/>
                    <a:pt x="0" y="39"/>
                  </a:cubicBezTo>
                  <a:cubicBezTo>
                    <a:pt x="0" y="18"/>
                    <a:pt x="17" y="0"/>
                    <a:pt x="37" y="0"/>
                  </a:cubicBezTo>
                  <a:cubicBezTo>
                    <a:pt x="675" y="0"/>
                    <a:pt x="675" y="0"/>
                    <a:pt x="675" y="0"/>
                  </a:cubicBezTo>
                  <a:cubicBezTo>
                    <a:pt x="695" y="0"/>
                    <a:pt x="712" y="18"/>
                    <a:pt x="712" y="39"/>
                  </a:cubicBezTo>
                  <a:cubicBezTo>
                    <a:pt x="712" y="537"/>
                    <a:pt x="712" y="537"/>
                    <a:pt x="712" y="537"/>
                  </a:cubicBezTo>
                  <a:cubicBezTo>
                    <a:pt x="712" y="558"/>
                    <a:pt x="695" y="576"/>
                    <a:pt x="675" y="576"/>
                  </a:cubicBezTo>
                  <a:lnTo>
                    <a:pt x="675" y="575"/>
                  </a:lnTo>
                  <a:close/>
                  <a:moveTo>
                    <a:pt x="37" y="13"/>
                  </a:moveTo>
                  <a:cubicBezTo>
                    <a:pt x="23" y="13"/>
                    <a:pt x="12" y="25"/>
                    <a:pt x="12" y="39"/>
                  </a:cubicBezTo>
                  <a:cubicBezTo>
                    <a:pt x="12" y="537"/>
                    <a:pt x="12" y="537"/>
                    <a:pt x="12" y="537"/>
                  </a:cubicBezTo>
                  <a:cubicBezTo>
                    <a:pt x="12" y="551"/>
                    <a:pt x="23" y="563"/>
                    <a:pt x="37" y="563"/>
                  </a:cubicBezTo>
                  <a:cubicBezTo>
                    <a:pt x="675" y="563"/>
                    <a:pt x="675" y="563"/>
                    <a:pt x="675" y="563"/>
                  </a:cubicBezTo>
                  <a:cubicBezTo>
                    <a:pt x="689" y="563"/>
                    <a:pt x="700" y="551"/>
                    <a:pt x="700" y="537"/>
                  </a:cubicBezTo>
                  <a:cubicBezTo>
                    <a:pt x="700" y="39"/>
                    <a:pt x="700" y="39"/>
                    <a:pt x="700" y="39"/>
                  </a:cubicBezTo>
                  <a:cubicBezTo>
                    <a:pt x="700" y="25"/>
                    <a:pt x="689" y="13"/>
                    <a:pt x="675" y="13"/>
                  </a:cubicBez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1" name="Freeform 30"/>
            <p:cNvSpPr>
              <a:spLocks noEditPoints="1"/>
            </p:cNvSpPr>
            <p:nvPr/>
          </p:nvSpPr>
          <p:spPr bwMode="auto">
            <a:xfrm>
              <a:off x="4418" y="1976"/>
              <a:ext cx="1371" cy="686"/>
            </a:xfrm>
            <a:custGeom>
              <a:avLst/>
              <a:gdLst>
                <a:gd name="T0" fmla="*/ 151 w 576"/>
                <a:gd name="T1" fmla="*/ 13 h 288"/>
                <a:gd name="T2" fmla="*/ 26 w 576"/>
                <a:gd name="T3" fmla="*/ 13 h 288"/>
                <a:gd name="T4" fmla="*/ 19 w 576"/>
                <a:gd name="T5" fmla="*/ 6 h 288"/>
                <a:gd name="T6" fmla="*/ 26 w 576"/>
                <a:gd name="T7" fmla="*/ 0 h 288"/>
                <a:gd name="T8" fmla="*/ 151 w 576"/>
                <a:gd name="T9" fmla="*/ 0 h 288"/>
                <a:gd name="T10" fmla="*/ 157 w 576"/>
                <a:gd name="T11" fmla="*/ 6 h 288"/>
                <a:gd name="T12" fmla="*/ 151 w 576"/>
                <a:gd name="T13" fmla="*/ 13 h 288"/>
                <a:gd name="T14" fmla="*/ 151 w 576"/>
                <a:gd name="T15" fmla="*/ 44 h 288"/>
                <a:gd name="T16" fmla="*/ 26 w 576"/>
                <a:gd name="T17" fmla="*/ 44 h 288"/>
                <a:gd name="T18" fmla="*/ 19 w 576"/>
                <a:gd name="T19" fmla="*/ 38 h 288"/>
                <a:gd name="T20" fmla="*/ 26 w 576"/>
                <a:gd name="T21" fmla="*/ 31 h 288"/>
                <a:gd name="T22" fmla="*/ 151 w 576"/>
                <a:gd name="T23" fmla="*/ 31 h 288"/>
                <a:gd name="T24" fmla="*/ 157 w 576"/>
                <a:gd name="T25" fmla="*/ 38 h 288"/>
                <a:gd name="T26" fmla="*/ 151 w 576"/>
                <a:gd name="T27" fmla="*/ 44 h 288"/>
                <a:gd name="T28" fmla="*/ 88 w 576"/>
                <a:gd name="T29" fmla="*/ 75 h 288"/>
                <a:gd name="T30" fmla="*/ 26 w 576"/>
                <a:gd name="T31" fmla="*/ 75 h 288"/>
                <a:gd name="T32" fmla="*/ 19 w 576"/>
                <a:gd name="T33" fmla="*/ 69 h 288"/>
                <a:gd name="T34" fmla="*/ 26 w 576"/>
                <a:gd name="T35" fmla="*/ 63 h 288"/>
                <a:gd name="T36" fmla="*/ 88 w 576"/>
                <a:gd name="T37" fmla="*/ 63 h 288"/>
                <a:gd name="T38" fmla="*/ 94 w 576"/>
                <a:gd name="T39" fmla="*/ 69 h 288"/>
                <a:gd name="T40" fmla="*/ 88 w 576"/>
                <a:gd name="T41" fmla="*/ 75 h 288"/>
                <a:gd name="T42" fmla="*/ 382 w 576"/>
                <a:gd name="T43" fmla="*/ 288 h 288"/>
                <a:gd name="T44" fmla="*/ 376 w 576"/>
                <a:gd name="T45" fmla="*/ 284 h 288"/>
                <a:gd name="T46" fmla="*/ 317 w 576"/>
                <a:gd name="T47" fmla="*/ 125 h 288"/>
                <a:gd name="T48" fmla="*/ 262 w 576"/>
                <a:gd name="T49" fmla="*/ 192 h 288"/>
                <a:gd name="T50" fmla="*/ 255 w 576"/>
                <a:gd name="T51" fmla="*/ 194 h 288"/>
                <a:gd name="T52" fmla="*/ 196 w 576"/>
                <a:gd name="T53" fmla="*/ 176 h 288"/>
                <a:gd name="T54" fmla="*/ 136 w 576"/>
                <a:gd name="T55" fmla="*/ 236 h 288"/>
                <a:gd name="T56" fmla="*/ 131 w 576"/>
                <a:gd name="T57" fmla="*/ 238 h 288"/>
                <a:gd name="T58" fmla="*/ 71 w 576"/>
                <a:gd name="T59" fmla="*/ 226 h 288"/>
                <a:gd name="T60" fmla="*/ 11 w 576"/>
                <a:gd name="T61" fmla="*/ 280 h 288"/>
                <a:gd name="T62" fmla="*/ 2 w 576"/>
                <a:gd name="T63" fmla="*/ 279 h 288"/>
                <a:gd name="T64" fmla="*/ 3 w 576"/>
                <a:gd name="T65" fmla="*/ 271 h 288"/>
                <a:gd name="T66" fmla="*/ 65 w 576"/>
                <a:gd name="T67" fmla="*/ 214 h 288"/>
                <a:gd name="T68" fmla="*/ 70 w 576"/>
                <a:gd name="T69" fmla="*/ 213 h 288"/>
                <a:gd name="T70" fmla="*/ 130 w 576"/>
                <a:gd name="T71" fmla="*/ 225 h 288"/>
                <a:gd name="T72" fmla="*/ 190 w 576"/>
                <a:gd name="T73" fmla="*/ 165 h 288"/>
                <a:gd name="T74" fmla="*/ 196 w 576"/>
                <a:gd name="T75" fmla="*/ 163 h 288"/>
                <a:gd name="T76" fmla="*/ 255 w 576"/>
                <a:gd name="T77" fmla="*/ 181 h 288"/>
                <a:gd name="T78" fmla="*/ 314 w 576"/>
                <a:gd name="T79" fmla="*/ 109 h 288"/>
                <a:gd name="T80" fmla="*/ 323 w 576"/>
                <a:gd name="T81" fmla="*/ 108 h 288"/>
                <a:gd name="T82" fmla="*/ 325 w 576"/>
                <a:gd name="T83" fmla="*/ 111 h 288"/>
                <a:gd name="T84" fmla="*/ 384 w 576"/>
                <a:gd name="T85" fmla="*/ 270 h 288"/>
                <a:gd name="T86" fmla="*/ 440 w 576"/>
                <a:gd name="T87" fmla="*/ 209 h 288"/>
                <a:gd name="T88" fmla="*/ 447 w 576"/>
                <a:gd name="T89" fmla="*/ 207 h 288"/>
                <a:gd name="T90" fmla="*/ 503 w 576"/>
                <a:gd name="T91" fmla="*/ 229 h 288"/>
                <a:gd name="T92" fmla="*/ 563 w 576"/>
                <a:gd name="T93" fmla="*/ 48 h 288"/>
                <a:gd name="T94" fmla="*/ 571 w 576"/>
                <a:gd name="T95" fmla="*/ 44 h 288"/>
                <a:gd name="T96" fmla="*/ 575 w 576"/>
                <a:gd name="T97" fmla="*/ 52 h 288"/>
                <a:gd name="T98" fmla="*/ 575 w 576"/>
                <a:gd name="T99" fmla="*/ 52 h 288"/>
                <a:gd name="T100" fmla="*/ 513 w 576"/>
                <a:gd name="T101" fmla="*/ 240 h 288"/>
                <a:gd name="T102" fmla="*/ 505 w 576"/>
                <a:gd name="T103" fmla="*/ 244 h 288"/>
                <a:gd name="T104" fmla="*/ 504 w 576"/>
                <a:gd name="T105" fmla="*/ 244 h 288"/>
                <a:gd name="T106" fmla="*/ 446 w 576"/>
                <a:gd name="T107" fmla="*/ 220 h 288"/>
                <a:gd name="T108" fmla="*/ 386 w 576"/>
                <a:gd name="T109" fmla="*/ 286 h 288"/>
                <a:gd name="T110" fmla="*/ 382 w 576"/>
                <a:gd name="T11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288">
                  <a:moveTo>
                    <a:pt x="151" y="13"/>
                  </a:moveTo>
                  <a:cubicBezTo>
                    <a:pt x="26" y="13"/>
                    <a:pt x="26" y="13"/>
                    <a:pt x="26" y="13"/>
                  </a:cubicBezTo>
                  <a:cubicBezTo>
                    <a:pt x="22" y="13"/>
                    <a:pt x="19" y="10"/>
                    <a:pt x="19" y="6"/>
                  </a:cubicBezTo>
                  <a:cubicBezTo>
                    <a:pt x="19" y="3"/>
                    <a:pt x="22" y="0"/>
                    <a:pt x="26" y="0"/>
                  </a:cubicBezTo>
                  <a:cubicBezTo>
                    <a:pt x="151" y="0"/>
                    <a:pt x="151" y="0"/>
                    <a:pt x="151" y="0"/>
                  </a:cubicBezTo>
                  <a:cubicBezTo>
                    <a:pt x="154" y="0"/>
                    <a:pt x="157" y="3"/>
                    <a:pt x="157" y="6"/>
                  </a:cubicBezTo>
                  <a:cubicBezTo>
                    <a:pt x="157" y="10"/>
                    <a:pt x="154" y="13"/>
                    <a:pt x="151" y="13"/>
                  </a:cubicBezTo>
                  <a:close/>
                  <a:moveTo>
                    <a:pt x="151" y="44"/>
                  </a:moveTo>
                  <a:cubicBezTo>
                    <a:pt x="26" y="44"/>
                    <a:pt x="26" y="44"/>
                    <a:pt x="26" y="44"/>
                  </a:cubicBezTo>
                  <a:cubicBezTo>
                    <a:pt x="22" y="44"/>
                    <a:pt x="19" y="41"/>
                    <a:pt x="19" y="38"/>
                  </a:cubicBezTo>
                  <a:cubicBezTo>
                    <a:pt x="19" y="34"/>
                    <a:pt x="22" y="31"/>
                    <a:pt x="26" y="31"/>
                  </a:cubicBezTo>
                  <a:cubicBezTo>
                    <a:pt x="151" y="31"/>
                    <a:pt x="151" y="31"/>
                    <a:pt x="151" y="31"/>
                  </a:cubicBezTo>
                  <a:cubicBezTo>
                    <a:pt x="154" y="31"/>
                    <a:pt x="157" y="34"/>
                    <a:pt x="157" y="38"/>
                  </a:cubicBezTo>
                  <a:cubicBezTo>
                    <a:pt x="157" y="41"/>
                    <a:pt x="154" y="44"/>
                    <a:pt x="151" y="44"/>
                  </a:cubicBezTo>
                  <a:close/>
                  <a:moveTo>
                    <a:pt x="88" y="75"/>
                  </a:moveTo>
                  <a:cubicBezTo>
                    <a:pt x="26" y="75"/>
                    <a:pt x="26" y="75"/>
                    <a:pt x="26" y="75"/>
                  </a:cubicBezTo>
                  <a:cubicBezTo>
                    <a:pt x="22" y="75"/>
                    <a:pt x="19" y="72"/>
                    <a:pt x="19" y="69"/>
                  </a:cubicBezTo>
                  <a:cubicBezTo>
                    <a:pt x="19" y="66"/>
                    <a:pt x="22" y="63"/>
                    <a:pt x="26" y="63"/>
                  </a:cubicBezTo>
                  <a:cubicBezTo>
                    <a:pt x="88" y="63"/>
                    <a:pt x="88" y="63"/>
                    <a:pt x="88" y="63"/>
                  </a:cubicBezTo>
                  <a:cubicBezTo>
                    <a:pt x="91" y="63"/>
                    <a:pt x="94" y="66"/>
                    <a:pt x="94" y="69"/>
                  </a:cubicBezTo>
                  <a:cubicBezTo>
                    <a:pt x="94" y="72"/>
                    <a:pt x="91" y="75"/>
                    <a:pt x="88" y="75"/>
                  </a:cubicBezTo>
                  <a:close/>
                  <a:moveTo>
                    <a:pt x="382" y="288"/>
                  </a:moveTo>
                  <a:cubicBezTo>
                    <a:pt x="379" y="288"/>
                    <a:pt x="377" y="286"/>
                    <a:pt x="376" y="284"/>
                  </a:cubicBezTo>
                  <a:cubicBezTo>
                    <a:pt x="317" y="125"/>
                    <a:pt x="317" y="125"/>
                    <a:pt x="317" y="125"/>
                  </a:cubicBezTo>
                  <a:cubicBezTo>
                    <a:pt x="262" y="192"/>
                    <a:pt x="262" y="192"/>
                    <a:pt x="262" y="192"/>
                  </a:cubicBezTo>
                  <a:cubicBezTo>
                    <a:pt x="260" y="194"/>
                    <a:pt x="257" y="194"/>
                    <a:pt x="255" y="194"/>
                  </a:cubicBezTo>
                  <a:cubicBezTo>
                    <a:pt x="196" y="176"/>
                    <a:pt x="196" y="176"/>
                    <a:pt x="196" y="176"/>
                  </a:cubicBezTo>
                  <a:cubicBezTo>
                    <a:pt x="136" y="236"/>
                    <a:pt x="136" y="236"/>
                    <a:pt x="136" y="236"/>
                  </a:cubicBezTo>
                  <a:cubicBezTo>
                    <a:pt x="135" y="237"/>
                    <a:pt x="133" y="238"/>
                    <a:pt x="131" y="238"/>
                  </a:cubicBezTo>
                  <a:cubicBezTo>
                    <a:pt x="71" y="226"/>
                    <a:pt x="71" y="226"/>
                    <a:pt x="71" y="226"/>
                  </a:cubicBezTo>
                  <a:cubicBezTo>
                    <a:pt x="11" y="280"/>
                    <a:pt x="11" y="280"/>
                    <a:pt x="11" y="280"/>
                  </a:cubicBezTo>
                  <a:cubicBezTo>
                    <a:pt x="8" y="282"/>
                    <a:pt x="4" y="282"/>
                    <a:pt x="2" y="279"/>
                  </a:cubicBezTo>
                  <a:cubicBezTo>
                    <a:pt x="0" y="277"/>
                    <a:pt x="0" y="273"/>
                    <a:pt x="3" y="271"/>
                  </a:cubicBezTo>
                  <a:cubicBezTo>
                    <a:pt x="65" y="214"/>
                    <a:pt x="65" y="214"/>
                    <a:pt x="65" y="214"/>
                  </a:cubicBezTo>
                  <a:cubicBezTo>
                    <a:pt x="67" y="213"/>
                    <a:pt x="69" y="213"/>
                    <a:pt x="70" y="213"/>
                  </a:cubicBezTo>
                  <a:cubicBezTo>
                    <a:pt x="130" y="225"/>
                    <a:pt x="130" y="225"/>
                    <a:pt x="130" y="225"/>
                  </a:cubicBezTo>
                  <a:cubicBezTo>
                    <a:pt x="190" y="165"/>
                    <a:pt x="190" y="165"/>
                    <a:pt x="190" y="165"/>
                  </a:cubicBezTo>
                  <a:cubicBezTo>
                    <a:pt x="191" y="163"/>
                    <a:pt x="194" y="162"/>
                    <a:pt x="196" y="163"/>
                  </a:cubicBezTo>
                  <a:cubicBezTo>
                    <a:pt x="255" y="181"/>
                    <a:pt x="255" y="181"/>
                    <a:pt x="255" y="181"/>
                  </a:cubicBezTo>
                  <a:cubicBezTo>
                    <a:pt x="314" y="109"/>
                    <a:pt x="314" y="109"/>
                    <a:pt x="314" y="109"/>
                  </a:cubicBezTo>
                  <a:cubicBezTo>
                    <a:pt x="317" y="106"/>
                    <a:pt x="321" y="106"/>
                    <a:pt x="323" y="108"/>
                  </a:cubicBezTo>
                  <a:cubicBezTo>
                    <a:pt x="324" y="109"/>
                    <a:pt x="325" y="110"/>
                    <a:pt x="325" y="111"/>
                  </a:cubicBezTo>
                  <a:cubicBezTo>
                    <a:pt x="384" y="270"/>
                    <a:pt x="384" y="270"/>
                    <a:pt x="384" y="270"/>
                  </a:cubicBezTo>
                  <a:cubicBezTo>
                    <a:pt x="440" y="209"/>
                    <a:pt x="440" y="209"/>
                    <a:pt x="440" y="209"/>
                  </a:cubicBezTo>
                  <a:cubicBezTo>
                    <a:pt x="441" y="207"/>
                    <a:pt x="444" y="206"/>
                    <a:pt x="447" y="207"/>
                  </a:cubicBezTo>
                  <a:cubicBezTo>
                    <a:pt x="503" y="229"/>
                    <a:pt x="503" y="229"/>
                    <a:pt x="503" y="229"/>
                  </a:cubicBezTo>
                  <a:cubicBezTo>
                    <a:pt x="563" y="48"/>
                    <a:pt x="563" y="48"/>
                    <a:pt x="563" y="48"/>
                  </a:cubicBezTo>
                  <a:cubicBezTo>
                    <a:pt x="564" y="45"/>
                    <a:pt x="568" y="43"/>
                    <a:pt x="571" y="44"/>
                  </a:cubicBezTo>
                  <a:cubicBezTo>
                    <a:pt x="574" y="45"/>
                    <a:pt x="576" y="48"/>
                    <a:pt x="575" y="52"/>
                  </a:cubicBezTo>
                  <a:cubicBezTo>
                    <a:pt x="575" y="52"/>
                    <a:pt x="575" y="52"/>
                    <a:pt x="575" y="52"/>
                  </a:cubicBezTo>
                  <a:cubicBezTo>
                    <a:pt x="513" y="240"/>
                    <a:pt x="513" y="240"/>
                    <a:pt x="513" y="240"/>
                  </a:cubicBezTo>
                  <a:cubicBezTo>
                    <a:pt x="512" y="243"/>
                    <a:pt x="508" y="245"/>
                    <a:pt x="505" y="244"/>
                  </a:cubicBezTo>
                  <a:cubicBezTo>
                    <a:pt x="505" y="244"/>
                    <a:pt x="505" y="244"/>
                    <a:pt x="504" y="244"/>
                  </a:cubicBezTo>
                  <a:cubicBezTo>
                    <a:pt x="446" y="220"/>
                    <a:pt x="446" y="220"/>
                    <a:pt x="446" y="220"/>
                  </a:cubicBezTo>
                  <a:cubicBezTo>
                    <a:pt x="386" y="286"/>
                    <a:pt x="386" y="286"/>
                    <a:pt x="386" y="286"/>
                  </a:cubicBezTo>
                  <a:cubicBezTo>
                    <a:pt x="385" y="287"/>
                    <a:pt x="384" y="288"/>
                    <a:pt x="382" y="28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2" name="Freeform 31"/>
            <p:cNvSpPr>
              <a:spLocks noEditPoints="1"/>
            </p:cNvSpPr>
            <p:nvPr/>
          </p:nvSpPr>
          <p:spPr bwMode="auto">
            <a:xfrm>
              <a:off x="4568" y="1633"/>
              <a:ext cx="1071" cy="1607"/>
            </a:xfrm>
            <a:custGeom>
              <a:avLst/>
              <a:gdLst>
                <a:gd name="T0" fmla="*/ 0 w 450"/>
                <a:gd name="T1" fmla="*/ 569 h 675"/>
                <a:gd name="T2" fmla="*/ 6 w 450"/>
                <a:gd name="T3" fmla="*/ 357 h 675"/>
                <a:gd name="T4" fmla="*/ 13 w 450"/>
                <a:gd name="T5" fmla="*/ 569 h 675"/>
                <a:gd name="T6" fmla="*/ 69 w 450"/>
                <a:gd name="T7" fmla="*/ 575 h 675"/>
                <a:gd name="T8" fmla="*/ 63 w 450"/>
                <a:gd name="T9" fmla="*/ 375 h 675"/>
                <a:gd name="T10" fmla="*/ 75 w 450"/>
                <a:gd name="T11" fmla="*/ 375 h 675"/>
                <a:gd name="T12" fmla="*/ 69 w 450"/>
                <a:gd name="T13" fmla="*/ 575 h 675"/>
                <a:gd name="T14" fmla="*/ 125 w 450"/>
                <a:gd name="T15" fmla="*/ 569 h 675"/>
                <a:gd name="T16" fmla="*/ 131 w 450"/>
                <a:gd name="T17" fmla="*/ 307 h 675"/>
                <a:gd name="T18" fmla="*/ 138 w 450"/>
                <a:gd name="T19" fmla="*/ 569 h 675"/>
                <a:gd name="T20" fmla="*/ 194 w 450"/>
                <a:gd name="T21" fmla="*/ 575 h 675"/>
                <a:gd name="T22" fmla="*/ 188 w 450"/>
                <a:gd name="T23" fmla="*/ 332 h 675"/>
                <a:gd name="T24" fmla="*/ 200 w 450"/>
                <a:gd name="T25" fmla="*/ 332 h 675"/>
                <a:gd name="T26" fmla="*/ 194 w 450"/>
                <a:gd name="T27" fmla="*/ 575 h 675"/>
                <a:gd name="T28" fmla="*/ 250 w 450"/>
                <a:gd name="T29" fmla="*/ 569 h 675"/>
                <a:gd name="T30" fmla="*/ 256 w 450"/>
                <a:gd name="T31" fmla="*/ 250 h 675"/>
                <a:gd name="T32" fmla="*/ 263 w 450"/>
                <a:gd name="T33" fmla="*/ 569 h 675"/>
                <a:gd name="T34" fmla="*/ 319 w 450"/>
                <a:gd name="T35" fmla="*/ 575 h 675"/>
                <a:gd name="T36" fmla="*/ 313 w 450"/>
                <a:gd name="T37" fmla="*/ 425 h 675"/>
                <a:gd name="T38" fmla="*/ 325 w 450"/>
                <a:gd name="T39" fmla="*/ 425 h 675"/>
                <a:gd name="T40" fmla="*/ 319 w 450"/>
                <a:gd name="T41" fmla="*/ 575 h 675"/>
                <a:gd name="T42" fmla="*/ 375 w 450"/>
                <a:gd name="T43" fmla="*/ 569 h 675"/>
                <a:gd name="T44" fmla="*/ 381 w 450"/>
                <a:gd name="T45" fmla="*/ 350 h 675"/>
                <a:gd name="T46" fmla="*/ 388 w 450"/>
                <a:gd name="T47" fmla="*/ 569 h 675"/>
                <a:gd name="T48" fmla="*/ 444 w 450"/>
                <a:gd name="T49" fmla="*/ 575 h 675"/>
                <a:gd name="T50" fmla="*/ 438 w 450"/>
                <a:gd name="T51" fmla="*/ 382 h 675"/>
                <a:gd name="T52" fmla="*/ 450 w 450"/>
                <a:gd name="T53" fmla="*/ 382 h 675"/>
                <a:gd name="T54" fmla="*/ 444 w 450"/>
                <a:gd name="T55" fmla="*/ 575 h 675"/>
                <a:gd name="T56" fmla="*/ 288 w 450"/>
                <a:gd name="T57" fmla="*/ 675 h 675"/>
                <a:gd name="T58" fmla="*/ 288 w 450"/>
                <a:gd name="T59" fmla="*/ 663 h 675"/>
                <a:gd name="T60" fmla="*/ 319 w 450"/>
                <a:gd name="T61" fmla="*/ 669 h 675"/>
                <a:gd name="T62" fmla="*/ 263 w 450"/>
                <a:gd name="T63" fmla="*/ 675 h 675"/>
                <a:gd name="T64" fmla="*/ 6 w 450"/>
                <a:gd name="T65" fmla="*/ 669 h 675"/>
                <a:gd name="T66" fmla="*/ 263 w 450"/>
                <a:gd name="T67" fmla="*/ 663 h 675"/>
                <a:gd name="T68" fmla="*/ 263 w 450"/>
                <a:gd name="T69" fmla="*/ 675 h 675"/>
                <a:gd name="T70" fmla="*/ 200 w 450"/>
                <a:gd name="T71" fmla="*/ 13 h 675"/>
                <a:gd name="T72" fmla="*/ 200 w 450"/>
                <a:gd name="T73" fmla="*/ 0 h 675"/>
                <a:gd name="T74" fmla="*/ 231 w 450"/>
                <a:gd name="T75" fmla="*/ 7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0" h="675">
                  <a:moveTo>
                    <a:pt x="6" y="575"/>
                  </a:moveTo>
                  <a:cubicBezTo>
                    <a:pt x="3" y="575"/>
                    <a:pt x="0" y="573"/>
                    <a:pt x="0" y="569"/>
                  </a:cubicBezTo>
                  <a:cubicBezTo>
                    <a:pt x="0" y="363"/>
                    <a:pt x="0" y="363"/>
                    <a:pt x="0" y="363"/>
                  </a:cubicBezTo>
                  <a:cubicBezTo>
                    <a:pt x="0" y="360"/>
                    <a:pt x="3" y="357"/>
                    <a:pt x="6" y="357"/>
                  </a:cubicBezTo>
                  <a:cubicBezTo>
                    <a:pt x="10" y="357"/>
                    <a:pt x="13" y="360"/>
                    <a:pt x="13" y="363"/>
                  </a:cubicBezTo>
                  <a:cubicBezTo>
                    <a:pt x="13" y="569"/>
                    <a:pt x="13" y="569"/>
                    <a:pt x="13" y="569"/>
                  </a:cubicBezTo>
                  <a:cubicBezTo>
                    <a:pt x="13" y="573"/>
                    <a:pt x="10" y="575"/>
                    <a:pt x="6" y="575"/>
                  </a:cubicBezTo>
                  <a:close/>
                  <a:moveTo>
                    <a:pt x="69" y="575"/>
                  </a:moveTo>
                  <a:cubicBezTo>
                    <a:pt x="65" y="575"/>
                    <a:pt x="63" y="573"/>
                    <a:pt x="63" y="569"/>
                  </a:cubicBezTo>
                  <a:cubicBezTo>
                    <a:pt x="63" y="375"/>
                    <a:pt x="63" y="375"/>
                    <a:pt x="63" y="375"/>
                  </a:cubicBezTo>
                  <a:cubicBezTo>
                    <a:pt x="63" y="372"/>
                    <a:pt x="65" y="369"/>
                    <a:pt x="69" y="369"/>
                  </a:cubicBezTo>
                  <a:cubicBezTo>
                    <a:pt x="72" y="369"/>
                    <a:pt x="75" y="372"/>
                    <a:pt x="75" y="375"/>
                  </a:cubicBezTo>
                  <a:cubicBezTo>
                    <a:pt x="75" y="569"/>
                    <a:pt x="75" y="569"/>
                    <a:pt x="75" y="569"/>
                  </a:cubicBezTo>
                  <a:cubicBezTo>
                    <a:pt x="75" y="573"/>
                    <a:pt x="72" y="575"/>
                    <a:pt x="69" y="575"/>
                  </a:cubicBezTo>
                  <a:close/>
                  <a:moveTo>
                    <a:pt x="131" y="575"/>
                  </a:moveTo>
                  <a:cubicBezTo>
                    <a:pt x="128" y="575"/>
                    <a:pt x="125" y="573"/>
                    <a:pt x="125" y="569"/>
                  </a:cubicBezTo>
                  <a:cubicBezTo>
                    <a:pt x="125" y="313"/>
                    <a:pt x="125" y="313"/>
                    <a:pt x="125" y="313"/>
                  </a:cubicBezTo>
                  <a:cubicBezTo>
                    <a:pt x="125" y="310"/>
                    <a:pt x="128" y="307"/>
                    <a:pt x="131" y="307"/>
                  </a:cubicBezTo>
                  <a:cubicBezTo>
                    <a:pt x="135" y="307"/>
                    <a:pt x="138" y="310"/>
                    <a:pt x="138" y="313"/>
                  </a:cubicBezTo>
                  <a:cubicBezTo>
                    <a:pt x="138" y="569"/>
                    <a:pt x="138" y="569"/>
                    <a:pt x="138" y="569"/>
                  </a:cubicBezTo>
                  <a:cubicBezTo>
                    <a:pt x="138" y="573"/>
                    <a:pt x="135" y="575"/>
                    <a:pt x="131" y="575"/>
                  </a:cubicBezTo>
                  <a:close/>
                  <a:moveTo>
                    <a:pt x="194" y="575"/>
                  </a:moveTo>
                  <a:cubicBezTo>
                    <a:pt x="190" y="575"/>
                    <a:pt x="188" y="573"/>
                    <a:pt x="188" y="569"/>
                  </a:cubicBezTo>
                  <a:cubicBezTo>
                    <a:pt x="188" y="332"/>
                    <a:pt x="188" y="332"/>
                    <a:pt x="188" y="332"/>
                  </a:cubicBezTo>
                  <a:cubicBezTo>
                    <a:pt x="188" y="328"/>
                    <a:pt x="190" y="325"/>
                    <a:pt x="194" y="325"/>
                  </a:cubicBezTo>
                  <a:cubicBezTo>
                    <a:pt x="197" y="325"/>
                    <a:pt x="200" y="328"/>
                    <a:pt x="200" y="332"/>
                  </a:cubicBezTo>
                  <a:cubicBezTo>
                    <a:pt x="200" y="569"/>
                    <a:pt x="200" y="569"/>
                    <a:pt x="200" y="569"/>
                  </a:cubicBezTo>
                  <a:cubicBezTo>
                    <a:pt x="200" y="573"/>
                    <a:pt x="197" y="575"/>
                    <a:pt x="194" y="575"/>
                  </a:cubicBezTo>
                  <a:close/>
                  <a:moveTo>
                    <a:pt x="256" y="575"/>
                  </a:moveTo>
                  <a:cubicBezTo>
                    <a:pt x="253" y="575"/>
                    <a:pt x="250" y="573"/>
                    <a:pt x="250" y="569"/>
                  </a:cubicBezTo>
                  <a:cubicBezTo>
                    <a:pt x="250" y="257"/>
                    <a:pt x="250" y="257"/>
                    <a:pt x="250" y="257"/>
                  </a:cubicBezTo>
                  <a:cubicBezTo>
                    <a:pt x="250" y="253"/>
                    <a:pt x="253" y="250"/>
                    <a:pt x="256" y="250"/>
                  </a:cubicBezTo>
                  <a:cubicBezTo>
                    <a:pt x="260" y="250"/>
                    <a:pt x="263" y="253"/>
                    <a:pt x="263" y="257"/>
                  </a:cubicBezTo>
                  <a:cubicBezTo>
                    <a:pt x="263" y="569"/>
                    <a:pt x="263" y="569"/>
                    <a:pt x="263" y="569"/>
                  </a:cubicBezTo>
                  <a:cubicBezTo>
                    <a:pt x="263" y="573"/>
                    <a:pt x="260" y="575"/>
                    <a:pt x="256" y="575"/>
                  </a:cubicBezTo>
                  <a:close/>
                  <a:moveTo>
                    <a:pt x="319" y="575"/>
                  </a:moveTo>
                  <a:cubicBezTo>
                    <a:pt x="315" y="575"/>
                    <a:pt x="313" y="573"/>
                    <a:pt x="313" y="569"/>
                  </a:cubicBezTo>
                  <a:cubicBezTo>
                    <a:pt x="313" y="425"/>
                    <a:pt x="313" y="425"/>
                    <a:pt x="313" y="425"/>
                  </a:cubicBezTo>
                  <a:cubicBezTo>
                    <a:pt x="313" y="422"/>
                    <a:pt x="315" y="419"/>
                    <a:pt x="319" y="419"/>
                  </a:cubicBezTo>
                  <a:cubicBezTo>
                    <a:pt x="322" y="419"/>
                    <a:pt x="325" y="422"/>
                    <a:pt x="325" y="425"/>
                  </a:cubicBezTo>
                  <a:cubicBezTo>
                    <a:pt x="325" y="569"/>
                    <a:pt x="325" y="569"/>
                    <a:pt x="325" y="569"/>
                  </a:cubicBezTo>
                  <a:cubicBezTo>
                    <a:pt x="325" y="573"/>
                    <a:pt x="322" y="575"/>
                    <a:pt x="319" y="575"/>
                  </a:cubicBezTo>
                  <a:close/>
                  <a:moveTo>
                    <a:pt x="381" y="575"/>
                  </a:moveTo>
                  <a:cubicBezTo>
                    <a:pt x="378" y="575"/>
                    <a:pt x="375" y="573"/>
                    <a:pt x="375" y="569"/>
                  </a:cubicBezTo>
                  <a:cubicBezTo>
                    <a:pt x="375" y="357"/>
                    <a:pt x="375" y="357"/>
                    <a:pt x="375" y="357"/>
                  </a:cubicBezTo>
                  <a:cubicBezTo>
                    <a:pt x="375" y="353"/>
                    <a:pt x="378" y="350"/>
                    <a:pt x="381" y="350"/>
                  </a:cubicBezTo>
                  <a:cubicBezTo>
                    <a:pt x="385" y="350"/>
                    <a:pt x="388" y="353"/>
                    <a:pt x="388" y="357"/>
                  </a:cubicBezTo>
                  <a:cubicBezTo>
                    <a:pt x="388" y="569"/>
                    <a:pt x="388" y="569"/>
                    <a:pt x="388" y="569"/>
                  </a:cubicBezTo>
                  <a:cubicBezTo>
                    <a:pt x="388" y="573"/>
                    <a:pt x="385" y="575"/>
                    <a:pt x="381" y="575"/>
                  </a:cubicBezTo>
                  <a:close/>
                  <a:moveTo>
                    <a:pt x="444" y="575"/>
                  </a:moveTo>
                  <a:cubicBezTo>
                    <a:pt x="440" y="575"/>
                    <a:pt x="438" y="573"/>
                    <a:pt x="438" y="569"/>
                  </a:cubicBezTo>
                  <a:cubicBezTo>
                    <a:pt x="438" y="382"/>
                    <a:pt x="438" y="382"/>
                    <a:pt x="438" y="382"/>
                  </a:cubicBezTo>
                  <a:cubicBezTo>
                    <a:pt x="438" y="378"/>
                    <a:pt x="440" y="375"/>
                    <a:pt x="444" y="375"/>
                  </a:cubicBezTo>
                  <a:cubicBezTo>
                    <a:pt x="447" y="375"/>
                    <a:pt x="450" y="378"/>
                    <a:pt x="450" y="382"/>
                  </a:cubicBezTo>
                  <a:cubicBezTo>
                    <a:pt x="450" y="569"/>
                    <a:pt x="450" y="569"/>
                    <a:pt x="450" y="569"/>
                  </a:cubicBezTo>
                  <a:cubicBezTo>
                    <a:pt x="450" y="573"/>
                    <a:pt x="447" y="575"/>
                    <a:pt x="444" y="575"/>
                  </a:cubicBezTo>
                  <a:close/>
                  <a:moveTo>
                    <a:pt x="313" y="675"/>
                  </a:moveTo>
                  <a:cubicBezTo>
                    <a:pt x="288" y="675"/>
                    <a:pt x="288" y="675"/>
                    <a:pt x="288" y="675"/>
                  </a:cubicBezTo>
                  <a:cubicBezTo>
                    <a:pt x="284" y="675"/>
                    <a:pt x="281" y="673"/>
                    <a:pt x="281" y="669"/>
                  </a:cubicBezTo>
                  <a:cubicBezTo>
                    <a:pt x="281" y="666"/>
                    <a:pt x="284" y="663"/>
                    <a:pt x="288" y="663"/>
                  </a:cubicBezTo>
                  <a:cubicBezTo>
                    <a:pt x="313" y="663"/>
                    <a:pt x="313" y="663"/>
                    <a:pt x="313" y="663"/>
                  </a:cubicBezTo>
                  <a:cubicBezTo>
                    <a:pt x="316" y="663"/>
                    <a:pt x="319" y="666"/>
                    <a:pt x="319" y="669"/>
                  </a:cubicBezTo>
                  <a:cubicBezTo>
                    <a:pt x="319" y="673"/>
                    <a:pt x="316" y="675"/>
                    <a:pt x="313" y="675"/>
                  </a:cubicBezTo>
                  <a:close/>
                  <a:moveTo>
                    <a:pt x="263" y="675"/>
                  </a:moveTo>
                  <a:cubicBezTo>
                    <a:pt x="13" y="675"/>
                    <a:pt x="13" y="675"/>
                    <a:pt x="13" y="675"/>
                  </a:cubicBezTo>
                  <a:cubicBezTo>
                    <a:pt x="9" y="675"/>
                    <a:pt x="6" y="673"/>
                    <a:pt x="6" y="669"/>
                  </a:cubicBezTo>
                  <a:cubicBezTo>
                    <a:pt x="6" y="666"/>
                    <a:pt x="9" y="663"/>
                    <a:pt x="13" y="663"/>
                  </a:cubicBezTo>
                  <a:cubicBezTo>
                    <a:pt x="263" y="663"/>
                    <a:pt x="263" y="663"/>
                    <a:pt x="263" y="663"/>
                  </a:cubicBezTo>
                  <a:cubicBezTo>
                    <a:pt x="266" y="663"/>
                    <a:pt x="269" y="666"/>
                    <a:pt x="269" y="669"/>
                  </a:cubicBezTo>
                  <a:cubicBezTo>
                    <a:pt x="269" y="673"/>
                    <a:pt x="266" y="675"/>
                    <a:pt x="263" y="675"/>
                  </a:cubicBezTo>
                  <a:close/>
                  <a:moveTo>
                    <a:pt x="225" y="13"/>
                  </a:moveTo>
                  <a:cubicBezTo>
                    <a:pt x="200" y="13"/>
                    <a:pt x="200" y="13"/>
                    <a:pt x="200" y="13"/>
                  </a:cubicBezTo>
                  <a:cubicBezTo>
                    <a:pt x="197" y="13"/>
                    <a:pt x="194" y="10"/>
                    <a:pt x="194" y="7"/>
                  </a:cubicBezTo>
                  <a:cubicBezTo>
                    <a:pt x="194" y="3"/>
                    <a:pt x="197" y="0"/>
                    <a:pt x="200" y="0"/>
                  </a:cubicBezTo>
                  <a:cubicBezTo>
                    <a:pt x="225" y="0"/>
                    <a:pt x="225" y="0"/>
                    <a:pt x="225" y="0"/>
                  </a:cubicBezTo>
                  <a:cubicBezTo>
                    <a:pt x="228" y="0"/>
                    <a:pt x="231" y="3"/>
                    <a:pt x="231" y="7"/>
                  </a:cubicBezTo>
                  <a:cubicBezTo>
                    <a:pt x="231" y="10"/>
                    <a:pt x="228" y="13"/>
                    <a:pt x="225"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3" name="Freeform 32"/>
            <p:cNvSpPr/>
            <p:nvPr/>
          </p:nvSpPr>
          <p:spPr bwMode="auto">
            <a:xfrm>
              <a:off x="5149" y="1633"/>
              <a:ext cx="623" cy="31"/>
            </a:xfrm>
            <a:custGeom>
              <a:avLst/>
              <a:gdLst>
                <a:gd name="T0" fmla="*/ 256 w 262"/>
                <a:gd name="T1" fmla="*/ 13 h 13"/>
                <a:gd name="T2" fmla="*/ 6 w 262"/>
                <a:gd name="T3" fmla="*/ 13 h 13"/>
                <a:gd name="T4" fmla="*/ 0 w 262"/>
                <a:gd name="T5" fmla="*/ 7 h 13"/>
                <a:gd name="T6" fmla="*/ 6 w 262"/>
                <a:gd name="T7" fmla="*/ 0 h 13"/>
                <a:gd name="T8" fmla="*/ 256 w 262"/>
                <a:gd name="T9" fmla="*/ 0 h 13"/>
                <a:gd name="T10" fmla="*/ 262 w 262"/>
                <a:gd name="T11" fmla="*/ 7 h 13"/>
                <a:gd name="T12" fmla="*/ 256 w 26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62" h="13">
                  <a:moveTo>
                    <a:pt x="256" y="13"/>
                  </a:moveTo>
                  <a:cubicBezTo>
                    <a:pt x="6" y="13"/>
                    <a:pt x="6" y="13"/>
                    <a:pt x="6" y="13"/>
                  </a:cubicBezTo>
                  <a:cubicBezTo>
                    <a:pt x="3" y="13"/>
                    <a:pt x="0" y="10"/>
                    <a:pt x="0" y="7"/>
                  </a:cubicBezTo>
                  <a:cubicBezTo>
                    <a:pt x="0" y="3"/>
                    <a:pt x="3" y="0"/>
                    <a:pt x="6" y="0"/>
                  </a:cubicBezTo>
                  <a:cubicBezTo>
                    <a:pt x="256" y="0"/>
                    <a:pt x="256" y="0"/>
                    <a:pt x="256" y="0"/>
                  </a:cubicBezTo>
                  <a:cubicBezTo>
                    <a:pt x="259" y="0"/>
                    <a:pt x="262" y="3"/>
                    <a:pt x="262" y="7"/>
                  </a:cubicBezTo>
                  <a:cubicBezTo>
                    <a:pt x="262" y="10"/>
                    <a:pt x="259" y="13"/>
                    <a:pt x="256"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5"/>
                                        </p:tgtEl>
                                      </p:cBhvr>
                                      <p:by x="115000" y="115000"/>
                                    </p:animScale>
                                  </p:childTnLst>
                                </p:cTn>
                              </p:par>
                              <p:par>
                                <p:cTn id="16" presetID="14" presetClass="entr" presetSubtype="1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par>
                                <p:cTn id="19" presetID="14" presetClass="entr" presetSubtype="1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randombar(horizontal)">
                                      <p:cBhvr>
                                        <p:cTn id="21" dur="500"/>
                                        <p:tgtEl>
                                          <p:spTgt spid="85"/>
                                        </p:tgtEl>
                                      </p:cBhvr>
                                    </p:animEffect>
                                  </p:childTnLst>
                                </p:cTn>
                              </p:par>
                              <p:par>
                                <p:cTn id="22" presetID="14" presetClass="entr" presetSubtype="1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47" presetClass="entr" presetSubtype="0" fill="hold" grpId="0" nodeType="withEffect">
                                  <p:stCondLst>
                                    <p:cond delay="0"/>
                                  </p:stCondLst>
                                  <p:childTnLst>
                                    <p:set>
                                      <p:cBhvr>
                                        <p:cTn id="35" dur="500"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500"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par>
                                <p:cTn id="44" presetID="55"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strVal val="#ppt_w*0.70"/>
                                          </p:val>
                                        </p:tav>
                                        <p:tav tm="100000">
                                          <p:val>
                                            <p:strVal val="#ppt_w"/>
                                          </p:val>
                                        </p:tav>
                                      </p:tavLst>
                                    </p:anim>
                                    <p:anim calcmode="lin" valueType="num">
                                      <p:cBhvr>
                                        <p:cTn id="47" dur="1000" fill="hold"/>
                                        <p:tgtEl>
                                          <p:spTgt spid="8"/>
                                        </p:tgtEl>
                                        <p:attrNameLst>
                                          <p:attrName>ppt_h</p:attrName>
                                        </p:attrNameLst>
                                      </p:cBhvr>
                                      <p:tavLst>
                                        <p:tav tm="0">
                                          <p:val>
                                            <p:strVal val="#ppt_h"/>
                                          </p:val>
                                        </p:tav>
                                        <p:tav tm="100000">
                                          <p:val>
                                            <p:strVal val="#ppt_h"/>
                                          </p:val>
                                        </p:tav>
                                      </p:tavLst>
                                    </p:anim>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animBg="1"/>
      <p:bldP spid="591" grpId="0" bldLvl="0" animBg="1"/>
      <p:bldP spid="592" grpId="0" bldLvl="0" animBg="1"/>
      <p:bldP spid="593" grpId="0" bldLvl="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91988" y="1681444"/>
            <a:ext cx="8863509" cy="3797008"/>
            <a:chOff x="2580462" y="1199158"/>
            <a:chExt cx="3229325" cy="2847756"/>
          </a:xfrm>
        </p:grpSpPr>
        <p:sp>
          <p:nvSpPr>
            <p:cNvPr id="2" name="矩形: 剪去对角 1"/>
            <p:cNvSpPr/>
            <p:nvPr/>
          </p:nvSpPr>
          <p:spPr>
            <a:xfrm>
              <a:off x="2819915" y="1441066"/>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剪去对角 2"/>
            <p:cNvSpPr/>
            <p:nvPr/>
          </p:nvSpPr>
          <p:spPr>
            <a:xfrm>
              <a:off x="2740098" y="1360430"/>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剪去对角 3"/>
            <p:cNvSpPr/>
            <p:nvPr/>
          </p:nvSpPr>
          <p:spPr>
            <a:xfrm>
              <a:off x="2660280" y="1279794"/>
              <a:ext cx="2989872" cy="2605848"/>
            </a:xfrm>
            <a:prstGeom prst="snip2Diag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 name="矩形: 剪去对角 5"/>
            <p:cNvSpPr/>
            <p:nvPr/>
          </p:nvSpPr>
          <p:spPr>
            <a:xfrm>
              <a:off x="2580462" y="1199158"/>
              <a:ext cx="2989872" cy="2605848"/>
            </a:xfrm>
            <a:prstGeom prst="snip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 name="文本框 7"/>
          <p:cNvSpPr txBox="1"/>
          <p:nvPr/>
        </p:nvSpPr>
        <p:spPr>
          <a:xfrm>
            <a:off x="1463040" y="1779828"/>
            <a:ext cx="5059680" cy="2061210"/>
          </a:xfrm>
          <a:prstGeom prst="rect">
            <a:avLst/>
          </a:prstGeom>
          <a:noFill/>
        </p:spPr>
        <p:txBody>
          <a:bodyPr wrap="none" rtlCol="0">
            <a:spAutoFit/>
          </a:bodyPr>
          <a:lstStyle/>
          <a:p>
            <a:pPr algn="l"/>
            <a:r>
              <a:rPr lang="en-US" altLang="zh-CN" sz="6400" b="1" dirty="0" err="1">
                <a:solidFill>
                  <a:schemeClr val="bg1"/>
                </a:solidFill>
                <a:latin typeface="Vijaya" panose="02020604020202020204" pitchFamily="34" charset="0"/>
                <a:ea typeface="微软雅黑" panose="020B0503020204020204" charset="-122"/>
                <a:cs typeface="Vijaya" panose="02020604020202020204" pitchFamily="34" charset="0"/>
                <a:sym typeface="+mn-ea"/>
              </a:rPr>
              <a:t>whsia</a:t>
            </a:r>
            <a:endParaRPr lang="en-US" altLang="zh-CN" sz="6400" b="1">
              <a:solidFill>
                <a:schemeClr val="bg1"/>
              </a:solidFill>
              <a:latin typeface="微软雅黑" panose="020B0503020204020204" charset="-122"/>
              <a:ea typeface="微软雅黑" panose="020B0503020204020204" charset="-122"/>
              <a:sym typeface="微软雅黑" panose="020B0503020204020204" charset="-122"/>
            </a:endParaRPr>
          </a:p>
          <a:p>
            <a:pPr algn="l"/>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调研样本分析</a:t>
            </a:r>
          </a:p>
        </p:txBody>
      </p:sp>
      <p:sp>
        <p:nvSpPr>
          <p:cNvPr id="9" name="矩形 8"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1463040" y="4006058"/>
            <a:ext cx="5465413" cy="932180"/>
          </a:xfrm>
          <a:prstGeom prst="rect">
            <a:avLst/>
          </a:prstGeom>
        </p:spPr>
        <p:txBody>
          <a:bodyPr wrap="square">
            <a:spAutoFit/>
          </a:bodyPr>
          <a:lstStyle/>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lang="id-ID" sz="1200" noProof="0" dirty="0">
                <a:ln>
                  <a:noFill/>
                </a:ln>
                <a:solidFill>
                  <a:prstClr val="white">
                    <a:lumMod val="65000"/>
                  </a:prstClr>
                </a:solidFill>
                <a:effectLst/>
                <a:uLnTx/>
                <a:uFillTx/>
                <a:latin typeface="微软雅黑" panose="020B0503020204020204" charset="-122"/>
                <a:ea typeface="微软雅黑" panose="020B0503020204020204" charset="-122"/>
                <a:cs typeface="Segoe UI Light" panose="020B0502040204020203" pitchFamily="34" charset="0"/>
                <a:sym typeface="+mn-ea"/>
              </a:rPr>
              <a:t>The survey was conducted using a network questionnaire. In order to ensure that the participating groups met the requirements of the scope of the survey (software employees in Wuhan), the survey was only targeted to the local software industry HR and software technicians</a:t>
            </a:r>
            <a:endParaRPr kumimoji="0" lang="id-ID" altLang="zh-CN" sz="12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Light" panose="020B0502040204020203" pitchFamily="34" charset="0"/>
              <a:sym typeface="+mn-ea"/>
            </a:endParaRPr>
          </a:p>
        </p:txBody>
      </p:sp>
      <p:sp>
        <p:nvSpPr>
          <p:cNvPr id="11" name="文本框 10"/>
          <p:cNvSpPr txBox="1"/>
          <p:nvPr/>
        </p:nvSpPr>
        <p:spPr>
          <a:xfrm>
            <a:off x="5234575" y="4070465"/>
            <a:ext cx="5601937" cy="666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7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PART </a:t>
            </a:r>
            <a:r>
              <a:rPr lang="en-US" altLang="zh-CN" sz="3735">
                <a:solidFill>
                  <a:schemeClr val="bg1"/>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ONE</a:t>
            </a:r>
            <a:endParaRPr kumimoji="0" lang="zh-CN" altLang="en-US" sz="37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2" name="文本框 11"/>
          <p:cNvSpPr txBox="1"/>
          <p:nvPr/>
        </p:nvSpPr>
        <p:spPr>
          <a:xfrm>
            <a:off x="5246185" y="1950935"/>
            <a:ext cx="5601937" cy="24517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3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01</a:t>
            </a:r>
            <a:endParaRPr kumimoji="0" lang="en-US" altLang="zh-CN" sz="153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3" name="矩形 12"/>
          <p:cNvSpPr/>
          <p:nvPr/>
        </p:nvSpPr>
        <p:spPr>
          <a:xfrm>
            <a:off x="6096000" y="1184367"/>
            <a:ext cx="2717075" cy="510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2021</a:t>
            </a:r>
            <a:r>
              <a:rPr lang="zh-CN" altLang="en-US"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年度薪酬调研</a:t>
            </a:r>
          </a:p>
        </p:txBody>
      </p:sp>
      <p:grpSp>
        <p:nvGrpSpPr>
          <p:cNvPr id="43" name="Group 29"/>
          <p:cNvGrpSpPr>
            <a:grpSpLocks noChangeAspect="1"/>
          </p:cNvGrpSpPr>
          <p:nvPr/>
        </p:nvGrpSpPr>
        <p:grpSpPr bwMode="auto">
          <a:xfrm rot="20259369">
            <a:off x="476677" y="5213617"/>
            <a:ext cx="1100844" cy="1121639"/>
            <a:chOff x="2032" y="758"/>
            <a:chExt cx="1694" cy="1726"/>
          </a:xfrm>
        </p:grpSpPr>
        <p:sp>
          <p:nvSpPr>
            <p:cNvPr id="44" name="Freeform 30"/>
            <p:cNvSpPr/>
            <p:nvPr/>
          </p:nvSpPr>
          <p:spPr bwMode="auto">
            <a:xfrm>
              <a:off x="2032" y="1234"/>
              <a:ext cx="1694" cy="1250"/>
            </a:xfrm>
            <a:custGeom>
              <a:avLst/>
              <a:gdLst>
                <a:gd name="T0" fmla="*/ 706 w 712"/>
                <a:gd name="T1" fmla="*/ 525 h 525"/>
                <a:gd name="T2" fmla="*/ 6 w 712"/>
                <a:gd name="T3" fmla="*/ 525 h 525"/>
                <a:gd name="T4" fmla="*/ 0 w 712"/>
                <a:gd name="T5" fmla="*/ 519 h 525"/>
                <a:gd name="T6" fmla="*/ 0 w 712"/>
                <a:gd name="T7" fmla="*/ 6 h 525"/>
                <a:gd name="T8" fmla="*/ 6 w 712"/>
                <a:gd name="T9" fmla="*/ 0 h 525"/>
                <a:gd name="T10" fmla="*/ 12 w 712"/>
                <a:gd name="T11" fmla="*/ 6 h 525"/>
                <a:gd name="T12" fmla="*/ 12 w 712"/>
                <a:gd name="T13" fmla="*/ 512 h 525"/>
                <a:gd name="T14" fmla="*/ 706 w 712"/>
                <a:gd name="T15" fmla="*/ 512 h 525"/>
                <a:gd name="T16" fmla="*/ 712 w 712"/>
                <a:gd name="T17" fmla="*/ 519 h 525"/>
                <a:gd name="T18" fmla="*/ 706 w 712"/>
                <a:gd name="T19"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2" h="525">
                  <a:moveTo>
                    <a:pt x="706" y="525"/>
                  </a:moveTo>
                  <a:cubicBezTo>
                    <a:pt x="6" y="525"/>
                    <a:pt x="6" y="525"/>
                    <a:pt x="6" y="525"/>
                  </a:cubicBezTo>
                  <a:cubicBezTo>
                    <a:pt x="3" y="525"/>
                    <a:pt x="0" y="522"/>
                    <a:pt x="0" y="519"/>
                  </a:cubicBezTo>
                  <a:cubicBezTo>
                    <a:pt x="0" y="6"/>
                    <a:pt x="0" y="6"/>
                    <a:pt x="0" y="6"/>
                  </a:cubicBezTo>
                  <a:cubicBezTo>
                    <a:pt x="0" y="3"/>
                    <a:pt x="3" y="0"/>
                    <a:pt x="6" y="0"/>
                  </a:cubicBezTo>
                  <a:cubicBezTo>
                    <a:pt x="10" y="0"/>
                    <a:pt x="12" y="3"/>
                    <a:pt x="12" y="6"/>
                  </a:cubicBezTo>
                  <a:cubicBezTo>
                    <a:pt x="12" y="512"/>
                    <a:pt x="12" y="512"/>
                    <a:pt x="12" y="512"/>
                  </a:cubicBezTo>
                  <a:cubicBezTo>
                    <a:pt x="706" y="512"/>
                    <a:pt x="706" y="512"/>
                    <a:pt x="706" y="512"/>
                  </a:cubicBezTo>
                  <a:cubicBezTo>
                    <a:pt x="710" y="512"/>
                    <a:pt x="712" y="515"/>
                    <a:pt x="712" y="519"/>
                  </a:cubicBezTo>
                  <a:cubicBezTo>
                    <a:pt x="712" y="522"/>
                    <a:pt x="710" y="525"/>
                    <a:pt x="706"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5" name="Freeform 31"/>
            <p:cNvSpPr/>
            <p:nvPr/>
          </p:nvSpPr>
          <p:spPr bwMode="auto">
            <a:xfrm>
              <a:off x="2224" y="1875"/>
              <a:ext cx="298" cy="595"/>
            </a:xfrm>
            <a:custGeom>
              <a:avLst/>
              <a:gdLst>
                <a:gd name="T0" fmla="*/ 125 w 125"/>
                <a:gd name="T1" fmla="*/ 250 h 250"/>
                <a:gd name="T2" fmla="*/ 0 w 125"/>
                <a:gd name="T3" fmla="*/ 250 h 250"/>
                <a:gd name="T4" fmla="*/ 0 w 125"/>
                <a:gd name="T5" fmla="*/ 12 h 250"/>
                <a:gd name="T6" fmla="*/ 13 w 125"/>
                <a:gd name="T7" fmla="*/ 0 h 250"/>
                <a:gd name="T8" fmla="*/ 113 w 125"/>
                <a:gd name="T9" fmla="*/ 0 h 250"/>
                <a:gd name="T10" fmla="*/ 125 w 125"/>
                <a:gd name="T11" fmla="*/ 12 h 250"/>
                <a:gd name="T12" fmla="*/ 125 w 125"/>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50"/>
                  </a:moveTo>
                  <a:cubicBezTo>
                    <a:pt x="0" y="250"/>
                    <a:pt x="0" y="250"/>
                    <a:pt x="0" y="250"/>
                  </a:cubicBezTo>
                  <a:cubicBezTo>
                    <a:pt x="0" y="12"/>
                    <a:pt x="0" y="12"/>
                    <a:pt x="0" y="12"/>
                  </a:cubicBezTo>
                  <a:cubicBezTo>
                    <a:pt x="0" y="5"/>
                    <a:pt x="6" y="0"/>
                    <a:pt x="13" y="0"/>
                  </a:cubicBezTo>
                  <a:cubicBezTo>
                    <a:pt x="113" y="0"/>
                    <a:pt x="113" y="0"/>
                    <a:pt x="113" y="0"/>
                  </a:cubicBezTo>
                  <a:cubicBezTo>
                    <a:pt x="120" y="0"/>
                    <a:pt x="125" y="5"/>
                    <a:pt x="125" y="12"/>
                  </a:cubicBezTo>
                  <a:lnTo>
                    <a:pt x="125" y="250"/>
                  </a:ln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6" name="Freeform 32"/>
            <p:cNvSpPr>
              <a:spLocks noEditPoints="1"/>
            </p:cNvSpPr>
            <p:nvPr/>
          </p:nvSpPr>
          <p:spPr bwMode="auto">
            <a:xfrm>
              <a:off x="2210" y="1858"/>
              <a:ext cx="326" cy="626"/>
            </a:xfrm>
            <a:custGeom>
              <a:avLst/>
              <a:gdLst>
                <a:gd name="T0" fmla="*/ 131 w 137"/>
                <a:gd name="T1" fmla="*/ 263 h 263"/>
                <a:gd name="T2" fmla="*/ 6 w 137"/>
                <a:gd name="T3" fmla="*/ 263 h 263"/>
                <a:gd name="T4" fmla="*/ 0 w 137"/>
                <a:gd name="T5" fmla="*/ 257 h 263"/>
                <a:gd name="T6" fmla="*/ 0 w 137"/>
                <a:gd name="T7" fmla="*/ 19 h 263"/>
                <a:gd name="T8" fmla="*/ 19 w 137"/>
                <a:gd name="T9" fmla="*/ 0 h 263"/>
                <a:gd name="T10" fmla="*/ 119 w 137"/>
                <a:gd name="T11" fmla="*/ 0 h 263"/>
                <a:gd name="T12" fmla="*/ 137 w 137"/>
                <a:gd name="T13" fmla="*/ 19 h 263"/>
                <a:gd name="T14" fmla="*/ 137 w 137"/>
                <a:gd name="T15" fmla="*/ 257 h 263"/>
                <a:gd name="T16" fmla="*/ 131 w 137"/>
                <a:gd name="T17" fmla="*/ 263 h 263"/>
                <a:gd name="T18" fmla="*/ 12 w 137"/>
                <a:gd name="T19" fmla="*/ 250 h 263"/>
                <a:gd name="T20" fmla="*/ 125 w 137"/>
                <a:gd name="T21" fmla="*/ 250 h 263"/>
                <a:gd name="T22" fmla="*/ 125 w 137"/>
                <a:gd name="T23" fmla="*/ 19 h 263"/>
                <a:gd name="T24" fmla="*/ 119 w 137"/>
                <a:gd name="T25" fmla="*/ 13 h 263"/>
                <a:gd name="T26" fmla="*/ 19 w 137"/>
                <a:gd name="T27" fmla="*/ 13 h 263"/>
                <a:gd name="T28" fmla="*/ 12 w 137"/>
                <a:gd name="T29" fmla="*/ 19 h 263"/>
                <a:gd name="T30" fmla="*/ 12 w 137"/>
                <a:gd name="T31" fmla="*/ 25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63">
                  <a:moveTo>
                    <a:pt x="131" y="263"/>
                  </a:moveTo>
                  <a:cubicBezTo>
                    <a:pt x="6" y="263"/>
                    <a:pt x="6" y="263"/>
                    <a:pt x="6" y="263"/>
                  </a:cubicBezTo>
                  <a:cubicBezTo>
                    <a:pt x="3" y="263"/>
                    <a:pt x="0" y="260"/>
                    <a:pt x="0" y="257"/>
                  </a:cubicBezTo>
                  <a:cubicBezTo>
                    <a:pt x="0" y="19"/>
                    <a:pt x="0" y="19"/>
                    <a:pt x="0" y="19"/>
                  </a:cubicBezTo>
                  <a:cubicBezTo>
                    <a:pt x="0" y="9"/>
                    <a:pt x="8" y="0"/>
                    <a:pt x="19" y="0"/>
                  </a:cubicBezTo>
                  <a:cubicBezTo>
                    <a:pt x="119" y="0"/>
                    <a:pt x="119" y="0"/>
                    <a:pt x="119" y="0"/>
                  </a:cubicBezTo>
                  <a:cubicBezTo>
                    <a:pt x="129" y="0"/>
                    <a:pt x="137" y="9"/>
                    <a:pt x="137" y="19"/>
                  </a:cubicBezTo>
                  <a:cubicBezTo>
                    <a:pt x="137" y="257"/>
                    <a:pt x="137" y="257"/>
                    <a:pt x="137" y="257"/>
                  </a:cubicBezTo>
                  <a:cubicBezTo>
                    <a:pt x="137" y="260"/>
                    <a:pt x="135" y="263"/>
                    <a:pt x="131" y="263"/>
                  </a:cubicBezTo>
                  <a:close/>
                  <a:moveTo>
                    <a:pt x="12" y="250"/>
                  </a:moveTo>
                  <a:cubicBezTo>
                    <a:pt x="125" y="250"/>
                    <a:pt x="125" y="250"/>
                    <a:pt x="125" y="250"/>
                  </a:cubicBezTo>
                  <a:cubicBezTo>
                    <a:pt x="125" y="19"/>
                    <a:pt x="125" y="19"/>
                    <a:pt x="125" y="19"/>
                  </a:cubicBezTo>
                  <a:cubicBezTo>
                    <a:pt x="125" y="16"/>
                    <a:pt x="122" y="13"/>
                    <a:pt x="119" y="13"/>
                  </a:cubicBezTo>
                  <a:cubicBezTo>
                    <a:pt x="19" y="13"/>
                    <a:pt x="19" y="13"/>
                    <a:pt x="19" y="13"/>
                  </a:cubicBezTo>
                  <a:cubicBezTo>
                    <a:pt x="15" y="13"/>
                    <a:pt x="12" y="16"/>
                    <a:pt x="12" y="19"/>
                  </a:cubicBezTo>
                  <a:lnTo>
                    <a:pt x="1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7" name="Freeform 33"/>
            <p:cNvSpPr/>
            <p:nvPr/>
          </p:nvSpPr>
          <p:spPr bwMode="auto">
            <a:xfrm>
              <a:off x="2715" y="1620"/>
              <a:ext cx="297" cy="850"/>
            </a:xfrm>
            <a:custGeom>
              <a:avLst/>
              <a:gdLst>
                <a:gd name="T0" fmla="*/ 125 w 125"/>
                <a:gd name="T1" fmla="*/ 357 h 357"/>
                <a:gd name="T2" fmla="*/ 0 w 125"/>
                <a:gd name="T3" fmla="*/ 357 h 357"/>
                <a:gd name="T4" fmla="*/ 0 w 125"/>
                <a:gd name="T5" fmla="*/ 13 h 357"/>
                <a:gd name="T6" fmla="*/ 13 w 125"/>
                <a:gd name="T7" fmla="*/ 0 h 357"/>
                <a:gd name="T8" fmla="*/ 113 w 125"/>
                <a:gd name="T9" fmla="*/ 0 h 357"/>
                <a:gd name="T10" fmla="*/ 125 w 125"/>
                <a:gd name="T11" fmla="*/ 13 h 357"/>
                <a:gd name="T12" fmla="*/ 125 w 125"/>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125" h="357">
                  <a:moveTo>
                    <a:pt x="125" y="357"/>
                  </a:moveTo>
                  <a:cubicBezTo>
                    <a:pt x="0" y="357"/>
                    <a:pt x="0" y="357"/>
                    <a:pt x="0" y="357"/>
                  </a:cubicBezTo>
                  <a:cubicBezTo>
                    <a:pt x="0" y="13"/>
                    <a:pt x="0" y="13"/>
                    <a:pt x="0" y="13"/>
                  </a:cubicBezTo>
                  <a:cubicBezTo>
                    <a:pt x="0" y="6"/>
                    <a:pt x="6" y="0"/>
                    <a:pt x="13" y="0"/>
                  </a:cubicBezTo>
                  <a:cubicBezTo>
                    <a:pt x="113" y="0"/>
                    <a:pt x="113" y="0"/>
                    <a:pt x="113" y="0"/>
                  </a:cubicBezTo>
                  <a:cubicBezTo>
                    <a:pt x="120" y="0"/>
                    <a:pt x="125" y="6"/>
                    <a:pt x="125" y="13"/>
                  </a:cubicBezTo>
                  <a:lnTo>
                    <a:pt x="125" y="357"/>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8" name="Freeform 34"/>
            <p:cNvSpPr>
              <a:spLocks noEditPoints="1"/>
            </p:cNvSpPr>
            <p:nvPr/>
          </p:nvSpPr>
          <p:spPr bwMode="auto">
            <a:xfrm>
              <a:off x="2700" y="1606"/>
              <a:ext cx="329" cy="878"/>
            </a:xfrm>
            <a:custGeom>
              <a:avLst/>
              <a:gdLst>
                <a:gd name="T0" fmla="*/ 131 w 138"/>
                <a:gd name="T1" fmla="*/ 369 h 369"/>
                <a:gd name="T2" fmla="*/ 6 w 138"/>
                <a:gd name="T3" fmla="*/ 369 h 369"/>
                <a:gd name="T4" fmla="*/ 0 w 138"/>
                <a:gd name="T5" fmla="*/ 363 h 369"/>
                <a:gd name="T6" fmla="*/ 0 w 138"/>
                <a:gd name="T7" fmla="*/ 19 h 369"/>
                <a:gd name="T8" fmla="*/ 19 w 138"/>
                <a:gd name="T9" fmla="*/ 0 h 369"/>
                <a:gd name="T10" fmla="*/ 119 w 138"/>
                <a:gd name="T11" fmla="*/ 0 h 369"/>
                <a:gd name="T12" fmla="*/ 138 w 138"/>
                <a:gd name="T13" fmla="*/ 19 h 369"/>
                <a:gd name="T14" fmla="*/ 138 w 138"/>
                <a:gd name="T15" fmla="*/ 363 h 369"/>
                <a:gd name="T16" fmla="*/ 131 w 138"/>
                <a:gd name="T17" fmla="*/ 369 h 369"/>
                <a:gd name="T18" fmla="*/ 13 w 138"/>
                <a:gd name="T19" fmla="*/ 356 h 369"/>
                <a:gd name="T20" fmla="*/ 125 w 138"/>
                <a:gd name="T21" fmla="*/ 356 h 369"/>
                <a:gd name="T22" fmla="*/ 125 w 138"/>
                <a:gd name="T23" fmla="*/ 19 h 369"/>
                <a:gd name="T24" fmla="*/ 119 w 138"/>
                <a:gd name="T25" fmla="*/ 13 h 369"/>
                <a:gd name="T26" fmla="*/ 19 w 138"/>
                <a:gd name="T27" fmla="*/ 13 h 369"/>
                <a:gd name="T28" fmla="*/ 13 w 138"/>
                <a:gd name="T29" fmla="*/ 19 h 369"/>
                <a:gd name="T30" fmla="*/ 13 w 138"/>
                <a:gd name="T31"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369">
                  <a:moveTo>
                    <a:pt x="131" y="369"/>
                  </a:moveTo>
                  <a:cubicBezTo>
                    <a:pt x="6" y="369"/>
                    <a:pt x="6" y="369"/>
                    <a:pt x="6" y="369"/>
                  </a:cubicBezTo>
                  <a:cubicBezTo>
                    <a:pt x="3" y="369"/>
                    <a:pt x="0" y="366"/>
                    <a:pt x="0" y="363"/>
                  </a:cubicBezTo>
                  <a:cubicBezTo>
                    <a:pt x="0" y="19"/>
                    <a:pt x="0" y="19"/>
                    <a:pt x="0" y="19"/>
                  </a:cubicBezTo>
                  <a:cubicBezTo>
                    <a:pt x="0" y="9"/>
                    <a:pt x="9" y="0"/>
                    <a:pt x="19" y="0"/>
                  </a:cubicBezTo>
                  <a:cubicBezTo>
                    <a:pt x="119" y="0"/>
                    <a:pt x="119" y="0"/>
                    <a:pt x="119" y="0"/>
                  </a:cubicBezTo>
                  <a:cubicBezTo>
                    <a:pt x="129" y="0"/>
                    <a:pt x="138" y="9"/>
                    <a:pt x="138" y="19"/>
                  </a:cubicBezTo>
                  <a:cubicBezTo>
                    <a:pt x="138" y="363"/>
                    <a:pt x="138" y="363"/>
                    <a:pt x="138" y="363"/>
                  </a:cubicBezTo>
                  <a:cubicBezTo>
                    <a:pt x="138" y="366"/>
                    <a:pt x="135" y="369"/>
                    <a:pt x="131" y="369"/>
                  </a:cubicBezTo>
                  <a:close/>
                  <a:moveTo>
                    <a:pt x="13" y="356"/>
                  </a:moveTo>
                  <a:cubicBezTo>
                    <a:pt x="125" y="356"/>
                    <a:pt x="125" y="356"/>
                    <a:pt x="125" y="356"/>
                  </a:cubicBezTo>
                  <a:cubicBezTo>
                    <a:pt x="125" y="19"/>
                    <a:pt x="125" y="19"/>
                    <a:pt x="125" y="19"/>
                  </a:cubicBezTo>
                  <a:cubicBezTo>
                    <a:pt x="125" y="16"/>
                    <a:pt x="122" y="13"/>
                    <a:pt x="119" y="13"/>
                  </a:cubicBezTo>
                  <a:cubicBezTo>
                    <a:pt x="19" y="13"/>
                    <a:pt x="19" y="13"/>
                    <a:pt x="19" y="13"/>
                  </a:cubicBezTo>
                  <a:cubicBezTo>
                    <a:pt x="15" y="13"/>
                    <a:pt x="13" y="16"/>
                    <a:pt x="13" y="19"/>
                  </a:cubicBezTo>
                  <a:lnTo>
                    <a:pt x="13" y="3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9" name="Freeform 35"/>
            <p:cNvSpPr/>
            <p:nvPr/>
          </p:nvSpPr>
          <p:spPr bwMode="auto">
            <a:xfrm>
              <a:off x="3207" y="1353"/>
              <a:ext cx="298" cy="1117"/>
            </a:xfrm>
            <a:custGeom>
              <a:avLst/>
              <a:gdLst>
                <a:gd name="T0" fmla="*/ 125 w 125"/>
                <a:gd name="T1" fmla="*/ 469 h 469"/>
                <a:gd name="T2" fmla="*/ 0 w 125"/>
                <a:gd name="T3" fmla="*/ 469 h 469"/>
                <a:gd name="T4" fmla="*/ 0 w 125"/>
                <a:gd name="T5" fmla="*/ 12 h 469"/>
                <a:gd name="T6" fmla="*/ 12 w 125"/>
                <a:gd name="T7" fmla="*/ 0 h 469"/>
                <a:gd name="T8" fmla="*/ 112 w 125"/>
                <a:gd name="T9" fmla="*/ 0 h 469"/>
                <a:gd name="T10" fmla="*/ 125 w 125"/>
                <a:gd name="T11" fmla="*/ 12 h 469"/>
                <a:gd name="T12" fmla="*/ 125 w 125"/>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125" h="469">
                  <a:moveTo>
                    <a:pt x="125" y="469"/>
                  </a:moveTo>
                  <a:cubicBezTo>
                    <a:pt x="0" y="469"/>
                    <a:pt x="0" y="469"/>
                    <a:pt x="0" y="469"/>
                  </a:cubicBezTo>
                  <a:cubicBezTo>
                    <a:pt x="0" y="12"/>
                    <a:pt x="0" y="12"/>
                    <a:pt x="0" y="12"/>
                  </a:cubicBezTo>
                  <a:cubicBezTo>
                    <a:pt x="0" y="6"/>
                    <a:pt x="5" y="0"/>
                    <a:pt x="12" y="0"/>
                  </a:cubicBezTo>
                  <a:cubicBezTo>
                    <a:pt x="112" y="0"/>
                    <a:pt x="112" y="0"/>
                    <a:pt x="112" y="0"/>
                  </a:cubicBezTo>
                  <a:cubicBezTo>
                    <a:pt x="119" y="0"/>
                    <a:pt x="125" y="6"/>
                    <a:pt x="125" y="12"/>
                  </a:cubicBezTo>
                  <a:lnTo>
                    <a:pt x="125" y="469"/>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0" name="Freeform 36"/>
            <p:cNvSpPr>
              <a:spLocks noEditPoints="1"/>
            </p:cNvSpPr>
            <p:nvPr/>
          </p:nvSpPr>
          <p:spPr bwMode="auto">
            <a:xfrm>
              <a:off x="2420" y="818"/>
              <a:ext cx="1099" cy="1666"/>
            </a:xfrm>
            <a:custGeom>
              <a:avLst/>
              <a:gdLst>
                <a:gd name="T0" fmla="*/ 456 w 462"/>
                <a:gd name="T1" fmla="*/ 700 h 700"/>
                <a:gd name="T2" fmla="*/ 331 w 462"/>
                <a:gd name="T3" fmla="*/ 700 h 700"/>
                <a:gd name="T4" fmla="*/ 324 w 462"/>
                <a:gd name="T5" fmla="*/ 694 h 700"/>
                <a:gd name="T6" fmla="*/ 324 w 462"/>
                <a:gd name="T7" fmla="*/ 237 h 700"/>
                <a:gd name="T8" fmla="*/ 343 w 462"/>
                <a:gd name="T9" fmla="*/ 219 h 700"/>
                <a:gd name="T10" fmla="*/ 443 w 462"/>
                <a:gd name="T11" fmla="*/ 219 h 700"/>
                <a:gd name="T12" fmla="*/ 462 w 462"/>
                <a:gd name="T13" fmla="*/ 237 h 700"/>
                <a:gd name="T14" fmla="*/ 462 w 462"/>
                <a:gd name="T15" fmla="*/ 694 h 700"/>
                <a:gd name="T16" fmla="*/ 456 w 462"/>
                <a:gd name="T17" fmla="*/ 700 h 700"/>
                <a:gd name="T18" fmla="*/ 337 w 462"/>
                <a:gd name="T19" fmla="*/ 687 h 700"/>
                <a:gd name="T20" fmla="*/ 449 w 462"/>
                <a:gd name="T21" fmla="*/ 687 h 700"/>
                <a:gd name="T22" fmla="*/ 449 w 462"/>
                <a:gd name="T23" fmla="*/ 237 h 700"/>
                <a:gd name="T24" fmla="*/ 443 w 462"/>
                <a:gd name="T25" fmla="*/ 231 h 700"/>
                <a:gd name="T26" fmla="*/ 343 w 462"/>
                <a:gd name="T27" fmla="*/ 231 h 700"/>
                <a:gd name="T28" fmla="*/ 337 w 462"/>
                <a:gd name="T29" fmla="*/ 237 h 700"/>
                <a:gd name="T30" fmla="*/ 337 w 462"/>
                <a:gd name="T31" fmla="*/ 687 h 700"/>
                <a:gd name="T32" fmla="*/ 56 w 462"/>
                <a:gd name="T33" fmla="*/ 12 h 700"/>
                <a:gd name="T34" fmla="*/ 6 w 462"/>
                <a:gd name="T35" fmla="*/ 12 h 700"/>
                <a:gd name="T36" fmla="*/ 0 w 462"/>
                <a:gd name="T37" fmla="*/ 6 h 700"/>
                <a:gd name="T38" fmla="*/ 6 w 462"/>
                <a:gd name="T39" fmla="*/ 0 h 700"/>
                <a:gd name="T40" fmla="*/ 56 w 462"/>
                <a:gd name="T41" fmla="*/ 0 h 700"/>
                <a:gd name="T42" fmla="*/ 62 w 462"/>
                <a:gd name="T43" fmla="*/ 6 h 700"/>
                <a:gd name="T44" fmla="*/ 56 w 462"/>
                <a:gd name="T45" fmla="*/ 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700">
                  <a:moveTo>
                    <a:pt x="456" y="700"/>
                  </a:moveTo>
                  <a:cubicBezTo>
                    <a:pt x="331" y="700"/>
                    <a:pt x="331" y="700"/>
                    <a:pt x="331" y="700"/>
                  </a:cubicBezTo>
                  <a:cubicBezTo>
                    <a:pt x="327" y="700"/>
                    <a:pt x="324" y="697"/>
                    <a:pt x="324" y="694"/>
                  </a:cubicBezTo>
                  <a:cubicBezTo>
                    <a:pt x="324" y="237"/>
                    <a:pt x="324" y="237"/>
                    <a:pt x="324" y="237"/>
                  </a:cubicBezTo>
                  <a:cubicBezTo>
                    <a:pt x="324" y="227"/>
                    <a:pt x="333" y="219"/>
                    <a:pt x="343" y="219"/>
                  </a:cubicBezTo>
                  <a:cubicBezTo>
                    <a:pt x="443" y="219"/>
                    <a:pt x="443" y="219"/>
                    <a:pt x="443" y="219"/>
                  </a:cubicBezTo>
                  <a:cubicBezTo>
                    <a:pt x="453" y="219"/>
                    <a:pt x="462" y="227"/>
                    <a:pt x="462" y="237"/>
                  </a:cubicBezTo>
                  <a:cubicBezTo>
                    <a:pt x="462" y="694"/>
                    <a:pt x="462" y="694"/>
                    <a:pt x="462" y="694"/>
                  </a:cubicBezTo>
                  <a:cubicBezTo>
                    <a:pt x="462" y="697"/>
                    <a:pt x="459" y="700"/>
                    <a:pt x="456" y="700"/>
                  </a:cubicBezTo>
                  <a:close/>
                  <a:moveTo>
                    <a:pt x="337" y="687"/>
                  </a:moveTo>
                  <a:cubicBezTo>
                    <a:pt x="449" y="687"/>
                    <a:pt x="449" y="687"/>
                    <a:pt x="449" y="687"/>
                  </a:cubicBezTo>
                  <a:cubicBezTo>
                    <a:pt x="449" y="237"/>
                    <a:pt x="449" y="237"/>
                    <a:pt x="449" y="237"/>
                  </a:cubicBezTo>
                  <a:cubicBezTo>
                    <a:pt x="449" y="234"/>
                    <a:pt x="447" y="231"/>
                    <a:pt x="443" y="231"/>
                  </a:cubicBezTo>
                  <a:cubicBezTo>
                    <a:pt x="343" y="231"/>
                    <a:pt x="343" y="231"/>
                    <a:pt x="343" y="231"/>
                  </a:cubicBezTo>
                  <a:cubicBezTo>
                    <a:pt x="340" y="231"/>
                    <a:pt x="337" y="234"/>
                    <a:pt x="337" y="237"/>
                  </a:cubicBezTo>
                  <a:lnTo>
                    <a:pt x="337" y="687"/>
                  </a:lnTo>
                  <a:close/>
                  <a:moveTo>
                    <a:pt x="56" y="12"/>
                  </a:moveTo>
                  <a:cubicBezTo>
                    <a:pt x="6" y="12"/>
                    <a:pt x="6" y="12"/>
                    <a:pt x="6" y="12"/>
                  </a:cubicBezTo>
                  <a:cubicBezTo>
                    <a:pt x="3" y="12"/>
                    <a:pt x="0" y="10"/>
                    <a:pt x="0" y="6"/>
                  </a:cubicBezTo>
                  <a:cubicBezTo>
                    <a:pt x="0" y="3"/>
                    <a:pt x="3" y="0"/>
                    <a:pt x="6" y="0"/>
                  </a:cubicBezTo>
                  <a:cubicBezTo>
                    <a:pt x="56" y="0"/>
                    <a:pt x="56" y="0"/>
                    <a:pt x="56" y="0"/>
                  </a:cubicBezTo>
                  <a:cubicBezTo>
                    <a:pt x="59" y="0"/>
                    <a:pt x="62" y="3"/>
                    <a:pt x="62" y="6"/>
                  </a:cubicBezTo>
                  <a:cubicBezTo>
                    <a:pt x="62" y="10"/>
                    <a:pt x="59" y="12"/>
                    <a:pt x="56"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1" name="Freeform 37"/>
            <p:cNvSpPr>
              <a:spLocks noEditPoints="1"/>
            </p:cNvSpPr>
            <p:nvPr/>
          </p:nvSpPr>
          <p:spPr bwMode="auto">
            <a:xfrm>
              <a:off x="2210" y="758"/>
              <a:ext cx="298" cy="284"/>
            </a:xfrm>
            <a:custGeom>
              <a:avLst/>
              <a:gdLst>
                <a:gd name="T0" fmla="*/ 119 w 125"/>
                <a:gd name="T1" fmla="*/ 62 h 119"/>
                <a:gd name="T2" fmla="*/ 113 w 125"/>
                <a:gd name="T3" fmla="*/ 56 h 119"/>
                <a:gd name="T4" fmla="*/ 113 w 125"/>
                <a:gd name="T5" fmla="*/ 6 h 119"/>
                <a:gd name="T6" fmla="*/ 119 w 125"/>
                <a:gd name="T7" fmla="*/ 0 h 119"/>
                <a:gd name="T8" fmla="*/ 125 w 125"/>
                <a:gd name="T9" fmla="*/ 6 h 119"/>
                <a:gd name="T10" fmla="*/ 125 w 125"/>
                <a:gd name="T11" fmla="*/ 56 h 119"/>
                <a:gd name="T12" fmla="*/ 119 w 125"/>
                <a:gd name="T13" fmla="*/ 62 h 119"/>
                <a:gd name="T14" fmla="*/ 57 w 125"/>
                <a:gd name="T15" fmla="*/ 119 h 119"/>
                <a:gd name="T16" fmla="*/ 7 w 125"/>
                <a:gd name="T17" fmla="*/ 119 h 119"/>
                <a:gd name="T18" fmla="*/ 0 w 125"/>
                <a:gd name="T19" fmla="*/ 112 h 119"/>
                <a:gd name="T20" fmla="*/ 7 w 125"/>
                <a:gd name="T21" fmla="*/ 106 h 119"/>
                <a:gd name="T22" fmla="*/ 57 w 125"/>
                <a:gd name="T23" fmla="*/ 106 h 119"/>
                <a:gd name="T24" fmla="*/ 63 w 125"/>
                <a:gd name="T25" fmla="*/ 112 h 119"/>
                <a:gd name="T26" fmla="*/ 57 w 125"/>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9">
                  <a:moveTo>
                    <a:pt x="119" y="62"/>
                  </a:moveTo>
                  <a:cubicBezTo>
                    <a:pt x="116" y="62"/>
                    <a:pt x="113" y="60"/>
                    <a:pt x="113" y="56"/>
                  </a:cubicBezTo>
                  <a:cubicBezTo>
                    <a:pt x="113" y="6"/>
                    <a:pt x="113" y="6"/>
                    <a:pt x="113" y="6"/>
                  </a:cubicBezTo>
                  <a:cubicBezTo>
                    <a:pt x="113" y="3"/>
                    <a:pt x="116" y="0"/>
                    <a:pt x="119" y="0"/>
                  </a:cubicBezTo>
                  <a:cubicBezTo>
                    <a:pt x="122" y="0"/>
                    <a:pt x="125" y="3"/>
                    <a:pt x="125" y="6"/>
                  </a:cubicBezTo>
                  <a:cubicBezTo>
                    <a:pt x="125" y="56"/>
                    <a:pt x="125" y="56"/>
                    <a:pt x="125" y="56"/>
                  </a:cubicBezTo>
                  <a:cubicBezTo>
                    <a:pt x="125" y="60"/>
                    <a:pt x="122" y="62"/>
                    <a:pt x="119" y="62"/>
                  </a:cubicBezTo>
                  <a:close/>
                  <a:moveTo>
                    <a:pt x="57" y="119"/>
                  </a:moveTo>
                  <a:cubicBezTo>
                    <a:pt x="7" y="119"/>
                    <a:pt x="7" y="119"/>
                    <a:pt x="7" y="119"/>
                  </a:cubicBezTo>
                  <a:cubicBezTo>
                    <a:pt x="3" y="119"/>
                    <a:pt x="0" y="116"/>
                    <a:pt x="0" y="112"/>
                  </a:cubicBezTo>
                  <a:cubicBezTo>
                    <a:pt x="0" y="109"/>
                    <a:pt x="3" y="106"/>
                    <a:pt x="7" y="106"/>
                  </a:cubicBezTo>
                  <a:cubicBezTo>
                    <a:pt x="57" y="106"/>
                    <a:pt x="57" y="106"/>
                    <a:pt x="57" y="106"/>
                  </a:cubicBezTo>
                  <a:cubicBezTo>
                    <a:pt x="60" y="106"/>
                    <a:pt x="63" y="109"/>
                    <a:pt x="63" y="112"/>
                  </a:cubicBezTo>
                  <a:cubicBezTo>
                    <a:pt x="63" y="116"/>
                    <a:pt x="60" y="119"/>
                    <a:pt x="57" y="1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2" name="Freeform 38"/>
            <p:cNvSpPr>
              <a:spLocks noEditPoints="1"/>
            </p:cNvSpPr>
            <p:nvPr/>
          </p:nvSpPr>
          <p:spPr bwMode="auto">
            <a:xfrm>
              <a:off x="2210" y="951"/>
              <a:ext cx="1159" cy="745"/>
            </a:xfrm>
            <a:custGeom>
              <a:avLst/>
              <a:gdLst>
                <a:gd name="T0" fmla="*/ 32 w 487"/>
                <a:gd name="T1" fmla="*/ 63 h 313"/>
                <a:gd name="T2" fmla="*/ 25 w 487"/>
                <a:gd name="T3" fmla="*/ 56 h 313"/>
                <a:gd name="T4" fmla="*/ 25 w 487"/>
                <a:gd name="T5" fmla="*/ 6 h 313"/>
                <a:gd name="T6" fmla="*/ 32 w 487"/>
                <a:gd name="T7" fmla="*/ 0 h 313"/>
                <a:gd name="T8" fmla="*/ 38 w 487"/>
                <a:gd name="T9" fmla="*/ 6 h 313"/>
                <a:gd name="T10" fmla="*/ 38 w 487"/>
                <a:gd name="T11" fmla="*/ 56 h 313"/>
                <a:gd name="T12" fmla="*/ 32 w 487"/>
                <a:gd name="T13" fmla="*/ 63 h 313"/>
                <a:gd name="T14" fmla="*/ 69 w 487"/>
                <a:gd name="T15" fmla="*/ 313 h 313"/>
                <a:gd name="T16" fmla="*/ 6 w 487"/>
                <a:gd name="T17" fmla="*/ 313 h 313"/>
                <a:gd name="T18" fmla="*/ 0 w 487"/>
                <a:gd name="T19" fmla="*/ 306 h 313"/>
                <a:gd name="T20" fmla="*/ 6 w 487"/>
                <a:gd name="T21" fmla="*/ 300 h 313"/>
                <a:gd name="T22" fmla="*/ 66 w 487"/>
                <a:gd name="T23" fmla="*/ 300 h 313"/>
                <a:gd name="T24" fmla="*/ 158 w 487"/>
                <a:gd name="T25" fmla="*/ 196 h 313"/>
                <a:gd name="T26" fmla="*/ 162 w 487"/>
                <a:gd name="T27" fmla="*/ 194 h 313"/>
                <a:gd name="T28" fmla="*/ 272 w 487"/>
                <a:gd name="T29" fmla="*/ 194 h 313"/>
                <a:gd name="T30" fmla="*/ 364 w 487"/>
                <a:gd name="T31" fmla="*/ 84 h 313"/>
                <a:gd name="T32" fmla="*/ 369 w 487"/>
                <a:gd name="T33" fmla="*/ 81 h 313"/>
                <a:gd name="T34" fmla="*/ 481 w 487"/>
                <a:gd name="T35" fmla="*/ 81 h 313"/>
                <a:gd name="T36" fmla="*/ 487 w 487"/>
                <a:gd name="T37" fmla="*/ 88 h 313"/>
                <a:gd name="T38" fmla="*/ 481 w 487"/>
                <a:gd name="T39" fmla="*/ 94 h 313"/>
                <a:gd name="T40" fmla="*/ 372 w 487"/>
                <a:gd name="T41" fmla="*/ 94 h 313"/>
                <a:gd name="T42" fmla="*/ 280 w 487"/>
                <a:gd name="T43" fmla="*/ 204 h 313"/>
                <a:gd name="T44" fmla="*/ 275 w 487"/>
                <a:gd name="T45" fmla="*/ 206 h 313"/>
                <a:gd name="T46" fmla="*/ 165 w 487"/>
                <a:gd name="T47" fmla="*/ 206 h 313"/>
                <a:gd name="T48" fmla="*/ 73 w 487"/>
                <a:gd name="T49" fmla="*/ 311 h 313"/>
                <a:gd name="T50" fmla="*/ 69 w 487"/>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313">
                  <a:moveTo>
                    <a:pt x="32" y="63"/>
                  </a:moveTo>
                  <a:cubicBezTo>
                    <a:pt x="28" y="63"/>
                    <a:pt x="25" y="60"/>
                    <a:pt x="25" y="56"/>
                  </a:cubicBezTo>
                  <a:cubicBezTo>
                    <a:pt x="25" y="6"/>
                    <a:pt x="25" y="6"/>
                    <a:pt x="25" y="6"/>
                  </a:cubicBezTo>
                  <a:cubicBezTo>
                    <a:pt x="25" y="3"/>
                    <a:pt x="28" y="0"/>
                    <a:pt x="32" y="0"/>
                  </a:cubicBezTo>
                  <a:cubicBezTo>
                    <a:pt x="35" y="0"/>
                    <a:pt x="38" y="3"/>
                    <a:pt x="38" y="6"/>
                  </a:cubicBezTo>
                  <a:cubicBezTo>
                    <a:pt x="38" y="56"/>
                    <a:pt x="38" y="56"/>
                    <a:pt x="38" y="56"/>
                  </a:cubicBezTo>
                  <a:cubicBezTo>
                    <a:pt x="38" y="60"/>
                    <a:pt x="35" y="63"/>
                    <a:pt x="32" y="63"/>
                  </a:cubicBezTo>
                  <a:close/>
                  <a:moveTo>
                    <a:pt x="69" y="313"/>
                  </a:moveTo>
                  <a:cubicBezTo>
                    <a:pt x="6" y="313"/>
                    <a:pt x="6" y="313"/>
                    <a:pt x="6" y="313"/>
                  </a:cubicBezTo>
                  <a:cubicBezTo>
                    <a:pt x="3" y="313"/>
                    <a:pt x="0" y="310"/>
                    <a:pt x="0" y="306"/>
                  </a:cubicBezTo>
                  <a:cubicBezTo>
                    <a:pt x="0" y="303"/>
                    <a:pt x="3" y="300"/>
                    <a:pt x="6" y="300"/>
                  </a:cubicBezTo>
                  <a:cubicBezTo>
                    <a:pt x="66" y="300"/>
                    <a:pt x="66" y="300"/>
                    <a:pt x="66" y="300"/>
                  </a:cubicBezTo>
                  <a:cubicBezTo>
                    <a:pt x="158" y="196"/>
                    <a:pt x="158" y="196"/>
                    <a:pt x="158" y="196"/>
                  </a:cubicBezTo>
                  <a:cubicBezTo>
                    <a:pt x="159" y="195"/>
                    <a:pt x="161" y="194"/>
                    <a:pt x="162" y="194"/>
                  </a:cubicBezTo>
                  <a:cubicBezTo>
                    <a:pt x="272" y="194"/>
                    <a:pt x="272" y="194"/>
                    <a:pt x="272" y="194"/>
                  </a:cubicBezTo>
                  <a:cubicBezTo>
                    <a:pt x="364" y="84"/>
                    <a:pt x="364" y="84"/>
                    <a:pt x="364" y="84"/>
                  </a:cubicBezTo>
                  <a:cubicBezTo>
                    <a:pt x="365" y="82"/>
                    <a:pt x="367" y="81"/>
                    <a:pt x="369" y="81"/>
                  </a:cubicBezTo>
                  <a:cubicBezTo>
                    <a:pt x="481" y="81"/>
                    <a:pt x="481" y="81"/>
                    <a:pt x="481" y="81"/>
                  </a:cubicBezTo>
                  <a:cubicBezTo>
                    <a:pt x="485" y="81"/>
                    <a:pt x="487" y="84"/>
                    <a:pt x="487" y="88"/>
                  </a:cubicBezTo>
                  <a:cubicBezTo>
                    <a:pt x="487" y="91"/>
                    <a:pt x="485" y="94"/>
                    <a:pt x="481" y="94"/>
                  </a:cubicBezTo>
                  <a:cubicBezTo>
                    <a:pt x="372" y="94"/>
                    <a:pt x="372" y="94"/>
                    <a:pt x="372" y="94"/>
                  </a:cubicBezTo>
                  <a:cubicBezTo>
                    <a:pt x="280" y="204"/>
                    <a:pt x="280" y="204"/>
                    <a:pt x="280" y="204"/>
                  </a:cubicBezTo>
                  <a:cubicBezTo>
                    <a:pt x="278" y="206"/>
                    <a:pt x="277" y="207"/>
                    <a:pt x="275" y="206"/>
                  </a:cubicBezTo>
                  <a:cubicBezTo>
                    <a:pt x="165" y="206"/>
                    <a:pt x="165" y="206"/>
                    <a:pt x="165" y="206"/>
                  </a:cubicBezTo>
                  <a:cubicBezTo>
                    <a:pt x="73" y="311"/>
                    <a:pt x="73" y="311"/>
                    <a:pt x="73" y="311"/>
                  </a:cubicBezTo>
                  <a:cubicBezTo>
                    <a:pt x="72" y="312"/>
                    <a:pt x="70" y="313"/>
                    <a:pt x="69" y="3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3" name="Oval 39"/>
            <p:cNvSpPr>
              <a:spLocks noChangeArrowheads="1"/>
            </p:cNvSpPr>
            <p:nvPr/>
          </p:nvSpPr>
          <p:spPr bwMode="auto">
            <a:xfrm>
              <a:off x="2791" y="1353"/>
              <a:ext cx="147"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4" name="Freeform 40"/>
            <p:cNvSpPr>
              <a:spLocks noEditPoints="1"/>
            </p:cNvSpPr>
            <p:nvPr/>
          </p:nvSpPr>
          <p:spPr bwMode="auto">
            <a:xfrm>
              <a:off x="2774" y="1339"/>
              <a:ext cx="179"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9" y="0"/>
                    <a:pt x="75" y="17"/>
                    <a:pt x="75" y="37"/>
                  </a:cubicBezTo>
                  <a:cubicBezTo>
                    <a:pt x="75" y="58"/>
                    <a:pt x="59" y="75"/>
                    <a:pt x="38" y="75"/>
                  </a:cubicBezTo>
                  <a:close/>
                  <a:moveTo>
                    <a:pt x="38" y="12"/>
                  </a:moveTo>
                  <a:cubicBezTo>
                    <a:pt x="24" y="12"/>
                    <a:pt x="13" y="23"/>
                    <a:pt x="13" y="37"/>
                  </a:cubicBezTo>
                  <a:cubicBezTo>
                    <a:pt x="13" y="51"/>
                    <a:pt x="24" y="62"/>
                    <a:pt x="38" y="62"/>
                  </a:cubicBezTo>
                  <a:cubicBezTo>
                    <a:pt x="52" y="62"/>
                    <a:pt x="63" y="51"/>
                    <a:pt x="63" y="37"/>
                  </a:cubicBezTo>
                  <a:cubicBezTo>
                    <a:pt x="63" y="23"/>
                    <a:pt x="52"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5" name="Oval 41"/>
            <p:cNvSpPr>
              <a:spLocks noChangeArrowheads="1"/>
            </p:cNvSpPr>
            <p:nvPr/>
          </p:nvSpPr>
          <p:spPr bwMode="auto">
            <a:xfrm>
              <a:off x="2298" y="1606"/>
              <a:ext cx="150" cy="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6" name="Freeform 42"/>
            <p:cNvSpPr>
              <a:spLocks noEditPoints="1"/>
            </p:cNvSpPr>
            <p:nvPr/>
          </p:nvSpPr>
          <p:spPr bwMode="auto">
            <a:xfrm>
              <a:off x="2284" y="1591"/>
              <a:ext cx="178"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8" y="0"/>
                    <a:pt x="75" y="17"/>
                    <a:pt x="75" y="37"/>
                  </a:cubicBezTo>
                  <a:cubicBezTo>
                    <a:pt x="75" y="58"/>
                    <a:pt x="58" y="75"/>
                    <a:pt x="38" y="75"/>
                  </a:cubicBezTo>
                  <a:close/>
                  <a:moveTo>
                    <a:pt x="38" y="12"/>
                  </a:moveTo>
                  <a:cubicBezTo>
                    <a:pt x="24" y="12"/>
                    <a:pt x="13" y="24"/>
                    <a:pt x="13" y="37"/>
                  </a:cubicBezTo>
                  <a:cubicBezTo>
                    <a:pt x="13" y="51"/>
                    <a:pt x="24" y="62"/>
                    <a:pt x="38" y="62"/>
                  </a:cubicBezTo>
                  <a:cubicBezTo>
                    <a:pt x="51" y="62"/>
                    <a:pt x="63" y="51"/>
                    <a:pt x="63" y="37"/>
                  </a:cubicBezTo>
                  <a:cubicBezTo>
                    <a:pt x="63" y="24"/>
                    <a:pt x="51"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7" name="Oval 43"/>
            <p:cNvSpPr>
              <a:spLocks noChangeArrowheads="1"/>
            </p:cNvSpPr>
            <p:nvPr/>
          </p:nvSpPr>
          <p:spPr bwMode="auto">
            <a:xfrm>
              <a:off x="3281" y="1085"/>
              <a:ext cx="147" cy="1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8" name="Freeform 44"/>
            <p:cNvSpPr>
              <a:spLocks noEditPoints="1"/>
            </p:cNvSpPr>
            <p:nvPr/>
          </p:nvSpPr>
          <p:spPr bwMode="auto">
            <a:xfrm>
              <a:off x="3267" y="1070"/>
              <a:ext cx="178" cy="179"/>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3 h 75"/>
                <a:gd name="T12" fmla="*/ 12 w 75"/>
                <a:gd name="T13" fmla="*/ 38 h 75"/>
                <a:gd name="T14" fmla="*/ 37 w 75"/>
                <a:gd name="T15" fmla="*/ 63 h 75"/>
                <a:gd name="T16" fmla="*/ 62 w 75"/>
                <a:gd name="T17" fmla="*/ 38 h 75"/>
                <a:gd name="T18" fmla="*/ 37 w 75"/>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6" y="75"/>
                    <a:pt x="0" y="58"/>
                    <a:pt x="0" y="38"/>
                  </a:cubicBezTo>
                  <a:cubicBezTo>
                    <a:pt x="0" y="17"/>
                    <a:pt x="16" y="0"/>
                    <a:pt x="37" y="0"/>
                  </a:cubicBezTo>
                  <a:cubicBezTo>
                    <a:pt x="58" y="0"/>
                    <a:pt x="75" y="17"/>
                    <a:pt x="75" y="38"/>
                  </a:cubicBezTo>
                  <a:cubicBezTo>
                    <a:pt x="75" y="58"/>
                    <a:pt x="58" y="75"/>
                    <a:pt x="37" y="75"/>
                  </a:cubicBezTo>
                  <a:close/>
                  <a:moveTo>
                    <a:pt x="37" y="13"/>
                  </a:moveTo>
                  <a:cubicBezTo>
                    <a:pt x="23" y="13"/>
                    <a:pt x="12" y="24"/>
                    <a:pt x="12" y="38"/>
                  </a:cubicBezTo>
                  <a:cubicBezTo>
                    <a:pt x="12" y="52"/>
                    <a:pt x="23" y="63"/>
                    <a:pt x="37" y="63"/>
                  </a:cubicBezTo>
                  <a:cubicBezTo>
                    <a:pt x="51" y="63"/>
                    <a:pt x="62" y="52"/>
                    <a:pt x="62" y="38"/>
                  </a:cubicBezTo>
                  <a:cubicBezTo>
                    <a:pt x="62" y="24"/>
                    <a:pt x="51" y="13"/>
                    <a:pt x="37"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59" name="Group 59"/>
          <p:cNvGrpSpPr>
            <a:grpSpLocks noChangeAspect="1"/>
          </p:cNvGrpSpPr>
          <p:nvPr/>
        </p:nvGrpSpPr>
        <p:grpSpPr bwMode="auto">
          <a:xfrm rot="1236971">
            <a:off x="10186555" y="519269"/>
            <a:ext cx="995603" cy="1178873"/>
            <a:chOff x="2078" y="667"/>
            <a:chExt cx="1608" cy="1904"/>
          </a:xfrm>
        </p:grpSpPr>
        <p:sp>
          <p:nvSpPr>
            <p:cNvPr id="60" name="Rectangle 60"/>
            <p:cNvSpPr>
              <a:spLocks noChangeArrowheads="1"/>
            </p:cNvSpPr>
            <p:nvPr/>
          </p:nvSpPr>
          <p:spPr bwMode="auto">
            <a:xfrm>
              <a:off x="2228" y="1010"/>
              <a:ext cx="953" cy="476"/>
            </a:xfrm>
            <a:prstGeom prst="rect">
              <a:avLst/>
            </a:prstGeom>
            <a:solidFill>
              <a:srgbClr val="FEB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 name="Freeform 61"/>
            <p:cNvSpPr>
              <a:spLocks noEditPoints="1"/>
            </p:cNvSpPr>
            <p:nvPr/>
          </p:nvSpPr>
          <p:spPr bwMode="auto">
            <a:xfrm>
              <a:off x="2214" y="993"/>
              <a:ext cx="982" cy="507"/>
            </a:xfrm>
            <a:custGeom>
              <a:avLst/>
              <a:gdLst>
                <a:gd name="T0" fmla="*/ 406 w 412"/>
                <a:gd name="T1" fmla="*/ 213 h 213"/>
                <a:gd name="T2" fmla="*/ 6 w 412"/>
                <a:gd name="T3" fmla="*/ 213 h 213"/>
                <a:gd name="T4" fmla="*/ 0 w 412"/>
                <a:gd name="T5" fmla="*/ 207 h 213"/>
                <a:gd name="T6" fmla="*/ 0 w 412"/>
                <a:gd name="T7" fmla="*/ 7 h 213"/>
                <a:gd name="T8" fmla="*/ 6 w 412"/>
                <a:gd name="T9" fmla="*/ 0 h 213"/>
                <a:gd name="T10" fmla="*/ 406 w 412"/>
                <a:gd name="T11" fmla="*/ 0 h 213"/>
                <a:gd name="T12" fmla="*/ 412 w 412"/>
                <a:gd name="T13" fmla="*/ 7 h 213"/>
                <a:gd name="T14" fmla="*/ 412 w 412"/>
                <a:gd name="T15" fmla="*/ 207 h 213"/>
                <a:gd name="T16" fmla="*/ 406 w 412"/>
                <a:gd name="T17" fmla="*/ 213 h 213"/>
                <a:gd name="T18" fmla="*/ 12 w 412"/>
                <a:gd name="T19" fmla="*/ 200 h 213"/>
                <a:gd name="T20" fmla="*/ 400 w 412"/>
                <a:gd name="T21" fmla="*/ 200 h 213"/>
                <a:gd name="T22" fmla="*/ 400 w 412"/>
                <a:gd name="T23" fmla="*/ 13 h 213"/>
                <a:gd name="T24" fmla="*/ 12 w 412"/>
                <a:gd name="T25" fmla="*/ 13 h 213"/>
                <a:gd name="T26" fmla="*/ 12 w 412"/>
                <a:gd name="T2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213">
                  <a:moveTo>
                    <a:pt x="406" y="213"/>
                  </a:moveTo>
                  <a:cubicBezTo>
                    <a:pt x="6" y="213"/>
                    <a:pt x="6" y="213"/>
                    <a:pt x="6" y="213"/>
                  </a:cubicBezTo>
                  <a:cubicBezTo>
                    <a:pt x="3" y="213"/>
                    <a:pt x="0" y="210"/>
                    <a:pt x="0" y="207"/>
                  </a:cubicBezTo>
                  <a:cubicBezTo>
                    <a:pt x="0" y="7"/>
                    <a:pt x="0" y="7"/>
                    <a:pt x="0" y="7"/>
                  </a:cubicBezTo>
                  <a:cubicBezTo>
                    <a:pt x="0" y="3"/>
                    <a:pt x="3" y="0"/>
                    <a:pt x="6" y="0"/>
                  </a:cubicBezTo>
                  <a:cubicBezTo>
                    <a:pt x="406" y="0"/>
                    <a:pt x="406" y="0"/>
                    <a:pt x="406" y="0"/>
                  </a:cubicBezTo>
                  <a:cubicBezTo>
                    <a:pt x="409" y="0"/>
                    <a:pt x="412" y="3"/>
                    <a:pt x="412" y="7"/>
                  </a:cubicBezTo>
                  <a:cubicBezTo>
                    <a:pt x="412" y="207"/>
                    <a:pt x="412" y="207"/>
                    <a:pt x="412" y="207"/>
                  </a:cubicBezTo>
                  <a:cubicBezTo>
                    <a:pt x="412" y="210"/>
                    <a:pt x="409" y="213"/>
                    <a:pt x="406" y="213"/>
                  </a:cubicBezTo>
                  <a:close/>
                  <a:moveTo>
                    <a:pt x="12" y="200"/>
                  </a:moveTo>
                  <a:cubicBezTo>
                    <a:pt x="400" y="200"/>
                    <a:pt x="400" y="200"/>
                    <a:pt x="400" y="200"/>
                  </a:cubicBezTo>
                  <a:cubicBezTo>
                    <a:pt x="400" y="13"/>
                    <a:pt x="400" y="13"/>
                    <a:pt x="400" y="13"/>
                  </a:cubicBezTo>
                  <a:cubicBezTo>
                    <a:pt x="12" y="13"/>
                    <a:pt x="12" y="13"/>
                    <a:pt x="12" y="13"/>
                  </a:cubicBezTo>
                  <a:lnTo>
                    <a:pt x="12"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 name="Freeform 62"/>
            <p:cNvSpPr>
              <a:spLocks noEditPoints="1"/>
            </p:cNvSpPr>
            <p:nvPr/>
          </p:nvSpPr>
          <p:spPr bwMode="auto">
            <a:xfrm>
              <a:off x="2078" y="846"/>
              <a:ext cx="1251" cy="1577"/>
            </a:xfrm>
            <a:custGeom>
              <a:avLst/>
              <a:gdLst>
                <a:gd name="T0" fmla="*/ 488 w 525"/>
                <a:gd name="T1" fmla="*/ 663 h 663"/>
                <a:gd name="T2" fmla="*/ 38 w 525"/>
                <a:gd name="T3" fmla="*/ 663 h 663"/>
                <a:gd name="T4" fmla="*/ 0 w 525"/>
                <a:gd name="T5" fmla="*/ 625 h 663"/>
                <a:gd name="T6" fmla="*/ 0 w 525"/>
                <a:gd name="T7" fmla="*/ 37 h 663"/>
                <a:gd name="T8" fmla="*/ 38 w 525"/>
                <a:gd name="T9" fmla="*/ 0 h 663"/>
                <a:gd name="T10" fmla="*/ 488 w 525"/>
                <a:gd name="T11" fmla="*/ 0 h 663"/>
                <a:gd name="T12" fmla="*/ 525 w 525"/>
                <a:gd name="T13" fmla="*/ 37 h 663"/>
                <a:gd name="T14" fmla="*/ 525 w 525"/>
                <a:gd name="T15" fmla="*/ 625 h 663"/>
                <a:gd name="T16" fmla="*/ 488 w 525"/>
                <a:gd name="T17" fmla="*/ 663 h 663"/>
                <a:gd name="T18" fmla="*/ 38 w 525"/>
                <a:gd name="T19" fmla="*/ 12 h 663"/>
                <a:gd name="T20" fmla="*/ 13 w 525"/>
                <a:gd name="T21" fmla="*/ 37 h 663"/>
                <a:gd name="T22" fmla="*/ 13 w 525"/>
                <a:gd name="T23" fmla="*/ 625 h 663"/>
                <a:gd name="T24" fmla="*/ 38 w 525"/>
                <a:gd name="T25" fmla="*/ 650 h 663"/>
                <a:gd name="T26" fmla="*/ 488 w 525"/>
                <a:gd name="T27" fmla="*/ 650 h 663"/>
                <a:gd name="T28" fmla="*/ 513 w 525"/>
                <a:gd name="T29" fmla="*/ 625 h 663"/>
                <a:gd name="T30" fmla="*/ 513 w 525"/>
                <a:gd name="T31" fmla="*/ 37 h 663"/>
                <a:gd name="T32" fmla="*/ 488 w 525"/>
                <a:gd name="T33" fmla="*/ 12 h 663"/>
                <a:gd name="T34" fmla="*/ 38 w 525"/>
                <a:gd name="T35" fmla="*/ 1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663">
                  <a:moveTo>
                    <a:pt x="488" y="663"/>
                  </a:moveTo>
                  <a:cubicBezTo>
                    <a:pt x="38" y="663"/>
                    <a:pt x="38" y="663"/>
                    <a:pt x="38" y="663"/>
                  </a:cubicBezTo>
                  <a:cubicBezTo>
                    <a:pt x="17" y="663"/>
                    <a:pt x="0" y="646"/>
                    <a:pt x="0" y="625"/>
                  </a:cubicBezTo>
                  <a:cubicBezTo>
                    <a:pt x="0" y="37"/>
                    <a:pt x="0" y="37"/>
                    <a:pt x="0" y="37"/>
                  </a:cubicBezTo>
                  <a:cubicBezTo>
                    <a:pt x="0" y="17"/>
                    <a:pt x="17" y="0"/>
                    <a:pt x="38" y="0"/>
                  </a:cubicBezTo>
                  <a:cubicBezTo>
                    <a:pt x="488" y="0"/>
                    <a:pt x="488" y="0"/>
                    <a:pt x="488" y="0"/>
                  </a:cubicBezTo>
                  <a:cubicBezTo>
                    <a:pt x="509" y="0"/>
                    <a:pt x="525" y="17"/>
                    <a:pt x="525" y="37"/>
                  </a:cubicBezTo>
                  <a:cubicBezTo>
                    <a:pt x="525" y="625"/>
                    <a:pt x="525" y="625"/>
                    <a:pt x="525" y="625"/>
                  </a:cubicBezTo>
                  <a:cubicBezTo>
                    <a:pt x="525" y="646"/>
                    <a:pt x="509" y="663"/>
                    <a:pt x="488" y="663"/>
                  </a:cubicBezTo>
                  <a:close/>
                  <a:moveTo>
                    <a:pt x="38" y="12"/>
                  </a:moveTo>
                  <a:cubicBezTo>
                    <a:pt x="24" y="12"/>
                    <a:pt x="13" y="24"/>
                    <a:pt x="13" y="37"/>
                  </a:cubicBezTo>
                  <a:cubicBezTo>
                    <a:pt x="13" y="625"/>
                    <a:pt x="13" y="625"/>
                    <a:pt x="13" y="625"/>
                  </a:cubicBezTo>
                  <a:cubicBezTo>
                    <a:pt x="13" y="639"/>
                    <a:pt x="24" y="650"/>
                    <a:pt x="38" y="650"/>
                  </a:cubicBezTo>
                  <a:cubicBezTo>
                    <a:pt x="488" y="650"/>
                    <a:pt x="488" y="650"/>
                    <a:pt x="488" y="650"/>
                  </a:cubicBezTo>
                  <a:cubicBezTo>
                    <a:pt x="502" y="650"/>
                    <a:pt x="513" y="639"/>
                    <a:pt x="513" y="625"/>
                  </a:cubicBezTo>
                  <a:cubicBezTo>
                    <a:pt x="513" y="37"/>
                    <a:pt x="513" y="37"/>
                    <a:pt x="513" y="37"/>
                  </a:cubicBezTo>
                  <a:cubicBezTo>
                    <a:pt x="513" y="24"/>
                    <a:pt x="502" y="12"/>
                    <a:pt x="488" y="12"/>
                  </a:cubicBezTo>
                  <a:lnTo>
                    <a:pt x="3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 name="Freeform 63"/>
            <p:cNvSpPr>
              <a:spLocks noEditPoints="1"/>
            </p:cNvSpPr>
            <p:nvPr/>
          </p:nvSpPr>
          <p:spPr bwMode="auto">
            <a:xfrm>
              <a:off x="2197" y="727"/>
              <a:ext cx="1327" cy="1844"/>
            </a:xfrm>
            <a:custGeom>
              <a:avLst/>
              <a:gdLst>
                <a:gd name="T0" fmla="*/ 500 w 557"/>
                <a:gd name="T1" fmla="*/ 775 h 775"/>
                <a:gd name="T2" fmla="*/ 38 w 557"/>
                <a:gd name="T3" fmla="*/ 775 h 775"/>
                <a:gd name="T4" fmla="*/ 0 w 557"/>
                <a:gd name="T5" fmla="*/ 738 h 775"/>
                <a:gd name="T6" fmla="*/ 0 w 557"/>
                <a:gd name="T7" fmla="*/ 731 h 775"/>
                <a:gd name="T8" fmla="*/ 7 w 557"/>
                <a:gd name="T9" fmla="*/ 725 h 775"/>
                <a:gd name="T10" fmla="*/ 13 w 557"/>
                <a:gd name="T11" fmla="*/ 731 h 775"/>
                <a:gd name="T12" fmla="*/ 13 w 557"/>
                <a:gd name="T13" fmla="*/ 738 h 775"/>
                <a:gd name="T14" fmla="*/ 38 w 557"/>
                <a:gd name="T15" fmla="*/ 763 h 775"/>
                <a:gd name="T16" fmla="*/ 500 w 557"/>
                <a:gd name="T17" fmla="*/ 763 h 775"/>
                <a:gd name="T18" fmla="*/ 525 w 557"/>
                <a:gd name="T19" fmla="*/ 738 h 775"/>
                <a:gd name="T20" fmla="*/ 525 w 557"/>
                <a:gd name="T21" fmla="*/ 150 h 775"/>
                <a:gd name="T22" fmla="*/ 500 w 557"/>
                <a:gd name="T23" fmla="*/ 125 h 775"/>
                <a:gd name="T24" fmla="*/ 494 w 557"/>
                <a:gd name="T25" fmla="*/ 125 h 775"/>
                <a:gd name="T26" fmla="*/ 488 w 557"/>
                <a:gd name="T27" fmla="*/ 119 h 775"/>
                <a:gd name="T28" fmla="*/ 494 w 557"/>
                <a:gd name="T29" fmla="*/ 112 h 775"/>
                <a:gd name="T30" fmla="*/ 500 w 557"/>
                <a:gd name="T31" fmla="*/ 112 h 775"/>
                <a:gd name="T32" fmla="*/ 538 w 557"/>
                <a:gd name="T33" fmla="*/ 150 h 775"/>
                <a:gd name="T34" fmla="*/ 538 w 557"/>
                <a:gd name="T35" fmla="*/ 738 h 775"/>
                <a:gd name="T36" fmla="*/ 500 w 557"/>
                <a:gd name="T37" fmla="*/ 775 h 775"/>
                <a:gd name="T38" fmla="*/ 550 w 557"/>
                <a:gd name="T39" fmla="*/ 12 h 775"/>
                <a:gd name="T40" fmla="*/ 500 w 557"/>
                <a:gd name="T41" fmla="*/ 12 h 775"/>
                <a:gd name="T42" fmla="*/ 494 w 557"/>
                <a:gd name="T43" fmla="*/ 6 h 775"/>
                <a:gd name="T44" fmla="*/ 500 w 557"/>
                <a:gd name="T45" fmla="*/ 0 h 775"/>
                <a:gd name="T46" fmla="*/ 550 w 557"/>
                <a:gd name="T47" fmla="*/ 0 h 775"/>
                <a:gd name="T48" fmla="*/ 557 w 557"/>
                <a:gd name="T49" fmla="*/ 6 h 775"/>
                <a:gd name="T50" fmla="*/ 550 w 557"/>
                <a:gd name="T51" fmla="*/ 1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7" h="775">
                  <a:moveTo>
                    <a:pt x="500" y="775"/>
                  </a:moveTo>
                  <a:cubicBezTo>
                    <a:pt x="38" y="775"/>
                    <a:pt x="38" y="775"/>
                    <a:pt x="38" y="775"/>
                  </a:cubicBezTo>
                  <a:cubicBezTo>
                    <a:pt x="17" y="775"/>
                    <a:pt x="0" y="758"/>
                    <a:pt x="0" y="738"/>
                  </a:cubicBezTo>
                  <a:cubicBezTo>
                    <a:pt x="0" y="731"/>
                    <a:pt x="0" y="731"/>
                    <a:pt x="0" y="731"/>
                  </a:cubicBezTo>
                  <a:cubicBezTo>
                    <a:pt x="0" y="728"/>
                    <a:pt x="3" y="725"/>
                    <a:pt x="7" y="725"/>
                  </a:cubicBezTo>
                  <a:cubicBezTo>
                    <a:pt x="10" y="725"/>
                    <a:pt x="13" y="728"/>
                    <a:pt x="13" y="731"/>
                  </a:cubicBezTo>
                  <a:cubicBezTo>
                    <a:pt x="13" y="738"/>
                    <a:pt x="13" y="738"/>
                    <a:pt x="13" y="738"/>
                  </a:cubicBezTo>
                  <a:cubicBezTo>
                    <a:pt x="13" y="751"/>
                    <a:pt x="24" y="763"/>
                    <a:pt x="38" y="763"/>
                  </a:cubicBezTo>
                  <a:cubicBezTo>
                    <a:pt x="500" y="763"/>
                    <a:pt x="500" y="763"/>
                    <a:pt x="500" y="763"/>
                  </a:cubicBezTo>
                  <a:cubicBezTo>
                    <a:pt x="514" y="763"/>
                    <a:pt x="525" y="751"/>
                    <a:pt x="525" y="738"/>
                  </a:cubicBezTo>
                  <a:cubicBezTo>
                    <a:pt x="525" y="150"/>
                    <a:pt x="525" y="150"/>
                    <a:pt x="525" y="150"/>
                  </a:cubicBezTo>
                  <a:cubicBezTo>
                    <a:pt x="525" y="136"/>
                    <a:pt x="514" y="125"/>
                    <a:pt x="500" y="125"/>
                  </a:cubicBezTo>
                  <a:cubicBezTo>
                    <a:pt x="494" y="125"/>
                    <a:pt x="494" y="125"/>
                    <a:pt x="494" y="125"/>
                  </a:cubicBezTo>
                  <a:cubicBezTo>
                    <a:pt x="491" y="125"/>
                    <a:pt x="488" y="122"/>
                    <a:pt x="488" y="119"/>
                  </a:cubicBezTo>
                  <a:cubicBezTo>
                    <a:pt x="488" y="115"/>
                    <a:pt x="491" y="112"/>
                    <a:pt x="494" y="112"/>
                  </a:cubicBezTo>
                  <a:cubicBezTo>
                    <a:pt x="500" y="112"/>
                    <a:pt x="500" y="112"/>
                    <a:pt x="500" y="112"/>
                  </a:cubicBezTo>
                  <a:cubicBezTo>
                    <a:pt x="521" y="112"/>
                    <a:pt x="538" y="129"/>
                    <a:pt x="538" y="150"/>
                  </a:cubicBezTo>
                  <a:cubicBezTo>
                    <a:pt x="538" y="738"/>
                    <a:pt x="538" y="738"/>
                    <a:pt x="538" y="738"/>
                  </a:cubicBezTo>
                  <a:cubicBezTo>
                    <a:pt x="538" y="758"/>
                    <a:pt x="521" y="775"/>
                    <a:pt x="500" y="775"/>
                  </a:cubicBezTo>
                  <a:close/>
                  <a:moveTo>
                    <a:pt x="550" y="12"/>
                  </a:moveTo>
                  <a:cubicBezTo>
                    <a:pt x="500" y="12"/>
                    <a:pt x="500" y="12"/>
                    <a:pt x="500" y="12"/>
                  </a:cubicBezTo>
                  <a:cubicBezTo>
                    <a:pt x="497" y="12"/>
                    <a:pt x="494" y="10"/>
                    <a:pt x="494" y="6"/>
                  </a:cubicBezTo>
                  <a:cubicBezTo>
                    <a:pt x="494" y="3"/>
                    <a:pt x="497" y="0"/>
                    <a:pt x="500" y="0"/>
                  </a:cubicBezTo>
                  <a:cubicBezTo>
                    <a:pt x="550" y="0"/>
                    <a:pt x="550" y="0"/>
                    <a:pt x="550" y="0"/>
                  </a:cubicBezTo>
                  <a:cubicBezTo>
                    <a:pt x="554" y="0"/>
                    <a:pt x="557" y="3"/>
                    <a:pt x="557" y="6"/>
                  </a:cubicBezTo>
                  <a:cubicBezTo>
                    <a:pt x="557" y="10"/>
                    <a:pt x="554" y="12"/>
                    <a:pt x="55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 name="Freeform 64"/>
            <p:cNvSpPr>
              <a:spLocks noEditPoints="1"/>
            </p:cNvSpPr>
            <p:nvPr/>
          </p:nvSpPr>
          <p:spPr bwMode="auto">
            <a:xfrm>
              <a:off x="3434" y="667"/>
              <a:ext cx="252" cy="252"/>
            </a:xfrm>
            <a:custGeom>
              <a:avLst/>
              <a:gdLst>
                <a:gd name="T0" fmla="*/ 6 w 106"/>
                <a:gd name="T1" fmla="*/ 62 h 106"/>
                <a:gd name="T2" fmla="*/ 0 w 106"/>
                <a:gd name="T3" fmla="*/ 56 h 106"/>
                <a:gd name="T4" fmla="*/ 0 w 106"/>
                <a:gd name="T5" fmla="*/ 6 h 106"/>
                <a:gd name="T6" fmla="*/ 6 w 106"/>
                <a:gd name="T7" fmla="*/ 0 h 106"/>
                <a:gd name="T8" fmla="*/ 13 w 106"/>
                <a:gd name="T9" fmla="*/ 6 h 106"/>
                <a:gd name="T10" fmla="*/ 13 w 106"/>
                <a:gd name="T11" fmla="*/ 56 h 106"/>
                <a:gd name="T12" fmla="*/ 6 w 106"/>
                <a:gd name="T13" fmla="*/ 62 h 106"/>
                <a:gd name="T14" fmla="*/ 100 w 106"/>
                <a:gd name="T15" fmla="*/ 106 h 106"/>
                <a:gd name="T16" fmla="*/ 50 w 106"/>
                <a:gd name="T17" fmla="*/ 106 h 106"/>
                <a:gd name="T18" fmla="*/ 44 w 106"/>
                <a:gd name="T19" fmla="*/ 100 h 106"/>
                <a:gd name="T20" fmla="*/ 50 w 106"/>
                <a:gd name="T21" fmla="*/ 94 h 106"/>
                <a:gd name="T22" fmla="*/ 100 w 106"/>
                <a:gd name="T23" fmla="*/ 94 h 106"/>
                <a:gd name="T24" fmla="*/ 106 w 106"/>
                <a:gd name="T25" fmla="*/ 100 h 106"/>
                <a:gd name="T26" fmla="*/ 100 w 106"/>
                <a:gd name="T2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6" y="62"/>
                  </a:moveTo>
                  <a:cubicBezTo>
                    <a:pt x="3" y="62"/>
                    <a:pt x="0" y="60"/>
                    <a:pt x="0" y="56"/>
                  </a:cubicBezTo>
                  <a:cubicBezTo>
                    <a:pt x="0" y="6"/>
                    <a:pt x="0" y="6"/>
                    <a:pt x="0" y="6"/>
                  </a:cubicBezTo>
                  <a:cubicBezTo>
                    <a:pt x="0" y="3"/>
                    <a:pt x="3" y="0"/>
                    <a:pt x="6" y="0"/>
                  </a:cubicBezTo>
                  <a:cubicBezTo>
                    <a:pt x="10" y="0"/>
                    <a:pt x="13" y="3"/>
                    <a:pt x="13" y="6"/>
                  </a:cubicBezTo>
                  <a:cubicBezTo>
                    <a:pt x="13" y="56"/>
                    <a:pt x="13" y="56"/>
                    <a:pt x="13" y="56"/>
                  </a:cubicBezTo>
                  <a:cubicBezTo>
                    <a:pt x="13" y="60"/>
                    <a:pt x="10" y="62"/>
                    <a:pt x="6" y="62"/>
                  </a:cubicBezTo>
                  <a:close/>
                  <a:moveTo>
                    <a:pt x="100" y="106"/>
                  </a:moveTo>
                  <a:cubicBezTo>
                    <a:pt x="50" y="106"/>
                    <a:pt x="50" y="106"/>
                    <a:pt x="50" y="106"/>
                  </a:cubicBezTo>
                  <a:cubicBezTo>
                    <a:pt x="47" y="106"/>
                    <a:pt x="44" y="103"/>
                    <a:pt x="44" y="100"/>
                  </a:cubicBezTo>
                  <a:cubicBezTo>
                    <a:pt x="44" y="97"/>
                    <a:pt x="47" y="94"/>
                    <a:pt x="50" y="94"/>
                  </a:cubicBezTo>
                  <a:cubicBezTo>
                    <a:pt x="100" y="94"/>
                    <a:pt x="100" y="94"/>
                    <a:pt x="100" y="94"/>
                  </a:cubicBezTo>
                  <a:cubicBezTo>
                    <a:pt x="104" y="94"/>
                    <a:pt x="106" y="97"/>
                    <a:pt x="106" y="100"/>
                  </a:cubicBezTo>
                  <a:cubicBezTo>
                    <a:pt x="106" y="103"/>
                    <a:pt x="104" y="106"/>
                    <a:pt x="100" y="1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 name="Freeform 65"/>
            <p:cNvSpPr>
              <a:spLocks noEditPoints="1"/>
            </p:cNvSpPr>
            <p:nvPr/>
          </p:nvSpPr>
          <p:spPr bwMode="auto">
            <a:xfrm>
              <a:off x="2362" y="831"/>
              <a:ext cx="1265" cy="567"/>
            </a:xfrm>
            <a:custGeom>
              <a:avLst/>
              <a:gdLst>
                <a:gd name="T0" fmla="*/ 525 w 531"/>
                <a:gd name="T1" fmla="*/ 62 h 238"/>
                <a:gd name="T2" fmla="*/ 519 w 531"/>
                <a:gd name="T3" fmla="*/ 56 h 238"/>
                <a:gd name="T4" fmla="*/ 519 w 531"/>
                <a:gd name="T5" fmla="*/ 6 h 238"/>
                <a:gd name="T6" fmla="*/ 525 w 531"/>
                <a:gd name="T7" fmla="*/ 0 h 238"/>
                <a:gd name="T8" fmla="*/ 531 w 531"/>
                <a:gd name="T9" fmla="*/ 6 h 238"/>
                <a:gd name="T10" fmla="*/ 531 w 531"/>
                <a:gd name="T11" fmla="*/ 56 h 238"/>
                <a:gd name="T12" fmla="*/ 525 w 531"/>
                <a:gd name="T13" fmla="*/ 62 h 238"/>
                <a:gd name="T14" fmla="*/ 6 w 531"/>
                <a:gd name="T15" fmla="*/ 237 h 238"/>
                <a:gd name="T16" fmla="*/ 0 w 531"/>
                <a:gd name="T17" fmla="*/ 231 h 238"/>
                <a:gd name="T18" fmla="*/ 2 w 531"/>
                <a:gd name="T19" fmla="*/ 227 h 238"/>
                <a:gd name="T20" fmla="*/ 89 w 531"/>
                <a:gd name="T21" fmla="*/ 115 h 238"/>
                <a:gd name="T22" fmla="*/ 94 w 531"/>
                <a:gd name="T23" fmla="*/ 112 h 238"/>
                <a:gd name="T24" fmla="*/ 99 w 531"/>
                <a:gd name="T25" fmla="*/ 114 h 238"/>
                <a:gd name="T26" fmla="*/ 194 w 531"/>
                <a:gd name="T27" fmla="*/ 221 h 238"/>
                <a:gd name="T28" fmla="*/ 277 w 531"/>
                <a:gd name="T29" fmla="*/ 115 h 238"/>
                <a:gd name="T30" fmla="*/ 285 w 531"/>
                <a:gd name="T31" fmla="*/ 113 h 238"/>
                <a:gd name="T32" fmla="*/ 287 w 531"/>
                <a:gd name="T33" fmla="*/ 122 h 238"/>
                <a:gd name="T34" fmla="*/ 286 w 531"/>
                <a:gd name="T35" fmla="*/ 122 h 238"/>
                <a:gd name="T36" fmla="*/ 199 w 531"/>
                <a:gd name="T37" fmla="*/ 235 h 238"/>
                <a:gd name="T38" fmla="*/ 190 w 531"/>
                <a:gd name="T39" fmla="*/ 236 h 238"/>
                <a:gd name="T40" fmla="*/ 189 w 531"/>
                <a:gd name="T41" fmla="*/ 235 h 238"/>
                <a:gd name="T42" fmla="*/ 94 w 531"/>
                <a:gd name="T43" fmla="*/ 128 h 238"/>
                <a:gd name="T44" fmla="*/ 11 w 531"/>
                <a:gd name="T45" fmla="*/ 235 h 238"/>
                <a:gd name="T46" fmla="*/ 6 w 531"/>
                <a:gd name="T4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238">
                  <a:moveTo>
                    <a:pt x="525" y="62"/>
                  </a:moveTo>
                  <a:cubicBezTo>
                    <a:pt x="522" y="62"/>
                    <a:pt x="519" y="59"/>
                    <a:pt x="519" y="56"/>
                  </a:cubicBezTo>
                  <a:cubicBezTo>
                    <a:pt x="519" y="6"/>
                    <a:pt x="519" y="6"/>
                    <a:pt x="519" y="6"/>
                  </a:cubicBezTo>
                  <a:cubicBezTo>
                    <a:pt x="519" y="3"/>
                    <a:pt x="522" y="0"/>
                    <a:pt x="525" y="0"/>
                  </a:cubicBezTo>
                  <a:cubicBezTo>
                    <a:pt x="529" y="0"/>
                    <a:pt x="531" y="3"/>
                    <a:pt x="531" y="6"/>
                  </a:cubicBezTo>
                  <a:cubicBezTo>
                    <a:pt x="531" y="56"/>
                    <a:pt x="531" y="56"/>
                    <a:pt x="531" y="56"/>
                  </a:cubicBezTo>
                  <a:cubicBezTo>
                    <a:pt x="531" y="59"/>
                    <a:pt x="529" y="62"/>
                    <a:pt x="525" y="62"/>
                  </a:cubicBezTo>
                  <a:close/>
                  <a:moveTo>
                    <a:pt x="6" y="237"/>
                  </a:moveTo>
                  <a:cubicBezTo>
                    <a:pt x="3" y="237"/>
                    <a:pt x="0" y="234"/>
                    <a:pt x="0" y="231"/>
                  </a:cubicBezTo>
                  <a:cubicBezTo>
                    <a:pt x="0" y="230"/>
                    <a:pt x="1" y="228"/>
                    <a:pt x="2" y="227"/>
                  </a:cubicBezTo>
                  <a:cubicBezTo>
                    <a:pt x="89" y="115"/>
                    <a:pt x="89" y="115"/>
                    <a:pt x="89" y="115"/>
                  </a:cubicBezTo>
                  <a:cubicBezTo>
                    <a:pt x="90" y="113"/>
                    <a:pt x="92" y="112"/>
                    <a:pt x="94" y="112"/>
                  </a:cubicBezTo>
                  <a:cubicBezTo>
                    <a:pt x="96" y="112"/>
                    <a:pt x="97" y="113"/>
                    <a:pt x="99" y="114"/>
                  </a:cubicBezTo>
                  <a:cubicBezTo>
                    <a:pt x="194" y="221"/>
                    <a:pt x="194" y="221"/>
                    <a:pt x="194" y="221"/>
                  </a:cubicBezTo>
                  <a:cubicBezTo>
                    <a:pt x="277" y="115"/>
                    <a:pt x="277" y="115"/>
                    <a:pt x="277" y="115"/>
                  </a:cubicBezTo>
                  <a:cubicBezTo>
                    <a:pt x="279" y="112"/>
                    <a:pt x="282" y="111"/>
                    <a:pt x="285" y="113"/>
                  </a:cubicBezTo>
                  <a:cubicBezTo>
                    <a:pt x="288" y="115"/>
                    <a:pt x="289" y="119"/>
                    <a:pt x="287" y="122"/>
                  </a:cubicBezTo>
                  <a:cubicBezTo>
                    <a:pt x="287" y="122"/>
                    <a:pt x="287" y="122"/>
                    <a:pt x="286" y="122"/>
                  </a:cubicBezTo>
                  <a:cubicBezTo>
                    <a:pt x="199" y="235"/>
                    <a:pt x="199" y="235"/>
                    <a:pt x="199" y="235"/>
                  </a:cubicBezTo>
                  <a:cubicBezTo>
                    <a:pt x="197" y="238"/>
                    <a:pt x="193" y="238"/>
                    <a:pt x="190" y="236"/>
                  </a:cubicBezTo>
                  <a:cubicBezTo>
                    <a:pt x="190" y="236"/>
                    <a:pt x="190" y="235"/>
                    <a:pt x="189" y="235"/>
                  </a:cubicBezTo>
                  <a:cubicBezTo>
                    <a:pt x="94" y="128"/>
                    <a:pt x="94" y="128"/>
                    <a:pt x="94" y="128"/>
                  </a:cubicBezTo>
                  <a:cubicBezTo>
                    <a:pt x="11" y="235"/>
                    <a:pt x="11" y="235"/>
                    <a:pt x="11" y="235"/>
                  </a:cubicBezTo>
                  <a:cubicBezTo>
                    <a:pt x="10" y="236"/>
                    <a:pt x="8" y="237"/>
                    <a:pt x="6" y="2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 name="Oval 66"/>
            <p:cNvSpPr>
              <a:spLocks noChangeArrowheads="1"/>
            </p:cNvSpPr>
            <p:nvPr/>
          </p:nvSpPr>
          <p:spPr bwMode="auto">
            <a:xfrm>
              <a:off x="2333" y="1336"/>
              <a:ext cx="88"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 name="Freeform 67"/>
            <p:cNvSpPr>
              <a:spLocks noEditPoints="1"/>
            </p:cNvSpPr>
            <p:nvPr/>
          </p:nvSpPr>
          <p:spPr bwMode="auto">
            <a:xfrm>
              <a:off x="2317" y="1321"/>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4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2" y="50"/>
                    <a:pt x="0" y="39"/>
                    <a:pt x="0" y="25"/>
                  </a:cubicBezTo>
                  <a:cubicBezTo>
                    <a:pt x="0" y="11"/>
                    <a:pt x="12" y="0"/>
                    <a:pt x="25" y="0"/>
                  </a:cubicBezTo>
                  <a:cubicBezTo>
                    <a:pt x="39" y="0"/>
                    <a:pt x="50" y="11"/>
                    <a:pt x="50" y="25"/>
                  </a:cubicBezTo>
                  <a:cubicBezTo>
                    <a:pt x="50" y="39"/>
                    <a:pt x="39" y="50"/>
                    <a:pt x="25" y="50"/>
                  </a:cubicBezTo>
                  <a:close/>
                  <a:moveTo>
                    <a:pt x="25" y="12"/>
                  </a:moveTo>
                  <a:cubicBezTo>
                    <a:pt x="19" y="13"/>
                    <a:pt x="13" y="19"/>
                    <a:pt x="14" y="26"/>
                  </a:cubicBezTo>
                  <a:cubicBezTo>
                    <a:pt x="14" y="32"/>
                    <a:pt x="19" y="37"/>
                    <a:pt x="25" y="37"/>
                  </a:cubicBezTo>
                  <a:cubicBezTo>
                    <a:pt x="32" y="37"/>
                    <a:pt x="38" y="31"/>
                    <a:pt x="37" y="24"/>
                  </a:cubicBezTo>
                  <a:cubicBezTo>
                    <a:pt x="37" y="18"/>
                    <a:pt x="32"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 name="Oval 68"/>
            <p:cNvSpPr>
              <a:spLocks noChangeArrowheads="1"/>
            </p:cNvSpPr>
            <p:nvPr/>
          </p:nvSpPr>
          <p:spPr bwMode="auto">
            <a:xfrm>
              <a:off x="2779" y="1336"/>
              <a:ext cx="90"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 name="Freeform 69"/>
            <p:cNvSpPr>
              <a:spLocks noEditPoints="1"/>
            </p:cNvSpPr>
            <p:nvPr/>
          </p:nvSpPr>
          <p:spPr bwMode="auto">
            <a:xfrm>
              <a:off x="2764" y="1321"/>
              <a:ext cx="120"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3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3"/>
                    <a:pt x="13" y="19"/>
                    <a:pt x="13" y="26"/>
                  </a:cubicBezTo>
                  <a:cubicBezTo>
                    <a:pt x="13" y="32"/>
                    <a:pt x="19" y="37"/>
                    <a:pt x="25" y="37"/>
                  </a:cubicBezTo>
                  <a:cubicBezTo>
                    <a:pt x="32" y="37"/>
                    <a:pt x="37" y="31"/>
                    <a:pt x="37" y="24"/>
                  </a:cubicBezTo>
                  <a:cubicBezTo>
                    <a:pt x="37" y="18"/>
                    <a:pt x="31"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 name="Oval 70"/>
            <p:cNvSpPr>
              <a:spLocks noChangeArrowheads="1"/>
            </p:cNvSpPr>
            <p:nvPr/>
          </p:nvSpPr>
          <p:spPr bwMode="auto">
            <a:xfrm>
              <a:off x="2541" y="1069"/>
              <a:ext cx="90"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1" name="Freeform 71"/>
            <p:cNvSpPr>
              <a:spLocks noEditPoints="1"/>
            </p:cNvSpPr>
            <p:nvPr/>
          </p:nvSpPr>
          <p:spPr bwMode="auto">
            <a:xfrm>
              <a:off x="2526" y="1053"/>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3 h 50"/>
                <a:gd name="T12" fmla="*/ 13 w 50"/>
                <a:gd name="T13" fmla="*/ 26 h 50"/>
                <a:gd name="T14" fmla="*/ 25 w 50"/>
                <a:gd name="T15" fmla="*/ 38 h 50"/>
                <a:gd name="T16" fmla="*/ 37 w 50"/>
                <a:gd name="T17" fmla="*/ 25 h 50"/>
                <a:gd name="T18" fmla="*/ 25 w 50"/>
                <a:gd name="T1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2"/>
                    <a:pt x="11" y="0"/>
                    <a:pt x="25" y="0"/>
                  </a:cubicBezTo>
                  <a:cubicBezTo>
                    <a:pt x="39" y="0"/>
                    <a:pt x="50" y="12"/>
                    <a:pt x="50" y="25"/>
                  </a:cubicBezTo>
                  <a:cubicBezTo>
                    <a:pt x="50" y="39"/>
                    <a:pt x="39" y="50"/>
                    <a:pt x="25" y="50"/>
                  </a:cubicBezTo>
                  <a:close/>
                  <a:moveTo>
                    <a:pt x="25" y="13"/>
                  </a:moveTo>
                  <a:cubicBezTo>
                    <a:pt x="18" y="13"/>
                    <a:pt x="13" y="19"/>
                    <a:pt x="13" y="26"/>
                  </a:cubicBezTo>
                  <a:cubicBezTo>
                    <a:pt x="13" y="33"/>
                    <a:pt x="19" y="38"/>
                    <a:pt x="25" y="38"/>
                  </a:cubicBezTo>
                  <a:cubicBezTo>
                    <a:pt x="32" y="38"/>
                    <a:pt x="37" y="32"/>
                    <a:pt x="37" y="25"/>
                  </a:cubicBezTo>
                  <a:cubicBezTo>
                    <a:pt x="37" y="18"/>
                    <a:pt x="31" y="13"/>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2" name="Oval 72"/>
            <p:cNvSpPr>
              <a:spLocks noChangeArrowheads="1"/>
            </p:cNvSpPr>
            <p:nvPr/>
          </p:nvSpPr>
          <p:spPr bwMode="auto">
            <a:xfrm>
              <a:off x="2988" y="1069"/>
              <a:ext cx="89"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3" name="Freeform 73"/>
            <p:cNvSpPr>
              <a:spLocks noEditPoints="1"/>
            </p:cNvSpPr>
            <p:nvPr/>
          </p:nvSpPr>
          <p:spPr bwMode="auto">
            <a:xfrm>
              <a:off x="2333" y="1053"/>
              <a:ext cx="863" cy="1220"/>
            </a:xfrm>
            <a:custGeom>
              <a:avLst/>
              <a:gdLst>
                <a:gd name="T0" fmla="*/ 293 w 362"/>
                <a:gd name="T1" fmla="*/ 50 h 513"/>
                <a:gd name="T2" fmla="*/ 268 w 362"/>
                <a:gd name="T3" fmla="*/ 25 h 513"/>
                <a:gd name="T4" fmla="*/ 293 w 362"/>
                <a:gd name="T5" fmla="*/ 0 h 513"/>
                <a:gd name="T6" fmla="*/ 318 w 362"/>
                <a:gd name="T7" fmla="*/ 25 h 513"/>
                <a:gd name="T8" fmla="*/ 293 w 362"/>
                <a:gd name="T9" fmla="*/ 50 h 513"/>
                <a:gd name="T10" fmla="*/ 293 w 362"/>
                <a:gd name="T11" fmla="*/ 13 h 513"/>
                <a:gd name="T12" fmla="*/ 282 w 362"/>
                <a:gd name="T13" fmla="*/ 26 h 513"/>
                <a:gd name="T14" fmla="*/ 293 w 362"/>
                <a:gd name="T15" fmla="*/ 38 h 513"/>
                <a:gd name="T16" fmla="*/ 305 w 362"/>
                <a:gd name="T17" fmla="*/ 25 h 513"/>
                <a:gd name="T18" fmla="*/ 293 w 362"/>
                <a:gd name="T19" fmla="*/ 13 h 513"/>
                <a:gd name="T20" fmla="*/ 281 w 362"/>
                <a:gd name="T21" fmla="*/ 513 h 513"/>
                <a:gd name="T22" fmla="*/ 200 w 362"/>
                <a:gd name="T23" fmla="*/ 432 h 513"/>
                <a:gd name="T24" fmla="*/ 281 w 362"/>
                <a:gd name="T25" fmla="*/ 351 h 513"/>
                <a:gd name="T26" fmla="*/ 362 w 362"/>
                <a:gd name="T27" fmla="*/ 432 h 513"/>
                <a:gd name="T28" fmla="*/ 281 w 362"/>
                <a:gd name="T29" fmla="*/ 513 h 513"/>
                <a:gd name="T30" fmla="*/ 281 w 362"/>
                <a:gd name="T31" fmla="*/ 363 h 513"/>
                <a:gd name="T32" fmla="*/ 212 w 362"/>
                <a:gd name="T33" fmla="*/ 432 h 513"/>
                <a:gd name="T34" fmla="*/ 281 w 362"/>
                <a:gd name="T35" fmla="*/ 501 h 513"/>
                <a:gd name="T36" fmla="*/ 350 w 362"/>
                <a:gd name="T37" fmla="*/ 432 h 513"/>
                <a:gd name="T38" fmla="*/ 281 w 362"/>
                <a:gd name="T39" fmla="*/ 363 h 513"/>
                <a:gd name="T40" fmla="*/ 306 w 362"/>
                <a:gd name="T41" fmla="*/ 250 h 513"/>
                <a:gd name="T42" fmla="*/ 6 w 362"/>
                <a:gd name="T43" fmla="*/ 250 h 513"/>
                <a:gd name="T44" fmla="*/ 0 w 362"/>
                <a:gd name="T45" fmla="*/ 244 h 513"/>
                <a:gd name="T46" fmla="*/ 6 w 362"/>
                <a:gd name="T47" fmla="*/ 238 h 513"/>
                <a:gd name="T48" fmla="*/ 306 w 362"/>
                <a:gd name="T49" fmla="*/ 238 h 513"/>
                <a:gd name="T50" fmla="*/ 312 w 362"/>
                <a:gd name="T51" fmla="*/ 244 h 513"/>
                <a:gd name="T52" fmla="*/ 306 w 362"/>
                <a:gd name="T53" fmla="*/ 250 h 513"/>
                <a:gd name="T54" fmla="*/ 306 w 362"/>
                <a:gd name="T55" fmla="*/ 313 h 513"/>
                <a:gd name="T56" fmla="*/ 6 w 362"/>
                <a:gd name="T57" fmla="*/ 313 h 513"/>
                <a:gd name="T58" fmla="*/ 0 w 362"/>
                <a:gd name="T59" fmla="*/ 307 h 513"/>
                <a:gd name="T60" fmla="*/ 6 w 362"/>
                <a:gd name="T61" fmla="*/ 301 h 513"/>
                <a:gd name="T62" fmla="*/ 306 w 362"/>
                <a:gd name="T63" fmla="*/ 301 h 513"/>
                <a:gd name="T64" fmla="*/ 312 w 362"/>
                <a:gd name="T65" fmla="*/ 307 h 513"/>
                <a:gd name="T66" fmla="*/ 306 w 362"/>
                <a:gd name="T67" fmla="*/ 3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513">
                  <a:moveTo>
                    <a:pt x="293" y="50"/>
                  </a:moveTo>
                  <a:cubicBezTo>
                    <a:pt x="280" y="50"/>
                    <a:pt x="268" y="39"/>
                    <a:pt x="268" y="25"/>
                  </a:cubicBezTo>
                  <a:cubicBezTo>
                    <a:pt x="268" y="12"/>
                    <a:pt x="280" y="0"/>
                    <a:pt x="293" y="0"/>
                  </a:cubicBezTo>
                  <a:cubicBezTo>
                    <a:pt x="307" y="0"/>
                    <a:pt x="318" y="12"/>
                    <a:pt x="318" y="25"/>
                  </a:cubicBezTo>
                  <a:cubicBezTo>
                    <a:pt x="318" y="39"/>
                    <a:pt x="307" y="50"/>
                    <a:pt x="293" y="50"/>
                  </a:cubicBezTo>
                  <a:close/>
                  <a:moveTo>
                    <a:pt x="293" y="13"/>
                  </a:moveTo>
                  <a:cubicBezTo>
                    <a:pt x="287" y="13"/>
                    <a:pt x="281" y="19"/>
                    <a:pt x="282" y="26"/>
                  </a:cubicBezTo>
                  <a:cubicBezTo>
                    <a:pt x="282" y="33"/>
                    <a:pt x="287" y="38"/>
                    <a:pt x="293" y="38"/>
                  </a:cubicBezTo>
                  <a:cubicBezTo>
                    <a:pt x="300" y="38"/>
                    <a:pt x="306" y="32"/>
                    <a:pt x="305" y="25"/>
                  </a:cubicBezTo>
                  <a:cubicBezTo>
                    <a:pt x="305" y="18"/>
                    <a:pt x="300" y="13"/>
                    <a:pt x="293" y="13"/>
                  </a:cubicBezTo>
                  <a:close/>
                  <a:moveTo>
                    <a:pt x="281" y="513"/>
                  </a:moveTo>
                  <a:cubicBezTo>
                    <a:pt x="236" y="513"/>
                    <a:pt x="200" y="477"/>
                    <a:pt x="200" y="432"/>
                  </a:cubicBezTo>
                  <a:cubicBezTo>
                    <a:pt x="200" y="387"/>
                    <a:pt x="236" y="351"/>
                    <a:pt x="281" y="351"/>
                  </a:cubicBezTo>
                  <a:cubicBezTo>
                    <a:pt x="326" y="351"/>
                    <a:pt x="362" y="387"/>
                    <a:pt x="362" y="432"/>
                  </a:cubicBezTo>
                  <a:cubicBezTo>
                    <a:pt x="362" y="477"/>
                    <a:pt x="326" y="513"/>
                    <a:pt x="281" y="513"/>
                  </a:cubicBezTo>
                  <a:close/>
                  <a:moveTo>
                    <a:pt x="281" y="363"/>
                  </a:moveTo>
                  <a:cubicBezTo>
                    <a:pt x="243" y="363"/>
                    <a:pt x="212" y="394"/>
                    <a:pt x="212" y="432"/>
                  </a:cubicBezTo>
                  <a:cubicBezTo>
                    <a:pt x="212" y="470"/>
                    <a:pt x="243" y="501"/>
                    <a:pt x="281" y="501"/>
                  </a:cubicBezTo>
                  <a:cubicBezTo>
                    <a:pt x="319" y="501"/>
                    <a:pt x="350" y="470"/>
                    <a:pt x="350" y="432"/>
                  </a:cubicBezTo>
                  <a:cubicBezTo>
                    <a:pt x="350" y="394"/>
                    <a:pt x="319" y="363"/>
                    <a:pt x="281" y="363"/>
                  </a:cubicBezTo>
                  <a:close/>
                  <a:moveTo>
                    <a:pt x="306" y="250"/>
                  </a:moveTo>
                  <a:cubicBezTo>
                    <a:pt x="6" y="250"/>
                    <a:pt x="6" y="250"/>
                    <a:pt x="6" y="250"/>
                  </a:cubicBezTo>
                  <a:cubicBezTo>
                    <a:pt x="3" y="250"/>
                    <a:pt x="0" y="248"/>
                    <a:pt x="0" y="244"/>
                  </a:cubicBezTo>
                  <a:cubicBezTo>
                    <a:pt x="0" y="241"/>
                    <a:pt x="3" y="238"/>
                    <a:pt x="6" y="238"/>
                  </a:cubicBezTo>
                  <a:cubicBezTo>
                    <a:pt x="306" y="238"/>
                    <a:pt x="306" y="238"/>
                    <a:pt x="306" y="238"/>
                  </a:cubicBezTo>
                  <a:cubicBezTo>
                    <a:pt x="309" y="238"/>
                    <a:pt x="312" y="241"/>
                    <a:pt x="312" y="244"/>
                  </a:cubicBezTo>
                  <a:cubicBezTo>
                    <a:pt x="312" y="248"/>
                    <a:pt x="309" y="250"/>
                    <a:pt x="306" y="250"/>
                  </a:cubicBezTo>
                  <a:close/>
                  <a:moveTo>
                    <a:pt x="306" y="313"/>
                  </a:moveTo>
                  <a:cubicBezTo>
                    <a:pt x="6" y="313"/>
                    <a:pt x="6" y="313"/>
                    <a:pt x="6" y="313"/>
                  </a:cubicBezTo>
                  <a:cubicBezTo>
                    <a:pt x="3" y="313"/>
                    <a:pt x="0" y="310"/>
                    <a:pt x="0" y="307"/>
                  </a:cubicBezTo>
                  <a:cubicBezTo>
                    <a:pt x="0" y="303"/>
                    <a:pt x="3" y="301"/>
                    <a:pt x="6" y="301"/>
                  </a:cubicBezTo>
                  <a:cubicBezTo>
                    <a:pt x="306" y="301"/>
                    <a:pt x="306" y="301"/>
                    <a:pt x="306" y="301"/>
                  </a:cubicBezTo>
                  <a:cubicBezTo>
                    <a:pt x="309" y="301"/>
                    <a:pt x="312" y="303"/>
                    <a:pt x="312" y="307"/>
                  </a:cubicBezTo>
                  <a:cubicBezTo>
                    <a:pt x="312" y="310"/>
                    <a:pt x="309" y="313"/>
                    <a:pt x="306" y="3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4" name="Freeform 74"/>
            <p:cNvSpPr/>
            <p:nvPr/>
          </p:nvSpPr>
          <p:spPr bwMode="auto">
            <a:xfrm>
              <a:off x="3003" y="1902"/>
              <a:ext cx="195" cy="305"/>
            </a:xfrm>
            <a:custGeom>
              <a:avLst/>
              <a:gdLst>
                <a:gd name="T0" fmla="*/ 53 w 82"/>
                <a:gd name="T1" fmla="*/ 128 h 128"/>
                <a:gd name="T2" fmla="*/ 53 w 82"/>
                <a:gd name="T3" fmla="*/ 128 h 128"/>
                <a:gd name="T4" fmla="*/ 53 w 82"/>
                <a:gd name="T5" fmla="*/ 22 h 128"/>
                <a:gd name="T6" fmla="*/ 0 w 82"/>
                <a:gd name="T7" fmla="*/ 0 h 128"/>
                <a:gd name="T8" fmla="*/ 0 w 82"/>
                <a:gd name="T9" fmla="*/ 75 h 128"/>
                <a:gd name="T10" fmla="*/ 53 w 82"/>
                <a:gd name="T11" fmla="*/ 128 h 128"/>
              </a:gdLst>
              <a:ahLst/>
              <a:cxnLst>
                <a:cxn ang="0">
                  <a:pos x="T0" y="T1"/>
                </a:cxn>
                <a:cxn ang="0">
                  <a:pos x="T2" y="T3"/>
                </a:cxn>
                <a:cxn ang="0">
                  <a:pos x="T4" y="T5"/>
                </a:cxn>
                <a:cxn ang="0">
                  <a:pos x="T6" y="T7"/>
                </a:cxn>
                <a:cxn ang="0">
                  <a:pos x="T8" y="T9"/>
                </a:cxn>
                <a:cxn ang="0">
                  <a:pos x="T10" y="T11"/>
                </a:cxn>
              </a:cxnLst>
              <a:rect l="0" t="0" r="r" b="b"/>
              <a:pathLst>
                <a:path w="82" h="128">
                  <a:moveTo>
                    <a:pt x="53" y="128"/>
                  </a:moveTo>
                  <a:cubicBezTo>
                    <a:pt x="53" y="128"/>
                    <a:pt x="53" y="128"/>
                    <a:pt x="53" y="128"/>
                  </a:cubicBezTo>
                  <a:cubicBezTo>
                    <a:pt x="82" y="98"/>
                    <a:pt x="82" y="51"/>
                    <a:pt x="53" y="22"/>
                  </a:cubicBezTo>
                  <a:cubicBezTo>
                    <a:pt x="39" y="8"/>
                    <a:pt x="20" y="0"/>
                    <a:pt x="0" y="0"/>
                  </a:cubicBezTo>
                  <a:cubicBezTo>
                    <a:pt x="0" y="75"/>
                    <a:pt x="0" y="75"/>
                    <a:pt x="0" y="75"/>
                  </a:cubicBezTo>
                  <a:lnTo>
                    <a:pt x="53" y="128"/>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5" name="Freeform 75"/>
            <p:cNvSpPr>
              <a:spLocks noEditPoints="1"/>
            </p:cNvSpPr>
            <p:nvPr/>
          </p:nvSpPr>
          <p:spPr bwMode="auto">
            <a:xfrm>
              <a:off x="2988" y="1888"/>
              <a:ext cx="208" cy="333"/>
            </a:xfrm>
            <a:custGeom>
              <a:avLst/>
              <a:gdLst>
                <a:gd name="T0" fmla="*/ 59 w 87"/>
                <a:gd name="T1" fmla="*/ 140 h 140"/>
                <a:gd name="T2" fmla="*/ 55 w 87"/>
                <a:gd name="T3" fmla="*/ 138 h 140"/>
                <a:gd name="T4" fmla="*/ 2 w 87"/>
                <a:gd name="T5" fmla="*/ 85 h 140"/>
                <a:gd name="T6" fmla="*/ 0 w 87"/>
                <a:gd name="T7" fmla="*/ 81 h 140"/>
                <a:gd name="T8" fmla="*/ 0 w 87"/>
                <a:gd name="T9" fmla="*/ 6 h 140"/>
                <a:gd name="T10" fmla="*/ 6 w 87"/>
                <a:gd name="T11" fmla="*/ 0 h 140"/>
                <a:gd name="T12" fmla="*/ 87 w 87"/>
                <a:gd name="T13" fmla="*/ 81 h 140"/>
                <a:gd name="T14" fmla="*/ 63 w 87"/>
                <a:gd name="T15" fmla="*/ 138 h 140"/>
                <a:gd name="T16" fmla="*/ 59 w 87"/>
                <a:gd name="T17" fmla="*/ 140 h 140"/>
                <a:gd name="T18" fmla="*/ 12 w 87"/>
                <a:gd name="T19" fmla="*/ 78 h 140"/>
                <a:gd name="T20" fmla="*/ 59 w 87"/>
                <a:gd name="T21" fmla="*/ 125 h 140"/>
                <a:gd name="T22" fmla="*/ 75 w 87"/>
                <a:gd name="T23" fmla="*/ 81 h 140"/>
                <a:gd name="T24" fmla="*/ 12 w 87"/>
                <a:gd name="T25" fmla="*/ 12 h 140"/>
                <a:gd name="T26" fmla="*/ 12 w 87"/>
                <a:gd name="T2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40">
                  <a:moveTo>
                    <a:pt x="59" y="140"/>
                  </a:moveTo>
                  <a:cubicBezTo>
                    <a:pt x="57" y="140"/>
                    <a:pt x="56" y="139"/>
                    <a:pt x="55" y="138"/>
                  </a:cubicBezTo>
                  <a:cubicBezTo>
                    <a:pt x="2" y="85"/>
                    <a:pt x="2" y="85"/>
                    <a:pt x="2" y="85"/>
                  </a:cubicBezTo>
                  <a:cubicBezTo>
                    <a:pt x="0" y="84"/>
                    <a:pt x="0" y="82"/>
                    <a:pt x="0" y="81"/>
                  </a:cubicBezTo>
                  <a:cubicBezTo>
                    <a:pt x="0" y="6"/>
                    <a:pt x="0" y="6"/>
                    <a:pt x="0" y="6"/>
                  </a:cubicBezTo>
                  <a:cubicBezTo>
                    <a:pt x="0" y="2"/>
                    <a:pt x="3" y="0"/>
                    <a:pt x="6" y="0"/>
                  </a:cubicBezTo>
                  <a:cubicBezTo>
                    <a:pt x="51" y="0"/>
                    <a:pt x="87" y="36"/>
                    <a:pt x="87" y="81"/>
                  </a:cubicBezTo>
                  <a:cubicBezTo>
                    <a:pt x="87" y="102"/>
                    <a:pt x="79" y="123"/>
                    <a:pt x="63" y="138"/>
                  </a:cubicBezTo>
                  <a:cubicBezTo>
                    <a:pt x="62" y="139"/>
                    <a:pt x="61" y="140"/>
                    <a:pt x="59" y="140"/>
                  </a:cubicBezTo>
                  <a:close/>
                  <a:moveTo>
                    <a:pt x="12" y="78"/>
                  </a:moveTo>
                  <a:cubicBezTo>
                    <a:pt x="59" y="125"/>
                    <a:pt x="59" y="125"/>
                    <a:pt x="59" y="125"/>
                  </a:cubicBezTo>
                  <a:cubicBezTo>
                    <a:pt x="69" y="112"/>
                    <a:pt x="75" y="97"/>
                    <a:pt x="75" y="81"/>
                  </a:cubicBezTo>
                  <a:cubicBezTo>
                    <a:pt x="75" y="45"/>
                    <a:pt x="48" y="16"/>
                    <a:pt x="12" y="12"/>
                  </a:cubicBez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6" name="Freeform 76"/>
            <p:cNvSpPr/>
            <p:nvPr/>
          </p:nvSpPr>
          <p:spPr bwMode="auto">
            <a:xfrm>
              <a:off x="2824" y="2081"/>
              <a:ext cx="305" cy="178"/>
            </a:xfrm>
            <a:custGeom>
              <a:avLst/>
              <a:gdLst>
                <a:gd name="T0" fmla="*/ 75 w 128"/>
                <a:gd name="T1" fmla="*/ 75 h 75"/>
                <a:gd name="T2" fmla="*/ 128 w 128"/>
                <a:gd name="T3" fmla="*/ 53 h 75"/>
                <a:gd name="T4" fmla="*/ 75 w 128"/>
                <a:gd name="T5" fmla="*/ 0 h 75"/>
                <a:gd name="T6" fmla="*/ 0 w 128"/>
                <a:gd name="T7" fmla="*/ 0 h 75"/>
                <a:gd name="T8" fmla="*/ 75 w 128"/>
                <a:gd name="T9" fmla="*/ 75 h 75"/>
              </a:gdLst>
              <a:ahLst/>
              <a:cxnLst>
                <a:cxn ang="0">
                  <a:pos x="T0" y="T1"/>
                </a:cxn>
                <a:cxn ang="0">
                  <a:pos x="T2" y="T3"/>
                </a:cxn>
                <a:cxn ang="0">
                  <a:pos x="T4" y="T5"/>
                </a:cxn>
                <a:cxn ang="0">
                  <a:pos x="T6" y="T7"/>
                </a:cxn>
                <a:cxn ang="0">
                  <a:pos x="T8" y="T9"/>
                </a:cxn>
              </a:cxnLst>
              <a:rect l="0" t="0" r="r" b="b"/>
              <a:pathLst>
                <a:path w="128" h="75">
                  <a:moveTo>
                    <a:pt x="75" y="75"/>
                  </a:moveTo>
                  <a:cubicBezTo>
                    <a:pt x="95" y="75"/>
                    <a:pt x="114" y="67"/>
                    <a:pt x="128" y="53"/>
                  </a:cubicBezTo>
                  <a:cubicBezTo>
                    <a:pt x="75" y="0"/>
                    <a:pt x="75" y="0"/>
                    <a:pt x="75" y="0"/>
                  </a:cubicBezTo>
                  <a:cubicBezTo>
                    <a:pt x="0" y="0"/>
                    <a:pt x="0" y="0"/>
                    <a:pt x="0" y="0"/>
                  </a:cubicBezTo>
                  <a:cubicBezTo>
                    <a:pt x="0" y="41"/>
                    <a:pt x="34" y="75"/>
                    <a:pt x="75" y="75"/>
                  </a:cubicBez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7" name="Freeform 77"/>
            <p:cNvSpPr>
              <a:spLocks noEditPoints="1"/>
            </p:cNvSpPr>
            <p:nvPr/>
          </p:nvSpPr>
          <p:spPr bwMode="auto">
            <a:xfrm>
              <a:off x="2810" y="2066"/>
              <a:ext cx="336" cy="207"/>
            </a:xfrm>
            <a:custGeom>
              <a:avLst/>
              <a:gdLst>
                <a:gd name="T0" fmla="*/ 81 w 141"/>
                <a:gd name="T1" fmla="*/ 87 h 87"/>
                <a:gd name="T2" fmla="*/ 0 w 141"/>
                <a:gd name="T3" fmla="*/ 6 h 87"/>
                <a:gd name="T4" fmla="*/ 6 w 141"/>
                <a:gd name="T5" fmla="*/ 0 h 87"/>
                <a:gd name="T6" fmla="*/ 81 w 141"/>
                <a:gd name="T7" fmla="*/ 0 h 87"/>
                <a:gd name="T8" fmla="*/ 85 w 141"/>
                <a:gd name="T9" fmla="*/ 1 h 87"/>
                <a:gd name="T10" fmla="*/ 138 w 141"/>
                <a:gd name="T11" fmla="*/ 54 h 87"/>
                <a:gd name="T12" fmla="*/ 138 w 141"/>
                <a:gd name="T13" fmla="*/ 63 h 87"/>
                <a:gd name="T14" fmla="*/ 138 w 141"/>
                <a:gd name="T15" fmla="*/ 63 h 87"/>
                <a:gd name="T16" fmla="*/ 81 w 141"/>
                <a:gd name="T17" fmla="*/ 87 h 87"/>
                <a:gd name="T18" fmla="*/ 13 w 141"/>
                <a:gd name="T19" fmla="*/ 12 h 87"/>
                <a:gd name="T20" fmla="*/ 81 w 141"/>
                <a:gd name="T21" fmla="*/ 75 h 87"/>
                <a:gd name="T22" fmla="*/ 125 w 141"/>
                <a:gd name="T23" fmla="*/ 59 h 87"/>
                <a:gd name="T24" fmla="*/ 78 w 141"/>
                <a:gd name="T25" fmla="*/ 12 h 87"/>
                <a:gd name="T26" fmla="*/ 13 w 141"/>
                <a:gd name="T2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87">
                  <a:moveTo>
                    <a:pt x="81" y="87"/>
                  </a:moveTo>
                  <a:cubicBezTo>
                    <a:pt x="36" y="87"/>
                    <a:pt x="0" y="51"/>
                    <a:pt x="0" y="6"/>
                  </a:cubicBezTo>
                  <a:cubicBezTo>
                    <a:pt x="0" y="2"/>
                    <a:pt x="3" y="0"/>
                    <a:pt x="6" y="0"/>
                  </a:cubicBezTo>
                  <a:cubicBezTo>
                    <a:pt x="81" y="0"/>
                    <a:pt x="81" y="0"/>
                    <a:pt x="81" y="0"/>
                  </a:cubicBezTo>
                  <a:cubicBezTo>
                    <a:pt x="83" y="0"/>
                    <a:pt x="84" y="0"/>
                    <a:pt x="85" y="1"/>
                  </a:cubicBezTo>
                  <a:cubicBezTo>
                    <a:pt x="138" y="54"/>
                    <a:pt x="138" y="54"/>
                    <a:pt x="138" y="54"/>
                  </a:cubicBezTo>
                  <a:cubicBezTo>
                    <a:pt x="141" y="57"/>
                    <a:pt x="141" y="61"/>
                    <a:pt x="138" y="63"/>
                  </a:cubicBezTo>
                  <a:cubicBezTo>
                    <a:pt x="138" y="63"/>
                    <a:pt x="138" y="63"/>
                    <a:pt x="138" y="63"/>
                  </a:cubicBezTo>
                  <a:cubicBezTo>
                    <a:pt x="123" y="78"/>
                    <a:pt x="103" y="87"/>
                    <a:pt x="81" y="87"/>
                  </a:cubicBezTo>
                  <a:close/>
                  <a:moveTo>
                    <a:pt x="13" y="12"/>
                  </a:moveTo>
                  <a:cubicBezTo>
                    <a:pt x="16" y="47"/>
                    <a:pt x="45" y="75"/>
                    <a:pt x="81" y="75"/>
                  </a:cubicBezTo>
                  <a:cubicBezTo>
                    <a:pt x="97" y="75"/>
                    <a:pt x="113" y="69"/>
                    <a:pt x="125" y="59"/>
                  </a:cubicBezTo>
                  <a:cubicBezTo>
                    <a:pt x="78" y="12"/>
                    <a:pt x="78" y="12"/>
                    <a:pt x="78" y="12"/>
                  </a:cubicBez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8" name="Freeform 78"/>
            <p:cNvSpPr/>
            <p:nvPr/>
          </p:nvSpPr>
          <p:spPr bwMode="auto">
            <a:xfrm>
              <a:off x="2362" y="1916"/>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9" name="Freeform 79"/>
            <p:cNvSpPr/>
            <p:nvPr/>
          </p:nvSpPr>
          <p:spPr bwMode="auto">
            <a:xfrm>
              <a:off x="2362" y="2066"/>
              <a:ext cx="269" cy="29"/>
            </a:xfrm>
            <a:custGeom>
              <a:avLst/>
              <a:gdLst>
                <a:gd name="T0" fmla="*/ 106 w 113"/>
                <a:gd name="T1" fmla="*/ 12 h 12"/>
                <a:gd name="T2" fmla="*/ 6 w 113"/>
                <a:gd name="T3" fmla="*/ 12 h 12"/>
                <a:gd name="T4" fmla="*/ 0 w 113"/>
                <a:gd name="T5" fmla="*/ 6 h 12"/>
                <a:gd name="T6" fmla="*/ 6 w 113"/>
                <a:gd name="T7" fmla="*/ 0 h 12"/>
                <a:gd name="T8" fmla="*/ 106 w 113"/>
                <a:gd name="T9" fmla="*/ 0 h 12"/>
                <a:gd name="T10" fmla="*/ 113 w 113"/>
                <a:gd name="T11" fmla="*/ 6 h 12"/>
                <a:gd name="T12" fmla="*/ 106 w 1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3" h="12">
                  <a:moveTo>
                    <a:pt x="106" y="12"/>
                  </a:moveTo>
                  <a:cubicBezTo>
                    <a:pt x="6" y="12"/>
                    <a:pt x="6" y="12"/>
                    <a:pt x="6" y="12"/>
                  </a:cubicBezTo>
                  <a:cubicBezTo>
                    <a:pt x="3" y="12"/>
                    <a:pt x="0" y="9"/>
                    <a:pt x="0" y="6"/>
                  </a:cubicBezTo>
                  <a:cubicBezTo>
                    <a:pt x="0" y="2"/>
                    <a:pt x="3" y="0"/>
                    <a:pt x="6" y="0"/>
                  </a:cubicBezTo>
                  <a:cubicBezTo>
                    <a:pt x="106" y="0"/>
                    <a:pt x="106" y="0"/>
                    <a:pt x="106" y="0"/>
                  </a:cubicBezTo>
                  <a:cubicBezTo>
                    <a:pt x="110" y="0"/>
                    <a:pt x="113" y="2"/>
                    <a:pt x="113" y="6"/>
                  </a:cubicBezTo>
                  <a:cubicBezTo>
                    <a:pt x="113" y="9"/>
                    <a:pt x="110" y="12"/>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0" name="Freeform 80"/>
            <p:cNvSpPr/>
            <p:nvPr/>
          </p:nvSpPr>
          <p:spPr bwMode="auto">
            <a:xfrm>
              <a:off x="2362" y="2214"/>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1" name="Freeform 81"/>
            <p:cNvSpPr/>
            <p:nvPr/>
          </p:nvSpPr>
          <p:spPr bwMode="auto">
            <a:xfrm>
              <a:off x="3598" y="2333"/>
              <a:ext cx="29" cy="90"/>
            </a:xfrm>
            <a:custGeom>
              <a:avLst/>
              <a:gdLst>
                <a:gd name="T0" fmla="*/ 6 w 12"/>
                <a:gd name="T1" fmla="*/ 38 h 38"/>
                <a:gd name="T2" fmla="*/ 0 w 12"/>
                <a:gd name="T3" fmla="*/ 31 h 38"/>
                <a:gd name="T4" fmla="*/ 0 w 12"/>
                <a:gd name="T5" fmla="*/ 6 h 38"/>
                <a:gd name="T6" fmla="*/ 6 w 12"/>
                <a:gd name="T7" fmla="*/ 0 h 38"/>
                <a:gd name="T8" fmla="*/ 12 w 12"/>
                <a:gd name="T9" fmla="*/ 6 h 38"/>
                <a:gd name="T10" fmla="*/ 12 w 12"/>
                <a:gd name="T11" fmla="*/ 31 h 38"/>
                <a:gd name="T12" fmla="*/ 6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6" y="38"/>
                  </a:moveTo>
                  <a:cubicBezTo>
                    <a:pt x="3" y="38"/>
                    <a:pt x="0" y="35"/>
                    <a:pt x="0" y="31"/>
                  </a:cubicBezTo>
                  <a:cubicBezTo>
                    <a:pt x="0" y="6"/>
                    <a:pt x="0" y="6"/>
                    <a:pt x="0" y="6"/>
                  </a:cubicBezTo>
                  <a:cubicBezTo>
                    <a:pt x="0" y="3"/>
                    <a:pt x="3" y="0"/>
                    <a:pt x="6" y="0"/>
                  </a:cubicBezTo>
                  <a:cubicBezTo>
                    <a:pt x="10" y="0"/>
                    <a:pt x="12" y="3"/>
                    <a:pt x="12" y="6"/>
                  </a:cubicBezTo>
                  <a:cubicBezTo>
                    <a:pt x="12" y="31"/>
                    <a:pt x="12" y="31"/>
                    <a:pt x="12" y="31"/>
                  </a:cubicBezTo>
                  <a:cubicBezTo>
                    <a:pt x="12" y="35"/>
                    <a:pt x="10" y="38"/>
                    <a:pt x="6"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2" name="Freeform 82"/>
            <p:cNvSpPr/>
            <p:nvPr/>
          </p:nvSpPr>
          <p:spPr bwMode="auto">
            <a:xfrm>
              <a:off x="3598" y="1738"/>
              <a:ext cx="29" cy="566"/>
            </a:xfrm>
            <a:custGeom>
              <a:avLst/>
              <a:gdLst>
                <a:gd name="T0" fmla="*/ 6 w 12"/>
                <a:gd name="T1" fmla="*/ 238 h 238"/>
                <a:gd name="T2" fmla="*/ 0 w 12"/>
                <a:gd name="T3" fmla="*/ 231 h 238"/>
                <a:gd name="T4" fmla="*/ 0 w 12"/>
                <a:gd name="T5" fmla="*/ 6 h 238"/>
                <a:gd name="T6" fmla="*/ 6 w 12"/>
                <a:gd name="T7" fmla="*/ 0 h 238"/>
                <a:gd name="T8" fmla="*/ 12 w 12"/>
                <a:gd name="T9" fmla="*/ 6 h 238"/>
                <a:gd name="T10" fmla="*/ 12 w 12"/>
                <a:gd name="T11" fmla="*/ 231 h 238"/>
                <a:gd name="T12" fmla="*/ 6 w 12"/>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2" h="238">
                  <a:moveTo>
                    <a:pt x="6" y="238"/>
                  </a:moveTo>
                  <a:cubicBezTo>
                    <a:pt x="3" y="238"/>
                    <a:pt x="0" y="235"/>
                    <a:pt x="0" y="231"/>
                  </a:cubicBezTo>
                  <a:cubicBezTo>
                    <a:pt x="0" y="6"/>
                    <a:pt x="0" y="6"/>
                    <a:pt x="0" y="6"/>
                  </a:cubicBezTo>
                  <a:cubicBezTo>
                    <a:pt x="0" y="3"/>
                    <a:pt x="3" y="0"/>
                    <a:pt x="6" y="0"/>
                  </a:cubicBezTo>
                  <a:cubicBezTo>
                    <a:pt x="10" y="0"/>
                    <a:pt x="12" y="3"/>
                    <a:pt x="12" y="6"/>
                  </a:cubicBezTo>
                  <a:cubicBezTo>
                    <a:pt x="12" y="231"/>
                    <a:pt x="12" y="231"/>
                    <a:pt x="12" y="231"/>
                  </a:cubicBezTo>
                  <a:cubicBezTo>
                    <a:pt x="12" y="235"/>
                    <a:pt x="10" y="238"/>
                    <a:pt x="6" y="2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85" name="Group 25"/>
          <p:cNvGrpSpPr>
            <a:grpSpLocks noChangeAspect="1"/>
          </p:cNvGrpSpPr>
          <p:nvPr/>
        </p:nvGrpSpPr>
        <p:grpSpPr bwMode="auto">
          <a:xfrm rot="1261458">
            <a:off x="10338331" y="5576032"/>
            <a:ext cx="912157" cy="864800"/>
            <a:chOff x="4256" y="1633"/>
            <a:chExt cx="1695" cy="1607"/>
          </a:xfrm>
        </p:grpSpPr>
        <p:sp>
          <p:nvSpPr>
            <p:cNvPr id="87" name="Freeform 26"/>
            <p:cNvSpPr/>
            <p:nvPr/>
          </p:nvSpPr>
          <p:spPr bwMode="auto">
            <a:xfrm>
              <a:off x="4420" y="1902"/>
              <a:ext cx="536" cy="326"/>
            </a:xfrm>
            <a:custGeom>
              <a:avLst/>
              <a:gdLst>
                <a:gd name="T0" fmla="*/ 212 w 225"/>
                <a:gd name="T1" fmla="*/ 137 h 137"/>
                <a:gd name="T2" fmla="*/ 12 w 225"/>
                <a:gd name="T3" fmla="*/ 137 h 137"/>
                <a:gd name="T4" fmla="*/ 0 w 225"/>
                <a:gd name="T5" fmla="*/ 125 h 137"/>
                <a:gd name="T6" fmla="*/ 0 w 225"/>
                <a:gd name="T7" fmla="*/ 12 h 137"/>
                <a:gd name="T8" fmla="*/ 12 w 225"/>
                <a:gd name="T9" fmla="*/ 0 h 137"/>
                <a:gd name="T10" fmla="*/ 212 w 225"/>
                <a:gd name="T11" fmla="*/ 0 h 137"/>
                <a:gd name="T12" fmla="*/ 225 w 225"/>
                <a:gd name="T13" fmla="*/ 12 h 137"/>
                <a:gd name="T14" fmla="*/ 225 w 225"/>
                <a:gd name="T15" fmla="*/ 125 h 137"/>
                <a:gd name="T16" fmla="*/ 212 w 225"/>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37">
                  <a:moveTo>
                    <a:pt x="212" y="137"/>
                  </a:moveTo>
                  <a:cubicBezTo>
                    <a:pt x="12" y="137"/>
                    <a:pt x="12" y="137"/>
                    <a:pt x="12" y="137"/>
                  </a:cubicBezTo>
                  <a:cubicBezTo>
                    <a:pt x="5" y="137"/>
                    <a:pt x="0" y="132"/>
                    <a:pt x="0" y="125"/>
                  </a:cubicBezTo>
                  <a:cubicBezTo>
                    <a:pt x="0" y="12"/>
                    <a:pt x="0" y="12"/>
                    <a:pt x="0" y="12"/>
                  </a:cubicBezTo>
                  <a:cubicBezTo>
                    <a:pt x="0" y="6"/>
                    <a:pt x="5" y="0"/>
                    <a:pt x="12" y="0"/>
                  </a:cubicBezTo>
                  <a:cubicBezTo>
                    <a:pt x="212" y="0"/>
                    <a:pt x="212" y="0"/>
                    <a:pt x="212" y="0"/>
                  </a:cubicBezTo>
                  <a:cubicBezTo>
                    <a:pt x="219" y="0"/>
                    <a:pt x="225" y="6"/>
                    <a:pt x="225" y="12"/>
                  </a:cubicBezTo>
                  <a:cubicBezTo>
                    <a:pt x="225" y="125"/>
                    <a:pt x="225" y="125"/>
                    <a:pt x="225" y="125"/>
                  </a:cubicBezTo>
                  <a:cubicBezTo>
                    <a:pt x="225" y="132"/>
                    <a:pt x="219" y="137"/>
                    <a:pt x="212" y="137"/>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27"/>
            <p:cNvSpPr>
              <a:spLocks noEditPoints="1"/>
            </p:cNvSpPr>
            <p:nvPr/>
          </p:nvSpPr>
          <p:spPr bwMode="auto">
            <a:xfrm>
              <a:off x="4403" y="1888"/>
              <a:ext cx="567" cy="357"/>
            </a:xfrm>
            <a:custGeom>
              <a:avLst/>
              <a:gdLst>
                <a:gd name="T0" fmla="*/ 219 w 238"/>
                <a:gd name="T1" fmla="*/ 150 h 150"/>
                <a:gd name="T2" fmla="*/ 19 w 238"/>
                <a:gd name="T3" fmla="*/ 150 h 150"/>
                <a:gd name="T4" fmla="*/ 0 w 238"/>
                <a:gd name="T5" fmla="*/ 131 h 150"/>
                <a:gd name="T6" fmla="*/ 0 w 238"/>
                <a:gd name="T7" fmla="*/ 18 h 150"/>
                <a:gd name="T8" fmla="*/ 19 w 238"/>
                <a:gd name="T9" fmla="*/ 0 h 150"/>
                <a:gd name="T10" fmla="*/ 219 w 238"/>
                <a:gd name="T11" fmla="*/ 0 h 150"/>
                <a:gd name="T12" fmla="*/ 238 w 238"/>
                <a:gd name="T13" fmla="*/ 18 h 150"/>
                <a:gd name="T14" fmla="*/ 238 w 238"/>
                <a:gd name="T15" fmla="*/ 131 h 150"/>
                <a:gd name="T16" fmla="*/ 219 w 238"/>
                <a:gd name="T17" fmla="*/ 150 h 150"/>
                <a:gd name="T18" fmla="*/ 19 w 238"/>
                <a:gd name="T19" fmla="*/ 12 h 150"/>
                <a:gd name="T20" fmla="*/ 13 w 238"/>
                <a:gd name="T21" fmla="*/ 18 h 150"/>
                <a:gd name="T22" fmla="*/ 13 w 238"/>
                <a:gd name="T23" fmla="*/ 131 h 150"/>
                <a:gd name="T24" fmla="*/ 19 w 238"/>
                <a:gd name="T25" fmla="*/ 137 h 150"/>
                <a:gd name="T26" fmla="*/ 219 w 238"/>
                <a:gd name="T27" fmla="*/ 137 h 150"/>
                <a:gd name="T28" fmla="*/ 225 w 238"/>
                <a:gd name="T29" fmla="*/ 131 h 150"/>
                <a:gd name="T30" fmla="*/ 225 w 238"/>
                <a:gd name="T31" fmla="*/ 18 h 150"/>
                <a:gd name="T32" fmla="*/ 219 w 238"/>
                <a:gd name="T33" fmla="*/ 12 h 150"/>
                <a:gd name="T34" fmla="*/ 19 w 238"/>
                <a:gd name="T35"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150">
                  <a:moveTo>
                    <a:pt x="219" y="150"/>
                  </a:moveTo>
                  <a:cubicBezTo>
                    <a:pt x="19" y="150"/>
                    <a:pt x="19" y="150"/>
                    <a:pt x="19" y="150"/>
                  </a:cubicBezTo>
                  <a:cubicBezTo>
                    <a:pt x="9" y="150"/>
                    <a:pt x="0" y="141"/>
                    <a:pt x="0" y="131"/>
                  </a:cubicBezTo>
                  <a:cubicBezTo>
                    <a:pt x="0" y="18"/>
                    <a:pt x="0" y="18"/>
                    <a:pt x="0" y="18"/>
                  </a:cubicBezTo>
                  <a:cubicBezTo>
                    <a:pt x="0" y="8"/>
                    <a:pt x="9" y="0"/>
                    <a:pt x="19" y="0"/>
                  </a:cubicBezTo>
                  <a:cubicBezTo>
                    <a:pt x="219" y="0"/>
                    <a:pt x="219" y="0"/>
                    <a:pt x="219" y="0"/>
                  </a:cubicBezTo>
                  <a:cubicBezTo>
                    <a:pt x="229" y="0"/>
                    <a:pt x="238" y="8"/>
                    <a:pt x="238" y="18"/>
                  </a:cubicBezTo>
                  <a:cubicBezTo>
                    <a:pt x="238" y="131"/>
                    <a:pt x="238" y="131"/>
                    <a:pt x="238" y="131"/>
                  </a:cubicBezTo>
                  <a:cubicBezTo>
                    <a:pt x="238" y="141"/>
                    <a:pt x="229" y="150"/>
                    <a:pt x="219" y="150"/>
                  </a:cubicBezTo>
                  <a:close/>
                  <a:moveTo>
                    <a:pt x="19" y="12"/>
                  </a:moveTo>
                  <a:cubicBezTo>
                    <a:pt x="16" y="12"/>
                    <a:pt x="13" y="15"/>
                    <a:pt x="13" y="18"/>
                  </a:cubicBezTo>
                  <a:cubicBezTo>
                    <a:pt x="13" y="131"/>
                    <a:pt x="13" y="131"/>
                    <a:pt x="13" y="131"/>
                  </a:cubicBezTo>
                  <a:cubicBezTo>
                    <a:pt x="13" y="134"/>
                    <a:pt x="16" y="137"/>
                    <a:pt x="19" y="137"/>
                  </a:cubicBezTo>
                  <a:cubicBezTo>
                    <a:pt x="219" y="137"/>
                    <a:pt x="219" y="137"/>
                    <a:pt x="219" y="137"/>
                  </a:cubicBezTo>
                  <a:cubicBezTo>
                    <a:pt x="222" y="137"/>
                    <a:pt x="225" y="134"/>
                    <a:pt x="225" y="131"/>
                  </a:cubicBezTo>
                  <a:cubicBezTo>
                    <a:pt x="225" y="18"/>
                    <a:pt x="225" y="18"/>
                    <a:pt x="225" y="18"/>
                  </a:cubicBezTo>
                  <a:cubicBezTo>
                    <a:pt x="225" y="15"/>
                    <a:pt x="222" y="12"/>
                    <a:pt x="219" y="12"/>
                  </a:cubicBezTo>
                  <a:lnTo>
                    <a:pt x="19" y="1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9" name="Freeform 28"/>
            <p:cNvSpPr/>
            <p:nvPr/>
          </p:nvSpPr>
          <p:spPr bwMode="auto">
            <a:xfrm>
              <a:off x="4434" y="2095"/>
              <a:ext cx="1338" cy="893"/>
            </a:xfrm>
            <a:custGeom>
              <a:avLst/>
              <a:gdLst>
                <a:gd name="T0" fmla="*/ 0 w 1338"/>
                <a:gd name="T1" fmla="*/ 536 h 893"/>
                <a:gd name="T2" fmla="*/ 148 w 1338"/>
                <a:gd name="T3" fmla="*/ 402 h 893"/>
                <a:gd name="T4" fmla="*/ 298 w 1338"/>
                <a:gd name="T5" fmla="*/ 431 h 893"/>
                <a:gd name="T6" fmla="*/ 446 w 1338"/>
                <a:gd name="T7" fmla="*/ 283 h 893"/>
                <a:gd name="T8" fmla="*/ 596 w 1338"/>
                <a:gd name="T9" fmla="*/ 328 h 893"/>
                <a:gd name="T10" fmla="*/ 743 w 1338"/>
                <a:gd name="T11" fmla="*/ 150 h 893"/>
                <a:gd name="T12" fmla="*/ 893 w 1338"/>
                <a:gd name="T13" fmla="*/ 550 h 893"/>
                <a:gd name="T14" fmla="*/ 1041 w 1338"/>
                <a:gd name="T15" fmla="*/ 388 h 893"/>
                <a:gd name="T16" fmla="*/ 1191 w 1338"/>
                <a:gd name="T17" fmla="*/ 448 h 893"/>
                <a:gd name="T18" fmla="*/ 1338 w 1338"/>
                <a:gd name="T19" fmla="*/ 0 h 893"/>
                <a:gd name="T20" fmla="*/ 1338 w 1338"/>
                <a:gd name="T21" fmla="*/ 893 h 893"/>
                <a:gd name="T22" fmla="*/ 0 w 1338"/>
                <a:gd name="T23" fmla="*/ 893 h 893"/>
                <a:gd name="T24" fmla="*/ 0 w 1338"/>
                <a:gd name="T25" fmla="*/ 53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8" h="893">
                  <a:moveTo>
                    <a:pt x="0" y="536"/>
                  </a:moveTo>
                  <a:lnTo>
                    <a:pt x="148" y="402"/>
                  </a:lnTo>
                  <a:lnTo>
                    <a:pt x="298" y="431"/>
                  </a:lnTo>
                  <a:lnTo>
                    <a:pt x="446" y="283"/>
                  </a:lnTo>
                  <a:lnTo>
                    <a:pt x="596" y="328"/>
                  </a:lnTo>
                  <a:lnTo>
                    <a:pt x="743" y="150"/>
                  </a:lnTo>
                  <a:lnTo>
                    <a:pt x="893" y="550"/>
                  </a:lnTo>
                  <a:lnTo>
                    <a:pt x="1041" y="388"/>
                  </a:lnTo>
                  <a:lnTo>
                    <a:pt x="1191" y="448"/>
                  </a:lnTo>
                  <a:lnTo>
                    <a:pt x="1338" y="0"/>
                  </a:lnTo>
                  <a:lnTo>
                    <a:pt x="1338" y="893"/>
                  </a:lnTo>
                  <a:lnTo>
                    <a:pt x="0" y="893"/>
                  </a:lnTo>
                  <a:lnTo>
                    <a:pt x="0" y="536"/>
                  </a:lnTo>
                  <a:close/>
                </a:path>
              </a:pathLst>
            </a:custGeom>
            <a:solidFill>
              <a:srgbClr val="FFC4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0" name="Freeform 29"/>
            <p:cNvSpPr>
              <a:spLocks noEditPoints="1"/>
            </p:cNvSpPr>
            <p:nvPr/>
          </p:nvSpPr>
          <p:spPr bwMode="auto">
            <a:xfrm>
              <a:off x="4256" y="1752"/>
              <a:ext cx="1695" cy="1371"/>
            </a:xfrm>
            <a:custGeom>
              <a:avLst/>
              <a:gdLst>
                <a:gd name="T0" fmla="*/ 675 w 712"/>
                <a:gd name="T1" fmla="*/ 575 h 576"/>
                <a:gd name="T2" fmla="*/ 37 w 712"/>
                <a:gd name="T3" fmla="*/ 575 h 576"/>
                <a:gd name="T4" fmla="*/ 0 w 712"/>
                <a:gd name="T5" fmla="*/ 537 h 576"/>
                <a:gd name="T6" fmla="*/ 0 w 712"/>
                <a:gd name="T7" fmla="*/ 39 h 576"/>
                <a:gd name="T8" fmla="*/ 37 w 712"/>
                <a:gd name="T9" fmla="*/ 0 h 576"/>
                <a:gd name="T10" fmla="*/ 675 w 712"/>
                <a:gd name="T11" fmla="*/ 0 h 576"/>
                <a:gd name="T12" fmla="*/ 712 w 712"/>
                <a:gd name="T13" fmla="*/ 39 h 576"/>
                <a:gd name="T14" fmla="*/ 712 w 712"/>
                <a:gd name="T15" fmla="*/ 537 h 576"/>
                <a:gd name="T16" fmla="*/ 675 w 712"/>
                <a:gd name="T17" fmla="*/ 576 h 576"/>
                <a:gd name="T18" fmla="*/ 675 w 712"/>
                <a:gd name="T19" fmla="*/ 575 h 576"/>
                <a:gd name="T20" fmla="*/ 37 w 712"/>
                <a:gd name="T21" fmla="*/ 13 h 576"/>
                <a:gd name="T22" fmla="*/ 12 w 712"/>
                <a:gd name="T23" fmla="*/ 39 h 576"/>
                <a:gd name="T24" fmla="*/ 12 w 712"/>
                <a:gd name="T25" fmla="*/ 537 h 576"/>
                <a:gd name="T26" fmla="*/ 37 w 712"/>
                <a:gd name="T27" fmla="*/ 563 h 576"/>
                <a:gd name="T28" fmla="*/ 675 w 712"/>
                <a:gd name="T29" fmla="*/ 563 h 576"/>
                <a:gd name="T30" fmla="*/ 700 w 712"/>
                <a:gd name="T31" fmla="*/ 537 h 576"/>
                <a:gd name="T32" fmla="*/ 700 w 712"/>
                <a:gd name="T33" fmla="*/ 39 h 576"/>
                <a:gd name="T34" fmla="*/ 675 w 712"/>
                <a:gd name="T35" fmla="*/ 13 h 576"/>
                <a:gd name="T36" fmla="*/ 37 w 712"/>
                <a:gd name="T37" fmla="*/ 1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2" h="576">
                  <a:moveTo>
                    <a:pt x="675" y="575"/>
                  </a:moveTo>
                  <a:cubicBezTo>
                    <a:pt x="37" y="575"/>
                    <a:pt x="37" y="575"/>
                    <a:pt x="37" y="575"/>
                  </a:cubicBezTo>
                  <a:cubicBezTo>
                    <a:pt x="17" y="575"/>
                    <a:pt x="0" y="558"/>
                    <a:pt x="0" y="537"/>
                  </a:cubicBezTo>
                  <a:cubicBezTo>
                    <a:pt x="0" y="39"/>
                    <a:pt x="0" y="39"/>
                    <a:pt x="0" y="39"/>
                  </a:cubicBezTo>
                  <a:cubicBezTo>
                    <a:pt x="0" y="18"/>
                    <a:pt x="17" y="0"/>
                    <a:pt x="37" y="0"/>
                  </a:cubicBezTo>
                  <a:cubicBezTo>
                    <a:pt x="675" y="0"/>
                    <a:pt x="675" y="0"/>
                    <a:pt x="675" y="0"/>
                  </a:cubicBezTo>
                  <a:cubicBezTo>
                    <a:pt x="695" y="0"/>
                    <a:pt x="712" y="18"/>
                    <a:pt x="712" y="39"/>
                  </a:cubicBezTo>
                  <a:cubicBezTo>
                    <a:pt x="712" y="537"/>
                    <a:pt x="712" y="537"/>
                    <a:pt x="712" y="537"/>
                  </a:cubicBezTo>
                  <a:cubicBezTo>
                    <a:pt x="712" y="558"/>
                    <a:pt x="695" y="576"/>
                    <a:pt x="675" y="576"/>
                  </a:cubicBezTo>
                  <a:lnTo>
                    <a:pt x="675" y="575"/>
                  </a:lnTo>
                  <a:close/>
                  <a:moveTo>
                    <a:pt x="37" y="13"/>
                  </a:moveTo>
                  <a:cubicBezTo>
                    <a:pt x="23" y="13"/>
                    <a:pt x="12" y="25"/>
                    <a:pt x="12" y="39"/>
                  </a:cubicBezTo>
                  <a:cubicBezTo>
                    <a:pt x="12" y="537"/>
                    <a:pt x="12" y="537"/>
                    <a:pt x="12" y="537"/>
                  </a:cubicBezTo>
                  <a:cubicBezTo>
                    <a:pt x="12" y="551"/>
                    <a:pt x="23" y="563"/>
                    <a:pt x="37" y="563"/>
                  </a:cubicBezTo>
                  <a:cubicBezTo>
                    <a:pt x="675" y="563"/>
                    <a:pt x="675" y="563"/>
                    <a:pt x="675" y="563"/>
                  </a:cubicBezTo>
                  <a:cubicBezTo>
                    <a:pt x="689" y="563"/>
                    <a:pt x="700" y="551"/>
                    <a:pt x="700" y="537"/>
                  </a:cubicBezTo>
                  <a:cubicBezTo>
                    <a:pt x="700" y="39"/>
                    <a:pt x="700" y="39"/>
                    <a:pt x="700" y="39"/>
                  </a:cubicBezTo>
                  <a:cubicBezTo>
                    <a:pt x="700" y="25"/>
                    <a:pt x="689" y="13"/>
                    <a:pt x="675" y="13"/>
                  </a:cubicBez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1" name="Freeform 30"/>
            <p:cNvSpPr>
              <a:spLocks noEditPoints="1"/>
            </p:cNvSpPr>
            <p:nvPr/>
          </p:nvSpPr>
          <p:spPr bwMode="auto">
            <a:xfrm>
              <a:off x="4418" y="1976"/>
              <a:ext cx="1371" cy="686"/>
            </a:xfrm>
            <a:custGeom>
              <a:avLst/>
              <a:gdLst>
                <a:gd name="T0" fmla="*/ 151 w 576"/>
                <a:gd name="T1" fmla="*/ 13 h 288"/>
                <a:gd name="T2" fmla="*/ 26 w 576"/>
                <a:gd name="T3" fmla="*/ 13 h 288"/>
                <a:gd name="T4" fmla="*/ 19 w 576"/>
                <a:gd name="T5" fmla="*/ 6 h 288"/>
                <a:gd name="T6" fmla="*/ 26 w 576"/>
                <a:gd name="T7" fmla="*/ 0 h 288"/>
                <a:gd name="T8" fmla="*/ 151 w 576"/>
                <a:gd name="T9" fmla="*/ 0 h 288"/>
                <a:gd name="T10" fmla="*/ 157 w 576"/>
                <a:gd name="T11" fmla="*/ 6 h 288"/>
                <a:gd name="T12" fmla="*/ 151 w 576"/>
                <a:gd name="T13" fmla="*/ 13 h 288"/>
                <a:gd name="T14" fmla="*/ 151 w 576"/>
                <a:gd name="T15" fmla="*/ 44 h 288"/>
                <a:gd name="T16" fmla="*/ 26 w 576"/>
                <a:gd name="T17" fmla="*/ 44 h 288"/>
                <a:gd name="T18" fmla="*/ 19 w 576"/>
                <a:gd name="T19" fmla="*/ 38 h 288"/>
                <a:gd name="T20" fmla="*/ 26 w 576"/>
                <a:gd name="T21" fmla="*/ 31 h 288"/>
                <a:gd name="T22" fmla="*/ 151 w 576"/>
                <a:gd name="T23" fmla="*/ 31 h 288"/>
                <a:gd name="T24" fmla="*/ 157 w 576"/>
                <a:gd name="T25" fmla="*/ 38 h 288"/>
                <a:gd name="T26" fmla="*/ 151 w 576"/>
                <a:gd name="T27" fmla="*/ 44 h 288"/>
                <a:gd name="T28" fmla="*/ 88 w 576"/>
                <a:gd name="T29" fmla="*/ 75 h 288"/>
                <a:gd name="T30" fmla="*/ 26 w 576"/>
                <a:gd name="T31" fmla="*/ 75 h 288"/>
                <a:gd name="T32" fmla="*/ 19 w 576"/>
                <a:gd name="T33" fmla="*/ 69 h 288"/>
                <a:gd name="T34" fmla="*/ 26 w 576"/>
                <a:gd name="T35" fmla="*/ 63 h 288"/>
                <a:gd name="T36" fmla="*/ 88 w 576"/>
                <a:gd name="T37" fmla="*/ 63 h 288"/>
                <a:gd name="T38" fmla="*/ 94 w 576"/>
                <a:gd name="T39" fmla="*/ 69 h 288"/>
                <a:gd name="T40" fmla="*/ 88 w 576"/>
                <a:gd name="T41" fmla="*/ 75 h 288"/>
                <a:gd name="T42" fmla="*/ 382 w 576"/>
                <a:gd name="T43" fmla="*/ 288 h 288"/>
                <a:gd name="T44" fmla="*/ 376 w 576"/>
                <a:gd name="T45" fmla="*/ 284 h 288"/>
                <a:gd name="T46" fmla="*/ 317 w 576"/>
                <a:gd name="T47" fmla="*/ 125 h 288"/>
                <a:gd name="T48" fmla="*/ 262 w 576"/>
                <a:gd name="T49" fmla="*/ 192 h 288"/>
                <a:gd name="T50" fmla="*/ 255 w 576"/>
                <a:gd name="T51" fmla="*/ 194 h 288"/>
                <a:gd name="T52" fmla="*/ 196 w 576"/>
                <a:gd name="T53" fmla="*/ 176 h 288"/>
                <a:gd name="T54" fmla="*/ 136 w 576"/>
                <a:gd name="T55" fmla="*/ 236 h 288"/>
                <a:gd name="T56" fmla="*/ 131 w 576"/>
                <a:gd name="T57" fmla="*/ 238 h 288"/>
                <a:gd name="T58" fmla="*/ 71 w 576"/>
                <a:gd name="T59" fmla="*/ 226 h 288"/>
                <a:gd name="T60" fmla="*/ 11 w 576"/>
                <a:gd name="T61" fmla="*/ 280 h 288"/>
                <a:gd name="T62" fmla="*/ 2 w 576"/>
                <a:gd name="T63" fmla="*/ 279 h 288"/>
                <a:gd name="T64" fmla="*/ 3 w 576"/>
                <a:gd name="T65" fmla="*/ 271 h 288"/>
                <a:gd name="T66" fmla="*/ 65 w 576"/>
                <a:gd name="T67" fmla="*/ 214 h 288"/>
                <a:gd name="T68" fmla="*/ 70 w 576"/>
                <a:gd name="T69" fmla="*/ 213 h 288"/>
                <a:gd name="T70" fmla="*/ 130 w 576"/>
                <a:gd name="T71" fmla="*/ 225 h 288"/>
                <a:gd name="T72" fmla="*/ 190 w 576"/>
                <a:gd name="T73" fmla="*/ 165 h 288"/>
                <a:gd name="T74" fmla="*/ 196 w 576"/>
                <a:gd name="T75" fmla="*/ 163 h 288"/>
                <a:gd name="T76" fmla="*/ 255 w 576"/>
                <a:gd name="T77" fmla="*/ 181 h 288"/>
                <a:gd name="T78" fmla="*/ 314 w 576"/>
                <a:gd name="T79" fmla="*/ 109 h 288"/>
                <a:gd name="T80" fmla="*/ 323 w 576"/>
                <a:gd name="T81" fmla="*/ 108 h 288"/>
                <a:gd name="T82" fmla="*/ 325 w 576"/>
                <a:gd name="T83" fmla="*/ 111 h 288"/>
                <a:gd name="T84" fmla="*/ 384 w 576"/>
                <a:gd name="T85" fmla="*/ 270 h 288"/>
                <a:gd name="T86" fmla="*/ 440 w 576"/>
                <a:gd name="T87" fmla="*/ 209 h 288"/>
                <a:gd name="T88" fmla="*/ 447 w 576"/>
                <a:gd name="T89" fmla="*/ 207 h 288"/>
                <a:gd name="T90" fmla="*/ 503 w 576"/>
                <a:gd name="T91" fmla="*/ 229 h 288"/>
                <a:gd name="T92" fmla="*/ 563 w 576"/>
                <a:gd name="T93" fmla="*/ 48 h 288"/>
                <a:gd name="T94" fmla="*/ 571 w 576"/>
                <a:gd name="T95" fmla="*/ 44 h 288"/>
                <a:gd name="T96" fmla="*/ 575 w 576"/>
                <a:gd name="T97" fmla="*/ 52 h 288"/>
                <a:gd name="T98" fmla="*/ 575 w 576"/>
                <a:gd name="T99" fmla="*/ 52 h 288"/>
                <a:gd name="T100" fmla="*/ 513 w 576"/>
                <a:gd name="T101" fmla="*/ 240 h 288"/>
                <a:gd name="T102" fmla="*/ 505 w 576"/>
                <a:gd name="T103" fmla="*/ 244 h 288"/>
                <a:gd name="T104" fmla="*/ 504 w 576"/>
                <a:gd name="T105" fmla="*/ 244 h 288"/>
                <a:gd name="T106" fmla="*/ 446 w 576"/>
                <a:gd name="T107" fmla="*/ 220 h 288"/>
                <a:gd name="T108" fmla="*/ 386 w 576"/>
                <a:gd name="T109" fmla="*/ 286 h 288"/>
                <a:gd name="T110" fmla="*/ 382 w 576"/>
                <a:gd name="T11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288">
                  <a:moveTo>
                    <a:pt x="151" y="13"/>
                  </a:moveTo>
                  <a:cubicBezTo>
                    <a:pt x="26" y="13"/>
                    <a:pt x="26" y="13"/>
                    <a:pt x="26" y="13"/>
                  </a:cubicBezTo>
                  <a:cubicBezTo>
                    <a:pt x="22" y="13"/>
                    <a:pt x="19" y="10"/>
                    <a:pt x="19" y="6"/>
                  </a:cubicBezTo>
                  <a:cubicBezTo>
                    <a:pt x="19" y="3"/>
                    <a:pt x="22" y="0"/>
                    <a:pt x="26" y="0"/>
                  </a:cubicBezTo>
                  <a:cubicBezTo>
                    <a:pt x="151" y="0"/>
                    <a:pt x="151" y="0"/>
                    <a:pt x="151" y="0"/>
                  </a:cubicBezTo>
                  <a:cubicBezTo>
                    <a:pt x="154" y="0"/>
                    <a:pt x="157" y="3"/>
                    <a:pt x="157" y="6"/>
                  </a:cubicBezTo>
                  <a:cubicBezTo>
                    <a:pt x="157" y="10"/>
                    <a:pt x="154" y="13"/>
                    <a:pt x="151" y="13"/>
                  </a:cubicBezTo>
                  <a:close/>
                  <a:moveTo>
                    <a:pt x="151" y="44"/>
                  </a:moveTo>
                  <a:cubicBezTo>
                    <a:pt x="26" y="44"/>
                    <a:pt x="26" y="44"/>
                    <a:pt x="26" y="44"/>
                  </a:cubicBezTo>
                  <a:cubicBezTo>
                    <a:pt x="22" y="44"/>
                    <a:pt x="19" y="41"/>
                    <a:pt x="19" y="38"/>
                  </a:cubicBezTo>
                  <a:cubicBezTo>
                    <a:pt x="19" y="34"/>
                    <a:pt x="22" y="31"/>
                    <a:pt x="26" y="31"/>
                  </a:cubicBezTo>
                  <a:cubicBezTo>
                    <a:pt x="151" y="31"/>
                    <a:pt x="151" y="31"/>
                    <a:pt x="151" y="31"/>
                  </a:cubicBezTo>
                  <a:cubicBezTo>
                    <a:pt x="154" y="31"/>
                    <a:pt x="157" y="34"/>
                    <a:pt x="157" y="38"/>
                  </a:cubicBezTo>
                  <a:cubicBezTo>
                    <a:pt x="157" y="41"/>
                    <a:pt x="154" y="44"/>
                    <a:pt x="151" y="44"/>
                  </a:cubicBezTo>
                  <a:close/>
                  <a:moveTo>
                    <a:pt x="88" y="75"/>
                  </a:moveTo>
                  <a:cubicBezTo>
                    <a:pt x="26" y="75"/>
                    <a:pt x="26" y="75"/>
                    <a:pt x="26" y="75"/>
                  </a:cubicBezTo>
                  <a:cubicBezTo>
                    <a:pt x="22" y="75"/>
                    <a:pt x="19" y="72"/>
                    <a:pt x="19" y="69"/>
                  </a:cubicBezTo>
                  <a:cubicBezTo>
                    <a:pt x="19" y="66"/>
                    <a:pt x="22" y="63"/>
                    <a:pt x="26" y="63"/>
                  </a:cubicBezTo>
                  <a:cubicBezTo>
                    <a:pt x="88" y="63"/>
                    <a:pt x="88" y="63"/>
                    <a:pt x="88" y="63"/>
                  </a:cubicBezTo>
                  <a:cubicBezTo>
                    <a:pt x="91" y="63"/>
                    <a:pt x="94" y="66"/>
                    <a:pt x="94" y="69"/>
                  </a:cubicBezTo>
                  <a:cubicBezTo>
                    <a:pt x="94" y="72"/>
                    <a:pt x="91" y="75"/>
                    <a:pt x="88" y="75"/>
                  </a:cubicBezTo>
                  <a:close/>
                  <a:moveTo>
                    <a:pt x="382" y="288"/>
                  </a:moveTo>
                  <a:cubicBezTo>
                    <a:pt x="379" y="288"/>
                    <a:pt x="377" y="286"/>
                    <a:pt x="376" y="284"/>
                  </a:cubicBezTo>
                  <a:cubicBezTo>
                    <a:pt x="317" y="125"/>
                    <a:pt x="317" y="125"/>
                    <a:pt x="317" y="125"/>
                  </a:cubicBezTo>
                  <a:cubicBezTo>
                    <a:pt x="262" y="192"/>
                    <a:pt x="262" y="192"/>
                    <a:pt x="262" y="192"/>
                  </a:cubicBezTo>
                  <a:cubicBezTo>
                    <a:pt x="260" y="194"/>
                    <a:pt x="257" y="194"/>
                    <a:pt x="255" y="194"/>
                  </a:cubicBezTo>
                  <a:cubicBezTo>
                    <a:pt x="196" y="176"/>
                    <a:pt x="196" y="176"/>
                    <a:pt x="196" y="176"/>
                  </a:cubicBezTo>
                  <a:cubicBezTo>
                    <a:pt x="136" y="236"/>
                    <a:pt x="136" y="236"/>
                    <a:pt x="136" y="236"/>
                  </a:cubicBezTo>
                  <a:cubicBezTo>
                    <a:pt x="135" y="237"/>
                    <a:pt x="133" y="238"/>
                    <a:pt x="131" y="238"/>
                  </a:cubicBezTo>
                  <a:cubicBezTo>
                    <a:pt x="71" y="226"/>
                    <a:pt x="71" y="226"/>
                    <a:pt x="71" y="226"/>
                  </a:cubicBezTo>
                  <a:cubicBezTo>
                    <a:pt x="11" y="280"/>
                    <a:pt x="11" y="280"/>
                    <a:pt x="11" y="280"/>
                  </a:cubicBezTo>
                  <a:cubicBezTo>
                    <a:pt x="8" y="282"/>
                    <a:pt x="4" y="282"/>
                    <a:pt x="2" y="279"/>
                  </a:cubicBezTo>
                  <a:cubicBezTo>
                    <a:pt x="0" y="277"/>
                    <a:pt x="0" y="273"/>
                    <a:pt x="3" y="271"/>
                  </a:cubicBezTo>
                  <a:cubicBezTo>
                    <a:pt x="65" y="214"/>
                    <a:pt x="65" y="214"/>
                    <a:pt x="65" y="214"/>
                  </a:cubicBezTo>
                  <a:cubicBezTo>
                    <a:pt x="67" y="213"/>
                    <a:pt x="69" y="213"/>
                    <a:pt x="70" y="213"/>
                  </a:cubicBezTo>
                  <a:cubicBezTo>
                    <a:pt x="130" y="225"/>
                    <a:pt x="130" y="225"/>
                    <a:pt x="130" y="225"/>
                  </a:cubicBezTo>
                  <a:cubicBezTo>
                    <a:pt x="190" y="165"/>
                    <a:pt x="190" y="165"/>
                    <a:pt x="190" y="165"/>
                  </a:cubicBezTo>
                  <a:cubicBezTo>
                    <a:pt x="191" y="163"/>
                    <a:pt x="194" y="162"/>
                    <a:pt x="196" y="163"/>
                  </a:cubicBezTo>
                  <a:cubicBezTo>
                    <a:pt x="255" y="181"/>
                    <a:pt x="255" y="181"/>
                    <a:pt x="255" y="181"/>
                  </a:cubicBezTo>
                  <a:cubicBezTo>
                    <a:pt x="314" y="109"/>
                    <a:pt x="314" y="109"/>
                    <a:pt x="314" y="109"/>
                  </a:cubicBezTo>
                  <a:cubicBezTo>
                    <a:pt x="317" y="106"/>
                    <a:pt x="321" y="106"/>
                    <a:pt x="323" y="108"/>
                  </a:cubicBezTo>
                  <a:cubicBezTo>
                    <a:pt x="324" y="109"/>
                    <a:pt x="325" y="110"/>
                    <a:pt x="325" y="111"/>
                  </a:cubicBezTo>
                  <a:cubicBezTo>
                    <a:pt x="384" y="270"/>
                    <a:pt x="384" y="270"/>
                    <a:pt x="384" y="270"/>
                  </a:cubicBezTo>
                  <a:cubicBezTo>
                    <a:pt x="440" y="209"/>
                    <a:pt x="440" y="209"/>
                    <a:pt x="440" y="209"/>
                  </a:cubicBezTo>
                  <a:cubicBezTo>
                    <a:pt x="441" y="207"/>
                    <a:pt x="444" y="206"/>
                    <a:pt x="447" y="207"/>
                  </a:cubicBezTo>
                  <a:cubicBezTo>
                    <a:pt x="503" y="229"/>
                    <a:pt x="503" y="229"/>
                    <a:pt x="503" y="229"/>
                  </a:cubicBezTo>
                  <a:cubicBezTo>
                    <a:pt x="563" y="48"/>
                    <a:pt x="563" y="48"/>
                    <a:pt x="563" y="48"/>
                  </a:cubicBezTo>
                  <a:cubicBezTo>
                    <a:pt x="564" y="45"/>
                    <a:pt x="568" y="43"/>
                    <a:pt x="571" y="44"/>
                  </a:cubicBezTo>
                  <a:cubicBezTo>
                    <a:pt x="574" y="45"/>
                    <a:pt x="576" y="48"/>
                    <a:pt x="575" y="52"/>
                  </a:cubicBezTo>
                  <a:cubicBezTo>
                    <a:pt x="575" y="52"/>
                    <a:pt x="575" y="52"/>
                    <a:pt x="575" y="52"/>
                  </a:cubicBezTo>
                  <a:cubicBezTo>
                    <a:pt x="513" y="240"/>
                    <a:pt x="513" y="240"/>
                    <a:pt x="513" y="240"/>
                  </a:cubicBezTo>
                  <a:cubicBezTo>
                    <a:pt x="512" y="243"/>
                    <a:pt x="508" y="245"/>
                    <a:pt x="505" y="244"/>
                  </a:cubicBezTo>
                  <a:cubicBezTo>
                    <a:pt x="505" y="244"/>
                    <a:pt x="505" y="244"/>
                    <a:pt x="504" y="244"/>
                  </a:cubicBezTo>
                  <a:cubicBezTo>
                    <a:pt x="446" y="220"/>
                    <a:pt x="446" y="220"/>
                    <a:pt x="446" y="220"/>
                  </a:cubicBezTo>
                  <a:cubicBezTo>
                    <a:pt x="386" y="286"/>
                    <a:pt x="386" y="286"/>
                    <a:pt x="386" y="286"/>
                  </a:cubicBezTo>
                  <a:cubicBezTo>
                    <a:pt x="385" y="287"/>
                    <a:pt x="384" y="288"/>
                    <a:pt x="382" y="28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2" name="Freeform 31"/>
            <p:cNvSpPr>
              <a:spLocks noEditPoints="1"/>
            </p:cNvSpPr>
            <p:nvPr/>
          </p:nvSpPr>
          <p:spPr bwMode="auto">
            <a:xfrm>
              <a:off x="4568" y="1633"/>
              <a:ext cx="1071" cy="1607"/>
            </a:xfrm>
            <a:custGeom>
              <a:avLst/>
              <a:gdLst>
                <a:gd name="T0" fmla="*/ 0 w 450"/>
                <a:gd name="T1" fmla="*/ 569 h 675"/>
                <a:gd name="T2" fmla="*/ 6 w 450"/>
                <a:gd name="T3" fmla="*/ 357 h 675"/>
                <a:gd name="T4" fmla="*/ 13 w 450"/>
                <a:gd name="T5" fmla="*/ 569 h 675"/>
                <a:gd name="T6" fmla="*/ 69 w 450"/>
                <a:gd name="T7" fmla="*/ 575 h 675"/>
                <a:gd name="T8" fmla="*/ 63 w 450"/>
                <a:gd name="T9" fmla="*/ 375 h 675"/>
                <a:gd name="T10" fmla="*/ 75 w 450"/>
                <a:gd name="T11" fmla="*/ 375 h 675"/>
                <a:gd name="T12" fmla="*/ 69 w 450"/>
                <a:gd name="T13" fmla="*/ 575 h 675"/>
                <a:gd name="T14" fmla="*/ 125 w 450"/>
                <a:gd name="T15" fmla="*/ 569 h 675"/>
                <a:gd name="T16" fmla="*/ 131 w 450"/>
                <a:gd name="T17" fmla="*/ 307 h 675"/>
                <a:gd name="T18" fmla="*/ 138 w 450"/>
                <a:gd name="T19" fmla="*/ 569 h 675"/>
                <a:gd name="T20" fmla="*/ 194 w 450"/>
                <a:gd name="T21" fmla="*/ 575 h 675"/>
                <a:gd name="T22" fmla="*/ 188 w 450"/>
                <a:gd name="T23" fmla="*/ 332 h 675"/>
                <a:gd name="T24" fmla="*/ 200 w 450"/>
                <a:gd name="T25" fmla="*/ 332 h 675"/>
                <a:gd name="T26" fmla="*/ 194 w 450"/>
                <a:gd name="T27" fmla="*/ 575 h 675"/>
                <a:gd name="T28" fmla="*/ 250 w 450"/>
                <a:gd name="T29" fmla="*/ 569 h 675"/>
                <a:gd name="T30" fmla="*/ 256 w 450"/>
                <a:gd name="T31" fmla="*/ 250 h 675"/>
                <a:gd name="T32" fmla="*/ 263 w 450"/>
                <a:gd name="T33" fmla="*/ 569 h 675"/>
                <a:gd name="T34" fmla="*/ 319 w 450"/>
                <a:gd name="T35" fmla="*/ 575 h 675"/>
                <a:gd name="T36" fmla="*/ 313 w 450"/>
                <a:gd name="T37" fmla="*/ 425 h 675"/>
                <a:gd name="T38" fmla="*/ 325 w 450"/>
                <a:gd name="T39" fmla="*/ 425 h 675"/>
                <a:gd name="T40" fmla="*/ 319 w 450"/>
                <a:gd name="T41" fmla="*/ 575 h 675"/>
                <a:gd name="T42" fmla="*/ 375 w 450"/>
                <a:gd name="T43" fmla="*/ 569 h 675"/>
                <a:gd name="T44" fmla="*/ 381 w 450"/>
                <a:gd name="T45" fmla="*/ 350 h 675"/>
                <a:gd name="T46" fmla="*/ 388 w 450"/>
                <a:gd name="T47" fmla="*/ 569 h 675"/>
                <a:gd name="T48" fmla="*/ 444 w 450"/>
                <a:gd name="T49" fmla="*/ 575 h 675"/>
                <a:gd name="T50" fmla="*/ 438 w 450"/>
                <a:gd name="T51" fmla="*/ 382 h 675"/>
                <a:gd name="T52" fmla="*/ 450 w 450"/>
                <a:gd name="T53" fmla="*/ 382 h 675"/>
                <a:gd name="T54" fmla="*/ 444 w 450"/>
                <a:gd name="T55" fmla="*/ 575 h 675"/>
                <a:gd name="T56" fmla="*/ 288 w 450"/>
                <a:gd name="T57" fmla="*/ 675 h 675"/>
                <a:gd name="T58" fmla="*/ 288 w 450"/>
                <a:gd name="T59" fmla="*/ 663 h 675"/>
                <a:gd name="T60" fmla="*/ 319 w 450"/>
                <a:gd name="T61" fmla="*/ 669 h 675"/>
                <a:gd name="T62" fmla="*/ 263 w 450"/>
                <a:gd name="T63" fmla="*/ 675 h 675"/>
                <a:gd name="T64" fmla="*/ 6 w 450"/>
                <a:gd name="T65" fmla="*/ 669 h 675"/>
                <a:gd name="T66" fmla="*/ 263 w 450"/>
                <a:gd name="T67" fmla="*/ 663 h 675"/>
                <a:gd name="T68" fmla="*/ 263 w 450"/>
                <a:gd name="T69" fmla="*/ 675 h 675"/>
                <a:gd name="T70" fmla="*/ 200 w 450"/>
                <a:gd name="T71" fmla="*/ 13 h 675"/>
                <a:gd name="T72" fmla="*/ 200 w 450"/>
                <a:gd name="T73" fmla="*/ 0 h 675"/>
                <a:gd name="T74" fmla="*/ 231 w 450"/>
                <a:gd name="T75" fmla="*/ 7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0" h="675">
                  <a:moveTo>
                    <a:pt x="6" y="575"/>
                  </a:moveTo>
                  <a:cubicBezTo>
                    <a:pt x="3" y="575"/>
                    <a:pt x="0" y="573"/>
                    <a:pt x="0" y="569"/>
                  </a:cubicBezTo>
                  <a:cubicBezTo>
                    <a:pt x="0" y="363"/>
                    <a:pt x="0" y="363"/>
                    <a:pt x="0" y="363"/>
                  </a:cubicBezTo>
                  <a:cubicBezTo>
                    <a:pt x="0" y="360"/>
                    <a:pt x="3" y="357"/>
                    <a:pt x="6" y="357"/>
                  </a:cubicBezTo>
                  <a:cubicBezTo>
                    <a:pt x="10" y="357"/>
                    <a:pt x="13" y="360"/>
                    <a:pt x="13" y="363"/>
                  </a:cubicBezTo>
                  <a:cubicBezTo>
                    <a:pt x="13" y="569"/>
                    <a:pt x="13" y="569"/>
                    <a:pt x="13" y="569"/>
                  </a:cubicBezTo>
                  <a:cubicBezTo>
                    <a:pt x="13" y="573"/>
                    <a:pt x="10" y="575"/>
                    <a:pt x="6" y="575"/>
                  </a:cubicBezTo>
                  <a:close/>
                  <a:moveTo>
                    <a:pt x="69" y="575"/>
                  </a:moveTo>
                  <a:cubicBezTo>
                    <a:pt x="65" y="575"/>
                    <a:pt x="63" y="573"/>
                    <a:pt x="63" y="569"/>
                  </a:cubicBezTo>
                  <a:cubicBezTo>
                    <a:pt x="63" y="375"/>
                    <a:pt x="63" y="375"/>
                    <a:pt x="63" y="375"/>
                  </a:cubicBezTo>
                  <a:cubicBezTo>
                    <a:pt x="63" y="372"/>
                    <a:pt x="65" y="369"/>
                    <a:pt x="69" y="369"/>
                  </a:cubicBezTo>
                  <a:cubicBezTo>
                    <a:pt x="72" y="369"/>
                    <a:pt x="75" y="372"/>
                    <a:pt x="75" y="375"/>
                  </a:cubicBezTo>
                  <a:cubicBezTo>
                    <a:pt x="75" y="569"/>
                    <a:pt x="75" y="569"/>
                    <a:pt x="75" y="569"/>
                  </a:cubicBezTo>
                  <a:cubicBezTo>
                    <a:pt x="75" y="573"/>
                    <a:pt x="72" y="575"/>
                    <a:pt x="69" y="575"/>
                  </a:cubicBezTo>
                  <a:close/>
                  <a:moveTo>
                    <a:pt x="131" y="575"/>
                  </a:moveTo>
                  <a:cubicBezTo>
                    <a:pt x="128" y="575"/>
                    <a:pt x="125" y="573"/>
                    <a:pt x="125" y="569"/>
                  </a:cubicBezTo>
                  <a:cubicBezTo>
                    <a:pt x="125" y="313"/>
                    <a:pt x="125" y="313"/>
                    <a:pt x="125" y="313"/>
                  </a:cubicBezTo>
                  <a:cubicBezTo>
                    <a:pt x="125" y="310"/>
                    <a:pt x="128" y="307"/>
                    <a:pt x="131" y="307"/>
                  </a:cubicBezTo>
                  <a:cubicBezTo>
                    <a:pt x="135" y="307"/>
                    <a:pt x="138" y="310"/>
                    <a:pt x="138" y="313"/>
                  </a:cubicBezTo>
                  <a:cubicBezTo>
                    <a:pt x="138" y="569"/>
                    <a:pt x="138" y="569"/>
                    <a:pt x="138" y="569"/>
                  </a:cubicBezTo>
                  <a:cubicBezTo>
                    <a:pt x="138" y="573"/>
                    <a:pt x="135" y="575"/>
                    <a:pt x="131" y="575"/>
                  </a:cubicBezTo>
                  <a:close/>
                  <a:moveTo>
                    <a:pt x="194" y="575"/>
                  </a:moveTo>
                  <a:cubicBezTo>
                    <a:pt x="190" y="575"/>
                    <a:pt x="188" y="573"/>
                    <a:pt x="188" y="569"/>
                  </a:cubicBezTo>
                  <a:cubicBezTo>
                    <a:pt x="188" y="332"/>
                    <a:pt x="188" y="332"/>
                    <a:pt x="188" y="332"/>
                  </a:cubicBezTo>
                  <a:cubicBezTo>
                    <a:pt x="188" y="328"/>
                    <a:pt x="190" y="325"/>
                    <a:pt x="194" y="325"/>
                  </a:cubicBezTo>
                  <a:cubicBezTo>
                    <a:pt x="197" y="325"/>
                    <a:pt x="200" y="328"/>
                    <a:pt x="200" y="332"/>
                  </a:cubicBezTo>
                  <a:cubicBezTo>
                    <a:pt x="200" y="569"/>
                    <a:pt x="200" y="569"/>
                    <a:pt x="200" y="569"/>
                  </a:cubicBezTo>
                  <a:cubicBezTo>
                    <a:pt x="200" y="573"/>
                    <a:pt x="197" y="575"/>
                    <a:pt x="194" y="575"/>
                  </a:cubicBezTo>
                  <a:close/>
                  <a:moveTo>
                    <a:pt x="256" y="575"/>
                  </a:moveTo>
                  <a:cubicBezTo>
                    <a:pt x="253" y="575"/>
                    <a:pt x="250" y="573"/>
                    <a:pt x="250" y="569"/>
                  </a:cubicBezTo>
                  <a:cubicBezTo>
                    <a:pt x="250" y="257"/>
                    <a:pt x="250" y="257"/>
                    <a:pt x="250" y="257"/>
                  </a:cubicBezTo>
                  <a:cubicBezTo>
                    <a:pt x="250" y="253"/>
                    <a:pt x="253" y="250"/>
                    <a:pt x="256" y="250"/>
                  </a:cubicBezTo>
                  <a:cubicBezTo>
                    <a:pt x="260" y="250"/>
                    <a:pt x="263" y="253"/>
                    <a:pt x="263" y="257"/>
                  </a:cubicBezTo>
                  <a:cubicBezTo>
                    <a:pt x="263" y="569"/>
                    <a:pt x="263" y="569"/>
                    <a:pt x="263" y="569"/>
                  </a:cubicBezTo>
                  <a:cubicBezTo>
                    <a:pt x="263" y="573"/>
                    <a:pt x="260" y="575"/>
                    <a:pt x="256" y="575"/>
                  </a:cubicBezTo>
                  <a:close/>
                  <a:moveTo>
                    <a:pt x="319" y="575"/>
                  </a:moveTo>
                  <a:cubicBezTo>
                    <a:pt x="315" y="575"/>
                    <a:pt x="313" y="573"/>
                    <a:pt x="313" y="569"/>
                  </a:cubicBezTo>
                  <a:cubicBezTo>
                    <a:pt x="313" y="425"/>
                    <a:pt x="313" y="425"/>
                    <a:pt x="313" y="425"/>
                  </a:cubicBezTo>
                  <a:cubicBezTo>
                    <a:pt x="313" y="422"/>
                    <a:pt x="315" y="419"/>
                    <a:pt x="319" y="419"/>
                  </a:cubicBezTo>
                  <a:cubicBezTo>
                    <a:pt x="322" y="419"/>
                    <a:pt x="325" y="422"/>
                    <a:pt x="325" y="425"/>
                  </a:cubicBezTo>
                  <a:cubicBezTo>
                    <a:pt x="325" y="569"/>
                    <a:pt x="325" y="569"/>
                    <a:pt x="325" y="569"/>
                  </a:cubicBezTo>
                  <a:cubicBezTo>
                    <a:pt x="325" y="573"/>
                    <a:pt x="322" y="575"/>
                    <a:pt x="319" y="575"/>
                  </a:cubicBezTo>
                  <a:close/>
                  <a:moveTo>
                    <a:pt x="381" y="575"/>
                  </a:moveTo>
                  <a:cubicBezTo>
                    <a:pt x="378" y="575"/>
                    <a:pt x="375" y="573"/>
                    <a:pt x="375" y="569"/>
                  </a:cubicBezTo>
                  <a:cubicBezTo>
                    <a:pt x="375" y="357"/>
                    <a:pt x="375" y="357"/>
                    <a:pt x="375" y="357"/>
                  </a:cubicBezTo>
                  <a:cubicBezTo>
                    <a:pt x="375" y="353"/>
                    <a:pt x="378" y="350"/>
                    <a:pt x="381" y="350"/>
                  </a:cubicBezTo>
                  <a:cubicBezTo>
                    <a:pt x="385" y="350"/>
                    <a:pt x="388" y="353"/>
                    <a:pt x="388" y="357"/>
                  </a:cubicBezTo>
                  <a:cubicBezTo>
                    <a:pt x="388" y="569"/>
                    <a:pt x="388" y="569"/>
                    <a:pt x="388" y="569"/>
                  </a:cubicBezTo>
                  <a:cubicBezTo>
                    <a:pt x="388" y="573"/>
                    <a:pt x="385" y="575"/>
                    <a:pt x="381" y="575"/>
                  </a:cubicBezTo>
                  <a:close/>
                  <a:moveTo>
                    <a:pt x="444" y="575"/>
                  </a:moveTo>
                  <a:cubicBezTo>
                    <a:pt x="440" y="575"/>
                    <a:pt x="438" y="573"/>
                    <a:pt x="438" y="569"/>
                  </a:cubicBezTo>
                  <a:cubicBezTo>
                    <a:pt x="438" y="382"/>
                    <a:pt x="438" y="382"/>
                    <a:pt x="438" y="382"/>
                  </a:cubicBezTo>
                  <a:cubicBezTo>
                    <a:pt x="438" y="378"/>
                    <a:pt x="440" y="375"/>
                    <a:pt x="444" y="375"/>
                  </a:cubicBezTo>
                  <a:cubicBezTo>
                    <a:pt x="447" y="375"/>
                    <a:pt x="450" y="378"/>
                    <a:pt x="450" y="382"/>
                  </a:cubicBezTo>
                  <a:cubicBezTo>
                    <a:pt x="450" y="569"/>
                    <a:pt x="450" y="569"/>
                    <a:pt x="450" y="569"/>
                  </a:cubicBezTo>
                  <a:cubicBezTo>
                    <a:pt x="450" y="573"/>
                    <a:pt x="447" y="575"/>
                    <a:pt x="444" y="575"/>
                  </a:cubicBezTo>
                  <a:close/>
                  <a:moveTo>
                    <a:pt x="313" y="675"/>
                  </a:moveTo>
                  <a:cubicBezTo>
                    <a:pt x="288" y="675"/>
                    <a:pt x="288" y="675"/>
                    <a:pt x="288" y="675"/>
                  </a:cubicBezTo>
                  <a:cubicBezTo>
                    <a:pt x="284" y="675"/>
                    <a:pt x="281" y="673"/>
                    <a:pt x="281" y="669"/>
                  </a:cubicBezTo>
                  <a:cubicBezTo>
                    <a:pt x="281" y="666"/>
                    <a:pt x="284" y="663"/>
                    <a:pt x="288" y="663"/>
                  </a:cubicBezTo>
                  <a:cubicBezTo>
                    <a:pt x="313" y="663"/>
                    <a:pt x="313" y="663"/>
                    <a:pt x="313" y="663"/>
                  </a:cubicBezTo>
                  <a:cubicBezTo>
                    <a:pt x="316" y="663"/>
                    <a:pt x="319" y="666"/>
                    <a:pt x="319" y="669"/>
                  </a:cubicBezTo>
                  <a:cubicBezTo>
                    <a:pt x="319" y="673"/>
                    <a:pt x="316" y="675"/>
                    <a:pt x="313" y="675"/>
                  </a:cubicBezTo>
                  <a:close/>
                  <a:moveTo>
                    <a:pt x="263" y="675"/>
                  </a:moveTo>
                  <a:cubicBezTo>
                    <a:pt x="13" y="675"/>
                    <a:pt x="13" y="675"/>
                    <a:pt x="13" y="675"/>
                  </a:cubicBezTo>
                  <a:cubicBezTo>
                    <a:pt x="9" y="675"/>
                    <a:pt x="6" y="673"/>
                    <a:pt x="6" y="669"/>
                  </a:cubicBezTo>
                  <a:cubicBezTo>
                    <a:pt x="6" y="666"/>
                    <a:pt x="9" y="663"/>
                    <a:pt x="13" y="663"/>
                  </a:cubicBezTo>
                  <a:cubicBezTo>
                    <a:pt x="263" y="663"/>
                    <a:pt x="263" y="663"/>
                    <a:pt x="263" y="663"/>
                  </a:cubicBezTo>
                  <a:cubicBezTo>
                    <a:pt x="266" y="663"/>
                    <a:pt x="269" y="666"/>
                    <a:pt x="269" y="669"/>
                  </a:cubicBezTo>
                  <a:cubicBezTo>
                    <a:pt x="269" y="673"/>
                    <a:pt x="266" y="675"/>
                    <a:pt x="263" y="675"/>
                  </a:cubicBezTo>
                  <a:close/>
                  <a:moveTo>
                    <a:pt x="225" y="13"/>
                  </a:moveTo>
                  <a:cubicBezTo>
                    <a:pt x="200" y="13"/>
                    <a:pt x="200" y="13"/>
                    <a:pt x="200" y="13"/>
                  </a:cubicBezTo>
                  <a:cubicBezTo>
                    <a:pt x="197" y="13"/>
                    <a:pt x="194" y="10"/>
                    <a:pt x="194" y="7"/>
                  </a:cubicBezTo>
                  <a:cubicBezTo>
                    <a:pt x="194" y="3"/>
                    <a:pt x="197" y="0"/>
                    <a:pt x="200" y="0"/>
                  </a:cubicBezTo>
                  <a:cubicBezTo>
                    <a:pt x="225" y="0"/>
                    <a:pt x="225" y="0"/>
                    <a:pt x="225" y="0"/>
                  </a:cubicBezTo>
                  <a:cubicBezTo>
                    <a:pt x="228" y="0"/>
                    <a:pt x="231" y="3"/>
                    <a:pt x="231" y="7"/>
                  </a:cubicBezTo>
                  <a:cubicBezTo>
                    <a:pt x="231" y="10"/>
                    <a:pt x="228" y="13"/>
                    <a:pt x="225"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3" name="Freeform 32"/>
            <p:cNvSpPr/>
            <p:nvPr/>
          </p:nvSpPr>
          <p:spPr bwMode="auto">
            <a:xfrm>
              <a:off x="5149" y="1633"/>
              <a:ext cx="623" cy="31"/>
            </a:xfrm>
            <a:custGeom>
              <a:avLst/>
              <a:gdLst>
                <a:gd name="T0" fmla="*/ 256 w 262"/>
                <a:gd name="T1" fmla="*/ 13 h 13"/>
                <a:gd name="T2" fmla="*/ 6 w 262"/>
                <a:gd name="T3" fmla="*/ 13 h 13"/>
                <a:gd name="T4" fmla="*/ 0 w 262"/>
                <a:gd name="T5" fmla="*/ 7 h 13"/>
                <a:gd name="T6" fmla="*/ 6 w 262"/>
                <a:gd name="T7" fmla="*/ 0 h 13"/>
                <a:gd name="T8" fmla="*/ 256 w 262"/>
                <a:gd name="T9" fmla="*/ 0 h 13"/>
                <a:gd name="T10" fmla="*/ 262 w 262"/>
                <a:gd name="T11" fmla="*/ 7 h 13"/>
                <a:gd name="T12" fmla="*/ 256 w 26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62" h="13">
                  <a:moveTo>
                    <a:pt x="256" y="13"/>
                  </a:moveTo>
                  <a:cubicBezTo>
                    <a:pt x="6" y="13"/>
                    <a:pt x="6" y="13"/>
                    <a:pt x="6" y="13"/>
                  </a:cubicBezTo>
                  <a:cubicBezTo>
                    <a:pt x="3" y="13"/>
                    <a:pt x="0" y="10"/>
                    <a:pt x="0" y="7"/>
                  </a:cubicBezTo>
                  <a:cubicBezTo>
                    <a:pt x="0" y="3"/>
                    <a:pt x="3" y="0"/>
                    <a:pt x="6" y="0"/>
                  </a:cubicBezTo>
                  <a:cubicBezTo>
                    <a:pt x="256" y="0"/>
                    <a:pt x="256" y="0"/>
                    <a:pt x="256" y="0"/>
                  </a:cubicBezTo>
                  <a:cubicBezTo>
                    <a:pt x="259" y="0"/>
                    <a:pt x="262" y="3"/>
                    <a:pt x="262" y="7"/>
                  </a:cubicBezTo>
                  <a:cubicBezTo>
                    <a:pt x="262" y="10"/>
                    <a:pt x="259" y="13"/>
                    <a:pt x="256"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5"/>
                                        </p:tgtEl>
                                      </p:cBhvr>
                                      <p:by x="115000" y="115000"/>
                                    </p:animScale>
                                  </p:childTnLst>
                                </p:cTn>
                              </p:par>
                              <p:par>
                                <p:cTn id="16" presetID="14" presetClass="entr" presetSubtype="1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par>
                                <p:cTn id="19" presetID="14"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randombar(horizontal)">
                                      <p:cBhvr>
                                        <p:cTn id="21" dur="500"/>
                                        <p:tgtEl>
                                          <p:spTgt spid="43"/>
                                        </p:tgtEl>
                                      </p:cBhvr>
                                    </p:animEffect>
                                  </p:childTnLst>
                                </p:cTn>
                              </p:par>
                              <p:par>
                                <p:cTn id="22" presetID="14" presetClass="entr" presetSubtype="10"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randombar(horizontal)">
                                      <p:cBhvr>
                                        <p:cTn id="24" dur="500"/>
                                        <p:tgtEl>
                                          <p:spTgt spid="85"/>
                                        </p:tgtEl>
                                      </p:cBhvr>
                                    </p:animEffect>
                                  </p:childTnLst>
                                </p:cTn>
                              </p:par>
                              <p:par>
                                <p:cTn id="25" presetID="22" presetClass="entr" presetSubtype="1"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par>
                                <p:cTn id="36" presetID="47" presetClass="entr" presetSubtype="0" fill="hold" grpId="0" nodeType="withEffect">
                                  <p:stCondLst>
                                    <p:cond delay="0"/>
                                  </p:stCondLst>
                                  <p:childTnLst>
                                    <p:set>
                                      <p:cBhvr>
                                        <p:cTn id="37" dur="500"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500"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par>
                                <p:cTn id="46" presetID="22" presetClass="entr" presetSubtype="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animBg="1"/>
      <p:bldP spid="591" grpId="0" bldLvl="0" animBg="1"/>
      <p:bldP spid="592" grpId="0" bldLvl="0" animBg="1"/>
      <p:bldP spid="593" grpId="0" bldLvl="0" animBg="1"/>
      <p:bldP spid="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18" name="Rectangle 14"/>
          <p:cNvSpPr/>
          <p:nvPr/>
        </p:nvSpPr>
        <p:spPr>
          <a:xfrm>
            <a:off x="876299" y="5198855"/>
            <a:ext cx="2208429" cy="38608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75000"/>
                    <a:lumOff val="25000"/>
                  </a:prstClr>
                </a:solidFill>
                <a:effectLst/>
                <a:uLnTx/>
                <a:uFillTx/>
                <a:latin typeface="Segoe Print" panose="02000600000000000000" charset="0"/>
                <a:ea typeface="+mn-ea"/>
                <a:cs typeface="Segoe UI Light" panose="020B0502040204020203" pitchFamily="34" charset="0"/>
              </a:rPr>
              <a:t>Overtime pay</a:t>
            </a:r>
          </a:p>
        </p:txBody>
      </p:sp>
      <p:sp>
        <p:nvSpPr>
          <p:cNvPr id="19" name="Text Placeholder 4"/>
          <p:cNvSpPr txBox="1"/>
          <p:nvPr/>
        </p:nvSpPr>
        <p:spPr>
          <a:xfrm flipH="1">
            <a:off x="1049655" y="2508076"/>
            <a:ext cx="4548505" cy="2501900"/>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fontAlgn="auto">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调研显示</a:t>
            </a:r>
            <a:r>
              <a:rPr lang="en-US" altLang="zh-CN" sz="1600" dirty="0">
                <a:latin typeface="微软雅黑" panose="020B0503020204020204" charset="-122"/>
                <a:ea typeface="微软雅黑" panose="020B0503020204020204" charset="-122"/>
                <a:cs typeface="微软雅黑" panose="020B0503020204020204" charset="-122"/>
                <a:sym typeface="+mn-ea"/>
              </a:rPr>
              <a:t>:</a:t>
            </a:r>
          </a:p>
          <a:p>
            <a:pPr marL="0" lvl="0" algn="l" fontAlgn="auto">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软件企业的薪酬构成除包含</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基本工资</a:t>
            </a:r>
            <a:r>
              <a:rPr lang="zh-CN" sz="1600" dirty="0">
                <a:latin typeface="微软雅黑" panose="020B0503020204020204" charset="-122"/>
                <a:ea typeface="微软雅黑" panose="020B0503020204020204" charset="-122"/>
                <a:cs typeface="微软雅黑" panose="020B0503020204020204" charset="-122"/>
                <a:sym typeface="+mn-ea"/>
              </a:rPr>
              <a:t>外，还涉及</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工龄工资</a:t>
            </a:r>
            <a:r>
              <a:rPr lang="zh-CN"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管理工资</a:t>
            </a:r>
            <a:r>
              <a:rPr lang="zh-CN"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项目提成</a:t>
            </a:r>
            <a:r>
              <a:rPr lang="zh-CN"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加班费</a:t>
            </a:r>
            <a:r>
              <a:rPr lang="zh-CN" sz="1600" dirty="0">
                <a:latin typeface="微软雅黑" panose="020B0503020204020204" charset="-122"/>
                <a:ea typeface="微软雅黑" panose="020B0503020204020204" charset="-122"/>
                <a:cs typeface="微软雅黑" panose="020B0503020204020204" charset="-122"/>
                <a:sym typeface="+mn-ea"/>
              </a:rPr>
              <a:t>以及</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奖金</a:t>
            </a:r>
            <a:r>
              <a:rPr lang="zh-CN" sz="1600" dirty="0">
                <a:latin typeface="微软雅黑" panose="020B0503020204020204" charset="-122"/>
                <a:ea typeface="微软雅黑" panose="020B0503020204020204" charset="-122"/>
                <a:cs typeface="微软雅黑" panose="020B0503020204020204" charset="-122"/>
                <a:sym typeface="+mn-ea"/>
              </a:rPr>
              <a:t>等，其中</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奖金</a:t>
            </a:r>
            <a:r>
              <a:rPr lang="zh-CN" sz="1600" dirty="0">
                <a:latin typeface="微软雅黑" panose="020B0503020204020204" charset="-122"/>
                <a:ea typeface="微软雅黑" panose="020B0503020204020204" charset="-122"/>
                <a:cs typeface="微软雅黑" panose="020B0503020204020204" charset="-122"/>
                <a:sym typeface="+mn-ea"/>
              </a:rPr>
              <a:t>和</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项目提成</a:t>
            </a:r>
            <a:r>
              <a:rPr lang="zh-CN" sz="1600" dirty="0">
                <a:latin typeface="微软雅黑" panose="020B0503020204020204" charset="-122"/>
                <a:ea typeface="微软雅黑" panose="020B0503020204020204" charset="-122"/>
                <a:cs typeface="微软雅黑" panose="020B0503020204020204" charset="-122"/>
                <a:sym typeface="+mn-ea"/>
              </a:rPr>
              <a:t>是企业首选的激励措施，占比分别达到了</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88.4%</a:t>
            </a:r>
            <a:r>
              <a:rPr lang="zh-CN" sz="1600" dirty="0">
                <a:latin typeface="微软雅黑" panose="020B0503020204020204" charset="-122"/>
                <a:ea typeface="微软雅黑" panose="020B0503020204020204" charset="-122"/>
                <a:cs typeface="微软雅黑" panose="020B0503020204020204" charset="-122"/>
                <a:sym typeface="+mn-ea"/>
              </a:rPr>
              <a:t>和</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74.7</a:t>
            </a:r>
            <a:r>
              <a:rPr lang="zh-CN" sz="1600" dirty="0">
                <a:latin typeface="微软雅黑" panose="020B0503020204020204" charset="-122"/>
                <a:ea typeface="微软雅黑" panose="020B0503020204020204" charset="-122"/>
                <a:cs typeface="微软雅黑" panose="020B0503020204020204" charset="-122"/>
                <a:sym typeface="+mn-ea"/>
              </a:rPr>
              <a:t>% 。</a:t>
            </a:r>
          </a:p>
          <a:p>
            <a:pPr marL="0" lvl="0" algn="l" fontAlgn="auto">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从数据中也可以看出，在软件企业中加班现象较为普遍，加班费成为很多员工高薪组成的一部分。</a:t>
            </a:r>
          </a:p>
        </p:txBody>
      </p:sp>
      <p:sp>
        <p:nvSpPr>
          <p:cNvPr id="20" name="Rectangle 17"/>
          <p:cNvSpPr txBox="1"/>
          <p:nvPr/>
        </p:nvSpPr>
        <p:spPr>
          <a:xfrm>
            <a:off x="1049655" y="1850387"/>
            <a:ext cx="4023339"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1.企业薪酬组成情况</a:t>
            </a:r>
          </a:p>
        </p:txBody>
      </p:sp>
      <p:sp>
        <p:nvSpPr>
          <p:cNvPr id="21" name="Rectangle 18"/>
          <p:cNvSpPr/>
          <p:nvPr/>
        </p:nvSpPr>
        <p:spPr>
          <a:xfrm>
            <a:off x="876300" y="725805"/>
            <a:ext cx="375856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Composition of corporate compensation</a:t>
            </a:r>
          </a:p>
        </p:txBody>
      </p:sp>
      <p:sp>
        <p:nvSpPr>
          <p:cNvPr id="11" name="Rectangle 25"/>
          <p:cNvSpPr/>
          <p:nvPr/>
        </p:nvSpPr>
        <p:spPr>
          <a:xfrm>
            <a:off x="6311583" y="5353050"/>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薪酬组成情况</a:t>
            </a:r>
          </a:p>
        </p:txBody>
      </p:sp>
      <p:graphicFrame>
        <p:nvGraphicFramePr>
          <p:cNvPr id="14" name="图表 13"/>
          <p:cNvGraphicFramePr/>
          <p:nvPr/>
        </p:nvGraphicFramePr>
        <p:xfrm>
          <a:off x="5673090" y="1842135"/>
          <a:ext cx="6096000" cy="3592195"/>
        </p:xfrm>
        <a:graphic>
          <a:graphicData uri="http://schemas.openxmlformats.org/drawingml/2006/chart">
            <c:chart xmlns:c="http://schemas.openxmlformats.org/drawingml/2006/chart" xmlns:r="http://schemas.openxmlformats.org/officeDocument/2006/relationships" r:id="rId4"/>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6" presetClass="emph" presetSubtype="0" repeatCount="indefinite" fill="hold" grpId="0" nodeType="withEffect">
                                  <p:stCondLst>
                                    <p:cond delay="0"/>
                                  </p:stCondLst>
                                  <p:endCondLst>
                                    <p:cond evt="onNext" delay="0">
                                      <p:tgtEl>
                                        <p:sldTgt/>
                                      </p:tgtEl>
                                    </p:cond>
                                  </p:endCondLst>
                                  <p:childTnLst>
                                    <p:animEffect transition="out" filter="fade">
                                      <p:cBhvr>
                                        <p:cTn id="25" dur="500" tmFilter="0, 0; .2, .5; .8, .5; 1, 0"/>
                                        <p:tgtEl>
                                          <p:spTgt spid="593"/>
                                        </p:tgtEl>
                                      </p:cBhvr>
                                    </p:animEffect>
                                    <p:animScale>
                                      <p:cBhvr>
                                        <p:cTn id="26" dur="250" autoRev="1" fill="hold"/>
                                        <p:tgtEl>
                                          <p:spTgt spid="593"/>
                                        </p:tgtEl>
                                      </p:cBhvr>
                                      <p:by x="105000" y="105000"/>
                                    </p:animScale>
                                  </p:childTnLst>
                                </p:cTn>
                              </p:par>
                              <p:par>
                                <p:cTn id="27" presetID="26" presetClass="emph" presetSubtype="0" repeatCount="indefinite" fill="hold" grpId="0" nodeType="withEffect">
                                  <p:stCondLst>
                                    <p:cond delay="0"/>
                                  </p:stCondLst>
                                  <p:endCondLst>
                                    <p:cond evt="onNext" delay="0">
                                      <p:tgtEl>
                                        <p:sldTgt/>
                                      </p:tgtEl>
                                    </p:cond>
                                  </p:endCondLst>
                                  <p:childTnLst>
                                    <p:animEffect transition="out" filter="fade">
                                      <p:cBhvr>
                                        <p:cTn id="28" dur="500" tmFilter="0, 0; .2, .5; .8, .5; 1, 0"/>
                                        <p:tgtEl>
                                          <p:spTgt spid="591"/>
                                        </p:tgtEl>
                                      </p:cBhvr>
                                    </p:animEffect>
                                    <p:animScale>
                                      <p:cBhvr>
                                        <p:cTn id="29" dur="250" autoRev="1" fill="hold"/>
                                        <p:tgtEl>
                                          <p:spTgt spid="591"/>
                                        </p:tgtEl>
                                      </p:cBhvr>
                                      <p:by x="105000" y="105000"/>
                                    </p:animScale>
                                  </p:childTnLst>
                                </p:cTn>
                              </p:par>
                              <p:par>
                                <p:cTn id="30" presetID="26" presetClass="emph" presetSubtype="0" repeatCount="indefinite" fill="hold" grpId="0" nodeType="withEffect">
                                  <p:stCondLst>
                                    <p:cond delay="0"/>
                                  </p:stCondLst>
                                  <p:endCondLst>
                                    <p:cond evt="onNext" delay="0">
                                      <p:tgtEl>
                                        <p:sldTgt/>
                                      </p:tgtEl>
                                    </p:cond>
                                  </p:endCondLst>
                                  <p:childTnLst>
                                    <p:animEffect transition="out" filter="fade">
                                      <p:cBhvr>
                                        <p:cTn id="31" dur="500" tmFilter="0, 0; .2, .5; .8, .5; 1, 0"/>
                                        <p:tgtEl>
                                          <p:spTgt spid="592"/>
                                        </p:tgtEl>
                                      </p:cBhvr>
                                    </p:animEffect>
                                    <p:animScale>
                                      <p:cBhvr>
                                        <p:cTn id="32" dur="250" autoRev="1" fill="hold"/>
                                        <p:tgtEl>
                                          <p:spTgt spid="592"/>
                                        </p:tgtEl>
                                      </p:cBhvr>
                                      <p:by x="105000" y="105000"/>
                                    </p:animScale>
                                  </p:childTnLst>
                                </p:cTn>
                              </p:par>
                              <p:par>
                                <p:cTn id="33" presetID="6" presetClass="emph" presetSubtype="0" repeatCount="indefinite" fill="hold" grpId="0" nodeType="withEffect">
                                  <p:stCondLst>
                                    <p:cond delay="0"/>
                                  </p:stCondLst>
                                  <p:endCondLst>
                                    <p:cond evt="onNext" delay="0">
                                      <p:tgtEl>
                                        <p:sldTgt/>
                                      </p:tgtEl>
                                    </p:cond>
                                  </p:endCondLst>
                                  <p:childTnLst>
                                    <p:animScale>
                                      <p:cBhvr>
                                        <p:cTn id="34" dur="1000" fill="hold"/>
                                        <p:tgtEl>
                                          <p:spTgt spid="88"/>
                                        </p:tgtEl>
                                      </p:cBhvr>
                                      <p:by x="115000" y="115000"/>
                                    </p:animScale>
                                  </p:childTnLst>
                                </p:cTn>
                              </p:par>
                              <p:par>
                                <p:cTn id="35" presetID="14" presetClass="entr" presetSubtype="1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randombar(horizontal)">
                                      <p:cBhvr>
                                        <p:cTn id="37" dur="500"/>
                                        <p:tgtEl>
                                          <p:spTgt spid="107"/>
                                        </p:tgtEl>
                                      </p:cBhvr>
                                    </p:animEffect>
                                  </p:childTnLst>
                                </p:cTn>
                              </p:par>
                              <p:par>
                                <p:cTn id="38" presetID="14"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1" grpId="0"/>
      <p:bldP spid="11" grpId="1"/>
      <p:bldP spid="591" grpId="0" bldLvl="0" animBg="1"/>
      <p:bldP spid="592" grpId="0" bldLvl="0" animBg="1"/>
      <p:bldP spid="593" grpId="0" bldLvl="0" animBg="1"/>
      <p:bldP spid="8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18" name="Rectangle 14"/>
          <p:cNvSpPr/>
          <p:nvPr/>
        </p:nvSpPr>
        <p:spPr>
          <a:xfrm>
            <a:off x="876300" y="5282565"/>
            <a:ext cx="4128770" cy="38608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75000"/>
                    <a:lumOff val="25000"/>
                  </a:prstClr>
                </a:solidFill>
                <a:effectLst/>
                <a:uLnTx/>
                <a:uFillTx/>
                <a:latin typeface="Segoe Print" panose="02000600000000000000" charset="0"/>
                <a:ea typeface="+mn-ea"/>
                <a:cs typeface="Segoe UI Light" panose="020B0502040204020203" pitchFamily="34" charset="0"/>
              </a:rPr>
              <a:t>Social Security Provident Fund</a:t>
            </a:r>
          </a:p>
        </p:txBody>
      </p:sp>
      <p:sp>
        <p:nvSpPr>
          <p:cNvPr id="19" name="Text Placeholder 4"/>
          <p:cNvSpPr txBox="1"/>
          <p:nvPr/>
        </p:nvSpPr>
        <p:spPr>
          <a:xfrm flipH="1">
            <a:off x="962025" y="2320290"/>
            <a:ext cx="4543425" cy="2501900"/>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在调研样本所涉及的企业中</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98.9%</a:t>
            </a:r>
            <a:r>
              <a:rPr lang="zh-CN" sz="1600" dirty="0">
                <a:latin typeface="微软雅黑" panose="020B0503020204020204" charset="-122"/>
                <a:ea typeface="微软雅黑" panose="020B0503020204020204" charset="-122"/>
                <a:cs typeface="微软雅黑" panose="020B0503020204020204" charset="-122"/>
                <a:sym typeface="+mn-ea"/>
              </a:rPr>
              <a:t>的企业为员工缴纳了</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社保五险</a:t>
            </a:r>
            <a:r>
              <a:rPr lang="zh-CN" sz="1600" dirty="0">
                <a:latin typeface="微软雅黑" panose="020B0503020204020204" charset="-122"/>
                <a:ea typeface="微软雅黑" panose="020B0503020204020204" charset="-122"/>
                <a:cs typeface="微软雅黑" panose="020B0503020204020204" charset="-122"/>
                <a:sym typeface="+mn-ea"/>
              </a:rPr>
              <a:t>。</a:t>
            </a:r>
          </a:p>
          <a:p>
            <a:pPr marL="0" lvl="0" algn="just">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软件企业对于员工关怀极为重视，有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91.6%</a:t>
            </a:r>
            <a:r>
              <a:rPr lang="zh-CN" sz="1600" dirty="0">
                <a:latin typeface="微软雅黑" panose="020B0503020204020204" charset="-122"/>
                <a:ea typeface="微软雅黑" panose="020B0503020204020204" charset="-122"/>
                <a:cs typeface="微软雅黑" panose="020B0503020204020204" charset="-122"/>
                <a:sym typeface="+mn-ea"/>
              </a:rPr>
              <a:t>的企业为员工筹备</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节日礼品</a:t>
            </a:r>
            <a:r>
              <a:rPr lang="zh-CN" sz="1600" dirty="0">
                <a:latin typeface="微软雅黑" panose="020B0503020204020204" charset="-122"/>
                <a:ea typeface="微软雅黑" panose="020B0503020204020204" charset="-122"/>
                <a:cs typeface="微软雅黑" panose="020B0503020204020204" charset="-122"/>
                <a:sym typeface="+mn-ea"/>
              </a:rPr>
              <a:t>，也有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74.7%</a:t>
            </a:r>
            <a:r>
              <a:rPr lang="zh-CN" sz="1600" dirty="0">
                <a:latin typeface="微软雅黑" panose="020B0503020204020204" charset="-122"/>
                <a:ea typeface="微软雅黑" panose="020B0503020204020204" charset="-122"/>
                <a:cs typeface="微软雅黑" panose="020B0503020204020204" charset="-122"/>
                <a:sym typeface="+mn-ea"/>
              </a:rPr>
              <a:t>的企业提供</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餐补</a:t>
            </a:r>
            <a:r>
              <a:rPr lang="zh-CN"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话费补贴</a:t>
            </a:r>
            <a:r>
              <a:rPr lang="zh-CN"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交通补贴</a:t>
            </a:r>
            <a:r>
              <a:rPr lang="zh-CN" sz="1600" dirty="0">
                <a:latin typeface="微软雅黑" panose="020B0503020204020204" charset="-122"/>
                <a:ea typeface="微软雅黑" panose="020B0503020204020204" charset="-122"/>
                <a:cs typeface="微软雅黑" panose="020B0503020204020204" charset="-122"/>
                <a:sym typeface="+mn-ea"/>
              </a:rPr>
              <a:t>等各项补贴福利，</a:t>
            </a:r>
          </a:p>
          <a:p>
            <a:pPr marL="0" lvl="0" algn="just">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另有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64.2%</a:t>
            </a:r>
            <a:r>
              <a:rPr lang="zh-CN" sz="1600" dirty="0">
                <a:latin typeface="微软雅黑" panose="020B0503020204020204" charset="-122"/>
                <a:ea typeface="微软雅黑" panose="020B0503020204020204" charset="-122"/>
                <a:cs typeface="微软雅黑" panose="020B0503020204020204" charset="-122"/>
                <a:sym typeface="+mn-ea"/>
              </a:rPr>
              <a:t>的企业会</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组织丰富的活动</a:t>
            </a:r>
            <a:r>
              <a:rPr lang="zh-CN" sz="1600" dirty="0">
                <a:latin typeface="微软雅黑" panose="020B0503020204020204" charset="-122"/>
                <a:ea typeface="微软雅黑" panose="020B0503020204020204" charset="-122"/>
                <a:cs typeface="微软雅黑" panose="020B0503020204020204" charset="-122"/>
                <a:sym typeface="+mn-ea"/>
              </a:rPr>
              <a:t>来充实员工生活。</a:t>
            </a:r>
          </a:p>
        </p:txBody>
      </p:sp>
      <p:sp>
        <p:nvSpPr>
          <p:cNvPr id="20" name="Rectangle 17"/>
          <p:cNvSpPr txBox="1"/>
          <p:nvPr/>
        </p:nvSpPr>
        <p:spPr>
          <a:xfrm>
            <a:off x="962272" y="1678937"/>
            <a:ext cx="4023339"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2.企业五险一金缴纳情况</a:t>
            </a:r>
          </a:p>
        </p:txBody>
      </p:sp>
      <p:sp>
        <p:nvSpPr>
          <p:cNvPr id="21" name="Rectangle 18"/>
          <p:cNvSpPr/>
          <p:nvPr/>
        </p:nvSpPr>
        <p:spPr>
          <a:xfrm>
            <a:off x="876300" y="716280"/>
            <a:ext cx="51695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Five insurance and one payment of enterprises</a:t>
            </a:r>
          </a:p>
        </p:txBody>
      </p:sp>
      <p:sp>
        <p:nvSpPr>
          <p:cNvPr id="6" name="Rectangle 25"/>
          <p:cNvSpPr/>
          <p:nvPr/>
        </p:nvSpPr>
        <p:spPr>
          <a:xfrm>
            <a:off x="6311583" y="5457825"/>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员工福利情况</a:t>
            </a:r>
          </a:p>
        </p:txBody>
      </p:sp>
      <p:graphicFrame>
        <p:nvGraphicFramePr>
          <p:cNvPr id="12" name="图表 11"/>
          <p:cNvGraphicFramePr/>
          <p:nvPr/>
        </p:nvGraphicFramePr>
        <p:xfrm>
          <a:off x="5414010" y="1535430"/>
          <a:ext cx="6397625" cy="3990975"/>
        </p:xfrm>
        <a:graphic>
          <a:graphicData uri="http://schemas.openxmlformats.org/drawingml/2006/chart">
            <c:chart xmlns:c="http://schemas.openxmlformats.org/drawingml/2006/chart" xmlns:r="http://schemas.openxmlformats.org/officeDocument/2006/relationships" r:id="rId4"/>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6" presetClass="emph" presetSubtype="0" repeatCount="indefinite" fill="hold" grpId="0" nodeType="withEffect">
                                  <p:stCondLst>
                                    <p:cond delay="0"/>
                                  </p:stCondLst>
                                  <p:endCondLst>
                                    <p:cond evt="onNext" delay="0">
                                      <p:tgtEl>
                                        <p:sldTgt/>
                                      </p:tgtEl>
                                    </p:cond>
                                  </p:endCondLst>
                                  <p:childTnLst>
                                    <p:animEffect transition="out" filter="fade">
                                      <p:cBhvr>
                                        <p:cTn id="25" dur="500" tmFilter="0, 0; .2, .5; .8, .5; 1, 0"/>
                                        <p:tgtEl>
                                          <p:spTgt spid="593"/>
                                        </p:tgtEl>
                                      </p:cBhvr>
                                    </p:animEffect>
                                    <p:animScale>
                                      <p:cBhvr>
                                        <p:cTn id="26" dur="250" autoRev="1" fill="hold"/>
                                        <p:tgtEl>
                                          <p:spTgt spid="593"/>
                                        </p:tgtEl>
                                      </p:cBhvr>
                                      <p:by x="105000" y="105000"/>
                                    </p:animScale>
                                  </p:childTnLst>
                                </p:cTn>
                              </p:par>
                              <p:par>
                                <p:cTn id="27" presetID="26" presetClass="emph" presetSubtype="0" repeatCount="indefinite" fill="hold" grpId="0" nodeType="withEffect">
                                  <p:stCondLst>
                                    <p:cond delay="0"/>
                                  </p:stCondLst>
                                  <p:endCondLst>
                                    <p:cond evt="onNext" delay="0">
                                      <p:tgtEl>
                                        <p:sldTgt/>
                                      </p:tgtEl>
                                    </p:cond>
                                  </p:endCondLst>
                                  <p:childTnLst>
                                    <p:animEffect transition="out" filter="fade">
                                      <p:cBhvr>
                                        <p:cTn id="28" dur="500" tmFilter="0, 0; .2, .5; .8, .5; 1, 0"/>
                                        <p:tgtEl>
                                          <p:spTgt spid="591"/>
                                        </p:tgtEl>
                                      </p:cBhvr>
                                    </p:animEffect>
                                    <p:animScale>
                                      <p:cBhvr>
                                        <p:cTn id="29" dur="250" autoRev="1" fill="hold"/>
                                        <p:tgtEl>
                                          <p:spTgt spid="591"/>
                                        </p:tgtEl>
                                      </p:cBhvr>
                                      <p:by x="105000" y="105000"/>
                                    </p:animScale>
                                  </p:childTnLst>
                                </p:cTn>
                              </p:par>
                              <p:par>
                                <p:cTn id="30" presetID="26" presetClass="emph" presetSubtype="0" repeatCount="indefinite" fill="hold" grpId="0" nodeType="withEffect">
                                  <p:stCondLst>
                                    <p:cond delay="0"/>
                                  </p:stCondLst>
                                  <p:endCondLst>
                                    <p:cond evt="onNext" delay="0">
                                      <p:tgtEl>
                                        <p:sldTgt/>
                                      </p:tgtEl>
                                    </p:cond>
                                  </p:endCondLst>
                                  <p:childTnLst>
                                    <p:animEffect transition="out" filter="fade">
                                      <p:cBhvr>
                                        <p:cTn id="31" dur="500" tmFilter="0, 0; .2, .5; .8, .5; 1, 0"/>
                                        <p:tgtEl>
                                          <p:spTgt spid="592"/>
                                        </p:tgtEl>
                                      </p:cBhvr>
                                    </p:animEffect>
                                    <p:animScale>
                                      <p:cBhvr>
                                        <p:cTn id="32" dur="250" autoRev="1" fill="hold"/>
                                        <p:tgtEl>
                                          <p:spTgt spid="592"/>
                                        </p:tgtEl>
                                      </p:cBhvr>
                                      <p:by x="105000" y="105000"/>
                                    </p:animScale>
                                  </p:childTnLst>
                                </p:cTn>
                              </p:par>
                              <p:par>
                                <p:cTn id="33" presetID="6" presetClass="emph" presetSubtype="0" repeatCount="indefinite" fill="hold" grpId="0" nodeType="withEffect">
                                  <p:stCondLst>
                                    <p:cond delay="0"/>
                                  </p:stCondLst>
                                  <p:endCondLst>
                                    <p:cond evt="onNext" delay="0">
                                      <p:tgtEl>
                                        <p:sldTgt/>
                                      </p:tgtEl>
                                    </p:cond>
                                  </p:endCondLst>
                                  <p:childTnLst>
                                    <p:animScale>
                                      <p:cBhvr>
                                        <p:cTn id="34" dur="1000" fill="hold"/>
                                        <p:tgtEl>
                                          <p:spTgt spid="88"/>
                                        </p:tgtEl>
                                      </p:cBhvr>
                                      <p:by x="115000" y="115000"/>
                                    </p:animScale>
                                  </p:childTnLst>
                                </p:cTn>
                              </p:par>
                              <p:par>
                                <p:cTn id="35" presetID="14" presetClass="entr" presetSubtype="1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randombar(horizontal)">
                                      <p:cBhvr>
                                        <p:cTn id="37" dur="500"/>
                                        <p:tgtEl>
                                          <p:spTgt spid="107"/>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1"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6" grpId="0"/>
      <p:bldP spid="6" grpId="1"/>
      <p:bldP spid="591" grpId="0" bldLvl="0" animBg="1"/>
      <p:bldP spid="592" grpId="0" bldLvl="0" animBg="1"/>
      <p:bldP spid="593" grpId="0" bldLvl="0" animBg="1"/>
      <p:bldP spid="8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4"/>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cxnSp>
        <p:nvCxnSpPr>
          <p:cNvPr id="11" name="PA_库_直接连接符 27"/>
          <p:cNvCxnSpPr>
            <a:endCxn id="15" idx="4"/>
          </p:cNvCxnSpPr>
          <p:nvPr>
            <p:custDataLst>
              <p:tags r:id="rId1"/>
            </p:custDataLst>
          </p:nvPr>
        </p:nvCxnSpPr>
        <p:spPr>
          <a:xfrm>
            <a:off x="936625" y="3745230"/>
            <a:ext cx="3175" cy="144589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4" name="PA_库_椭圆 31"/>
          <p:cNvSpPr/>
          <p:nvPr>
            <p:custDataLst>
              <p:tags r:id="rId2"/>
            </p:custDataLst>
          </p:nvPr>
        </p:nvSpPr>
        <p:spPr>
          <a:xfrm>
            <a:off x="821398" y="3665644"/>
            <a:ext cx="235527" cy="235527"/>
          </a:xfrm>
          <a:prstGeom prst="ellipse">
            <a:avLst/>
          </a:prstGeom>
          <a:solidFill>
            <a:schemeClr val="accent1"/>
          </a:solidFill>
          <a:ln>
            <a:noFill/>
          </a:ln>
          <a:effectLst>
            <a:outerShdw blurRad="127000" dist="1016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Segoe UI" panose="020B0502040204020203" pitchFamily="34" charset="0"/>
                <a:ea typeface="Segoe Print" panose="02000600000000000000" charset="0"/>
                <a:cs typeface="Segoe UI" panose="020B0502040204020203" pitchFamily="34" charset="0"/>
              </a:rPr>
              <a:t> </a:t>
            </a:r>
          </a:p>
        </p:txBody>
      </p:sp>
      <p:sp>
        <p:nvSpPr>
          <p:cNvPr id="15" name="PA_库_椭圆 35"/>
          <p:cNvSpPr/>
          <p:nvPr>
            <p:custDataLst>
              <p:tags r:id="rId3"/>
            </p:custDataLst>
          </p:nvPr>
        </p:nvSpPr>
        <p:spPr>
          <a:xfrm>
            <a:off x="821398" y="4955573"/>
            <a:ext cx="235527" cy="235527"/>
          </a:xfrm>
          <a:prstGeom prst="ellipse">
            <a:avLst/>
          </a:prstGeom>
          <a:solidFill>
            <a:srgbClr val="1540B7"/>
          </a:solidFill>
          <a:ln>
            <a:noFill/>
          </a:ln>
          <a:effectLst>
            <a:outerShdw blurRad="127000" dist="1016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Segoe UI" panose="020B0502040204020203" pitchFamily="34" charset="0"/>
                <a:ea typeface="Segoe Print" panose="02000600000000000000" charset="0"/>
                <a:cs typeface="Segoe UI" panose="020B0502040204020203" pitchFamily="34" charset="0"/>
              </a:rPr>
              <a:t> </a:t>
            </a:r>
          </a:p>
        </p:txBody>
      </p:sp>
      <p:sp>
        <p:nvSpPr>
          <p:cNvPr id="16" name="Text Placeholder 4"/>
          <p:cNvSpPr txBox="1"/>
          <p:nvPr/>
        </p:nvSpPr>
        <p:spPr>
          <a:xfrm flipH="1">
            <a:off x="876300" y="2121535"/>
            <a:ext cx="5244465" cy="1322070"/>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对软件企业最近一年的调薪幅度进行分析，其中有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20%</a:t>
            </a:r>
            <a:r>
              <a:rPr lang="zh-CN" sz="1600" dirty="0">
                <a:latin typeface="微软雅黑" panose="020B0503020204020204" charset="-122"/>
                <a:ea typeface="微软雅黑" panose="020B0503020204020204" charset="-122"/>
                <a:cs typeface="微软雅黑" panose="020B0503020204020204" charset="-122"/>
                <a:sym typeface="+mn-ea"/>
              </a:rPr>
              <a:t>的企业没有调薪，</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13.7%</a:t>
            </a:r>
            <a:r>
              <a:rPr lang="zh-CN" sz="1600" dirty="0">
                <a:latin typeface="微软雅黑" panose="020B0503020204020204" charset="-122"/>
                <a:ea typeface="微软雅黑" panose="020B0503020204020204" charset="-122"/>
                <a:cs typeface="微软雅黑" panose="020B0503020204020204" charset="-122"/>
                <a:sym typeface="+mn-ea"/>
              </a:rPr>
              <a:t>的企业的调薪幅度在5%以内，调薪幅度在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6%~10%</a:t>
            </a:r>
            <a:r>
              <a:rPr lang="zh-CN" sz="1600" dirty="0">
                <a:latin typeface="微软雅黑" panose="020B0503020204020204" charset="-122"/>
                <a:ea typeface="微软雅黑" panose="020B0503020204020204" charset="-122"/>
                <a:cs typeface="微软雅黑" panose="020B0503020204020204" charset="-122"/>
                <a:sym typeface="+mn-ea"/>
              </a:rPr>
              <a:t>之间的企业占</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57.9%</a:t>
            </a:r>
            <a:r>
              <a:rPr lang="zh-CN" sz="1600" dirty="0">
                <a:latin typeface="微软雅黑" panose="020B0503020204020204" charset="-122"/>
                <a:ea typeface="微软雅黑" panose="020B0503020204020204" charset="-122"/>
                <a:cs typeface="微软雅黑" panose="020B0503020204020204" charset="-122"/>
                <a:sym typeface="+mn-ea"/>
              </a:rPr>
              <a:t>，企业调薪幅度</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10%</a:t>
            </a:r>
            <a:r>
              <a:rPr lang="zh-CN" sz="1600" dirty="0">
                <a:latin typeface="微软雅黑" panose="020B0503020204020204" charset="-122"/>
                <a:ea typeface="微软雅黑" panose="020B0503020204020204" charset="-122"/>
                <a:cs typeface="微软雅黑" panose="020B0503020204020204" charset="-122"/>
                <a:sym typeface="+mn-ea"/>
              </a:rPr>
              <a:t>以上的占总样本量的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5.3%</a:t>
            </a:r>
            <a:r>
              <a:rPr lang="zh-CN" sz="1600" dirty="0">
                <a:latin typeface="微软雅黑" panose="020B0503020204020204" charset="-122"/>
                <a:ea typeface="微软雅黑" panose="020B0503020204020204" charset="-122"/>
                <a:cs typeface="微软雅黑" panose="020B0503020204020204" charset="-122"/>
                <a:sym typeface="+mn-ea"/>
              </a:rPr>
              <a:t>。</a:t>
            </a:r>
          </a:p>
        </p:txBody>
      </p:sp>
      <p:sp>
        <p:nvSpPr>
          <p:cNvPr id="17" name="Rectangle 17"/>
          <p:cNvSpPr txBox="1"/>
          <p:nvPr/>
        </p:nvSpPr>
        <p:spPr>
          <a:xfrm>
            <a:off x="876300" y="1487805"/>
            <a:ext cx="4780280"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3.最近一年内的年度调薪幅度</a:t>
            </a:r>
          </a:p>
        </p:txBody>
      </p:sp>
      <p:sp>
        <p:nvSpPr>
          <p:cNvPr id="18" name="Rectangle 18"/>
          <p:cNvSpPr/>
          <p:nvPr/>
        </p:nvSpPr>
        <p:spPr>
          <a:xfrm>
            <a:off x="876300" y="706120"/>
            <a:ext cx="375856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Annual salary adjustment</a:t>
            </a:r>
          </a:p>
        </p:txBody>
      </p:sp>
      <p:sp>
        <p:nvSpPr>
          <p:cNvPr id="22" name="Text Placeholder 4"/>
          <p:cNvSpPr txBox="1"/>
          <p:nvPr/>
        </p:nvSpPr>
        <p:spPr>
          <a:xfrm flipH="1">
            <a:off x="1102995" y="3602355"/>
            <a:ext cx="5004435" cy="2245360"/>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调研显示，软件技术人才获得薪酬增涨的渠道除了依靠企业内的薪酬调整与晋升机制外，更倾向于通过跳槽以谋求薪资收入的快速提高；</a:t>
            </a:r>
          </a:p>
          <a:p>
            <a:pPr marL="0" lvl="0" algn="l" fontAlgn="auto">
              <a:lnSpc>
                <a:spcPct val="125000"/>
              </a:lnSpc>
              <a:spcBef>
                <a:spcPts val="0"/>
              </a:spcBef>
              <a:spcAft>
                <a:spcPts val="0"/>
              </a:spcAft>
              <a:buClrTx/>
              <a:buSzTx/>
              <a:buNone/>
              <a:defRPr/>
            </a:pPr>
            <a:endParaRPr lang="zh-CN" sz="1600" dirty="0">
              <a:latin typeface="微软雅黑" panose="020B0503020204020204" charset="-122"/>
              <a:ea typeface="微软雅黑" panose="020B0503020204020204" charset="-122"/>
              <a:cs typeface="微软雅黑" panose="020B0503020204020204" charset="-122"/>
              <a:sym typeface="+mn-ea"/>
            </a:endParaRPr>
          </a:p>
          <a:p>
            <a:pPr marL="0" lvl="0" algn="l" fontAlgn="auto">
              <a:lnSpc>
                <a:spcPct val="125000"/>
              </a:lnSpc>
              <a:spcBef>
                <a:spcPts val="0"/>
              </a:spcBef>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求职者在换工作时提出的薪酬预期也显著高于先前的收入水平，无形中也推高了软件行业的离职率以及软件企业的用工成本，给软件企业的盈利带来不利影响。</a:t>
            </a:r>
          </a:p>
        </p:txBody>
      </p:sp>
      <p:sp>
        <p:nvSpPr>
          <p:cNvPr id="24" name="Rectangle 25"/>
          <p:cNvSpPr/>
          <p:nvPr/>
        </p:nvSpPr>
        <p:spPr>
          <a:xfrm>
            <a:off x="6692583" y="5638800"/>
            <a:ext cx="4460875" cy="262890"/>
          </a:xfrm>
          <a:prstGeom prst="rect">
            <a:avLst/>
          </a:prstGeom>
        </p:spPr>
        <p:txBody>
          <a:bodyPr wrap="square">
            <a:spAutoFit/>
          </a:bodyPr>
          <a:lstStyle/>
          <a:p>
            <a:pPr lvl="0" algn="ctr">
              <a:lnSpc>
                <a:spcPct val="80000"/>
              </a:lnSpc>
              <a:defRPr/>
            </a:pPr>
            <a:r>
              <a:rPr lang="zh-CN" altLang="zh-CN" sz="1400" dirty="0">
                <a:solidFill>
                  <a:prstClr val="black">
                    <a:lumMod val="65000"/>
                    <a:lumOff val="35000"/>
                  </a:prstClr>
                </a:solidFill>
                <a:latin typeface="微软雅黑" panose="020B0503020204020204" charset="-122"/>
                <a:ea typeface="微软雅黑" panose="020B0503020204020204" charset="-122"/>
                <a:cs typeface="Segoe UI" panose="020B0502040204020203" pitchFamily="34" charset="0"/>
              </a:rPr>
              <a:t>上一年度调薪的幅度分布</a:t>
            </a:r>
            <a:endParaRPr lang="zh-CN" altLang="zh-CN"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endParaRPr>
          </a:p>
        </p:txBody>
      </p:sp>
      <p:graphicFrame>
        <p:nvGraphicFramePr>
          <p:cNvPr id="25" name="图表 24"/>
          <p:cNvGraphicFramePr/>
          <p:nvPr/>
        </p:nvGraphicFramePr>
        <p:xfrm>
          <a:off x="5498465" y="1210310"/>
          <a:ext cx="6568440" cy="4761865"/>
        </p:xfrm>
        <a:graphic>
          <a:graphicData uri="http://schemas.openxmlformats.org/drawingml/2006/chart">
            <c:chart xmlns:c="http://schemas.openxmlformats.org/drawingml/2006/chart" xmlns:r="http://schemas.openxmlformats.org/officeDocument/2006/relationships" r:id="rId7"/>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11" dur="1500" fill="hold"/>
                                        <p:tgtEl>
                                          <p:spTgt spid="14">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14">
                                            <p:txEl>
                                              <p:charRg st="4294967295" end="4294967295"/>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
                                            <p:txEl>
                                              <p:charRg st="4294967295" end="4294967295"/>
                                            </p:txEl>
                                          </p:spTgt>
                                        </p:tgtEl>
                                        <p:attrNameLst>
                                          <p:attrName>style.visibility</p:attrName>
                                        </p:attrNameLst>
                                      </p:cBhvr>
                                      <p:to>
                                        <p:strVal val="visible"/>
                                      </p:to>
                                    </p:set>
                                    <p:anim calcmode="lin" valueType="num">
                                      <p:cBhvr additive="base">
                                        <p:cTn id="15" dur="1500" fill="hold"/>
                                        <p:tgtEl>
                                          <p:spTgt spid="15">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15">
                                            <p:txEl>
                                              <p:charRg st="4294967295" end="4294967295"/>
                                            </p:txEl>
                                          </p:spTgt>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6" presetClass="emph" presetSubtype="0" repeatCount="indefinite" fill="hold" grpId="0" nodeType="withEffect">
                                  <p:stCondLst>
                                    <p:cond delay="0"/>
                                  </p:stCondLst>
                                  <p:endCondLst>
                                    <p:cond evt="onNext" delay="0">
                                      <p:tgtEl>
                                        <p:sldTgt/>
                                      </p:tgtEl>
                                    </p:cond>
                                  </p:endCondLst>
                                  <p:childTnLst>
                                    <p:animEffect transition="out" filter="fade">
                                      <p:cBhvr>
                                        <p:cTn id="37" dur="500" tmFilter="0, 0; .2, .5; .8, .5; 1, 0"/>
                                        <p:tgtEl>
                                          <p:spTgt spid="593"/>
                                        </p:tgtEl>
                                      </p:cBhvr>
                                    </p:animEffect>
                                    <p:animScale>
                                      <p:cBhvr>
                                        <p:cTn id="38" dur="250" autoRev="1" fill="hold"/>
                                        <p:tgtEl>
                                          <p:spTgt spid="593"/>
                                        </p:tgtEl>
                                      </p:cBhvr>
                                      <p:by x="105000" y="105000"/>
                                    </p:animScale>
                                  </p:childTnLst>
                                </p:cTn>
                              </p:par>
                              <p:par>
                                <p:cTn id="39" presetID="26" presetClass="emph" presetSubtype="0" repeatCount="indefinite" fill="hold" grpId="0" nodeType="withEffect">
                                  <p:stCondLst>
                                    <p:cond delay="0"/>
                                  </p:stCondLst>
                                  <p:endCondLst>
                                    <p:cond evt="onNext" delay="0">
                                      <p:tgtEl>
                                        <p:sldTgt/>
                                      </p:tgtEl>
                                    </p:cond>
                                  </p:endCondLst>
                                  <p:childTnLst>
                                    <p:animEffect transition="out" filter="fade">
                                      <p:cBhvr>
                                        <p:cTn id="40" dur="500" tmFilter="0, 0; .2, .5; .8, .5; 1, 0"/>
                                        <p:tgtEl>
                                          <p:spTgt spid="591"/>
                                        </p:tgtEl>
                                      </p:cBhvr>
                                    </p:animEffect>
                                    <p:animScale>
                                      <p:cBhvr>
                                        <p:cTn id="41" dur="250" autoRev="1" fill="hold"/>
                                        <p:tgtEl>
                                          <p:spTgt spid="591"/>
                                        </p:tgtEl>
                                      </p:cBhvr>
                                      <p:by x="105000" y="105000"/>
                                    </p:animScale>
                                  </p:childTnLst>
                                </p:cTn>
                              </p:par>
                              <p:par>
                                <p:cTn id="42" presetID="26" presetClass="emph" presetSubtype="0" repeatCount="indefinite" fill="hold" grpId="0" nodeType="withEffect">
                                  <p:stCondLst>
                                    <p:cond delay="0"/>
                                  </p:stCondLst>
                                  <p:endCondLst>
                                    <p:cond evt="onNext" delay="0">
                                      <p:tgtEl>
                                        <p:sldTgt/>
                                      </p:tgtEl>
                                    </p:cond>
                                  </p:endCondLst>
                                  <p:childTnLst>
                                    <p:animEffect transition="out" filter="fade">
                                      <p:cBhvr>
                                        <p:cTn id="43" dur="500" tmFilter="0, 0; .2, .5; .8, .5; 1, 0"/>
                                        <p:tgtEl>
                                          <p:spTgt spid="592"/>
                                        </p:tgtEl>
                                      </p:cBhvr>
                                    </p:animEffect>
                                    <p:animScale>
                                      <p:cBhvr>
                                        <p:cTn id="44" dur="250" autoRev="1" fill="hold"/>
                                        <p:tgtEl>
                                          <p:spTgt spid="592"/>
                                        </p:tgtEl>
                                      </p:cBhvr>
                                      <p:by x="105000" y="105000"/>
                                    </p:animScale>
                                  </p:childTnLst>
                                </p:cTn>
                              </p:par>
                              <p:par>
                                <p:cTn id="45" presetID="6" presetClass="emph" presetSubtype="0" repeatCount="indefinite" fill="hold" grpId="0" nodeType="withEffect">
                                  <p:stCondLst>
                                    <p:cond delay="0"/>
                                  </p:stCondLst>
                                  <p:endCondLst>
                                    <p:cond evt="onNext" delay="0">
                                      <p:tgtEl>
                                        <p:sldTgt/>
                                      </p:tgtEl>
                                    </p:cond>
                                  </p:endCondLst>
                                  <p:childTnLst>
                                    <p:animScale>
                                      <p:cBhvr>
                                        <p:cTn id="46" dur="1000" fill="hold"/>
                                        <p:tgtEl>
                                          <p:spTgt spid="88"/>
                                        </p:tgtEl>
                                      </p:cBhvr>
                                      <p:by x="115000" y="115000"/>
                                    </p:animScale>
                                  </p:childTnLst>
                                </p:cTn>
                              </p:par>
                              <p:par>
                                <p:cTn id="47" presetID="14" presetClass="entr" presetSubtype="10"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randombar(horizontal)">
                                      <p:cBhvr>
                                        <p:cTn id="49" dur="500"/>
                                        <p:tgtEl>
                                          <p:spTgt spid="107"/>
                                        </p:tgtEl>
                                      </p:cBhvr>
                                    </p:animEffect>
                                  </p:childTnLst>
                                </p:cTn>
                              </p:par>
                              <p:par>
                                <p:cTn id="50" presetID="14" presetClass="entr" presetSubtype="1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autoUpdateAnimBg="0"/>
      <p:bldP spid="15" grpId="0" bldLvl="0" animBg="1" autoUpdateAnimBg="0"/>
      <p:bldP spid="16" grpId="0"/>
      <p:bldP spid="17" grpId="0"/>
      <p:bldP spid="18" grpId="0"/>
      <p:bldP spid="22" grpId="0"/>
      <p:bldP spid="24" grpId="0"/>
      <p:bldP spid="591" grpId="0" bldLvl="0" animBg="1"/>
      <p:bldP spid="592" grpId="0" bldLvl="0" animBg="1"/>
      <p:bldP spid="593" grpId="0" bldLvl="0" animBg="1"/>
      <p:bldP spid="8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18" name="Rectangle 14"/>
          <p:cNvSpPr/>
          <p:nvPr/>
        </p:nvSpPr>
        <p:spPr>
          <a:xfrm>
            <a:off x="982345" y="5291455"/>
            <a:ext cx="4128770" cy="38608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75000"/>
                    <a:lumOff val="25000"/>
                  </a:prstClr>
                </a:solidFill>
                <a:effectLst/>
                <a:uLnTx/>
                <a:uFillTx/>
                <a:latin typeface="Segoe Print" panose="02000600000000000000" charset="0"/>
                <a:ea typeface="+mn-ea"/>
                <a:cs typeface="Segoe UI Light" panose="020B0502040204020203" pitchFamily="34" charset="0"/>
              </a:rPr>
              <a:t>technology R &amp; D</a:t>
            </a:r>
          </a:p>
        </p:txBody>
      </p:sp>
      <p:sp>
        <p:nvSpPr>
          <p:cNvPr id="19" name="Text Placeholder 4"/>
          <p:cNvSpPr txBox="1"/>
          <p:nvPr/>
        </p:nvSpPr>
        <p:spPr>
          <a:xfrm flipH="1">
            <a:off x="1038225" y="2369820"/>
            <a:ext cx="5704205" cy="2809875"/>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软件研发等技术岗位是软件企业内的关键性岗位，对软件研发技术人员的等级体系进行调研，可以了解到企业内研发人员的培养与技术等级评价以及晋升渠道的建设情况，同时也是作为考量软件企业人力资源管理水平的一大重要指标。</a:t>
            </a:r>
          </a:p>
          <a:p>
            <a:pPr marL="0" lvl="0" algn="l">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调研样本中有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59%</a:t>
            </a:r>
            <a:r>
              <a:rPr lang="zh-CN" sz="1600" dirty="0">
                <a:latin typeface="微软雅黑" panose="020B0503020204020204" charset="-122"/>
                <a:ea typeface="微软雅黑" panose="020B0503020204020204" charset="-122"/>
                <a:cs typeface="微软雅黑" panose="020B0503020204020204" charset="-122"/>
                <a:sym typeface="+mn-ea"/>
              </a:rPr>
              <a:t>的企业存在技术等级评价体系直接决定薪酬等级，技术等级直接与技术人员的薪酬调整和晋升挂钩。</a:t>
            </a:r>
          </a:p>
          <a:p>
            <a:pPr marL="0" lvl="0" algn="l">
              <a:lnSpc>
                <a:spcPct val="125000"/>
              </a:lnSpc>
              <a:spcAft>
                <a:spcPts val="0"/>
              </a:spcAft>
              <a:buClrTx/>
              <a:buSzTx/>
              <a:buNone/>
              <a:defRPr/>
            </a:pPr>
            <a:r>
              <a:rPr lang="zh-CN" sz="1600" dirty="0">
                <a:latin typeface="微软雅黑" panose="020B0503020204020204" charset="-122"/>
                <a:ea typeface="微软雅黑" panose="020B0503020204020204" charset="-122"/>
                <a:cs typeface="微软雅黑" panose="020B0503020204020204" charset="-122"/>
                <a:sym typeface="+mn-ea"/>
              </a:rPr>
              <a:t>此项比例相较于前两年有着明显的提升，可见软件企业对技术等级评价体系的建设越来越重视。</a:t>
            </a:r>
          </a:p>
        </p:txBody>
      </p:sp>
      <p:sp>
        <p:nvSpPr>
          <p:cNvPr id="20" name="Rectangle 17"/>
          <p:cNvSpPr txBox="1"/>
          <p:nvPr/>
        </p:nvSpPr>
        <p:spPr>
          <a:xfrm>
            <a:off x="1038225" y="1736090"/>
            <a:ext cx="5704840"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4.研发技术岗位技术等级评价体系相关</a:t>
            </a:r>
          </a:p>
        </p:txBody>
      </p:sp>
      <p:sp>
        <p:nvSpPr>
          <p:cNvPr id="21" name="Rectangle 18"/>
          <p:cNvSpPr/>
          <p:nvPr/>
        </p:nvSpPr>
        <p:spPr>
          <a:xfrm>
            <a:off x="876300" y="725805"/>
            <a:ext cx="516953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Technology Level Evaluation System</a:t>
            </a:r>
          </a:p>
        </p:txBody>
      </p:sp>
      <p:sp>
        <p:nvSpPr>
          <p:cNvPr id="6" name="Rectangle 25"/>
          <p:cNvSpPr/>
          <p:nvPr/>
        </p:nvSpPr>
        <p:spPr>
          <a:xfrm>
            <a:off x="6987223" y="5606415"/>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软件企业技术等级体系建设情况</a:t>
            </a:r>
          </a:p>
        </p:txBody>
      </p:sp>
      <p:graphicFrame>
        <p:nvGraphicFramePr>
          <p:cNvPr id="8" name="图表 7"/>
          <p:cNvGraphicFramePr/>
          <p:nvPr/>
        </p:nvGraphicFramePr>
        <p:xfrm>
          <a:off x="6738620" y="1534795"/>
          <a:ext cx="4572000" cy="41040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1"/>
          <p:cNvGraphicFramePr/>
          <p:nvPr/>
        </p:nvGraphicFramePr>
        <p:xfrm>
          <a:off x="6581140" y="1306195"/>
          <a:ext cx="5273040" cy="4328160"/>
        </p:xfrm>
        <a:graphic>
          <a:graphicData uri="http://schemas.openxmlformats.org/drawingml/2006/chart">
            <c:chart xmlns:c="http://schemas.openxmlformats.org/drawingml/2006/chart" xmlns:r="http://schemas.openxmlformats.org/officeDocument/2006/relationships" r:id="rId5"/>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par>
                                <p:cTn id="27" presetID="26" presetClass="emph" presetSubtype="0" repeatCount="indefinite" fill="hold" grpId="0" nodeType="withEffect">
                                  <p:stCondLst>
                                    <p:cond delay="0"/>
                                  </p:stCondLst>
                                  <p:endCondLst>
                                    <p:cond evt="onNext" delay="0">
                                      <p:tgtEl>
                                        <p:sldTgt/>
                                      </p:tgtEl>
                                    </p:cond>
                                  </p:endCondLst>
                                  <p:childTnLst>
                                    <p:animEffect transition="out" filter="fade">
                                      <p:cBhvr>
                                        <p:cTn id="28" dur="500" tmFilter="0, 0; .2, .5; .8, .5; 1, 0"/>
                                        <p:tgtEl>
                                          <p:spTgt spid="593"/>
                                        </p:tgtEl>
                                      </p:cBhvr>
                                    </p:animEffect>
                                    <p:animScale>
                                      <p:cBhvr>
                                        <p:cTn id="29" dur="250" autoRev="1" fill="hold"/>
                                        <p:tgtEl>
                                          <p:spTgt spid="593"/>
                                        </p:tgtEl>
                                      </p:cBhvr>
                                      <p:by x="105000" y="105000"/>
                                    </p:animScale>
                                  </p:childTnLst>
                                </p:cTn>
                              </p:par>
                              <p:par>
                                <p:cTn id="30" presetID="26" presetClass="emph" presetSubtype="0" repeatCount="indefinite" fill="hold" grpId="0" nodeType="withEffect">
                                  <p:stCondLst>
                                    <p:cond delay="0"/>
                                  </p:stCondLst>
                                  <p:endCondLst>
                                    <p:cond evt="onNext" delay="0">
                                      <p:tgtEl>
                                        <p:sldTgt/>
                                      </p:tgtEl>
                                    </p:cond>
                                  </p:endCondLst>
                                  <p:childTnLst>
                                    <p:animEffect transition="out" filter="fade">
                                      <p:cBhvr>
                                        <p:cTn id="31" dur="500" tmFilter="0, 0; .2, .5; .8, .5; 1, 0"/>
                                        <p:tgtEl>
                                          <p:spTgt spid="591"/>
                                        </p:tgtEl>
                                      </p:cBhvr>
                                    </p:animEffect>
                                    <p:animScale>
                                      <p:cBhvr>
                                        <p:cTn id="32" dur="250" autoRev="1" fill="hold"/>
                                        <p:tgtEl>
                                          <p:spTgt spid="591"/>
                                        </p:tgtEl>
                                      </p:cBhvr>
                                      <p:by x="105000" y="105000"/>
                                    </p:animScale>
                                  </p:childTnLst>
                                </p:cTn>
                              </p:par>
                              <p:par>
                                <p:cTn id="33" presetID="26" presetClass="emph" presetSubtype="0" repeatCount="indefinite" fill="hold" grpId="0" nodeType="withEffect">
                                  <p:stCondLst>
                                    <p:cond delay="0"/>
                                  </p:stCondLst>
                                  <p:endCondLst>
                                    <p:cond evt="onNext" delay="0">
                                      <p:tgtEl>
                                        <p:sldTgt/>
                                      </p:tgtEl>
                                    </p:cond>
                                  </p:endCondLst>
                                  <p:childTnLst>
                                    <p:animEffect transition="out" filter="fade">
                                      <p:cBhvr>
                                        <p:cTn id="34" dur="500" tmFilter="0, 0; .2, .5; .8, .5; 1, 0"/>
                                        <p:tgtEl>
                                          <p:spTgt spid="592"/>
                                        </p:tgtEl>
                                      </p:cBhvr>
                                    </p:animEffect>
                                    <p:animScale>
                                      <p:cBhvr>
                                        <p:cTn id="35" dur="250" autoRev="1" fill="hold"/>
                                        <p:tgtEl>
                                          <p:spTgt spid="592"/>
                                        </p:tgtEl>
                                      </p:cBhvr>
                                      <p:by x="105000" y="105000"/>
                                    </p:animScale>
                                  </p:childTnLst>
                                </p:cTn>
                              </p:par>
                              <p:par>
                                <p:cTn id="36" presetID="6" presetClass="emph" presetSubtype="0" repeatCount="indefinite" fill="hold" grpId="0" nodeType="withEffect">
                                  <p:stCondLst>
                                    <p:cond delay="0"/>
                                  </p:stCondLst>
                                  <p:endCondLst>
                                    <p:cond evt="onNext" delay="0">
                                      <p:tgtEl>
                                        <p:sldTgt/>
                                      </p:tgtEl>
                                    </p:cond>
                                  </p:endCondLst>
                                  <p:childTnLst>
                                    <p:animScale>
                                      <p:cBhvr>
                                        <p:cTn id="37" dur="1000" fill="hold"/>
                                        <p:tgtEl>
                                          <p:spTgt spid="88"/>
                                        </p:tgtEl>
                                      </p:cBhvr>
                                      <p:by x="115000" y="115000"/>
                                    </p:animScale>
                                  </p:childTnLst>
                                </p:cTn>
                              </p:par>
                              <p:par>
                                <p:cTn id="38" presetID="14" presetClass="entr" presetSubtype="10" fill="hold" nodeType="with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randombar(horizontal)">
                                      <p:cBhvr>
                                        <p:cTn id="40" dur="500"/>
                                        <p:tgtEl>
                                          <p:spTgt spid="107"/>
                                        </p:tgtEl>
                                      </p:cBhvr>
                                    </p:animEffect>
                                  </p:childTnLst>
                                </p:cTn>
                              </p:par>
                              <p:par>
                                <p:cTn id="41" presetID="14" presetClass="entr" presetSubtype="1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6" grpId="0"/>
      <p:bldP spid="591" grpId="0" bldLvl="0" animBg="1"/>
      <p:bldP spid="592" grpId="0" bldLvl="0" animBg="1"/>
      <p:bldP spid="593" grpId="0" bldLvl="0" animBg="1"/>
      <p:bldP spid="8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91988" y="1681444"/>
            <a:ext cx="8863509" cy="3797008"/>
            <a:chOff x="2580462" y="1199158"/>
            <a:chExt cx="3229325" cy="2847756"/>
          </a:xfrm>
        </p:grpSpPr>
        <p:sp>
          <p:nvSpPr>
            <p:cNvPr id="2" name="矩形: 剪去对角 1"/>
            <p:cNvSpPr/>
            <p:nvPr/>
          </p:nvSpPr>
          <p:spPr>
            <a:xfrm>
              <a:off x="2819915" y="1441066"/>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剪去对角 2"/>
            <p:cNvSpPr/>
            <p:nvPr/>
          </p:nvSpPr>
          <p:spPr>
            <a:xfrm>
              <a:off x="2740098" y="1360430"/>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剪去对角 3"/>
            <p:cNvSpPr/>
            <p:nvPr/>
          </p:nvSpPr>
          <p:spPr>
            <a:xfrm>
              <a:off x="2660280" y="1279794"/>
              <a:ext cx="2989872" cy="2605848"/>
            </a:xfrm>
            <a:prstGeom prst="snip2Diag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 name="矩形: 剪去对角 5"/>
            <p:cNvSpPr/>
            <p:nvPr/>
          </p:nvSpPr>
          <p:spPr>
            <a:xfrm>
              <a:off x="2580462" y="1199158"/>
              <a:ext cx="2989872" cy="2605848"/>
            </a:xfrm>
            <a:prstGeom prst="snip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 name="文本框 7"/>
          <p:cNvSpPr txBox="1"/>
          <p:nvPr/>
        </p:nvSpPr>
        <p:spPr>
          <a:xfrm>
            <a:off x="1463040" y="1998903"/>
            <a:ext cx="5059680" cy="2061210"/>
          </a:xfrm>
          <a:prstGeom prst="rect">
            <a:avLst/>
          </a:prstGeom>
          <a:noFill/>
        </p:spPr>
        <p:txBody>
          <a:bodyPr wrap="none" rtlCol="0">
            <a:spAutoFit/>
          </a:bodyPr>
          <a:lstStyle/>
          <a:p>
            <a:pPr algn="l"/>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疫情影响下的</a:t>
            </a:r>
          </a:p>
          <a:p>
            <a:pPr algn="l"/>
            <a:r>
              <a:rPr lang="zh-CN" altLang="en-US" sz="6400" b="1">
                <a:solidFill>
                  <a:schemeClr val="bg1"/>
                </a:solidFill>
                <a:latin typeface="微软雅黑" panose="020B0503020204020204" charset="-122"/>
                <a:ea typeface="微软雅黑" panose="020B0503020204020204" charset="-122"/>
                <a:sym typeface="微软雅黑" panose="020B0503020204020204" charset="-122"/>
              </a:rPr>
              <a:t>人员稳定性</a:t>
            </a:r>
          </a:p>
        </p:txBody>
      </p:sp>
      <p:sp>
        <p:nvSpPr>
          <p:cNvPr id="9" name="矩形 8"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1463040" y="4082258"/>
            <a:ext cx="5465413" cy="932180"/>
          </a:xfrm>
          <a:prstGeom prst="rect">
            <a:avLst/>
          </a:prstGeom>
        </p:spPr>
        <p:txBody>
          <a:bodyPr wrap="square">
            <a:spAutoFit/>
          </a:bodyPr>
          <a:lstStyle/>
          <a:p>
            <a:pPr marL="0" marR="0" lvl="0" indent="0" algn="just" defTabSz="914400" rtl="0" eaLnBrk="1" fontAlgn="auto" latinLnBrk="0" hangingPunct="1">
              <a:lnSpc>
                <a:spcPct val="114000"/>
              </a:lnSpc>
              <a:spcBef>
                <a:spcPts val="1000"/>
              </a:spcBef>
              <a:spcAft>
                <a:spcPts val="0"/>
              </a:spcAft>
              <a:buClrTx/>
              <a:buSzTx/>
              <a:buFont typeface="Arial" panose="020B0604020202020204" pitchFamily="34" charset="0"/>
              <a:buNone/>
              <a:defRPr/>
            </a:pPr>
            <a:r>
              <a:rPr lang="id-ID" sz="1200" noProof="0" dirty="0">
                <a:ln>
                  <a:noFill/>
                </a:ln>
                <a:solidFill>
                  <a:prstClr val="white">
                    <a:lumMod val="65000"/>
                  </a:prstClr>
                </a:solidFill>
                <a:effectLst/>
                <a:uLnTx/>
                <a:uFillTx/>
                <a:latin typeface="微软雅黑" panose="020B0503020204020204" charset="-122"/>
                <a:ea typeface="微软雅黑" panose="020B0503020204020204" charset="-122"/>
                <a:cs typeface="Segoe UI Light" panose="020B0502040204020203" pitchFamily="34" charset="0"/>
                <a:sym typeface="+mn-ea"/>
              </a:rPr>
              <a:t>With the development of the software industry, the increase in demand for talents and the scarcity of professional and technical talents have also continuously promoted changes in corporate compensation and benefits.</a:t>
            </a:r>
          </a:p>
        </p:txBody>
      </p:sp>
      <p:sp>
        <p:nvSpPr>
          <p:cNvPr id="11" name="文本框 10"/>
          <p:cNvSpPr txBox="1"/>
          <p:nvPr/>
        </p:nvSpPr>
        <p:spPr>
          <a:xfrm>
            <a:off x="5234575" y="4070465"/>
            <a:ext cx="5601937" cy="666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7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PART </a:t>
            </a:r>
            <a:r>
              <a:rPr lang="en-US" altLang="zh-CN" sz="3735">
                <a:solidFill>
                  <a:schemeClr val="bg1"/>
                </a:solidFill>
                <a:latin typeface="Impact" panose="020B0806030902050204" pitchFamily="34" charset="0"/>
                <a:ea typeface="微软雅黑" panose="020B0503020204020204" charset="-122"/>
                <a:cs typeface="Impact" panose="020B0806030902050204" pitchFamily="34" charset="0"/>
                <a:sym typeface="微软雅黑" panose="020B0503020204020204" charset="-122"/>
              </a:rPr>
              <a:t>FIVE</a:t>
            </a:r>
            <a:endParaRPr kumimoji="0" lang="zh-CN" altLang="en-US" sz="37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2" name="文本框 11"/>
          <p:cNvSpPr txBox="1"/>
          <p:nvPr/>
        </p:nvSpPr>
        <p:spPr>
          <a:xfrm>
            <a:off x="5246185" y="1950935"/>
            <a:ext cx="5601937" cy="24517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335" b="0" i="0" u="none" strike="noStrike" kern="1200" cap="none" spc="0" normalizeH="0" baseline="0" noProof="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rPr>
              <a:t>05</a:t>
            </a:r>
            <a:endParaRPr kumimoji="0" lang="en-US" altLang="zh-CN" sz="15335" b="0" i="0" u="none" strike="noStrike" kern="1200" cap="none" spc="0" normalizeH="0" baseline="0" noProof="0" dirty="0">
              <a:ln>
                <a:noFill/>
              </a:ln>
              <a:solidFill>
                <a:schemeClr val="bg1"/>
              </a:solidFill>
              <a:effectLst/>
              <a:uLnTx/>
              <a:uFillTx/>
              <a:latin typeface="Impact" panose="020B0806030902050204" pitchFamily="34" charset="0"/>
              <a:ea typeface="微软雅黑" panose="020B0503020204020204" charset="-122"/>
              <a:cs typeface="Impact" panose="020B0806030902050204" pitchFamily="34" charset="0"/>
              <a:sym typeface="微软雅黑" panose="020B0503020204020204" charset="-122"/>
            </a:endParaRPr>
          </a:p>
        </p:txBody>
      </p:sp>
      <p:sp>
        <p:nvSpPr>
          <p:cNvPr id="13" name="矩形 12"/>
          <p:cNvSpPr/>
          <p:nvPr/>
        </p:nvSpPr>
        <p:spPr>
          <a:xfrm>
            <a:off x="6096000" y="1184367"/>
            <a:ext cx="2717075" cy="510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2021</a:t>
            </a:r>
            <a:r>
              <a:rPr lang="zh-CN" altLang="en-US"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年度薪酬调研</a:t>
            </a:r>
          </a:p>
        </p:txBody>
      </p:sp>
      <p:grpSp>
        <p:nvGrpSpPr>
          <p:cNvPr id="43" name="Group 29"/>
          <p:cNvGrpSpPr>
            <a:grpSpLocks noChangeAspect="1"/>
          </p:cNvGrpSpPr>
          <p:nvPr/>
        </p:nvGrpSpPr>
        <p:grpSpPr bwMode="auto">
          <a:xfrm rot="20259369">
            <a:off x="476677" y="5213617"/>
            <a:ext cx="1100844" cy="1121639"/>
            <a:chOff x="2032" y="758"/>
            <a:chExt cx="1694" cy="1726"/>
          </a:xfrm>
        </p:grpSpPr>
        <p:sp>
          <p:nvSpPr>
            <p:cNvPr id="44" name="Freeform 30"/>
            <p:cNvSpPr/>
            <p:nvPr/>
          </p:nvSpPr>
          <p:spPr bwMode="auto">
            <a:xfrm>
              <a:off x="2032" y="1234"/>
              <a:ext cx="1694" cy="1250"/>
            </a:xfrm>
            <a:custGeom>
              <a:avLst/>
              <a:gdLst>
                <a:gd name="T0" fmla="*/ 706 w 712"/>
                <a:gd name="T1" fmla="*/ 525 h 525"/>
                <a:gd name="T2" fmla="*/ 6 w 712"/>
                <a:gd name="T3" fmla="*/ 525 h 525"/>
                <a:gd name="T4" fmla="*/ 0 w 712"/>
                <a:gd name="T5" fmla="*/ 519 h 525"/>
                <a:gd name="T6" fmla="*/ 0 w 712"/>
                <a:gd name="T7" fmla="*/ 6 h 525"/>
                <a:gd name="T8" fmla="*/ 6 w 712"/>
                <a:gd name="T9" fmla="*/ 0 h 525"/>
                <a:gd name="T10" fmla="*/ 12 w 712"/>
                <a:gd name="T11" fmla="*/ 6 h 525"/>
                <a:gd name="T12" fmla="*/ 12 w 712"/>
                <a:gd name="T13" fmla="*/ 512 h 525"/>
                <a:gd name="T14" fmla="*/ 706 w 712"/>
                <a:gd name="T15" fmla="*/ 512 h 525"/>
                <a:gd name="T16" fmla="*/ 712 w 712"/>
                <a:gd name="T17" fmla="*/ 519 h 525"/>
                <a:gd name="T18" fmla="*/ 706 w 712"/>
                <a:gd name="T19"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2" h="525">
                  <a:moveTo>
                    <a:pt x="706" y="525"/>
                  </a:moveTo>
                  <a:cubicBezTo>
                    <a:pt x="6" y="525"/>
                    <a:pt x="6" y="525"/>
                    <a:pt x="6" y="525"/>
                  </a:cubicBezTo>
                  <a:cubicBezTo>
                    <a:pt x="3" y="525"/>
                    <a:pt x="0" y="522"/>
                    <a:pt x="0" y="519"/>
                  </a:cubicBezTo>
                  <a:cubicBezTo>
                    <a:pt x="0" y="6"/>
                    <a:pt x="0" y="6"/>
                    <a:pt x="0" y="6"/>
                  </a:cubicBezTo>
                  <a:cubicBezTo>
                    <a:pt x="0" y="3"/>
                    <a:pt x="3" y="0"/>
                    <a:pt x="6" y="0"/>
                  </a:cubicBezTo>
                  <a:cubicBezTo>
                    <a:pt x="10" y="0"/>
                    <a:pt x="12" y="3"/>
                    <a:pt x="12" y="6"/>
                  </a:cubicBezTo>
                  <a:cubicBezTo>
                    <a:pt x="12" y="512"/>
                    <a:pt x="12" y="512"/>
                    <a:pt x="12" y="512"/>
                  </a:cubicBezTo>
                  <a:cubicBezTo>
                    <a:pt x="706" y="512"/>
                    <a:pt x="706" y="512"/>
                    <a:pt x="706" y="512"/>
                  </a:cubicBezTo>
                  <a:cubicBezTo>
                    <a:pt x="710" y="512"/>
                    <a:pt x="712" y="515"/>
                    <a:pt x="712" y="519"/>
                  </a:cubicBezTo>
                  <a:cubicBezTo>
                    <a:pt x="712" y="522"/>
                    <a:pt x="710" y="525"/>
                    <a:pt x="706"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5" name="Freeform 31"/>
            <p:cNvSpPr/>
            <p:nvPr/>
          </p:nvSpPr>
          <p:spPr bwMode="auto">
            <a:xfrm>
              <a:off x="2224" y="1875"/>
              <a:ext cx="298" cy="595"/>
            </a:xfrm>
            <a:custGeom>
              <a:avLst/>
              <a:gdLst>
                <a:gd name="T0" fmla="*/ 125 w 125"/>
                <a:gd name="T1" fmla="*/ 250 h 250"/>
                <a:gd name="T2" fmla="*/ 0 w 125"/>
                <a:gd name="T3" fmla="*/ 250 h 250"/>
                <a:gd name="T4" fmla="*/ 0 w 125"/>
                <a:gd name="T5" fmla="*/ 12 h 250"/>
                <a:gd name="T6" fmla="*/ 13 w 125"/>
                <a:gd name="T7" fmla="*/ 0 h 250"/>
                <a:gd name="T8" fmla="*/ 113 w 125"/>
                <a:gd name="T9" fmla="*/ 0 h 250"/>
                <a:gd name="T10" fmla="*/ 125 w 125"/>
                <a:gd name="T11" fmla="*/ 12 h 250"/>
                <a:gd name="T12" fmla="*/ 125 w 125"/>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50"/>
                  </a:moveTo>
                  <a:cubicBezTo>
                    <a:pt x="0" y="250"/>
                    <a:pt x="0" y="250"/>
                    <a:pt x="0" y="250"/>
                  </a:cubicBezTo>
                  <a:cubicBezTo>
                    <a:pt x="0" y="12"/>
                    <a:pt x="0" y="12"/>
                    <a:pt x="0" y="12"/>
                  </a:cubicBezTo>
                  <a:cubicBezTo>
                    <a:pt x="0" y="5"/>
                    <a:pt x="6" y="0"/>
                    <a:pt x="13" y="0"/>
                  </a:cubicBezTo>
                  <a:cubicBezTo>
                    <a:pt x="113" y="0"/>
                    <a:pt x="113" y="0"/>
                    <a:pt x="113" y="0"/>
                  </a:cubicBezTo>
                  <a:cubicBezTo>
                    <a:pt x="120" y="0"/>
                    <a:pt x="125" y="5"/>
                    <a:pt x="125" y="12"/>
                  </a:cubicBezTo>
                  <a:lnTo>
                    <a:pt x="125" y="250"/>
                  </a:ln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6" name="Freeform 32"/>
            <p:cNvSpPr>
              <a:spLocks noEditPoints="1"/>
            </p:cNvSpPr>
            <p:nvPr/>
          </p:nvSpPr>
          <p:spPr bwMode="auto">
            <a:xfrm>
              <a:off x="2210" y="1858"/>
              <a:ext cx="326" cy="626"/>
            </a:xfrm>
            <a:custGeom>
              <a:avLst/>
              <a:gdLst>
                <a:gd name="T0" fmla="*/ 131 w 137"/>
                <a:gd name="T1" fmla="*/ 263 h 263"/>
                <a:gd name="T2" fmla="*/ 6 w 137"/>
                <a:gd name="T3" fmla="*/ 263 h 263"/>
                <a:gd name="T4" fmla="*/ 0 w 137"/>
                <a:gd name="T5" fmla="*/ 257 h 263"/>
                <a:gd name="T6" fmla="*/ 0 w 137"/>
                <a:gd name="T7" fmla="*/ 19 h 263"/>
                <a:gd name="T8" fmla="*/ 19 w 137"/>
                <a:gd name="T9" fmla="*/ 0 h 263"/>
                <a:gd name="T10" fmla="*/ 119 w 137"/>
                <a:gd name="T11" fmla="*/ 0 h 263"/>
                <a:gd name="T12" fmla="*/ 137 w 137"/>
                <a:gd name="T13" fmla="*/ 19 h 263"/>
                <a:gd name="T14" fmla="*/ 137 w 137"/>
                <a:gd name="T15" fmla="*/ 257 h 263"/>
                <a:gd name="T16" fmla="*/ 131 w 137"/>
                <a:gd name="T17" fmla="*/ 263 h 263"/>
                <a:gd name="T18" fmla="*/ 12 w 137"/>
                <a:gd name="T19" fmla="*/ 250 h 263"/>
                <a:gd name="T20" fmla="*/ 125 w 137"/>
                <a:gd name="T21" fmla="*/ 250 h 263"/>
                <a:gd name="T22" fmla="*/ 125 w 137"/>
                <a:gd name="T23" fmla="*/ 19 h 263"/>
                <a:gd name="T24" fmla="*/ 119 w 137"/>
                <a:gd name="T25" fmla="*/ 13 h 263"/>
                <a:gd name="T26" fmla="*/ 19 w 137"/>
                <a:gd name="T27" fmla="*/ 13 h 263"/>
                <a:gd name="T28" fmla="*/ 12 w 137"/>
                <a:gd name="T29" fmla="*/ 19 h 263"/>
                <a:gd name="T30" fmla="*/ 12 w 137"/>
                <a:gd name="T31" fmla="*/ 25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63">
                  <a:moveTo>
                    <a:pt x="131" y="263"/>
                  </a:moveTo>
                  <a:cubicBezTo>
                    <a:pt x="6" y="263"/>
                    <a:pt x="6" y="263"/>
                    <a:pt x="6" y="263"/>
                  </a:cubicBezTo>
                  <a:cubicBezTo>
                    <a:pt x="3" y="263"/>
                    <a:pt x="0" y="260"/>
                    <a:pt x="0" y="257"/>
                  </a:cubicBezTo>
                  <a:cubicBezTo>
                    <a:pt x="0" y="19"/>
                    <a:pt x="0" y="19"/>
                    <a:pt x="0" y="19"/>
                  </a:cubicBezTo>
                  <a:cubicBezTo>
                    <a:pt x="0" y="9"/>
                    <a:pt x="8" y="0"/>
                    <a:pt x="19" y="0"/>
                  </a:cubicBezTo>
                  <a:cubicBezTo>
                    <a:pt x="119" y="0"/>
                    <a:pt x="119" y="0"/>
                    <a:pt x="119" y="0"/>
                  </a:cubicBezTo>
                  <a:cubicBezTo>
                    <a:pt x="129" y="0"/>
                    <a:pt x="137" y="9"/>
                    <a:pt x="137" y="19"/>
                  </a:cubicBezTo>
                  <a:cubicBezTo>
                    <a:pt x="137" y="257"/>
                    <a:pt x="137" y="257"/>
                    <a:pt x="137" y="257"/>
                  </a:cubicBezTo>
                  <a:cubicBezTo>
                    <a:pt x="137" y="260"/>
                    <a:pt x="135" y="263"/>
                    <a:pt x="131" y="263"/>
                  </a:cubicBezTo>
                  <a:close/>
                  <a:moveTo>
                    <a:pt x="12" y="250"/>
                  </a:moveTo>
                  <a:cubicBezTo>
                    <a:pt x="125" y="250"/>
                    <a:pt x="125" y="250"/>
                    <a:pt x="125" y="250"/>
                  </a:cubicBezTo>
                  <a:cubicBezTo>
                    <a:pt x="125" y="19"/>
                    <a:pt x="125" y="19"/>
                    <a:pt x="125" y="19"/>
                  </a:cubicBezTo>
                  <a:cubicBezTo>
                    <a:pt x="125" y="16"/>
                    <a:pt x="122" y="13"/>
                    <a:pt x="119" y="13"/>
                  </a:cubicBezTo>
                  <a:cubicBezTo>
                    <a:pt x="19" y="13"/>
                    <a:pt x="19" y="13"/>
                    <a:pt x="19" y="13"/>
                  </a:cubicBezTo>
                  <a:cubicBezTo>
                    <a:pt x="15" y="13"/>
                    <a:pt x="12" y="16"/>
                    <a:pt x="12" y="19"/>
                  </a:cubicBezTo>
                  <a:lnTo>
                    <a:pt x="1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7" name="Freeform 33"/>
            <p:cNvSpPr/>
            <p:nvPr/>
          </p:nvSpPr>
          <p:spPr bwMode="auto">
            <a:xfrm>
              <a:off x="2715" y="1620"/>
              <a:ext cx="297" cy="850"/>
            </a:xfrm>
            <a:custGeom>
              <a:avLst/>
              <a:gdLst>
                <a:gd name="T0" fmla="*/ 125 w 125"/>
                <a:gd name="T1" fmla="*/ 357 h 357"/>
                <a:gd name="T2" fmla="*/ 0 w 125"/>
                <a:gd name="T3" fmla="*/ 357 h 357"/>
                <a:gd name="T4" fmla="*/ 0 w 125"/>
                <a:gd name="T5" fmla="*/ 13 h 357"/>
                <a:gd name="T6" fmla="*/ 13 w 125"/>
                <a:gd name="T7" fmla="*/ 0 h 357"/>
                <a:gd name="T8" fmla="*/ 113 w 125"/>
                <a:gd name="T9" fmla="*/ 0 h 357"/>
                <a:gd name="T10" fmla="*/ 125 w 125"/>
                <a:gd name="T11" fmla="*/ 13 h 357"/>
                <a:gd name="T12" fmla="*/ 125 w 125"/>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125" h="357">
                  <a:moveTo>
                    <a:pt x="125" y="357"/>
                  </a:moveTo>
                  <a:cubicBezTo>
                    <a:pt x="0" y="357"/>
                    <a:pt x="0" y="357"/>
                    <a:pt x="0" y="357"/>
                  </a:cubicBezTo>
                  <a:cubicBezTo>
                    <a:pt x="0" y="13"/>
                    <a:pt x="0" y="13"/>
                    <a:pt x="0" y="13"/>
                  </a:cubicBezTo>
                  <a:cubicBezTo>
                    <a:pt x="0" y="6"/>
                    <a:pt x="6" y="0"/>
                    <a:pt x="13" y="0"/>
                  </a:cubicBezTo>
                  <a:cubicBezTo>
                    <a:pt x="113" y="0"/>
                    <a:pt x="113" y="0"/>
                    <a:pt x="113" y="0"/>
                  </a:cubicBezTo>
                  <a:cubicBezTo>
                    <a:pt x="120" y="0"/>
                    <a:pt x="125" y="6"/>
                    <a:pt x="125" y="13"/>
                  </a:cubicBezTo>
                  <a:lnTo>
                    <a:pt x="125" y="357"/>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8" name="Freeform 34"/>
            <p:cNvSpPr>
              <a:spLocks noEditPoints="1"/>
            </p:cNvSpPr>
            <p:nvPr/>
          </p:nvSpPr>
          <p:spPr bwMode="auto">
            <a:xfrm>
              <a:off x="2700" y="1606"/>
              <a:ext cx="329" cy="878"/>
            </a:xfrm>
            <a:custGeom>
              <a:avLst/>
              <a:gdLst>
                <a:gd name="T0" fmla="*/ 131 w 138"/>
                <a:gd name="T1" fmla="*/ 369 h 369"/>
                <a:gd name="T2" fmla="*/ 6 w 138"/>
                <a:gd name="T3" fmla="*/ 369 h 369"/>
                <a:gd name="T4" fmla="*/ 0 w 138"/>
                <a:gd name="T5" fmla="*/ 363 h 369"/>
                <a:gd name="T6" fmla="*/ 0 w 138"/>
                <a:gd name="T7" fmla="*/ 19 h 369"/>
                <a:gd name="T8" fmla="*/ 19 w 138"/>
                <a:gd name="T9" fmla="*/ 0 h 369"/>
                <a:gd name="T10" fmla="*/ 119 w 138"/>
                <a:gd name="T11" fmla="*/ 0 h 369"/>
                <a:gd name="T12" fmla="*/ 138 w 138"/>
                <a:gd name="T13" fmla="*/ 19 h 369"/>
                <a:gd name="T14" fmla="*/ 138 w 138"/>
                <a:gd name="T15" fmla="*/ 363 h 369"/>
                <a:gd name="T16" fmla="*/ 131 w 138"/>
                <a:gd name="T17" fmla="*/ 369 h 369"/>
                <a:gd name="T18" fmla="*/ 13 w 138"/>
                <a:gd name="T19" fmla="*/ 356 h 369"/>
                <a:gd name="T20" fmla="*/ 125 w 138"/>
                <a:gd name="T21" fmla="*/ 356 h 369"/>
                <a:gd name="T22" fmla="*/ 125 w 138"/>
                <a:gd name="T23" fmla="*/ 19 h 369"/>
                <a:gd name="T24" fmla="*/ 119 w 138"/>
                <a:gd name="T25" fmla="*/ 13 h 369"/>
                <a:gd name="T26" fmla="*/ 19 w 138"/>
                <a:gd name="T27" fmla="*/ 13 h 369"/>
                <a:gd name="T28" fmla="*/ 13 w 138"/>
                <a:gd name="T29" fmla="*/ 19 h 369"/>
                <a:gd name="T30" fmla="*/ 13 w 138"/>
                <a:gd name="T31"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369">
                  <a:moveTo>
                    <a:pt x="131" y="369"/>
                  </a:moveTo>
                  <a:cubicBezTo>
                    <a:pt x="6" y="369"/>
                    <a:pt x="6" y="369"/>
                    <a:pt x="6" y="369"/>
                  </a:cubicBezTo>
                  <a:cubicBezTo>
                    <a:pt x="3" y="369"/>
                    <a:pt x="0" y="366"/>
                    <a:pt x="0" y="363"/>
                  </a:cubicBezTo>
                  <a:cubicBezTo>
                    <a:pt x="0" y="19"/>
                    <a:pt x="0" y="19"/>
                    <a:pt x="0" y="19"/>
                  </a:cubicBezTo>
                  <a:cubicBezTo>
                    <a:pt x="0" y="9"/>
                    <a:pt x="9" y="0"/>
                    <a:pt x="19" y="0"/>
                  </a:cubicBezTo>
                  <a:cubicBezTo>
                    <a:pt x="119" y="0"/>
                    <a:pt x="119" y="0"/>
                    <a:pt x="119" y="0"/>
                  </a:cubicBezTo>
                  <a:cubicBezTo>
                    <a:pt x="129" y="0"/>
                    <a:pt x="138" y="9"/>
                    <a:pt x="138" y="19"/>
                  </a:cubicBezTo>
                  <a:cubicBezTo>
                    <a:pt x="138" y="363"/>
                    <a:pt x="138" y="363"/>
                    <a:pt x="138" y="363"/>
                  </a:cubicBezTo>
                  <a:cubicBezTo>
                    <a:pt x="138" y="366"/>
                    <a:pt x="135" y="369"/>
                    <a:pt x="131" y="369"/>
                  </a:cubicBezTo>
                  <a:close/>
                  <a:moveTo>
                    <a:pt x="13" y="356"/>
                  </a:moveTo>
                  <a:cubicBezTo>
                    <a:pt x="125" y="356"/>
                    <a:pt x="125" y="356"/>
                    <a:pt x="125" y="356"/>
                  </a:cubicBezTo>
                  <a:cubicBezTo>
                    <a:pt x="125" y="19"/>
                    <a:pt x="125" y="19"/>
                    <a:pt x="125" y="19"/>
                  </a:cubicBezTo>
                  <a:cubicBezTo>
                    <a:pt x="125" y="16"/>
                    <a:pt x="122" y="13"/>
                    <a:pt x="119" y="13"/>
                  </a:cubicBezTo>
                  <a:cubicBezTo>
                    <a:pt x="19" y="13"/>
                    <a:pt x="19" y="13"/>
                    <a:pt x="19" y="13"/>
                  </a:cubicBezTo>
                  <a:cubicBezTo>
                    <a:pt x="15" y="13"/>
                    <a:pt x="13" y="16"/>
                    <a:pt x="13" y="19"/>
                  </a:cubicBezTo>
                  <a:lnTo>
                    <a:pt x="13" y="3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9" name="Freeform 35"/>
            <p:cNvSpPr/>
            <p:nvPr/>
          </p:nvSpPr>
          <p:spPr bwMode="auto">
            <a:xfrm>
              <a:off x="3207" y="1353"/>
              <a:ext cx="298" cy="1117"/>
            </a:xfrm>
            <a:custGeom>
              <a:avLst/>
              <a:gdLst>
                <a:gd name="T0" fmla="*/ 125 w 125"/>
                <a:gd name="T1" fmla="*/ 469 h 469"/>
                <a:gd name="T2" fmla="*/ 0 w 125"/>
                <a:gd name="T3" fmla="*/ 469 h 469"/>
                <a:gd name="T4" fmla="*/ 0 w 125"/>
                <a:gd name="T5" fmla="*/ 12 h 469"/>
                <a:gd name="T6" fmla="*/ 12 w 125"/>
                <a:gd name="T7" fmla="*/ 0 h 469"/>
                <a:gd name="T8" fmla="*/ 112 w 125"/>
                <a:gd name="T9" fmla="*/ 0 h 469"/>
                <a:gd name="T10" fmla="*/ 125 w 125"/>
                <a:gd name="T11" fmla="*/ 12 h 469"/>
                <a:gd name="T12" fmla="*/ 125 w 125"/>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125" h="469">
                  <a:moveTo>
                    <a:pt x="125" y="469"/>
                  </a:moveTo>
                  <a:cubicBezTo>
                    <a:pt x="0" y="469"/>
                    <a:pt x="0" y="469"/>
                    <a:pt x="0" y="469"/>
                  </a:cubicBezTo>
                  <a:cubicBezTo>
                    <a:pt x="0" y="12"/>
                    <a:pt x="0" y="12"/>
                    <a:pt x="0" y="12"/>
                  </a:cubicBezTo>
                  <a:cubicBezTo>
                    <a:pt x="0" y="6"/>
                    <a:pt x="5" y="0"/>
                    <a:pt x="12" y="0"/>
                  </a:cubicBezTo>
                  <a:cubicBezTo>
                    <a:pt x="112" y="0"/>
                    <a:pt x="112" y="0"/>
                    <a:pt x="112" y="0"/>
                  </a:cubicBezTo>
                  <a:cubicBezTo>
                    <a:pt x="119" y="0"/>
                    <a:pt x="125" y="6"/>
                    <a:pt x="125" y="12"/>
                  </a:cubicBezTo>
                  <a:lnTo>
                    <a:pt x="125" y="469"/>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0" name="Freeform 36"/>
            <p:cNvSpPr>
              <a:spLocks noEditPoints="1"/>
            </p:cNvSpPr>
            <p:nvPr/>
          </p:nvSpPr>
          <p:spPr bwMode="auto">
            <a:xfrm>
              <a:off x="2420" y="818"/>
              <a:ext cx="1099" cy="1666"/>
            </a:xfrm>
            <a:custGeom>
              <a:avLst/>
              <a:gdLst>
                <a:gd name="T0" fmla="*/ 456 w 462"/>
                <a:gd name="T1" fmla="*/ 700 h 700"/>
                <a:gd name="T2" fmla="*/ 331 w 462"/>
                <a:gd name="T3" fmla="*/ 700 h 700"/>
                <a:gd name="T4" fmla="*/ 324 w 462"/>
                <a:gd name="T5" fmla="*/ 694 h 700"/>
                <a:gd name="T6" fmla="*/ 324 w 462"/>
                <a:gd name="T7" fmla="*/ 237 h 700"/>
                <a:gd name="T8" fmla="*/ 343 w 462"/>
                <a:gd name="T9" fmla="*/ 219 h 700"/>
                <a:gd name="T10" fmla="*/ 443 w 462"/>
                <a:gd name="T11" fmla="*/ 219 h 700"/>
                <a:gd name="T12" fmla="*/ 462 w 462"/>
                <a:gd name="T13" fmla="*/ 237 h 700"/>
                <a:gd name="T14" fmla="*/ 462 w 462"/>
                <a:gd name="T15" fmla="*/ 694 h 700"/>
                <a:gd name="T16" fmla="*/ 456 w 462"/>
                <a:gd name="T17" fmla="*/ 700 h 700"/>
                <a:gd name="T18" fmla="*/ 337 w 462"/>
                <a:gd name="T19" fmla="*/ 687 h 700"/>
                <a:gd name="T20" fmla="*/ 449 w 462"/>
                <a:gd name="T21" fmla="*/ 687 h 700"/>
                <a:gd name="T22" fmla="*/ 449 w 462"/>
                <a:gd name="T23" fmla="*/ 237 h 700"/>
                <a:gd name="T24" fmla="*/ 443 w 462"/>
                <a:gd name="T25" fmla="*/ 231 h 700"/>
                <a:gd name="T26" fmla="*/ 343 w 462"/>
                <a:gd name="T27" fmla="*/ 231 h 700"/>
                <a:gd name="T28" fmla="*/ 337 w 462"/>
                <a:gd name="T29" fmla="*/ 237 h 700"/>
                <a:gd name="T30" fmla="*/ 337 w 462"/>
                <a:gd name="T31" fmla="*/ 687 h 700"/>
                <a:gd name="T32" fmla="*/ 56 w 462"/>
                <a:gd name="T33" fmla="*/ 12 h 700"/>
                <a:gd name="T34" fmla="*/ 6 w 462"/>
                <a:gd name="T35" fmla="*/ 12 h 700"/>
                <a:gd name="T36" fmla="*/ 0 w 462"/>
                <a:gd name="T37" fmla="*/ 6 h 700"/>
                <a:gd name="T38" fmla="*/ 6 w 462"/>
                <a:gd name="T39" fmla="*/ 0 h 700"/>
                <a:gd name="T40" fmla="*/ 56 w 462"/>
                <a:gd name="T41" fmla="*/ 0 h 700"/>
                <a:gd name="T42" fmla="*/ 62 w 462"/>
                <a:gd name="T43" fmla="*/ 6 h 700"/>
                <a:gd name="T44" fmla="*/ 56 w 462"/>
                <a:gd name="T45" fmla="*/ 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700">
                  <a:moveTo>
                    <a:pt x="456" y="700"/>
                  </a:moveTo>
                  <a:cubicBezTo>
                    <a:pt x="331" y="700"/>
                    <a:pt x="331" y="700"/>
                    <a:pt x="331" y="700"/>
                  </a:cubicBezTo>
                  <a:cubicBezTo>
                    <a:pt x="327" y="700"/>
                    <a:pt x="324" y="697"/>
                    <a:pt x="324" y="694"/>
                  </a:cubicBezTo>
                  <a:cubicBezTo>
                    <a:pt x="324" y="237"/>
                    <a:pt x="324" y="237"/>
                    <a:pt x="324" y="237"/>
                  </a:cubicBezTo>
                  <a:cubicBezTo>
                    <a:pt x="324" y="227"/>
                    <a:pt x="333" y="219"/>
                    <a:pt x="343" y="219"/>
                  </a:cubicBezTo>
                  <a:cubicBezTo>
                    <a:pt x="443" y="219"/>
                    <a:pt x="443" y="219"/>
                    <a:pt x="443" y="219"/>
                  </a:cubicBezTo>
                  <a:cubicBezTo>
                    <a:pt x="453" y="219"/>
                    <a:pt x="462" y="227"/>
                    <a:pt x="462" y="237"/>
                  </a:cubicBezTo>
                  <a:cubicBezTo>
                    <a:pt x="462" y="694"/>
                    <a:pt x="462" y="694"/>
                    <a:pt x="462" y="694"/>
                  </a:cubicBezTo>
                  <a:cubicBezTo>
                    <a:pt x="462" y="697"/>
                    <a:pt x="459" y="700"/>
                    <a:pt x="456" y="700"/>
                  </a:cubicBezTo>
                  <a:close/>
                  <a:moveTo>
                    <a:pt x="337" y="687"/>
                  </a:moveTo>
                  <a:cubicBezTo>
                    <a:pt x="449" y="687"/>
                    <a:pt x="449" y="687"/>
                    <a:pt x="449" y="687"/>
                  </a:cubicBezTo>
                  <a:cubicBezTo>
                    <a:pt x="449" y="237"/>
                    <a:pt x="449" y="237"/>
                    <a:pt x="449" y="237"/>
                  </a:cubicBezTo>
                  <a:cubicBezTo>
                    <a:pt x="449" y="234"/>
                    <a:pt x="447" y="231"/>
                    <a:pt x="443" y="231"/>
                  </a:cubicBezTo>
                  <a:cubicBezTo>
                    <a:pt x="343" y="231"/>
                    <a:pt x="343" y="231"/>
                    <a:pt x="343" y="231"/>
                  </a:cubicBezTo>
                  <a:cubicBezTo>
                    <a:pt x="340" y="231"/>
                    <a:pt x="337" y="234"/>
                    <a:pt x="337" y="237"/>
                  </a:cubicBezTo>
                  <a:lnTo>
                    <a:pt x="337" y="687"/>
                  </a:lnTo>
                  <a:close/>
                  <a:moveTo>
                    <a:pt x="56" y="12"/>
                  </a:moveTo>
                  <a:cubicBezTo>
                    <a:pt x="6" y="12"/>
                    <a:pt x="6" y="12"/>
                    <a:pt x="6" y="12"/>
                  </a:cubicBezTo>
                  <a:cubicBezTo>
                    <a:pt x="3" y="12"/>
                    <a:pt x="0" y="10"/>
                    <a:pt x="0" y="6"/>
                  </a:cubicBezTo>
                  <a:cubicBezTo>
                    <a:pt x="0" y="3"/>
                    <a:pt x="3" y="0"/>
                    <a:pt x="6" y="0"/>
                  </a:cubicBezTo>
                  <a:cubicBezTo>
                    <a:pt x="56" y="0"/>
                    <a:pt x="56" y="0"/>
                    <a:pt x="56" y="0"/>
                  </a:cubicBezTo>
                  <a:cubicBezTo>
                    <a:pt x="59" y="0"/>
                    <a:pt x="62" y="3"/>
                    <a:pt x="62" y="6"/>
                  </a:cubicBezTo>
                  <a:cubicBezTo>
                    <a:pt x="62" y="10"/>
                    <a:pt x="59" y="12"/>
                    <a:pt x="56"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1" name="Freeform 37"/>
            <p:cNvSpPr>
              <a:spLocks noEditPoints="1"/>
            </p:cNvSpPr>
            <p:nvPr/>
          </p:nvSpPr>
          <p:spPr bwMode="auto">
            <a:xfrm>
              <a:off x="2210" y="758"/>
              <a:ext cx="298" cy="284"/>
            </a:xfrm>
            <a:custGeom>
              <a:avLst/>
              <a:gdLst>
                <a:gd name="T0" fmla="*/ 119 w 125"/>
                <a:gd name="T1" fmla="*/ 62 h 119"/>
                <a:gd name="T2" fmla="*/ 113 w 125"/>
                <a:gd name="T3" fmla="*/ 56 h 119"/>
                <a:gd name="T4" fmla="*/ 113 w 125"/>
                <a:gd name="T5" fmla="*/ 6 h 119"/>
                <a:gd name="T6" fmla="*/ 119 w 125"/>
                <a:gd name="T7" fmla="*/ 0 h 119"/>
                <a:gd name="T8" fmla="*/ 125 w 125"/>
                <a:gd name="T9" fmla="*/ 6 h 119"/>
                <a:gd name="T10" fmla="*/ 125 w 125"/>
                <a:gd name="T11" fmla="*/ 56 h 119"/>
                <a:gd name="T12" fmla="*/ 119 w 125"/>
                <a:gd name="T13" fmla="*/ 62 h 119"/>
                <a:gd name="T14" fmla="*/ 57 w 125"/>
                <a:gd name="T15" fmla="*/ 119 h 119"/>
                <a:gd name="T16" fmla="*/ 7 w 125"/>
                <a:gd name="T17" fmla="*/ 119 h 119"/>
                <a:gd name="T18" fmla="*/ 0 w 125"/>
                <a:gd name="T19" fmla="*/ 112 h 119"/>
                <a:gd name="T20" fmla="*/ 7 w 125"/>
                <a:gd name="T21" fmla="*/ 106 h 119"/>
                <a:gd name="T22" fmla="*/ 57 w 125"/>
                <a:gd name="T23" fmla="*/ 106 h 119"/>
                <a:gd name="T24" fmla="*/ 63 w 125"/>
                <a:gd name="T25" fmla="*/ 112 h 119"/>
                <a:gd name="T26" fmla="*/ 57 w 125"/>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9">
                  <a:moveTo>
                    <a:pt x="119" y="62"/>
                  </a:moveTo>
                  <a:cubicBezTo>
                    <a:pt x="116" y="62"/>
                    <a:pt x="113" y="60"/>
                    <a:pt x="113" y="56"/>
                  </a:cubicBezTo>
                  <a:cubicBezTo>
                    <a:pt x="113" y="6"/>
                    <a:pt x="113" y="6"/>
                    <a:pt x="113" y="6"/>
                  </a:cubicBezTo>
                  <a:cubicBezTo>
                    <a:pt x="113" y="3"/>
                    <a:pt x="116" y="0"/>
                    <a:pt x="119" y="0"/>
                  </a:cubicBezTo>
                  <a:cubicBezTo>
                    <a:pt x="122" y="0"/>
                    <a:pt x="125" y="3"/>
                    <a:pt x="125" y="6"/>
                  </a:cubicBezTo>
                  <a:cubicBezTo>
                    <a:pt x="125" y="56"/>
                    <a:pt x="125" y="56"/>
                    <a:pt x="125" y="56"/>
                  </a:cubicBezTo>
                  <a:cubicBezTo>
                    <a:pt x="125" y="60"/>
                    <a:pt x="122" y="62"/>
                    <a:pt x="119" y="62"/>
                  </a:cubicBezTo>
                  <a:close/>
                  <a:moveTo>
                    <a:pt x="57" y="119"/>
                  </a:moveTo>
                  <a:cubicBezTo>
                    <a:pt x="7" y="119"/>
                    <a:pt x="7" y="119"/>
                    <a:pt x="7" y="119"/>
                  </a:cubicBezTo>
                  <a:cubicBezTo>
                    <a:pt x="3" y="119"/>
                    <a:pt x="0" y="116"/>
                    <a:pt x="0" y="112"/>
                  </a:cubicBezTo>
                  <a:cubicBezTo>
                    <a:pt x="0" y="109"/>
                    <a:pt x="3" y="106"/>
                    <a:pt x="7" y="106"/>
                  </a:cubicBezTo>
                  <a:cubicBezTo>
                    <a:pt x="57" y="106"/>
                    <a:pt x="57" y="106"/>
                    <a:pt x="57" y="106"/>
                  </a:cubicBezTo>
                  <a:cubicBezTo>
                    <a:pt x="60" y="106"/>
                    <a:pt x="63" y="109"/>
                    <a:pt x="63" y="112"/>
                  </a:cubicBezTo>
                  <a:cubicBezTo>
                    <a:pt x="63" y="116"/>
                    <a:pt x="60" y="119"/>
                    <a:pt x="57" y="1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2" name="Freeform 38"/>
            <p:cNvSpPr>
              <a:spLocks noEditPoints="1"/>
            </p:cNvSpPr>
            <p:nvPr/>
          </p:nvSpPr>
          <p:spPr bwMode="auto">
            <a:xfrm>
              <a:off x="2210" y="951"/>
              <a:ext cx="1159" cy="745"/>
            </a:xfrm>
            <a:custGeom>
              <a:avLst/>
              <a:gdLst>
                <a:gd name="T0" fmla="*/ 32 w 487"/>
                <a:gd name="T1" fmla="*/ 63 h 313"/>
                <a:gd name="T2" fmla="*/ 25 w 487"/>
                <a:gd name="T3" fmla="*/ 56 h 313"/>
                <a:gd name="T4" fmla="*/ 25 w 487"/>
                <a:gd name="T5" fmla="*/ 6 h 313"/>
                <a:gd name="T6" fmla="*/ 32 w 487"/>
                <a:gd name="T7" fmla="*/ 0 h 313"/>
                <a:gd name="T8" fmla="*/ 38 w 487"/>
                <a:gd name="T9" fmla="*/ 6 h 313"/>
                <a:gd name="T10" fmla="*/ 38 w 487"/>
                <a:gd name="T11" fmla="*/ 56 h 313"/>
                <a:gd name="T12" fmla="*/ 32 w 487"/>
                <a:gd name="T13" fmla="*/ 63 h 313"/>
                <a:gd name="T14" fmla="*/ 69 w 487"/>
                <a:gd name="T15" fmla="*/ 313 h 313"/>
                <a:gd name="T16" fmla="*/ 6 w 487"/>
                <a:gd name="T17" fmla="*/ 313 h 313"/>
                <a:gd name="T18" fmla="*/ 0 w 487"/>
                <a:gd name="T19" fmla="*/ 306 h 313"/>
                <a:gd name="T20" fmla="*/ 6 w 487"/>
                <a:gd name="T21" fmla="*/ 300 h 313"/>
                <a:gd name="T22" fmla="*/ 66 w 487"/>
                <a:gd name="T23" fmla="*/ 300 h 313"/>
                <a:gd name="T24" fmla="*/ 158 w 487"/>
                <a:gd name="T25" fmla="*/ 196 h 313"/>
                <a:gd name="T26" fmla="*/ 162 w 487"/>
                <a:gd name="T27" fmla="*/ 194 h 313"/>
                <a:gd name="T28" fmla="*/ 272 w 487"/>
                <a:gd name="T29" fmla="*/ 194 h 313"/>
                <a:gd name="T30" fmla="*/ 364 w 487"/>
                <a:gd name="T31" fmla="*/ 84 h 313"/>
                <a:gd name="T32" fmla="*/ 369 w 487"/>
                <a:gd name="T33" fmla="*/ 81 h 313"/>
                <a:gd name="T34" fmla="*/ 481 w 487"/>
                <a:gd name="T35" fmla="*/ 81 h 313"/>
                <a:gd name="T36" fmla="*/ 487 w 487"/>
                <a:gd name="T37" fmla="*/ 88 h 313"/>
                <a:gd name="T38" fmla="*/ 481 w 487"/>
                <a:gd name="T39" fmla="*/ 94 h 313"/>
                <a:gd name="T40" fmla="*/ 372 w 487"/>
                <a:gd name="T41" fmla="*/ 94 h 313"/>
                <a:gd name="T42" fmla="*/ 280 w 487"/>
                <a:gd name="T43" fmla="*/ 204 h 313"/>
                <a:gd name="T44" fmla="*/ 275 w 487"/>
                <a:gd name="T45" fmla="*/ 206 h 313"/>
                <a:gd name="T46" fmla="*/ 165 w 487"/>
                <a:gd name="T47" fmla="*/ 206 h 313"/>
                <a:gd name="T48" fmla="*/ 73 w 487"/>
                <a:gd name="T49" fmla="*/ 311 h 313"/>
                <a:gd name="T50" fmla="*/ 69 w 487"/>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313">
                  <a:moveTo>
                    <a:pt x="32" y="63"/>
                  </a:moveTo>
                  <a:cubicBezTo>
                    <a:pt x="28" y="63"/>
                    <a:pt x="25" y="60"/>
                    <a:pt x="25" y="56"/>
                  </a:cubicBezTo>
                  <a:cubicBezTo>
                    <a:pt x="25" y="6"/>
                    <a:pt x="25" y="6"/>
                    <a:pt x="25" y="6"/>
                  </a:cubicBezTo>
                  <a:cubicBezTo>
                    <a:pt x="25" y="3"/>
                    <a:pt x="28" y="0"/>
                    <a:pt x="32" y="0"/>
                  </a:cubicBezTo>
                  <a:cubicBezTo>
                    <a:pt x="35" y="0"/>
                    <a:pt x="38" y="3"/>
                    <a:pt x="38" y="6"/>
                  </a:cubicBezTo>
                  <a:cubicBezTo>
                    <a:pt x="38" y="56"/>
                    <a:pt x="38" y="56"/>
                    <a:pt x="38" y="56"/>
                  </a:cubicBezTo>
                  <a:cubicBezTo>
                    <a:pt x="38" y="60"/>
                    <a:pt x="35" y="63"/>
                    <a:pt x="32" y="63"/>
                  </a:cubicBezTo>
                  <a:close/>
                  <a:moveTo>
                    <a:pt x="69" y="313"/>
                  </a:moveTo>
                  <a:cubicBezTo>
                    <a:pt x="6" y="313"/>
                    <a:pt x="6" y="313"/>
                    <a:pt x="6" y="313"/>
                  </a:cubicBezTo>
                  <a:cubicBezTo>
                    <a:pt x="3" y="313"/>
                    <a:pt x="0" y="310"/>
                    <a:pt x="0" y="306"/>
                  </a:cubicBezTo>
                  <a:cubicBezTo>
                    <a:pt x="0" y="303"/>
                    <a:pt x="3" y="300"/>
                    <a:pt x="6" y="300"/>
                  </a:cubicBezTo>
                  <a:cubicBezTo>
                    <a:pt x="66" y="300"/>
                    <a:pt x="66" y="300"/>
                    <a:pt x="66" y="300"/>
                  </a:cubicBezTo>
                  <a:cubicBezTo>
                    <a:pt x="158" y="196"/>
                    <a:pt x="158" y="196"/>
                    <a:pt x="158" y="196"/>
                  </a:cubicBezTo>
                  <a:cubicBezTo>
                    <a:pt x="159" y="195"/>
                    <a:pt x="161" y="194"/>
                    <a:pt x="162" y="194"/>
                  </a:cubicBezTo>
                  <a:cubicBezTo>
                    <a:pt x="272" y="194"/>
                    <a:pt x="272" y="194"/>
                    <a:pt x="272" y="194"/>
                  </a:cubicBezTo>
                  <a:cubicBezTo>
                    <a:pt x="364" y="84"/>
                    <a:pt x="364" y="84"/>
                    <a:pt x="364" y="84"/>
                  </a:cubicBezTo>
                  <a:cubicBezTo>
                    <a:pt x="365" y="82"/>
                    <a:pt x="367" y="81"/>
                    <a:pt x="369" y="81"/>
                  </a:cubicBezTo>
                  <a:cubicBezTo>
                    <a:pt x="481" y="81"/>
                    <a:pt x="481" y="81"/>
                    <a:pt x="481" y="81"/>
                  </a:cubicBezTo>
                  <a:cubicBezTo>
                    <a:pt x="485" y="81"/>
                    <a:pt x="487" y="84"/>
                    <a:pt x="487" y="88"/>
                  </a:cubicBezTo>
                  <a:cubicBezTo>
                    <a:pt x="487" y="91"/>
                    <a:pt x="485" y="94"/>
                    <a:pt x="481" y="94"/>
                  </a:cubicBezTo>
                  <a:cubicBezTo>
                    <a:pt x="372" y="94"/>
                    <a:pt x="372" y="94"/>
                    <a:pt x="372" y="94"/>
                  </a:cubicBezTo>
                  <a:cubicBezTo>
                    <a:pt x="280" y="204"/>
                    <a:pt x="280" y="204"/>
                    <a:pt x="280" y="204"/>
                  </a:cubicBezTo>
                  <a:cubicBezTo>
                    <a:pt x="278" y="206"/>
                    <a:pt x="277" y="207"/>
                    <a:pt x="275" y="206"/>
                  </a:cubicBezTo>
                  <a:cubicBezTo>
                    <a:pt x="165" y="206"/>
                    <a:pt x="165" y="206"/>
                    <a:pt x="165" y="206"/>
                  </a:cubicBezTo>
                  <a:cubicBezTo>
                    <a:pt x="73" y="311"/>
                    <a:pt x="73" y="311"/>
                    <a:pt x="73" y="311"/>
                  </a:cubicBezTo>
                  <a:cubicBezTo>
                    <a:pt x="72" y="312"/>
                    <a:pt x="70" y="313"/>
                    <a:pt x="69" y="3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3" name="Oval 39"/>
            <p:cNvSpPr>
              <a:spLocks noChangeArrowheads="1"/>
            </p:cNvSpPr>
            <p:nvPr/>
          </p:nvSpPr>
          <p:spPr bwMode="auto">
            <a:xfrm>
              <a:off x="2791" y="1353"/>
              <a:ext cx="147"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4" name="Freeform 40"/>
            <p:cNvSpPr>
              <a:spLocks noEditPoints="1"/>
            </p:cNvSpPr>
            <p:nvPr/>
          </p:nvSpPr>
          <p:spPr bwMode="auto">
            <a:xfrm>
              <a:off x="2774" y="1339"/>
              <a:ext cx="179"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9" y="0"/>
                    <a:pt x="75" y="17"/>
                    <a:pt x="75" y="37"/>
                  </a:cubicBezTo>
                  <a:cubicBezTo>
                    <a:pt x="75" y="58"/>
                    <a:pt x="59" y="75"/>
                    <a:pt x="38" y="75"/>
                  </a:cubicBezTo>
                  <a:close/>
                  <a:moveTo>
                    <a:pt x="38" y="12"/>
                  </a:moveTo>
                  <a:cubicBezTo>
                    <a:pt x="24" y="12"/>
                    <a:pt x="13" y="23"/>
                    <a:pt x="13" y="37"/>
                  </a:cubicBezTo>
                  <a:cubicBezTo>
                    <a:pt x="13" y="51"/>
                    <a:pt x="24" y="62"/>
                    <a:pt x="38" y="62"/>
                  </a:cubicBezTo>
                  <a:cubicBezTo>
                    <a:pt x="52" y="62"/>
                    <a:pt x="63" y="51"/>
                    <a:pt x="63" y="37"/>
                  </a:cubicBezTo>
                  <a:cubicBezTo>
                    <a:pt x="63" y="23"/>
                    <a:pt x="52"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5" name="Oval 41"/>
            <p:cNvSpPr>
              <a:spLocks noChangeArrowheads="1"/>
            </p:cNvSpPr>
            <p:nvPr/>
          </p:nvSpPr>
          <p:spPr bwMode="auto">
            <a:xfrm>
              <a:off x="2298" y="1606"/>
              <a:ext cx="150" cy="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6" name="Freeform 42"/>
            <p:cNvSpPr>
              <a:spLocks noEditPoints="1"/>
            </p:cNvSpPr>
            <p:nvPr/>
          </p:nvSpPr>
          <p:spPr bwMode="auto">
            <a:xfrm>
              <a:off x="2284" y="1591"/>
              <a:ext cx="178"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8" y="0"/>
                    <a:pt x="75" y="17"/>
                    <a:pt x="75" y="37"/>
                  </a:cubicBezTo>
                  <a:cubicBezTo>
                    <a:pt x="75" y="58"/>
                    <a:pt x="58" y="75"/>
                    <a:pt x="38" y="75"/>
                  </a:cubicBezTo>
                  <a:close/>
                  <a:moveTo>
                    <a:pt x="38" y="12"/>
                  </a:moveTo>
                  <a:cubicBezTo>
                    <a:pt x="24" y="12"/>
                    <a:pt x="13" y="24"/>
                    <a:pt x="13" y="37"/>
                  </a:cubicBezTo>
                  <a:cubicBezTo>
                    <a:pt x="13" y="51"/>
                    <a:pt x="24" y="62"/>
                    <a:pt x="38" y="62"/>
                  </a:cubicBezTo>
                  <a:cubicBezTo>
                    <a:pt x="51" y="62"/>
                    <a:pt x="63" y="51"/>
                    <a:pt x="63" y="37"/>
                  </a:cubicBezTo>
                  <a:cubicBezTo>
                    <a:pt x="63" y="24"/>
                    <a:pt x="51"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7" name="Oval 43"/>
            <p:cNvSpPr>
              <a:spLocks noChangeArrowheads="1"/>
            </p:cNvSpPr>
            <p:nvPr/>
          </p:nvSpPr>
          <p:spPr bwMode="auto">
            <a:xfrm>
              <a:off x="3281" y="1085"/>
              <a:ext cx="147" cy="1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8" name="Freeform 44"/>
            <p:cNvSpPr>
              <a:spLocks noEditPoints="1"/>
            </p:cNvSpPr>
            <p:nvPr/>
          </p:nvSpPr>
          <p:spPr bwMode="auto">
            <a:xfrm>
              <a:off x="3267" y="1070"/>
              <a:ext cx="178" cy="179"/>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3 h 75"/>
                <a:gd name="T12" fmla="*/ 12 w 75"/>
                <a:gd name="T13" fmla="*/ 38 h 75"/>
                <a:gd name="T14" fmla="*/ 37 w 75"/>
                <a:gd name="T15" fmla="*/ 63 h 75"/>
                <a:gd name="T16" fmla="*/ 62 w 75"/>
                <a:gd name="T17" fmla="*/ 38 h 75"/>
                <a:gd name="T18" fmla="*/ 37 w 75"/>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6" y="75"/>
                    <a:pt x="0" y="58"/>
                    <a:pt x="0" y="38"/>
                  </a:cubicBezTo>
                  <a:cubicBezTo>
                    <a:pt x="0" y="17"/>
                    <a:pt x="16" y="0"/>
                    <a:pt x="37" y="0"/>
                  </a:cubicBezTo>
                  <a:cubicBezTo>
                    <a:pt x="58" y="0"/>
                    <a:pt x="75" y="17"/>
                    <a:pt x="75" y="38"/>
                  </a:cubicBezTo>
                  <a:cubicBezTo>
                    <a:pt x="75" y="58"/>
                    <a:pt x="58" y="75"/>
                    <a:pt x="37" y="75"/>
                  </a:cubicBezTo>
                  <a:close/>
                  <a:moveTo>
                    <a:pt x="37" y="13"/>
                  </a:moveTo>
                  <a:cubicBezTo>
                    <a:pt x="23" y="13"/>
                    <a:pt x="12" y="24"/>
                    <a:pt x="12" y="38"/>
                  </a:cubicBezTo>
                  <a:cubicBezTo>
                    <a:pt x="12" y="52"/>
                    <a:pt x="23" y="63"/>
                    <a:pt x="37" y="63"/>
                  </a:cubicBezTo>
                  <a:cubicBezTo>
                    <a:pt x="51" y="63"/>
                    <a:pt x="62" y="52"/>
                    <a:pt x="62" y="38"/>
                  </a:cubicBezTo>
                  <a:cubicBezTo>
                    <a:pt x="62" y="24"/>
                    <a:pt x="51" y="13"/>
                    <a:pt x="37"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59" name="Group 59"/>
          <p:cNvGrpSpPr>
            <a:grpSpLocks noChangeAspect="1"/>
          </p:cNvGrpSpPr>
          <p:nvPr/>
        </p:nvGrpSpPr>
        <p:grpSpPr bwMode="auto">
          <a:xfrm rot="1236971">
            <a:off x="10186555" y="519269"/>
            <a:ext cx="995603" cy="1178873"/>
            <a:chOff x="2078" y="667"/>
            <a:chExt cx="1608" cy="1904"/>
          </a:xfrm>
        </p:grpSpPr>
        <p:sp>
          <p:nvSpPr>
            <p:cNvPr id="60" name="Rectangle 60"/>
            <p:cNvSpPr>
              <a:spLocks noChangeArrowheads="1"/>
            </p:cNvSpPr>
            <p:nvPr/>
          </p:nvSpPr>
          <p:spPr bwMode="auto">
            <a:xfrm>
              <a:off x="2228" y="1010"/>
              <a:ext cx="953" cy="476"/>
            </a:xfrm>
            <a:prstGeom prst="rect">
              <a:avLst/>
            </a:prstGeom>
            <a:solidFill>
              <a:srgbClr val="FEB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 name="Freeform 61"/>
            <p:cNvSpPr>
              <a:spLocks noEditPoints="1"/>
            </p:cNvSpPr>
            <p:nvPr/>
          </p:nvSpPr>
          <p:spPr bwMode="auto">
            <a:xfrm>
              <a:off x="2214" y="993"/>
              <a:ext cx="982" cy="507"/>
            </a:xfrm>
            <a:custGeom>
              <a:avLst/>
              <a:gdLst>
                <a:gd name="T0" fmla="*/ 406 w 412"/>
                <a:gd name="T1" fmla="*/ 213 h 213"/>
                <a:gd name="T2" fmla="*/ 6 w 412"/>
                <a:gd name="T3" fmla="*/ 213 h 213"/>
                <a:gd name="T4" fmla="*/ 0 w 412"/>
                <a:gd name="T5" fmla="*/ 207 h 213"/>
                <a:gd name="T6" fmla="*/ 0 w 412"/>
                <a:gd name="T7" fmla="*/ 7 h 213"/>
                <a:gd name="T8" fmla="*/ 6 w 412"/>
                <a:gd name="T9" fmla="*/ 0 h 213"/>
                <a:gd name="T10" fmla="*/ 406 w 412"/>
                <a:gd name="T11" fmla="*/ 0 h 213"/>
                <a:gd name="T12" fmla="*/ 412 w 412"/>
                <a:gd name="T13" fmla="*/ 7 h 213"/>
                <a:gd name="T14" fmla="*/ 412 w 412"/>
                <a:gd name="T15" fmla="*/ 207 h 213"/>
                <a:gd name="T16" fmla="*/ 406 w 412"/>
                <a:gd name="T17" fmla="*/ 213 h 213"/>
                <a:gd name="T18" fmla="*/ 12 w 412"/>
                <a:gd name="T19" fmla="*/ 200 h 213"/>
                <a:gd name="T20" fmla="*/ 400 w 412"/>
                <a:gd name="T21" fmla="*/ 200 h 213"/>
                <a:gd name="T22" fmla="*/ 400 w 412"/>
                <a:gd name="T23" fmla="*/ 13 h 213"/>
                <a:gd name="T24" fmla="*/ 12 w 412"/>
                <a:gd name="T25" fmla="*/ 13 h 213"/>
                <a:gd name="T26" fmla="*/ 12 w 412"/>
                <a:gd name="T2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213">
                  <a:moveTo>
                    <a:pt x="406" y="213"/>
                  </a:moveTo>
                  <a:cubicBezTo>
                    <a:pt x="6" y="213"/>
                    <a:pt x="6" y="213"/>
                    <a:pt x="6" y="213"/>
                  </a:cubicBezTo>
                  <a:cubicBezTo>
                    <a:pt x="3" y="213"/>
                    <a:pt x="0" y="210"/>
                    <a:pt x="0" y="207"/>
                  </a:cubicBezTo>
                  <a:cubicBezTo>
                    <a:pt x="0" y="7"/>
                    <a:pt x="0" y="7"/>
                    <a:pt x="0" y="7"/>
                  </a:cubicBezTo>
                  <a:cubicBezTo>
                    <a:pt x="0" y="3"/>
                    <a:pt x="3" y="0"/>
                    <a:pt x="6" y="0"/>
                  </a:cubicBezTo>
                  <a:cubicBezTo>
                    <a:pt x="406" y="0"/>
                    <a:pt x="406" y="0"/>
                    <a:pt x="406" y="0"/>
                  </a:cubicBezTo>
                  <a:cubicBezTo>
                    <a:pt x="409" y="0"/>
                    <a:pt x="412" y="3"/>
                    <a:pt x="412" y="7"/>
                  </a:cubicBezTo>
                  <a:cubicBezTo>
                    <a:pt x="412" y="207"/>
                    <a:pt x="412" y="207"/>
                    <a:pt x="412" y="207"/>
                  </a:cubicBezTo>
                  <a:cubicBezTo>
                    <a:pt x="412" y="210"/>
                    <a:pt x="409" y="213"/>
                    <a:pt x="406" y="213"/>
                  </a:cubicBezTo>
                  <a:close/>
                  <a:moveTo>
                    <a:pt x="12" y="200"/>
                  </a:moveTo>
                  <a:cubicBezTo>
                    <a:pt x="400" y="200"/>
                    <a:pt x="400" y="200"/>
                    <a:pt x="400" y="200"/>
                  </a:cubicBezTo>
                  <a:cubicBezTo>
                    <a:pt x="400" y="13"/>
                    <a:pt x="400" y="13"/>
                    <a:pt x="400" y="13"/>
                  </a:cubicBezTo>
                  <a:cubicBezTo>
                    <a:pt x="12" y="13"/>
                    <a:pt x="12" y="13"/>
                    <a:pt x="12" y="13"/>
                  </a:cubicBezTo>
                  <a:lnTo>
                    <a:pt x="12"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 name="Freeform 62"/>
            <p:cNvSpPr>
              <a:spLocks noEditPoints="1"/>
            </p:cNvSpPr>
            <p:nvPr/>
          </p:nvSpPr>
          <p:spPr bwMode="auto">
            <a:xfrm>
              <a:off x="2078" y="846"/>
              <a:ext cx="1251" cy="1577"/>
            </a:xfrm>
            <a:custGeom>
              <a:avLst/>
              <a:gdLst>
                <a:gd name="T0" fmla="*/ 488 w 525"/>
                <a:gd name="T1" fmla="*/ 663 h 663"/>
                <a:gd name="T2" fmla="*/ 38 w 525"/>
                <a:gd name="T3" fmla="*/ 663 h 663"/>
                <a:gd name="T4" fmla="*/ 0 w 525"/>
                <a:gd name="T5" fmla="*/ 625 h 663"/>
                <a:gd name="T6" fmla="*/ 0 w 525"/>
                <a:gd name="T7" fmla="*/ 37 h 663"/>
                <a:gd name="T8" fmla="*/ 38 w 525"/>
                <a:gd name="T9" fmla="*/ 0 h 663"/>
                <a:gd name="T10" fmla="*/ 488 w 525"/>
                <a:gd name="T11" fmla="*/ 0 h 663"/>
                <a:gd name="T12" fmla="*/ 525 w 525"/>
                <a:gd name="T13" fmla="*/ 37 h 663"/>
                <a:gd name="T14" fmla="*/ 525 w 525"/>
                <a:gd name="T15" fmla="*/ 625 h 663"/>
                <a:gd name="T16" fmla="*/ 488 w 525"/>
                <a:gd name="T17" fmla="*/ 663 h 663"/>
                <a:gd name="T18" fmla="*/ 38 w 525"/>
                <a:gd name="T19" fmla="*/ 12 h 663"/>
                <a:gd name="T20" fmla="*/ 13 w 525"/>
                <a:gd name="T21" fmla="*/ 37 h 663"/>
                <a:gd name="T22" fmla="*/ 13 w 525"/>
                <a:gd name="T23" fmla="*/ 625 h 663"/>
                <a:gd name="T24" fmla="*/ 38 w 525"/>
                <a:gd name="T25" fmla="*/ 650 h 663"/>
                <a:gd name="T26" fmla="*/ 488 w 525"/>
                <a:gd name="T27" fmla="*/ 650 h 663"/>
                <a:gd name="T28" fmla="*/ 513 w 525"/>
                <a:gd name="T29" fmla="*/ 625 h 663"/>
                <a:gd name="T30" fmla="*/ 513 w 525"/>
                <a:gd name="T31" fmla="*/ 37 h 663"/>
                <a:gd name="T32" fmla="*/ 488 w 525"/>
                <a:gd name="T33" fmla="*/ 12 h 663"/>
                <a:gd name="T34" fmla="*/ 38 w 525"/>
                <a:gd name="T35" fmla="*/ 1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663">
                  <a:moveTo>
                    <a:pt x="488" y="663"/>
                  </a:moveTo>
                  <a:cubicBezTo>
                    <a:pt x="38" y="663"/>
                    <a:pt x="38" y="663"/>
                    <a:pt x="38" y="663"/>
                  </a:cubicBezTo>
                  <a:cubicBezTo>
                    <a:pt x="17" y="663"/>
                    <a:pt x="0" y="646"/>
                    <a:pt x="0" y="625"/>
                  </a:cubicBezTo>
                  <a:cubicBezTo>
                    <a:pt x="0" y="37"/>
                    <a:pt x="0" y="37"/>
                    <a:pt x="0" y="37"/>
                  </a:cubicBezTo>
                  <a:cubicBezTo>
                    <a:pt x="0" y="17"/>
                    <a:pt x="17" y="0"/>
                    <a:pt x="38" y="0"/>
                  </a:cubicBezTo>
                  <a:cubicBezTo>
                    <a:pt x="488" y="0"/>
                    <a:pt x="488" y="0"/>
                    <a:pt x="488" y="0"/>
                  </a:cubicBezTo>
                  <a:cubicBezTo>
                    <a:pt x="509" y="0"/>
                    <a:pt x="525" y="17"/>
                    <a:pt x="525" y="37"/>
                  </a:cubicBezTo>
                  <a:cubicBezTo>
                    <a:pt x="525" y="625"/>
                    <a:pt x="525" y="625"/>
                    <a:pt x="525" y="625"/>
                  </a:cubicBezTo>
                  <a:cubicBezTo>
                    <a:pt x="525" y="646"/>
                    <a:pt x="509" y="663"/>
                    <a:pt x="488" y="663"/>
                  </a:cubicBezTo>
                  <a:close/>
                  <a:moveTo>
                    <a:pt x="38" y="12"/>
                  </a:moveTo>
                  <a:cubicBezTo>
                    <a:pt x="24" y="12"/>
                    <a:pt x="13" y="24"/>
                    <a:pt x="13" y="37"/>
                  </a:cubicBezTo>
                  <a:cubicBezTo>
                    <a:pt x="13" y="625"/>
                    <a:pt x="13" y="625"/>
                    <a:pt x="13" y="625"/>
                  </a:cubicBezTo>
                  <a:cubicBezTo>
                    <a:pt x="13" y="639"/>
                    <a:pt x="24" y="650"/>
                    <a:pt x="38" y="650"/>
                  </a:cubicBezTo>
                  <a:cubicBezTo>
                    <a:pt x="488" y="650"/>
                    <a:pt x="488" y="650"/>
                    <a:pt x="488" y="650"/>
                  </a:cubicBezTo>
                  <a:cubicBezTo>
                    <a:pt x="502" y="650"/>
                    <a:pt x="513" y="639"/>
                    <a:pt x="513" y="625"/>
                  </a:cubicBezTo>
                  <a:cubicBezTo>
                    <a:pt x="513" y="37"/>
                    <a:pt x="513" y="37"/>
                    <a:pt x="513" y="37"/>
                  </a:cubicBezTo>
                  <a:cubicBezTo>
                    <a:pt x="513" y="24"/>
                    <a:pt x="502" y="12"/>
                    <a:pt x="488" y="12"/>
                  </a:cubicBezTo>
                  <a:lnTo>
                    <a:pt x="3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 name="Freeform 63"/>
            <p:cNvSpPr>
              <a:spLocks noEditPoints="1"/>
            </p:cNvSpPr>
            <p:nvPr/>
          </p:nvSpPr>
          <p:spPr bwMode="auto">
            <a:xfrm>
              <a:off x="2197" y="727"/>
              <a:ext cx="1327" cy="1844"/>
            </a:xfrm>
            <a:custGeom>
              <a:avLst/>
              <a:gdLst>
                <a:gd name="T0" fmla="*/ 500 w 557"/>
                <a:gd name="T1" fmla="*/ 775 h 775"/>
                <a:gd name="T2" fmla="*/ 38 w 557"/>
                <a:gd name="T3" fmla="*/ 775 h 775"/>
                <a:gd name="T4" fmla="*/ 0 w 557"/>
                <a:gd name="T5" fmla="*/ 738 h 775"/>
                <a:gd name="T6" fmla="*/ 0 w 557"/>
                <a:gd name="T7" fmla="*/ 731 h 775"/>
                <a:gd name="T8" fmla="*/ 7 w 557"/>
                <a:gd name="T9" fmla="*/ 725 h 775"/>
                <a:gd name="T10" fmla="*/ 13 w 557"/>
                <a:gd name="T11" fmla="*/ 731 h 775"/>
                <a:gd name="T12" fmla="*/ 13 w 557"/>
                <a:gd name="T13" fmla="*/ 738 h 775"/>
                <a:gd name="T14" fmla="*/ 38 w 557"/>
                <a:gd name="T15" fmla="*/ 763 h 775"/>
                <a:gd name="T16" fmla="*/ 500 w 557"/>
                <a:gd name="T17" fmla="*/ 763 h 775"/>
                <a:gd name="T18" fmla="*/ 525 w 557"/>
                <a:gd name="T19" fmla="*/ 738 h 775"/>
                <a:gd name="T20" fmla="*/ 525 w 557"/>
                <a:gd name="T21" fmla="*/ 150 h 775"/>
                <a:gd name="T22" fmla="*/ 500 w 557"/>
                <a:gd name="T23" fmla="*/ 125 h 775"/>
                <a:gd name="T24" fmla="*/ 494 w 557"/>
                <a:gd name="T25" fmla="*/ 125 h 775"/>
                <a:gd name="T26" fmla="*/ 488 w 557"/>
                <a:gd name="T27" fmla="*/ 119 h 775"/>
                <a:gd name="T28" fmla="*/ 494 w 557"/>
                <a:gd name="T29" fmla="*/ 112 h 775"/>
                <a:gd name="T30" fmla="*/ 500 w 557"/>
                <a:gd name="T31" fmla="*/ 112 h 775"/>
                <a:gd name="T32" fmla="*/ 538 w 557"/>
                <a:gd name="T33" fmla="*/ 150 h 775"/>
                <a:gd name="T34" fmla="*/ 538 w 557"/>
                <a:gd name="T35" fmla="*/ 738 h 775"/>
                <a:gd name="T36" fmla="*/ 500 w 557"/>
                <a:gd name="T37" fmla="*/ 775 h 775"/>
                <a:gd name="T38" fmla="*/ 550 w 557"/>
                <a:gd name="T39" fmla="*/ 12 h 775"/>
                <a:gd name="T40" fmla="*/ 500 w 557"/>
                <a:gd name="T41" fmla="*/ 12 h 775"/>
                <a:gd name="T42" fmla="*/ 494 w 557"/>
                <a:gd name="T43" fmla="*/ 6 h 775"/>
                <a:gd name="T44" fmla="*/ 500 w 557"/>
                <a:gd name="T45" fmla="*/ 0 h 775"/>
                <a:gd name="T46" fmla="*/ 550 w 557"/>
                <a:gd name="T47" fmla="*/ 0 h 775"/>
                <a:gd name="T48" fmla="*/ 557 w 557"/>
                <a:gd name="T49" fmla="*/ 6 h 775"/>
                <a:gd name="T50" fmla="*/ 550 w 557"/>
                <a:gd name="T51" fmla="*/ 1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7" h="775">
                  <a:moveTo>
                    <a:pt x="500" y="775"/>
                  </a:moveTo>
                  <a:cubicBezTo>
                    <a:pt x="38" y="775"/>
                    <a:pt x="38" y="775"/>
                    <a:pt x="38" y="775"/>
                  </a:cubicBezTo>
                  <a:cubicBezTo>
                    <a:pt x="17" y="775"/>
                    <a:pt x="0" y="758"/>
                    <a:pt x="0" y="738"/>
                  </a:cubicBezTo>
                  <a:cubicBezTo>
                    <a:pt x="0" y="731"/>
                    <a:pt x="0" y="731"/>
                    <a:pt x="0" y="731"/>
                  </a:cubicBezTo>
                  <a:cubicBezTo>
                    <a:pt x="0" y="728"/>
                    <a:pt x="3" y="725"/>
                    <a:pt x="7" y="725"/>
                  </a:cubicBezTo>
                  <a:cubicBezTo>
                    <a:pt x="10" y="725"/>
                    <a:pt x="13" y="728"/>
                    <a:pt x="13" y="731"/>
                  </a:cubicBezTo>
                  <a:cubicBezTo>
                    <a:pt x="13" y="738"/>
                    <a:pt x="13" y="738"/>
                    <a:pt x="13" y="738"/>
                  </a:cubicBezTo>
                  <a:cubicBezTo>
                    <a:pt x="13" y="751"/>
                    <a:pt x="24" y="763"/>
                    <a:pt x="38" y="763"/>
                  </a:cubicBezTo>
                  <a:cubicBezTo>
                    <a:pt x="500" y="763"/>
                    <a:pt x="500" y="763"/>
                    <a:pt x="500" y="763"/>
                  </a:cubicBezTo>
                  <a:cubicBezTo>
                    <a:pt x="514" y="763"/>
                    <a:pt x="525" y="751"/>
                    <a:pt x="525" y="738"/>
                  </a:cubicBezTo>
                  <a:cubicBezTo>
                    <a:pt x="525" y="150"/>
                    <a:pt x="525" y="150"/>
                    <a:pt x="525" y="150"/>
                  </a:cubicBezTo>
                  <a:cubicBezTo>
                    <a:pt x="525" y="136"/>
                    <a:pt x="514" y="125"/>
                    <a:pt x="500" y="125"/>
                  </a:cubicBezTo>
                  <a:cubicBezTo>
                    <a:pt x="494" y="125"/>
                    <a:pt x="494" y="125"/>
                    <a:pt x="494" y="125"/>
                  </a:cubicBezTo>
                  <a:cubicBezTo>
                    <a:pt x="491" y="125"/>
                    <a:pt x="488" y="122"/>
                    <a:pt x="488" y="119"/>
                  </a:cubicBezTo>
                  <a:cubicBezTo>
                    <a:pt x="488" y="115"/>
                    <a:pt x="491" y="112"/>
                    <a:pt x="494" y="112"/>
                  </a:cubicBezTo>
                  <a:cubicBezTo>
                    <a:pt x="500" y="112"/>
                    <a:pt x="500" y="112"/>
                    <a:pt x="500" y="112"/>
                  </a:cubicBezTo>
                  <a:cubicBezTo>
                    <a:pt x="521" y="112"/>
                    <a:pt x="538" y="129"/>
                    <a:pt x="538" y="150"/>
                  </a:cubicBezTo>
                  <a:cubicBezTo>
                    <a:pt x="538" y="738"/>
                    <a:pt x="538" y="738"/>
                    <a:pt x="538" y="738"/>
                  </a:cubicBezTo>
                  <a:cubicBezTo>
                    <a:pt x="538" y="758"/>
                    <a:pt x="521" y="775"/>
                    <a:pt x="500" y="775"/>
                  </a:cubicBezTo>
                  <a:close/>
                  <a:moveTo>
                    <a:pt x="550" y="12"/>
                  </a:moveTo>
                  <a:cubicBezTo>
                    <a:pt x="500" y="12"/>
                    <a:pt x="500" y="12"/>
                    <a:pt x="500" y="12"/>
                  </a:cubicBezTo>
                  <a:cubicBezTo>
                    <a:pt x="497" y="12"/>
                    <a:pt x="494" y="10"/>
                    <a:pt x="494" y="6"/>
                  </a:cubicBezTo>
                  <a:cubicBezTo>
                    <a:pt x="494" y="3"/>
                    <a:pt x="497" y="0"/>
                    <a:pt x="500" y="0"/>
                  </a:cubicBezTo>
                  <a:cubicBezTo>
                    <a:pt x="550" y="0"/>
                    <a:pt x="550" y="0"/>
                    <a:pt x="550" y="0"/>
                  </a:cubicBezTo>
                  <a:cubicBezTo>
                    <a:pt x="554" y="0"/>
                    <a:pt x="557" y="3"/>
                    <a:pt x="557" y="6"/>
                  </a:cubicBezTo>
                  <a:cubicBezTo>
                    <a:pt x="557" y="10"/>
                    <a:pt x="554" y="12"/>
                    <a:pt x="55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 name="Freeform 64"/>
            <p:cNvSpPr>
              <a:spLocks noEditPoints="1"/>
            </p:cNvSpPr>
            <p:nvPr/>
          </p:nvSpPr>
          <p:spPr bwMode="auto">
            <a:xfrm>
              <a:off x="3434" y="667"/>
              <a:ext cx="252" cy="252"/>
            </a:xfrm>
            <a:custGeom>
              <a:avLst/>
              <a:gdLst>
                <a:gd name="T0" fmla="*/ 6 w 106"/>
                <a:gd name="T1" fmla="*/ 62 h 106"/>
                <a:gd name="T2" fmla="*/ 0 w 106"/>
                <a:gd name="T3" fmla="*/ 56 h 106"/>
                <a:gd name="T4" fmla="*/ 0 w 106"/>
                <a:gd name="T5" fmla="*/ 6 h 106"/>
                <a:gd name="T6" fmla="*/ 6 w 106"/>
                <a:gd name="T7" fmla="*/ 0 h 106"/>
                <a:gd name="T8" fmla="*/ 13 w 106"/>
                <a:gd name="T9" fmla="*/ 6 h 106"/>
                <a:gd name="T10" fmla="*/ 13 w 106"/>
                <a:gd name="T11" fmla="*/ 56 h 106"/>
                <a:gd name="T12" fmla="*/ 6 w 106"/>
                <a:gd name="T13" fmla="*/ 62 h 106"/>
                <a:gd name="T14" fmla="*/ 100 w 106"/>
                <a:gd name="T15" fmla="*/ 106 h 106"/>
                <a:gd name="T16" fmla="*/ 50 w 106"/>
                <a:gd name="T17" fmla="*/ 106 h 106"/>
                <a:gd name="T18" fmla="*/ 44 w 106"/>
                <a:gd name="T19" fmla="*/ 100 h 106"/>
                <a:gd name="T20" fmla="*/ 50 w 106"/>
                <a:gd name="T21" fmla="*/ 94 h 106"/>
                <a:gd name="T22" fmla="*/ 100 w 106"/>
                <a:gd name="T23" fmla="*/ 94 h 106"/>
                <a:gd name="T24" fmla="*/ 106 w 106"/>
                <a:gd name="T25" fmla="*/ 100 h 106"/>
                <a:gd name="T26" fmla="*/ 100 w 106"/>
                <a:gd name="T2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6" y="62"/>
                  </a:moveTo>
                  <a:cubicBezTo>
                    <a:pt x="3" y="62"/>
                    <a:pt x="0" y="60"/>
                    <a:pt x="0" y="56"/>
                  </a:cubicBezTo>
                  <a:cubicBezTo>
                    <a:pt x="0" y="6"/>
                    <a:pt x="0" y="6"/>
                    <a:pt x="0" y="6"/>
                  </a:cubicBezTo>
                  <a:cubicBezTo>
                    <a:pt x="0" y="3"/>
                    <a:pt x="3" y="0"/>
                    <a:pt x="6" y="0"/>
                  </a:cubicBezTo>
                  <a:cubicBezTo>
                    <a:pt x="10" y="0"/>
                    <a:pt x="13" y="3"/>
                    <a:pt x="13" y="6"/>
                  </a:cubicBezTo>
                  <a:cubicBezTo>
                    <a:pt x="13" y="56"/>
                    <a:pt x="13" y="56"/>
                    <a:pt x="13" y="56"/>
                  </a:cubicBezTo>
                  <a:cubicBezTo>
                    <a:pt x="13" y="60"/>
                    <a:pt x="10" y="62"/>
                    <a:pt x="6" y="62"/>
                  </a:cubicBezTo>
                  <a:close/>
                  <a:moveTo>
                    <a:pt x="100" y="106"/>
                  </a:moveTo>
                  <a:cubicBezTo>
                    <a:pt x="50" y="106"/>
                    <a:pt x="50" y="106"/>
                    <a:pt x="50" y="106"/>
                  </a:cubicBezTo>
                  <a:cubicBezTo>
                    <a:pt x="47" y="106"/>
                    <a:pt x="44" y="103"/>
                    <a:pt x="44" y="100"/>
                  </a:cubicBezTo>
                  <a:cubicBezTo>
                    <a:pt x="44" y="97"/>
                    <a:pt x="47" y="94"/>
                    <a:pt x="50" y="94"/>
                  </a:cubicBezTo>
                  <a:cubicBezTo>
                    <a:pt x="100" y="94"/>
                    <a:pt x="100" y="94"/>
                    <a:pt x="100" y="94"/>
                  </a:cubicBezTo>
                  <a:cubicBezTo>
                    <a:pt x="104" y="94"/>
                    <a:pt x="106" y="97"/>
                    <a:pt x="106" y="100"/>
                  </a:cubicBezTo>
                  <a:cubicBezTo>
                    <a:pt x="106" y="103"/>
                    <a:pt x="104" y="106"/>
                    <a:pt x="100" y="1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 name="Freeform 65"/>
            <p:cNvSpPr>
              <a:spLocks noEditPoints="1"/>
            </p:cNvSpPr>
            <p:nvPr/>
          </p:nvSpPr>
          <p:spPr bwMode="auto">
            <a:xfrm>
              <a:off x="2362" y="831"/>
              <a:ext cx="1265" cy="567"/>
            </a:xfrm>
            <a:custGeom>
              <a:avLst/>
              <a:gdLst>
                <a:gd name="T0" fmla="*/ 525 w 531"/>
                <a:gd name="T1" fmla="*/ 62 h 238"/>
                <a:gd name="T2" fmla="*/ 519 w 531"/>
                <a:gd name="T3" fmla="*/ 56 h 238"/>
                <a:gd name="T4" fmla="*/ 519 w 531"/>
                <a:gd name="T5" fmla="*/ 6 h 238"/>
                <a:gd name="T6" fmla="*/ 525 w 531"/>
                <a:gd name="T7" fmla="*/ 0 h 238"/>
                <a:gd name="T8" fmla="*/ 531 w 531"/>
                <a:gd name="T9" fmla="*/ 6 h 238"/>
                <a:gd name="T10" fmla="*/ 531 w 531"/>
                <a:gd name="T11" fmla="*/ 56 h 238"/>
                <a:gd name="T12" fmla="*/ 525 w 531"/>
                <a:gd name="T13" fmla="*/ 62 h 238"/>
                <a:gd name="T14" fmla="*/ 6 w 531"/>
                <a:gd name="T15" fmla="*/ 237 h 238"/>
                <a:gd name="T16" fmla="*/ 0 w 531"/>
                <a:gd name="T17" fmla="*/ 231 h 238"/>
                <a:gd name="T18" fmla="*/ 2 w 531"/>
                <a:gd name="T19" fmla="*/ 227 h 238"/>
                <a:gd name="T20" fmla="*/ 89 w 531"/>
                <a:gd name="T21" fmla="*/ 115 h 238"/>
                <a:gd name="T22" fmla="*/ 94 w 531"/>
                <a:gd name="T23" fmla="*/ 112 h 238"/>
                <a:gd name="T24" fmla="*/ 99 w 531"/>
                <a:gd name="T25" fmla="*/ 114 h 238"/>
                <a:gd name="T26" fmla="*/ 194 w 531"/>
                <a:gd name="T27" fmla="*/ 221 h 238"/>
                <a:gd name="T28" fmla="*/ 277 w 531"/>
                <a:gd name="T29" fmla="*/ 115 h 238"/>
                <a:gd name="T30" fmla="*/ 285 w 531"/>
                <a:gd name="T31" fmla="*/ 113 h 238"/>
                <a:gd name="T32" fmla="*/ 287 w 531"/>
                <a:gd name="T33" fmla="*/ 122 h 238"/>
                <a:gd name="T34" fmla="*/ 286 w 531"/>
                <a:gd name="T35" fmla="*/ 122 h 238"/>
                <a:gd name="T36" fmla="*/ 199 w 531"/>
                <a:gd name="T37" fmla="*/ 235 h 238"/>
                <a:gd name="T38" fmla="*/ 190 w 531"/>
                <a:gd name="T39" fmla="*/ 236 h 238"/>
                <a:gd name="T40" fmla="*/ 189 w 531"/>
                <a:gd name="T41" fmla="*/ 235 h 238"/>
                <a:gd name="T42" fmla="*/ 94 w 531"/>
                <a:gd name="T43" fmla="*/ 128 h 238"/>
                <a:gd name="T44" fmla="*/ 11 w 531"/>
                <a:gd name="T45" fmla="*/ 235 h 238"/>
                <a:gd name="T46" fmla="*/ 6 w 531"/>
                <a:gd name="T4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238">
                  <a:moveTo>
                    <a:pt x="525" y="62"/>
                  </a:moveTo>
                  <a:cubicBezTo>
                    <a:pt x="522" y="62"/>
                    <a:pt x="519" y="59"/>
                    <a:pt x="519" y="56"/>
                  </a:cubicBezTo>
                  <a:cubicBezTo>
                    <a:pt x="519" y="6"/>
                    <a:pt x="519" y="6"/>
                    <a:pt x="519" y="6"/>
                  </a:cubicBezTo>
                  <a:cubicBezTo>
                    <a:pt x="519" y="3"/>
                    <a:pt x="522" y="0"/>
                    <a:pt x="525" y="0"/>
                  </a:cubicBezTo>
                  <a:cubicBezTo>
                    <a:pt x="529" y="0"/>
                    <a:pt x="531" y="3"/>
                    <a:pt x="531" y="6"/>
                  </a:cubicBezTo>
                  <a:cubicBezTo>
                    <a:pt x="531" y="56"/>
                    <a:pt x="531" y="56"/>
                    <a:pt x="531" y="56"/>
                  </a:cubicBezTo>
                  <a:cubicBezTo>
                    <a:pt x="531" y="59"/>
                    <a:pt x="529" y="62"/>
                    <a:pt x="525" y="62"/>
                  </a:cubicBezTo>
                  <a:close/>
                  <a:moveTo>
                    <a:pt x="6" y="237"/>
                  </a:moveTo>
                  <a:cubicBezTo>
                    <a:pt x="3" y="237"/>
                    <a:pt x="0" y="234"/>
                    <a:pt x="0" y="231"/>
                  </a:cubicBezTo>
                  <a:cubicBezTo>
                    <a:pt x="0" y="230"/>
                    <a:pt x="1" y="228"/>
                    <a:pt x="2" y="227"/>
                  </a:cubicBezTo>
                  <a:cubicBezTo>
                    <a:pt x="89" y="115"/>
                    <a:pt x="89" y="115"/>
                    <a:pt x="89" y="115"/>
                  </a:cubicBezTo>
                  <a:cubicBezTo>
                    <a:pt x="90" y="113"/>
                    <a:pt x="92" y="112"/>
                    <a:pt x="94" y="112"/>
                  </a:cubicBezTo>
                  <a:cubicBezTo>
                    <a:pt x="96" y="112"/>
                    <a:pt x="97" y="113"/>
                    <a:pt x="99" y="114"/>
                  </a:cubicBezTo>
                  <a:cubicBezTo>
                    <a:pt x="194" y="221"/>
                    <a:pt x="194" y="221"/>
                    <a:pt x="194" y="221"/>
                  </a:cubicBezTo>
                  <a:cubicBezTo>
                    <a:pt x="277" y="115"/>
                    <a:pt x="277" y="115"/>
                    <a:pt x="277" y="115"/>
                  </a:cubicBezTo>
                  <a:cubicBezTo>
                    <a:pt x="279" y="112"/>
                    <a:pt x="282" y="111"/>
                    <a:pt x="285" y="113"/>
                  </a:cubicBezTo>
                  <a:cubicBezTo>
                    <a:pt x="288" y="115"/>
                    <a:pt x="289" y="119"/>
                    <a:pt x="287" y="122"/>
                  </a:cubicBezTo>
                  <a:cubicBezTo>
                    <a:pt x="287" y="122"/>
                    <a:pt x="287" y="122"/>
                    <a:pt x="286" y="122"/>
                  </a:cubicBezTo>
                  <a:cubicBezTo>
                    <a:pt x="199" y="235"/>
                    <a:pt x="199" y="235"/>
                    <a:pt x="199" y="235"/>
                  </a:cubicBezTo>
                  <a:cubicBezTo>
                    <a:pt x="197" y="238"/>
                    <a:pt x="193" y="238"/>
                    <a:pt x="190" y="236"/>
                  </a:cubicBezTo>
                  <a:cubicBezTo>
                    <a:pt x="190" y="236"/>
                    <a:pt x="190" y="235"/>
                    <a:pt x="189" y="235"/>
                  </a:cubicBezTo>
                  <a:cubicBezTo>
                    <a:pt x="94" y="128"/>
                    <a:pt x="94" y="128"/>
                    <a:pt x="94" y="128"/>
                  </a:cubicBezTo>
                  <a:cubicBezTo>
                    <a:pt x="11" y="235"/>
                    <a:pt x="11" y="235"/>
                    <a:pt x="11" y="235"/>
                  </a:cubicBezTo>
                  <a:cubicBezTo>
                    <a:pt x="10" y="236"/>
                    <a:pt x="8" y="237"/>
                    <a:pt x="6" y="2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 name="Oval 66"/>
            <p:cNvSpPr>
              <a:spLocks noChangeArrowheads="1"/>
            </p:cNvSpPr>
            <p:nvPr/>
          </p:nvSpPr>
          <p:spPr bwMode="auto">
            <a:xfrm>
              <a:off x="2333" y="1336"/>
              <a:ext cx="88"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 name="Freeform 67"/>
            <p:cNvSpPr>
              <a:spLocks noEditPoints="1"/>
            </p:cNvSpPr>
            <p:nvPr/>
          </p:nvSpPr>
          <p:spPr bwMode="auto">
            <a:xfrm>
              <a:off x="2317" y="1321"/>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4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2" y="50"/>
                    <a:pt x="0" y="39"/>
                    <a:pt x="0" y="25"/>
                  </a:cubicBezTo>
                  <a:cubicBezTo>
                    <a:pt x="0" y="11"/>
                    <a:pt x="12" y="0"/>
                    <a:pt x="25" y="0"/>
                  </a:cubicBezTo>
                  <a:cubicBezTo>
                    <a:pt x="39" y="0"/>
                    <a:pt x="50" y="11"/>
                    <a:pt x="50" y="25"/>
                  </a:cubicBezTo>
                  <a:cubicBezTo>
                    <a:pt x="50" y="39"/>
                    <a:pt x="39" y="50"/>
                    <a:pt x="25" y="50"/>
                  </a:cubicBezTo>
                  <a:close/>
                  <a:moveTo>
                    <a:pt x="25" y="12"/>
                  </a:moveTo>
                  <a:cubicBezTo>
                    <a:pt x="19" y="13"/>
                    <a:pt x="13" y="19"/>
                    <a:pt x="14" y="26"/>
                  </a:cubicBezTo>
                  <a:cubicBezTo>
                    <a:pt x="14" y="32"/>
                    <a:pt x="19" y="37"/>
                    <a:pt x="25" y="37"/>
                  </a:cubicBezTo>
                  <a:cubicBezTo>
                    <a:pt x="32" y="37"/>
                    <a:pt x="38" y="31"/>
                    <a:pt x="37" y="24"/>
                  </a:cubicBezTo>
                  <a:cubicBezTo>
                    <a:pt x="37" y="18"/>
                    <a:pt x="32"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 name="Oval 68"/>
            <p:cNvSpPr>
              <a:spLocks noChangeArrowheads="1"/>
            </p:cNvSpPr>
            <p:nvPr/>
          </p:nvSpPr>
          <p:spPr bwMode="auto">
            <a:xfrm>
              <a:off x="2779" y="1336"/>
              <a:ext cx="90"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 name="Freeform 69"/>
            <p:cNvSpPr>
              <a:spLocks noEditPoints="1"/>
            </p:cNvSpPr>
            <p:nvPr/>
          </p:nvSpPr>
          <p:spPr bwMode="auto">
            <a:xfrm>
              <a:off x="2764" y="1321"/>
              <a:ext cx="120"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3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3"/>
                    <a:pt x="13" y="19"/>
                    <a:pt x="13" y="26"/>
                  </a:cubicBezTo>
                  <a:cubicBezTo>
                    <a:pt x="13" y="32"/>
                    <a:pt x="19" y="37"/>
                    <a:pt x="25" y="37"/>
                  </a:cubicBezTo>
                  <a:cubicBezTo>
                    <a:pt x="32" y="37"/>
                    <a:pt x="37" y="31"/>
                    <a:pt x="37" y="24"/>
                  </a:cubicBezTo>
                  <a:cubicBezTo>
                    <a:pt x="37" y="18"/>
                    <a:pt x="31"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 name="Oval 70"/>
            <p:cNvSpPr>
              <a:spLocks noChangeArrowheads="1"/>
            </p:cNvSpPr>
            <p:nvPr/>
          </p:nvSpPr>
          <p:spPr bwMode="auto">
            <a:xfrm>
              <a:off x="2541" y="1069"/>
              <a:ext cx="90"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1" name="Freeform 71"/>
            <p:cNvSpPr>
              <a:spLocks noEditPoints="1"/>
            </p:cNvSpPr>
            <p:nvPr/>
          </p:nvSpPr>
          <p:spPr bwMode="auto">
            <a:xfrm>
              <a:off x="2526" y="1053"/>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3 h 50"/>
                <a:gd name="T12" fmla="*/ 13 w 50"/>
                <a:gd name="T13" fmla="*/ 26 h 50"/>
                <a:gd name="T14" fmla="*/ 25 w 50"/>
                <a:gd name="T15" fmla="*/ 38 h 50"/>
                <a:gd name="T16" fmla="*/ 37 w 50"/>
                <a:gd name="T17" fmla="*/ 25 h 50"/>
                <a:gd name="T18" fmla="*/ 25 w 50"/>
                <a:gd name="T1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2"/>
                    <a:pt x="11" y="0"/>
                    <a:pt x="25" y="0"/>
                  </a:cubicBezTo>
                  <a:cubicBezTo>
                    <a:pt x="39" y="0"/>
                    <a:pt x="50" y="12"/>
                    <a:pt x="50" y="25"/>
                  </a:cubicBezTo>
                  <a:cubicBezTo>
                    <a:pt x="50" y="39"/>
                    <a:pt x="39" y="50"/>
                    <a:pt x="25" y="50"/>
                  </a:cubicBezTo>
                  <a:close/>
                  <a:moveTo>
                    <a:pt x="25" y="13"/>
                  </a:moveTo>
                  <a:cubicBezTo>
                    <a:pt x="18" y="13"/>
                    <a:pt x="13" y="19"/>
                    <a:pt x="13" y="26"/>
                  </a:cubicBezTo>
                  <a:cubicBezTo>
                    <a:pt x="13" y="33"/>
                    <a:pt x="19" y="38"/>
                    <a:pt x="25" y="38"/>
                  </a:cubicBezTo>
                  <a:cubicBezTo>
                    <a:pt x="32" y="38"/>
                    <a:pt x="37" y="32"/>
                    <a:pt x="37" y="25"/>
                  </a:cubicBezTo>
                  <a:cubicBezTo>
                    <a:pt x="37" y="18"/>
                    <a:pt x="31" y="13"/>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2" name="Oval 72"/>
            <p:cNvSpPr>
              <a:spLocks noChangeArrowheads="1"/>
            </p:cNvSpPr>
            <p:nvPr/>
          </p:nvSpPr>
          <p:spPr bwMode="auto">
            <a:xfrm>
              <a:off x="2988" y="1069"/>
              <a:ext cx="89"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3" name="Freeform 73"/>
            <p:cNvSpPr>
              <a:spLocks noEditPoints="1"/>
            </p:cNvSpPr>
            <p:nvPr/>
          </p:nvSpPr>
          <p:spPr bwMode="auto">
            <a:xfrm>
              <a:off x="2333" y="1053"/>
              <a:ext cx="863" cy="1220"/>
            </a:xfrm>
            <a:custGeom>
              <a:avLst/>
              <a:gdLst>
                <a:gd name="T0" fmla="*/ 293 w 362"/>
                <a:gd name="T1" fmla="*/ 50 h 513"/>
                <a:gd name="T2" fmla="*/ 268 w 362"/>
                <a:gd name="T3" fmla="*/ 25 h 513"/>
                <a:gd name="T4" fmla="*/ 293 w 362"/>
                <a:gd name="T5" fmla="*/ 0 h 513"/>
                <a:gd name="T6" fmla="*/ 318 w 362"/>
                <a:gd name="T7" fmla="*/ 25 h 513"/>
                <a:gd name="T8" fmla="*/ 293 w 362"/>
                <a:gd name="T9" fmla="*/ 50 h 513"/>
                <a:gd name="T10" fmla="*/ 293 w 362"/>
                <a:gd name="T11" fmla="*/ 13 h 513"/>
                <a:gd name="T12" fmla="*/ 282 w 362"/>
                <a:gd name="T13" fmla="*/ 26 h 513"/>
                <a:gd name="T14" fmla="*/ 293 w 362"/>
                <a:gd name="T15" fmla="*/ 38 h 513"/>
                <a:gd name="T16" fmla="*/ 305 w 362"/>
                <a:gd name="T17" fmla="*/ 25 h 513"/>
                <a:gd name="T18" fmla="*/ 293 w 362"/>
                <a:gd name="T19" fmla="*/ 13 h 513"/>
                <a:gd name="T20" fmla="*/ 281 w 362"/>
                <a:gd name="T21" fmla="*/ 513 h 513"/>
                <a:gd name="T22" fmla="*/ 200 w 362"/>
                <a:gd name="T23" fmla="*/ 432 h 513"/>
                <a:gd name="T24" fmla="*/ 281 w 362"/>
                <a:gd name="T25" fmla="*/ 351 h 513"/>
                <a:gd name="T26" fmla="*/ 362 w 362"/>
                <a:gd name="T27" fmla="*/ 432 h 513"/>
                <a:gd name="T28" fmla="*/ 281 w 362"/>
                <a:gd name="T29" fmla="*/ 513 h 513"/>
                <a:gd name="T30" fmla="*/ 281 w 362"/>
                <a:gd name="T31" fmla="*/ 363 h 513"/>
                <a:gd name="T32" fmla="*/ 212 w 362"/>
                <a:gd name="T33" fmla="*/ 432 h 513"/>
                <a:gd name="T34" fmla="*/ 281 w 362"/>
                <a:gd name="T35" fmla="*/ 501 h 513"/>
                <a:gd name="T36" fmla="*/ 350 w 362"/>
                <a:gd name="T37" fmla="*/ 432 h 513"/>
                <a:gd name="T38" fmla="*/ 281 w 362"/>
                <a:gd name="T39" fmla="*/ 363 h 513"/>
                <a:gd name="T40" fmla="*/ 306 w 362"/>
                <a:gd name="T41" fmla="*/ 250 h 513"/>
                <a:gd name="T42" fmla="*/ 6 w 362"/>
                <a:gd name="T43" fmla="*/ 250 h 513"/>
                <a:gd name="T44" fmla="*/ 0 w 362"/>
                <a:gd name="T45" fmla="*/ 244 h 513"/>
                <a:gd name="T46" fmla="*/ 6 w 362"/>
                <a:gd name="T47" fmla="*/ 238 h 513"/>
                <a:gd name="T48" fmla="*/ 306 w 362"/>
                <a:gd name="T49" fmla="*/ 238 h 513"/>
                <a:gd name="T50" fmla="*/ 312 w 362"/>
                <a:gd name="T51" fmla="*/ 244 h 513"/>
                <a:gd name="T52" fmla="*/ 306 w 362"/>
                <a:gd name="T53" fmla="*/ 250 h 513"/>
                <a:gd name="T54" fmla="*/ 306 w 362"/>
                <a:gd name="T55" fmla="*/ 313 h 513"/>
                <a:gd name="T56" fmla="*/ 6 w 362"/>
                <a:gd name="T57" fmla="*/ 313 h 513"/>
                <a:gd name="T58" fmla="*/ 0 w 362"/>
                <a:gd name="T59" fmla="*/ 307 h 513"/>
                <a:gd name="T60" fmla="*/ 6 w 362"/>
                <a:gd name="T61" fmla="*/ 301 h 513"/>
                <a:gd name="T62" fmla="*/ 306 w 362"/>
                <a:gd name="T63" fmla="*/ 301 h 513"/>
                <a:gd name="T64" fmla="*/ 312 w 362"/>
                <a:gd name="T65" fmla="*/ 307 h 513"/>
                <a:gd name="T66" fmla="*/ 306 w 362"/>
                <a:gd name="T67" fmla="*/ 3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513">
                  <a:moveTo>
                    <a:pt x="293" y="50"/>
                  </a:moveTo>
                  <a:cubicBezTo>
                    <a:pt x="280" y="50"/>
                    <a:pt x="268" y="39"/>
                    <a:pt x="268" y="25"/>
                  </a:cubicBezTo>
                  <a:cubicBezTo>
                    <a:pt x="268" y="12"/>
                    <a:pt x="280" y="0"/>
                    <a:pt x="293" y="0"/>
                  </a:cubicBezTo>
                  <a:cubicBezTo>
                    <a:pt x="307" y="0"/>
                    <a:pt x="318" y="12"/>
                    <a:pt x="318" y="25"/>
                  </a:cubicBezTo>
                  <a:cubicBezTo>
                    <a:pt x="318" y="39"/>
                    <a:pt x="307" y="50"/>
                    <a:pt x="293" y="50"/>
                  </a:cubicBezTo>
                  <a:close/>
                  <a:moveTo>
                    <a:pt x="293" y="13"/>
                  </a:moveTo>
                  <a:cubicBezTo>
                    <a:pt x="287" y="13"/>
                    <a:pt x="281" y="19"/>
                    <a:pt x="282" y="26"/>
                  </a:cubicBezTo>
                  <a:cubicBezTo>
                    <a:pt x="282" y="33"/>
                    <a:pt x="287" y="38"/>
                    <a:pt x="293" y="38"/>
                  </a:cubicBezTo>
                  <a:cubicBezTo>
                    <a:pt x="300" y="38"/>
                    <a:pt x="306" y="32"/>
                    <a:pt x="305" y="25"/>
                  </a:cubicBezTo>
                  <a:cubicBezTo>
                    <a:pt x="305" y="18"/>
                    <a:pt x="300" y="13"/>
                    <a:pt x="293" y="13"/>
                  </a:cubicBezTo>
                  <a:close/>
                  <a:moveTo>
                    <a:pt x="281" y="513"/>
                  </a:moveTo>
                  <a:cubicBezTo>
                    <a:pt x="236" y="513"/>
                    <a:pt x="200" y="477"/>
                    <a:pt x="200" y="432"/>
                  </a:cubicBezTo>
                  <a:cubicBezTo>
                    <a:pt x="200" y="387"/>
                    <a:pt x="236" y="351"/>
                    <a:pt x="281" y="351"/>
                  </a:cubicBezTo>
                  <a:cubicBezTo>
                    <a:pt x="326" y="351"/>
                    <a:pt x="362" y="387"/>
                    <a:pt x="362" y="432"/>
                  </a:cubicBezTo>
                  <a:cubicBezTo>
                    <a:pt x="362" y="477"/>
                    <a:pt x="326" y="513"/>
                    <a:pt x="281" y="513"/>
                  </a:cubicBezTo>
                  <a:close/>
                  <a:moveTo>
                    <a:pt x="281" y="363"/>
                  </a:moveTo>
                  <a:cubicBezTo>
                    <a:pt x="243" y="363"/>
                    <a:pt x="212" y="394"/>
                    <a:pt x="212" y="432"/>
                  </a:cubicBezTo>
                  <a:cubicBezTo>
                    <a:pt x="212" y="470"/>
                    <a:pt x="243" y="501"/>
                    <a:pt x="281" y="501"/>
                  </a:cubicBezTo>
                  <a:cubicBezTo>
                    <a:pt x="319" y="501"/>
                    <a:pt x="350" y="470"/>
                    <a:pt x="350" y="432"/>
                  </a:cubicBezTo>
                  <a:cubicBezTo>
                    <a:pt x="350" y="394"/>
                    <a:pt x="319" y="363"/>
                    <a:pt x="281" y="363"/>
                  </a:cubicBezTo>
                  <a:close/>
                  <a:moveTo>
                    <a:pt x="306" y="250"/>
                  </a:moveTo>
                  <a:cubicBezTo>
                    <a:pt x="6" y="250"/>
                    <a:pt x="6" y="250"/>
                    <a:pt x="6" y="250"/>
                  </a:cubicBezTo>
                  <a:cubicBezTo>
                    <a:pt x="3" y="250"/>
                    <a:pt x="0" y="248"/>
                    <a:pt x="0" y="244"/>
                  </a:cubicBezTo>
                  <a:cubicBezTo>
                    <a:pt x="0" y="241"/>
                    <a:pt x="3" y="238"/>
                    <a:pt x="6" y="238"/>
                  </a:cubicBezTo>
                  <a:cubicBezTo>
                    <a:pt x="306" y="238"/>
                    <a:pt x="306" y="238"/>
                    <a:pt x="306" y="238"/>
                  </a:cubicBezTo>
                  <a:cubicBezTo>
                    <a:pt x="309" y="238"/>
                    <a:pt x="312" y="241"/>
                    <a:pt x="312" y="244"/>
                  </a:cubicBezTo>
                  <a:cubicBezTo>
                    <a:pt x="312" y="248"/>
                    <a:pt x="309" y="250"/>
                    <a:pt x="306" y="250"/>
                  </a:cubicBezTo>
                  <a:close/>
                  <a:moveTo>
                    <a:pt x="306" y="313"/>
                  </a:moveTo>
                  <a:cubicBezTo>
                    <a:pt x="6" y="313"/>
                    <a:pt x="6" y="313"/>
                    <a:pt x="6" y="313"/>
                  </a:cubicBezTo>
                  <a:cubicBezTo>
                    <a:pt x="3" y="313"/>
                    <a:pt x="0" y="310"/>
                    <a:pt x="0" y="307"/>
                  </a:cubicBezTo>
                  <a:cubicBezTo>
                    <a:pt x="0" y="303"/>
                    <a:pt x="3" y="301"/>
                    <a:pt x="6" y="301"/>
                  </a:cubicBezTo>
                  <a:cubicBezTo>
                    <a:pt x="306" y="301"/>
                    <a:pt x="306" y="301"/>
                    <a:pt x="306" y="301"/>
                  </a:cubicBezTo>
                  <a:cubicBezTo>
                    <a:pt x="309" y="301"/>
                    <a:pt x="312" y="303"/>
                    <a:pt x="312" y="307"/>
                  </a:cubicBezTo>
                  <a:cubicBezTo>
                    <a:pt x="312" y="310"/>
                    <a:pt x="309" y="313"/>
                    <a:pt x="306" y="3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4" name="Freeform 74"/>
            <p:cNvSpPr/>
            <p:nvPr/>
          </p:nvSpPr>
          <p:spPr bwMode="auto">
            <a:xfrm>
              <a:off x="3003" y="1902"/>
              <a:ext cx="195" cy="305"/>
            </a:xfrm>
            <a:custGeom>
              <a:avLst/>
              <a:gdLst>
                <a:gd name="T0" fmla="*/ 53 w 82"/>
                <a:gd name="T1" fmla="*/ 128 h 128"/>
                <a:gd name="T2" fmla="*/ 53 w 82"/>
                <a:gd name="T3" fmla="*/ 128 h 128"/>
                <a:gd name="T4" fmla="*/ 53 w 82"/>
                <a:gd name="T5" fmla="*/ 22 h 128"/>
                <a:gd name="T6" fmla="*/ 0 w 82"/>
                <a:gd name="T7" fmla="*/ 0 h 128"/>
                <a:gd name="T8" fmla="*/ 0 w 82"/>
                <a:gd name="T9" fmla="*/ 75 h 128"/>
                <a:gd name="T10" fmla="*/ 53 w 82"/>
                <a:gd name="T11" fmla="*/ 128 h 128"/>
              </a:gdLst>
              <a:ahLst/>
              <a:cxnLst>
                <a:cxn ang="0">
                  <a:pos x="T0" y="T1"/>
                </a:cxn>
                <a:cxn ang="0">
                  <a:pos x="T2" y="T3"/>
                </a:cxn>
                <a:cxn ang="0">
                  <a:pos x="T4" y="T5"/>
                </a:cxn>
                <a:cxn ang="0">
                  <a:pos x="T6" y="T7"/>
                </a:cxn>
                <a:cxn ang="0">
                  <a:pos x="T8" y="T9"/>
                </a:cxn>
                <a:cxn ang="0">
                  <a:pos x="T10" y="T11"/>
                </a:cxn>
              </a:cxnLst>
              <a:rect l="0" t="0" r="r" b="b"/>
              <a:pathLst>
                <a:path w="82" h="128">
                  <a:moveTo>
                    <a:pt x="53" y="128"/>
                  </a:moveTo>
                  <a:cubicBezTo>
                    <a:pt x="53" y="128"/>
                    <a:pt x="53" y="128"/>
                    <a:pt x="53" y="128"/>
                  </a:cubicBezTo>
                  <a:cubicBezTo>
                    <a:pt x="82" y="98"/>
                    <a:pt x="82" y="51"/>
                    <a:pt x="53" y="22"/>
                  </a:cubicBezTo>
                  <a:cubicBezTo>
                    <a:pt x="39" y="8"/>
                    <a:pt x="20" y="0"/>
                    <a:pt x="0" y="0"/>
                  </a:cubicBezTo>
                  <a:cubicBezTo>
                    <a:pt x="0" y="75"/>
                    <a:pt x="0" y="75"/>
                    <a:pt x="0" y="75"/>
                  </a:cubicBezTo>
                  <a:lnTo>
                    <a:pt x="53" y="128"/>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5" name="Freeform 75"/>
            <p:cNvSpPr>
              <a:spLocks noEditPoints="1"/>
            </p:cNvSpPr>
            <p:nvPr/>
          </p:nvSpPr>
          <p:spPr bwMode="auto">
            <a:xfrm>
              <a:off x="2988" y="1888"/>
              <a:ext cx="208" cy="333"/>
            </a:xfrm>
            <a:custGeom>
              <a:avLst/>
              <a:gdLst>
                <a:gd name="T0" fmla="*/ 59 w 87"/>
                <a:gd name="T1" fmla="*/ 140 h 140"/>
                <a:gd name="T2" fmla="*/ 55 w 87"/>
                <a:gd name="T3" fmla="*/ 138 h 140"/>
                <a:gd name="T4" fmla="*/ 2 w 87"/>
                <a:gd name="T5" fmla="*/ 85 h 140"/>
                <a:gd name="T6" fmla="*/ 0 w 87"/>
                <a:gd name="T7" fmla="*/ 81 h 140"/>
                <a:gd name="T8" fmla="*/ 0 w 87"/>
                <a:gd name="T9" fmla="*/ 6 h 140"/>
                <a:gd name="T10" fmla="*/ 6 w 87"/>
                <a:gd name="T11" fmla="*/ 0 h 140"/>
                <a:gd name="T12" fmla="*/ 87 w 87"/>
                <a:gd name="T13" fmla="*/ 81 h 140"/>
                <a:gd name="T14" fmla="*/ 63 w 87"/>
                <a:gd name="T15" fmla="*/ 138 h 140"/>
                <a:gd name="T16" fmla="*/ 59 w 87"/>
                <a:gd name="T17" fmla="*/ 140 h 140"/>
                <a:gd name="T18" fmla="*/ 12 w 87"/>
                <a:gd name="T19" fmla="*/ 78 h 140"/>
                <a:gd name="T20" fmla="*/ 59 w 87"/>
                <a:gd name="T21" fmla="*/ 125 h 140"/>
                <a:gd name="T22" fmla="*/ 75 w 87"/>
                <a:gd name="T23" fmla="*/ 81 h 140"/>
                <a:gd name="T24" fmla="*/ 12 w 87"/>
                <a:gd name="T25" fmla="*/ 12 h 140"/>
                <a:gd name="T26" fmla="*/ 12 w 87"/>
                <a:gd name="T2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40">
                  <a:moveTo>
                    <a:pt x="59" y="140"/>
                  </a:moveTo>
                  <a:cubicBezTo>
                    <a:pt x="57" y="140"/>
                    <a:pt x="56" y="139"/>
                    <a:pt x="55" y="138"/>
                  </a:cubicBezTo>
                  <a:cubicBezTo>
                    <a:pt x="2" y="85"/>
                    <a:pt x="2" y="85"/>
                    <a:pt x="2" y="85"/>
                  </a:cubicBezTo>
                  <a:cubicBezTo>
                    <a:pt x="0" y="84"/>
                    <a:pt x="0" y="82"/>
                    <a:pt x="0" y="81"/>
                  </a:cubicBezTo>
                  <a:cubicBezTo>
                    <a:pt x="0" y="6"/>
                    <a:pt x="0" y="6"/>
                    <a:pt x="0" y="6"/>
                  </a:cubicBezTo>
                  <a:cubicBezTo>
                    <a:pt x="0" y="2"/>
                    <a:pt x="3" y="0"/>
                    <a:pt x="6" y="0"/>
                  </a:cubicBezTo>
                  <a:cubicBezTo>
                    <a:pt x="51" y="0"/>
                    <a:pt x="87" y="36"/>
                    <a:pt x="87" y="81"/>
                  </a:cubicBezTo>
                  <a:cubicBezTo>
                    <a:pt x="87" y="102"/>
                    <a:pt x="79" y="123"/>
                    <a:pt x="63" y="138"/>
                  </a:cubicBezTo>
                  <a:cubicBezTo>
                    <a:pt x="62" y="139"/>
                    <a:pt x="61" y="140"/>
                    <a:pt x="59" y="140"/>
                  </a:cubicBezTo>
                  <a:close/>
                  <a:moveTo>
                    <a:pt x="12" y="78"/>
                  </a:moveTo>
                  <a:cubicBezTo>
                    <a:pt x="59" y="125"/>
                    <a:pt x="59" y="125"/>
                    <a:pt x="59" y="125"/>
                  </a:cubicBezTo>
                  <a:cubicBezTo>
                    <a:pt x="69" y="112"/>
                    <a:pt x="75" y="97"/>
                    <a:pt x="75" y="81"/>
                  </a:cubicBezTo>
                  <a:cubicBezTo>
                    <a:pt x="75" y="45"/>
                    <a:pt x="48" y="16"/>
                    <a:pt x="12" y="12"/>
                  </a:cubicBez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6" name="Freeform 76"/>
            <p:cNvSpPr/>
            <p:nvPr/>
          </p:nvSpPr>
          <p:spPr bwMode="auto">
            <a:xfrm>
              <a:off x="2824" y="2081"/>
              <a:ext cx="305" cy="178"/>
            </a:xfrm>
            <a:custGeom>
              <a:avLst/>
              <a:gdLst>
                <a:gd name="T0" fmla="*/ 75 w 128"/>
                <a:gd name="T1" fmla="*/ 75 h 75"/>
                <a:gd name="T2" fmla="*/ 128 w 128"/>
                <a:gd name="T3" fmla="*/ 53 h 75"/>
                <a:gd name="T4" fmla="*/ 75 w 128"/>
                <a:gd name="T5" fmla="*/ 0 h 75"/>
                <a:gd name="T6" fmla="*/ 0 w 128"/>
                <a:gd name="T7" fmla="*/ 0 h 75"/>
                <a:gd name="T8" fmla="*/ 75 w 128"/>
                <a:gd name="T9" fmla="*/ 75 h 75"/>
              </a:gdLst>
              <a:ahLst/>
              <a:cxnLst>
                <a:cxn ang="0">
                  <a:pos x="T0" y="T1"/>
                </a:cxn>
                <a:cxn ang="0">
                  <a:pos x="T2" y="T3"/>
                </a:cxn>
                <a:cxn ang="0">
                  <a:pos x="T4" y="T5"/>
                </a:cxn>
                <a:cxn ang="0">
                  <a:pos x="T6" y="T7"/>
                </a:cxn>
                <a:cxn ang="0">
                  <a:pos x="T8" y="T9"/>
                </a:cxn>
              </a:cxnLst>
              <a:rect l="0" t="0" r="r" b="b"/>
              <a:pathLst>
                <a:path w="128" h="75">
                  <a:moveTo>
                    <a:pt x="75" y="75"/>
                  </a:moveTo>
                  <a:cubicBezTo>
                    <a:pt x="95" y="75"/>
                    <a:pt x="114" y="67"/>
                    <a:pt x="128" y="53"/>
                  </a:cubicBezTo>
                  <a:cubicBezTo>
                    <a:pt x="75" y="0"/>
                    <a:pt x="75" y="0"/>
                    <a:pt x="75" y="0"/>
                  </a:cubicBezTo>
                  <a:cubicBezTo>
                    <a:pt x="0" y="0"/>
                    <a:pt x="0" y="0"/>
                    <a:pt x="0" y="0"/>
                  </a:cubicBezTo>
                  <a:cubicBezTo>
                    <a:pt x="0" y="41"/>
                    <a:pt x="34" y="75"/>
                    <a:pt x="75" y="75"/>
                  </a:cubicBez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7" name="Freeform 77"/>
            <p:cNvSpPr>
              <a:spLocks noEditPoints="1"/>
            </p:cNvSpPr>
            <p:nvPr/>
          </p:nvSpPr>
          <p:spPr bwMode="auto">
            <a:xfrm>
              <a:off x="2810" y="2066"/>
              <a:ext cx="336" cy="207"/>
            </a:xfrm>
            <a:custGeom>
              <a:avLst/>
              <a:gdLst>
                <a:gd name="T0" fmla="*/ 81 w 141"/>
                <a:gd name="T1" fmla="*/ 87 h 87"/>
                <a:gd name="T2" fmla="*/ 0 w 141"/>
                <a:gd name="T3" fmla="*/ 6 h 87"/>
                <a:gd name="T4" fmla="*/ 6 w 141"/>
                <a:gd name="T5" fmla="*/ 0 h 87"/>
                <a:gd name="T6" fmla="*/ 81 w 141"/>
                <a:gd name="T7" fmla="*/ 0 h 87"/>
                <a:gd name="T8" fmla="*/ 85 w 141"/>
                <a:gd name="T9" fmla="*/ 1 h 87"/>
                <a:gd name="T10" fmla="*/ 138 w 141"/>
                <a:gd name="T11" fmla="*/ 54 h 87"/>
                <a:gd name="T12" fmla="*/ 138 w 141"/>
                <a:gd name="T13" fmla="*/ 63 h 87"/>
                <a:gd name="T14" fmla="*/ 138 w 141"/>
                <a:gd name="T15" fmla="*/ 63 h 87"/>
                <a:gd name="T16" fmla="*/ 81 w 141"/>
                <a:gd name="T17" fmla="*/ 87 h 87"/>
                <a:gd name="T18" fmla="*/ 13 w 141"/>
                <a:gd name="T19" fmla="*/ 12 h 87"/>
                <a:gd name="T20" fmla="*/ 81 w 141"/>
                <a:gd name="T21" fmla="*/ 75 h 87"/>
                <a:gd name="T22" fmla="*/ 125 w 141"/>
                <a:gd name="T23" fmla="*/ 59 h 87"/>
                <a:gd name="T24" fmla="*/ 78 w 141"/>
                <a:gd name="T25" fmla="*/ 12 h 87"/>
                <a:gd name="T26" fmla="*/ 13 w 141"/>
                <a:gd name="T2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87">
                  <a:moveTo>
                    <a:pt x="81" y="87"/>
                  </a:moveTo>
                  <a:cubicBezTo>
                    <a:pt x="36" y="87"/>
                    <a:pt x="0" y="51"/>
                    <a:pt x="0" y="6"/>
                  </a:cubicBezTo>
                  <a:cubicBezTo>
                    <a:pt x="0" y="2"/>
                    <a:pt x="3" y="0"/>
                    <a:pt x="6" y="0"/>
                  </a:cubicBezTo>
                  <a:cubicBezTo>
                    <a:pt x="81" y="0"/>
                    <a:pt x="81" y="0"/>
                    <a:pt x="81" y="0"/>
                  </a:cubicBezTo>
                  <a:cubicBezTo>
                    <a:pt x="83" y="0"/>
                    <a:pt x="84" y="0"/>
                    <a:pt x="85" y="1"/>
                  </a:cubicBezTo>
                  <a:cubicBezTo>
                    <a:pt x="138" y="54"/>
                    <a:pt x="138" y="54"/>
                    <a:pt x="138" y="54"/>
                  </a:cubicBezTo>
                  <a:cubicBezTo>
                    <a:pt x="141" y="57"/>
                    <a:pt x="141" y="61"/>
                    <a:pt x="138" y="63"/>
                  </a:cubicBezTo>
                  <a:cubicBezTo>
                    <a:pt x="138" y="63"/>
                    <a:pt x="138" y="63"/>
                    <a:pt x="138" y="63"/>
                  </a:cubicBezTo>
                  <a:cubicBezTo>
                    <a:pt x="123" y="78"/>
                    <a:pt x="103" y="87"/>
                    <a:pt x="81" y="87"/>
                  </a:cubicBezTo>
                  <a:close/>
                  <a:moveTo>
                    <a:pt x="13" y="12"/>
                  </a:moveTo>
                  <a:cubicBezTo>
                    <a:pt x="16" y="47"/>
                    <a:pt x="45" y="75"/>
                    <a:pt x="81" y="75"/>
                  </a:cubicBezTo>
                  <a:cubicBezTo>
                    <a:pt x="97" y="75"/>
                    <a:pt x="113" y="69"/>
                    <a:pt x="125" y="59"/>
                  </a:cubicBezTo>
                  <a:cubicBezTo>
                    <a:pt x="78" y="12"/>
                    <a:pt x="78" y="12"/>
                    <a:pt x="78" y="12"/>
                  </a:cubicBez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8" name="Freeform 78"/>
            <p:cNvSpPr/>
            <p:nvPr/>
          </p:nvSpPr>
          <p:spPr bwMode="auto">
            <a:xfrm>
              <a:off x="2362" y="1916"/>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9" name="Freeform 79"/>
            <p:cNvSpPr/>
            <p:nvPr/>
          </p:nvSpPr>
          <p:spPr bwMode="auto">
            <a:xfrm>
              <a:off x="2362" y="2066"/>
              <a:ext cx="269" cy="29"/>
            </a:xfrm>
            <a:custGeom>
              <a:avLst/>
              <a:gdLst>
                <a:gd name="T0" fmla="*/ 106 w 113"/>
                <a:gd name="T1" fmla="*/ 12 h 12"/>
                <a:gd name="T2" fmla="*/ 6 w 113"/>
                <a:gd name="T3" fmla="*/ 12 h 12"/>
                <a:gd name="T4" fmla="*/ 0 w 113"/>
                <a:gd name="T5" fmla="*/ 6 h 12"/>
                <a:gd name="T6" fmla="*/ 6 w 113"/>
                <a:gd name="T7" fmla="*/ 0 h 12"/>
                <a:gd name="T8" fmla="*/ 106 w 113"/>
                <a:gd name="T9" fmla="*/ 0 h 12"/>
                <a:gd name="T10" fmla="*/ 113 w 113"/>
                <a:gd name="T11" fmla="*/ 6 h 12"/>
                <a:gd name="T12" fmla="*/ 106 w 1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3" h="12">
                  <a:moveTo>
                    <a:pt x="106" y="12"/>
                  </a:moveTo>
                  <a:cubicBezTo>
                    <a:pt x="6" y="12"/>
                    <a:pt x="6" y="12"/>
                    <a:pt x="6" y="12"/>
                  </a:cubicBezTo>
                  <a:cubicBezTo>
                    <a:pt x="3" y="12"/>
                    <a:pt x="0" y="9"/>
                    <a:pt x="0" y="6"/>
                  </a:cubicBezTo>
                  <a:cubicBezTo>
                    <a:pt x="0" y="2"/>
                    <a:pt x="3" y="0"/>
                    <a:pt x="6" y="0"/>
                  </a:cubicBezTo>
                  <a:cubicBezTo>
                    <a:pt x="106" y="0"/>
                    <a:pt x="106" y="0"/>
                    <a:pt x="106" y="0"/>
                  </a:cubicBezTo>
                  <a:cubicBezTo>
                    <a:pt x="110" y="0"/>
                    <a:pt x="113" y="2"/>
                    <a:pt x="113" y="6"/>
                  </a:cubicBezTo>
                  <a:cubicBezTo>
                    <a:pt x="113" y="9"/>
                    <a:pt x="110" y="12"/>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0" name="Freeform 80"/>
            <p:cNvSpPr/>
            <p:nvPr/>
          </p:nvSpPr>
          <p:spPr bwMode="auto">
            <a:xfrm>
              <a:off x="2362" y="2214"/>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1" name="Freeform 81"/>
            <p:cNvSpPr/>
            <p:nvPr/>
          </p:nvSpPr>
          <p:spPr bwMode="auto">
            <a:xfrm>
              <a:off x="3598" y="2333"/>
              <a:ext cx="29" cy="90"/>
            </a:xfrm>
            <a:custGeom>
              <a:avLst/>
              <a:gdLst>
                <a:gd name="T0" fmla="*/ 6 w 12"/>
                <a:gd name="T1" fmla="*/ 38 h 38"/>
                <a:gd name="T2" fmla="*/ 0 w 12"/>
                <a:gd name="T3" fmla="*/ 31 h 38"/>
                <a:gd name="T4" fmla="*/ 0 w 12"/>
                <a:gd name="T5" fmla="*/ 6 h 38"/>
                <a:gd name="T6" fmla="*/ 6 w 12"/>
                <a:gd name="T7" fmla="*/ 0 h 38"/>
                <a:gd name="T8" fmla="*/ 12 w 12"/>
                <a:gd name="T9" fmla="*/ 6 h 38"/>
                <a:gd name="T10" fmla="*/ 12 w 12"/>
                <a:gd name="T11" fmla="*/ 31 h 38"/>
                <a:gd name="T12" fmla="*/ 6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6" y="38"/>
                  </a:moveTo>
                  <a:cubicBezTo>
                    <a:pt x="3" y="38"/>
                    <a:pt x="0" y="35"/>
                    <a:pt x="0" y="31"/>
                  </a:cubicBezTo>
                  <a:cubicBezTo>
                    <a:pt x="0" y="6"/>
                    <a:pt x="0" y="6"/>
                    <a:pt x="0" y="6"/>
                  </a:cubicBezTo>
                  <a:cubicBezTo>
                    <a:pt x="0" y="3"/>
                    <a:pt x="3" y="0"/>
                    <a:pt x="6" y="0"/>
                  </a:cubicBezTo>
                  <a:cubicBezTo>
                    <a:pt x="10" y="0"/>
                    <a:pt x="12" y="3"/>
                    <a:pt x="12" y="6"/>
                  </a:cubicBezTo>
                  <a:cubicBezTo>
                    <a:pt x="12" y="31"/>
                    <a:pt x="12" y="31"/>
                    <a:pt x="12" y="31"/>
                  </a:cubicBezTo>
                  <a:cubicBezTo>
                    <a:pt x="12" y="35"/>
                    <a:pt x="10" y="38"/>
                    <a:pt x="6"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2" name="Freeform 82"/>
            <p:cNvSpPr/>
            <p:nvPr/>
          </p:nvSpPr>
          <p:spPr bwMode="auto">
            <a:xfrm>
              <a:off x="3598" y="1738"/>
              <a:ext cx="29" cy="566"/>
            </a:xfrm>
            <a:custGeom>
              <a:avLst/>
              <a:gdLst>
                <a:gd name="T0" fmla="*/ 6 w 12"/>
                <a:gd name="T1" fmla="*/ 238 h 238"/>
                <a:gd name="T2" fmla="*/ 0 w 12"/>
                <a:gd name="T3" fmla="*/ 231 h 238"/>
                <a:gd name="T4" fmla="*/ 0 w 12"/>
                <a:gd name="T5" fmla="*/ 6 h 238"/>
                <a:gd name="T6" fmla="*/ 6 w 12"/>
                <a:gd name="T7" fmla="*/ 0 h 238"/>
                <a:gd name="T8" fmla="*/ 12 w 12"/>
                <a:gd name="T9" fmla="*/ 6 h 238"/>
                <a:gd name="T10" fmla="*/ 12 w 12"/>
                <a:gd name="T11" fmla="*/ 231 h 238"/>
                <a:gd name="T12" fmla="*/ 6 w 12"/>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2" h="238">
                  <a:moveTo>
                    <a:pt x="6" y="238"/>
                  </a:moveTo>
                  <a:cubicBezTo>
                    <a:pt x="3" y="238"/>
                    <a:pt x="0" y="235"/>
                    <a:pt x="0" y="231"/>
                  </a:cubicBezTo>
                  <a:cubicBezTo>
                    <a:pt x="0" y="6"/>
                    <a:pt x="0" y="6"/>
                    <a:pt x="0" y="6"/>
                  </a:cubicBezTo>
                  <a:cubicBezTo>
                    <a:pt x="0" y="3"/>
                    <a:pt x="3" y="0"/>
                    <a:pt x="6" y="0"/>
                  </a:cubicBezTo>
                  <a:cubicBezTo>
                    <a:pt x="10" y="0"/>
                    <a:pt x="12" y="3"/>
                    <a:pt x="12" y="6"/>
                  </a:cubicBezTo>
                  <a:cubicBezTo>
                    <a:pt x="12" y="231"/>
                    <a:pt x="12" y="231"/>
                    <a:pt x="12" y="231"/>
                  </a:cubicBezTo>
                  <a:cubicBezTo>
                    <a:pt x="12" y="235"/>
                    <a:pt x="10" y="238"/>
                    <a:pt x="6" y="2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85" name="Group 25"/>
          <p:cNvGrpSpPr>
            <a:grpSpLocks noChangeAspect="1"/>
          </p:cNvGrpSpPr>
          <p:nvPr/>
        </p:nvGrpSpPr>
        <p:grpSpPr bwMode="auto">
          <a:xfrm rot="1261458">
            <a:off x="10338331" y="5576032"/>
            <a:ext cx="912157" cy="864800"/>
            <a:chOff x="4256" y="1633"/>
            <a:chExt cx="1695" cy="1607"/>
          </a:xfrm>
        </p:grpSpPr>
        <p:sp>
          <p:nvSpPr>
            <p:cNvPr id="87" name="Freeform 26"/>
            <p:cNvSpPr/>
            <p:nvPr/>
          </p:nvSpPr>
          <p:spPr bwMode="auto">
            <a:xfrm>
              <a:off x="4420" y="1902"/>
              <a:ext cx="536" cy="326"/>
            </a:xfrm>
            <a:custGeom>
              <a:avLst/>
              <a:gdLst>
                <a:gd name="T0" fmla="*/ 212 w 225"/>
                <a:gd name="T1" fmla="*/ 137 h 137"/>
                <a:gd name="T2" fmla="*/ 12 w 225"/>
                <a:gd name="T3" fmla="*/ 137 h 137"/>
                <a:gd name="T4" fmla="*/ 0 w 225"/>
                <a:gd name="T5" fmla="*/ 125 h 137"/>
                <a:gd name="T6" fmla="*/ 0 w 225"/>
                <a:gd name="T7" fmla="*/ 12 h 137"/>
                <a:gd name="T8" fmla="*/ 12 w 225"/>
                <a:gd name="T9" fmla="*/ 0 h 137"/>
                <a:gd name="T10" fmla="*/ 212 w 225"/>
                <a:gd name="T11" fmla="*/ 0 h 137"/>
                <a:gd name="T12" fmla="*/ 225 w 225"/>
                <a:gd name="T13" fmla="*/ 12 h 137"/>
                <a:gd name="T14" fmla="*/ 225 w 225"/>
                <a:gd name="T15" fmla="*/ 125 h 137"/>
                <a:gd name="T16" fmla="*/ 212 w 225"/>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37">
                  <a:moveTo>
                    <a:pt x="212" y="137"/>
                  </a:moveTo>
                  <a:cubicBezTo>
                    <a:pt x="12" y="137"/>
                    <a:pt x="12" y="137"/>
                    <a:pt x="12" y="137"/>
                  </a:cubicBezTo>
                  <a:cubicBezTo>
                    <a:pt x="5" y="137"/>
                    <a:pt x="0" y="132"/>
                    <a:pt x="0" y="125"/>
                  </a:cubicBezTo>
                  <a:cubicBezTo>
                    <a:pt x="0" y="12"/>
                    <a:pt x="0" y="12"/>
                    <a:pt x="0" y="12"/>
                  </a:cubicBezTo>
                  <a:cubicBezTo>
                    <a:pt x="0" y="6"/>
                    <a:pt x="5" y="0"/>
                    <a:pt x="12" y="0"/>
                  </a:cubicBezTo>
                  <a:cubicBezTo>
                    <a:pt x="212" y="0"/>
                    <a:pt x="212" y="0"/>
                    <a:pt x="212" y="0"/>
                  </a:cubicBezTo>
                  <a:cubicBezTo>
                    <a:pt x="219" y="0"/>
                    <a:pt x="225" y="6"/>
                    <a:pt x="225" y="12"/>
                  </a:cubicBezTo>
                  <a:cubicBezTo>
                    <a:pt x="225" y="125"/>
                    <a:pt x="225" y="125"/>
                    <a:pt x="225" y="125"/>
                  </a:cubicBezTo>
                  <a:cubicBezTo>
                    <a:pt x="225" y="132"/>
                    <a:pt x="219" y="137"/>
                    <a:pt x="212" y="137"/>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27"/>
            <p:cNvSpPr>
              <a:spLocks noEditPoints="1"/>
            </p:cNvSpPr>
            <p:nvPr/>
          </p:nvSpPr>
          <p:spPr bwMode="auto">
            <a:xfrm>
              <a:off x="4403" y="1888"/>
              <a:ext cx="567" cy="357"/>
            </a:xfrm>
            <a:custGeom>
              <a:avLst/>
              <a:gdLst>
                <a:gd name="T0" fmla="*/ 219 w 238"/>
                <a:gd name="T1" fmla="*/ 150 h 150"/>
                <a:gd name="T2" fmla="*/ 19 w 238"/>
                <a:gd name="T3" fmla="*/ 150 h 150"/>
                <a:gd name="T4" fmla="*/ 0 w 238"/>
                <a:gd name="T5" fmla="*/ 131 h 150"/>
                <a:gd name="T6" fmla="*/ 0 w 238"/>
                <a:gd name="T7" fmla="*/ 18 h 150"/>
                <a:gd name="T8" fmla="*/ 19 w 238"/>
                <a:gd name="T9" fmla="*/ 0 h 150"/>
                <a:gd name="T10" fmla="*/ 219 w 238"/>
                <a:gd name="T11" fmla="*/ 0 h 150"/>
                <a:gd name="T12" fmla="*/ 238 w 238"/>
                <a:gd name="T13" fmla="*/ 18 h 150"/>
                <a:gd name="T14" fmla="*/ 238 w 238"/>
                <a:gd name="T15" fmla="*/ 131 h 150"/>
                <a:gd name="T16" fmla="*/ 219 w 238"/>
                <a:gd name="T17" fmla="*/ 150 h 150"/>
                <a:gd name="T18" fmla="*/ 19 w 238"/>
                <a:gd name="T19" fmla="*/ 12 h 150"/>
                <a:gd name="T20" fmla="*/ 13 w 238"/>
                <a:gd name="T21" fmla="*/ 18 h 150"/>
                <a:gd name="T22" fmla="*/ 13 w 238"/>
                <a:gd name="T23" fmla="*/ 131 h 150"/>
                <a:gd name="T24" fmla="*/ 19 w 238"/>
                <a:gd name="T25" fmla="*/ 137 h 150"/>
                <a:gd name="T26" fmla="*/ 219 w 238"/>
                <a:gd name="T27" fmla="*/ 137 h 150"/>
                <a:gd name="T28" fmla="*/ 225 w 238"/>
                <a:gd name="T29" fmla="*/ 131 h 150"/>
                <a:gd name="T30" fmla="*/ 225 w 238"/>
                <a:gd name="T31" fmla="*/ 18 h 150"/>
                <a:gd name="T32" fmla="*/ 219 w 238"/>
                <a:gd name="T33" fmla="*/ 12 h 150"/>
                <a:gd name="T34" fmla="*/ 19 w 238"/>
                <a:gd name="T35"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150">
                  <a:moveTo>
                    <a:pt x="219" y="150"/>
                  </a:moveTo>
                  <a:cubicBezTo>
                    <a:pt x="19" y="150"/>
                    <a:pt x="19" y="150"/>
                    <a:pt x="19" y="150"/>
                  </a:cubicBezTo>
                  <a:cubicBezTo>
                    <a:pt x="9" y="150"/>
                    <a:pt x="0" y="141"/>
                    <a:pt x="0" y="131"/>
                  </a:cubicBezTo>
                  <a:cubicBezTo>
                    <a:pt x="0" y="18"/>
                    <a:pt x="0" y="18"/>
                    <a:pt x="0" y="18"/>
                  </a:cubicBezTo>
                  <a:cubicBezTo>
                    <a:pt x="0" y="8"/>
                    <a:pt x="9" y="0"/>
                    <a:pt x="19" y="0"/>
                  </a:cubicBezTo>
                  <a:cubicBezTo>
                    <a:pt x="219" y="0"/>
                    <a:pt x="219" y="0"/>
                    <a:pt x="219" y="0"/>
                  </a:cubicBezTo>
                  <a:cubicBezTo>
                    <a:pt x="229" y="0"/>
                    <a:pt x="238" y="8"/>
                    <a:pt x="238" y="18"/>
                  </a:cubicBezTo>
                  <a:cubicBezTo>
                    <a:pt x="238" y="131"/>
                    <a:pt x="238" y="131"/>
                    <a:pt x="238" y="131"/>
                  </a:cubicBezTo>
                  <a:cubicBezTo>
                    <a:pt x="238" y="141"/>
                    <a:pt x="229" y="150"/>
                    <a:pt x="219" y="150"/>
                  </a:cubicBezTo>
                  <a:close/>
                  <a:moveTo>
                    <a:pt x="19" y="12"/>
                  </a:moveTo>
                  <a:cubicBezTo>
                    <a:pt x="16" y="12"/>
                    <a:pt x="13" y="15"/>
                    <a:pt x="13" y="18"/>
                  </a:cubicBezTo>
                  <a:cubicBezTo>
                    <a:pt x="13" y="131"/>
                    <a:pt x="13" y="131"/>
                    <a:pt x="13" y="131"/>
                  </a:cubicBezTo>
                  <a:cubicBezTo>
                    <a:pt x="13" y="134"/>
                    <a:pt x="16" y="137"/>
                    <a:pt x="19" y="137"/>
                  </a:cubicBezTo>
                  <a:cubicBezTo>
                    <a:pt x="219" y="137"/>
                    <a:pt x="219" y="137"/>
                    <a:pt x="219" y="137"/>
                  </a:cubicBezTo>
                  <a:cubicBezTo>
                    <a:pt x="222" y="137"/>
                    <a:pt x="225" y="134"/>
                    <a:pt x="225" y="131"/>
                  </a:cubicBezTo>
                  <a:cubicBezTo>
                    <a:pt x="225" y="18"/>
                    <a:pt x="225" y="18"/>
                    <a:pt x="225" y="18"/>
                  </a:cubicBezTo>
                  <a:cubicBezTo>
                    <a:pt x="225" y="15"/>
                    <a:pt x="222" y="12"/>
                    <a:pt x="219" y="12"/>
                  </a:cubicBezTo>
                  <a:lnTo>
                    <a:pt x="19" y="1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9" name="Freeform 28"/>
            <p:cNvSpPr/>
            <p:nvPr/>
          </p:nvSpPr>
          <p:spPr bwMode="auto">
            <a:xfrm>
              <a:off x="4434" y="2095"/>
              <a:ext cx="1338" cy="893"/>
            </a:xfrm>
            <a:custGeom>
              <a:avLst/>
              <a:gdLst>
                <a:gd name="T0" fmla="*/ 0 w 1338"/>
                <a:gd name="T1" fmla="*/ 536 h 893"/>
                <a:gd name="T2" fmla="*/ 148 w 1338"/>
                <a:gd name="T3" fmla="*/ 402 h 893"/>
                <a:gd name="T4" fmla="*/ 298 w 1338"/>
                <a:gd name="T5" fmla="*/ 431 h 893"/>
                <a:gd name="T6" fmla="*/ 446 w 1338"/>
                <a:gd name="T7" fmla="*/ 283 h 893"/>
                <a:gd name="T8" fmla="*/ 596 w 1338"/>
                <a:gd name="T9" fmla="*/ 328 h 893"/>
                <a:gd name="T10" fmla="*/ 743 w 1338"/>
                <a:gd name="T11" fmla="*/ 150 h 893"/>
                <a:gd name="T12" fmla="*/ 893 w 1338"/>
                <a:gd name="T13" fmla="*/ 550 h 893"/>
                <a:gd name="T14" fmla="*/ 1041 w 1338"/>
                <a:gd name="T15" fmla="*/ 388 h 893"/>
                <a:gd name="T16" fmla="*/ 1191 w 1338"/>
                <a:gd name="T17" fmla="*/ 448 h 893"/>
                <a:gd name="T18" fmla="*/ 1338 w 1338"/>
                <a:gd name="T19" fmla="*/ 0 h 893"/>
                <a:gd name="T20" fmla="*/ 1338 w 1338"/>
                <a:gd name="T21" fmla="*/ 893 h 893"/>
                <a:gd name="T22" fmla="*/ 0 w 1338"/>
                <a:gd name="T23" fmla="*/ 893 h 893"/>
                <a:gd name="T24" fmla="*/ 0 w 1338"/>
                <a:gd name="T25" fmla="*/ 53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8" h="893">
                  <a:moveTo>
                    <a:pt x="0" y="536"/>
                  </a:moveTo>
                  <a:lnTo>
                    <a:pt x="148" y="402"/>
                  </a:lnTo>
                  <a:lnTo>
                    <a:pt x="298" y="431"/>
                  </a:lnTo>
                  <a:lnTo>
                    <a:pt x="446" y="283"/>
                  </a:lnTo>
                  <a:lnTo>
                    <a:pt x="596" y="328"/>
                  </a:lnTo>
                  <a:lnTo>
                    <a:pt x="743" y="150"/>
                  </a:lnTo>
                  <a:lnTo>
                    <a:pt x="893" y="550"/>
                  </a:lnTo>
                  <a:lnTo>
                    <a:pt x="1041" y="388"/>
                  </a:lnTo>
                  <a:lnTo>
                    <a:pt x="1191" y="448"/>
                  </a:lnTo>
                  <a:lnTo>
                    <a:pt x="1338" y="0"/>
                  </a:lnTo>
                  <a:lnTo>
                    <a:pt x="1338" y="893"/>
                  </a:lnTo>
                  <a:lnTo>
                    <a:pt x="0" y="893"/>
                  </a:lnTo>
                  <a:lnTo>
                    <a:pt x="0" y="536"/>
                  </a:lnTo>
                  <a:close/>
                </a:path>
              </a:pathLst>
            </a:custGeom>
            <a:solidFill>
              <a:srgbClr val="FFC46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0" name="Freeform 29"/>
            <p:cNvSpPr>
              <a:spLocks noEditPoints="1"/>
            </p:cNvSpPr>
            <p:nvPr/>
          </p:nvSpPr>
          <p:spPr bwMode="auto">
            <a:xfrm>
              <a:off x="4256" y="1752"/>
              <a:ext cx="1695" cy="1371"/>
            </a:xfrm>
            <a:custGeom>
              <a:avLst/>
              <a:gdLst>
                <a:gd name="T0" fmla="*/ 675 w 712"/>
                <a:gd name="T1" fmla="*/ 575 h 576"/>
                <a:gd name="T2" fmla="*/ 37 w 712"/>
                <a:gd name="T3" fmla="*/ 575 h 576"/>
                <a:gd name="T4" fmla="*/ 0 w 712"/>
                <a:gd name="T5" fmla="*/ 537 h 576"/>
                <a:gd name="T6" fmla="*/ 0 w 712"/>
                <a:gd name="T7" fmla="*/ 39 h 576"/>
                <a:gd name="T8" fmla="*/ 37 w 712"/>
                <a:gd name="T9" fmla="*/ 0 h 576"/>
                <a:gd name="T10" fmla="*/ 675 w 712"/>
                <a:gd name="T11" fmla="*/ 0 h 576"/>
                <a:gd name="T12" fmla="*/ 712 w 712"/>
                <a:gd name="T13" fmla="*/ 39 h 576"/>
                <a:gd name="T14" fmla="*/ 712 w 712"/>
                <a:gd name="T15" fmla="*/ 537 h 576"/>
                <a:gd name="T16" fmla="*/ 675 w 712"/>
                <a:gd name="T17" fmla="*/ 576 h 576"/>
                <a:gd name="T18" fmla="*/ 675 w 712"/>
                <a:gd name="T19" fmla="*/ 575 h 576"/>
                <a:gd name="T20" fmla="*/ 37 w 712"/>
                <a:gd name="T21" fmla="*/ 13 h 576"/>
                <a:gd name="T22" fmla="*/ 12 w 712"/>
                <a:gd name="T23" fmla="*/ 39 h 576"/>
                <a:gd name="T24" fmla="*/ 12 w 712"/>
                <a:gd name="T25" fmla="*/ 537 h 576"/>
                <a:gd name="T26" fmla="*/ 37 w 712"/>
                <a:gd name="T27" fmla="*/ 563 h 576"/>
                <a:gd name="T28" fmla="*/ 675 w 712"/>
                <a:gd name="T29" fmla="*/ 563 h 576"/>
                <a:gd name="T30" fmla="*/ 700 w 712"/>
                <a:gd name="T31" fmla="*/ 537 h 576"/>
                <a:gd name="T32" fmla="*/ 700 w 712"/>
                <a:gd name="T33" fmla="*/ 39 h 576"/>
                <a:gd name="T34" fmla="*/ 675 w 712"/>
                <a:gd name="T35" fmla="*/ 13 h 576"/>
                <a:gd name="T36" fmla="*/ 37 w 712"/>
                <a:gd name="T37" fmla="*/ 1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2" h="576">
                  <a:moveTo>
                    <a:pt x="675" y="575"/>
                  </a:moveTo>
                  <a:cubicBezTo>
                    <a:pt x="37" y="575"/>
                    <a:pt x="37" y="575"/>
                    <a:pt x="37" y="575"/>
                  </a:cubicBezTo>
                  <a:cubicBezTo>
                    <a:pt x="17" y="575"/>
                    <a:pt x="0" y="558"/>
                    <a:pt x="0" y="537"/>
                  </a:cubicBezTo>
                  <a:cubicBezTo>
                    <a:pt x="0" y="39"/>
                    <a:pt x="0" y="39"/>
                    <a:pt x="0" y="39"/>
                  </a:cubicBezTo>
                  <a:cubicBezTo>
                    <a:pt x="0" y="18"/>
                    <a:pt x="17" y="0"/>
                    <a:pt x="37" y="0"/>
                  </a:cubicBezTo>
                  <a:cubicBezTo>
                    <a:pt x="675" y="0"/>
                    <a:pt x="675" y="0"/>
                    <a:pt x="675" y="0"/>
                  </a:cubicBezTo>
                  <a:cubicBezTo>
                    <a:pt x="695" y="0"/>
                    <a:pt x="712" y="18"/>
                    <a:pt x="712" y="39"/>
                  </a:cubicBezTo>
                  <a:cubicBezTo>
                    <a:pt x="712" y="537"/>
                    <a:pt x="712" y="537"/>
                    <a:pt x="712" y="537"/>
                  </a:cubicBezTo>
                  <a:cubicBezTo>
                    <a:pt x="712" y="558"/>
                    <a:pt x="695" y="576"/>
                    <a:pt x="675" y="576"/>
                  </a:cubicBezTo>
                  <a:lnTo>
                    <a:pt x="675" y="575"/>
                  </a:lnTo>
                  <a:close/>
                  <a:moveTo>
                    <a:pt x="37" y="13"/>
                  </a:moveTo>
                  <a:cubicBezTo>
                    <a:pt x="23" y="13"/>
                    <a:pt x="12" y="25"/>
                    <a:pt x="12" y="39"/>
                  </a:cubicBezTo>
                  <a:cubicBezTo>
                    <a:pt x="12" y="537"/>
                    <a:pt x="12" y="537"/>
                    <a:pt x="12" y="537"/>
                  </a:cubicBezTo>
                  <a:cubicBezTo>
                    <a:pt x="12" y="551"/>
                    <a:pt x="23" y="563"/>
                    <a:pt x="37" y="563"/>
                  </a:cubicBezTo>
                  <a:cubicBezTo>
                    <a:pt x="675" y="563"/>
                    <a:pt x="675" y="563"/>
                    <a:pt x="675" y="563"/>
                  </a:cubicBezTo>
                  <a:cubicBezTo>
                    <a:pt x="689" y="563"/>
                    <a:pt x="700" y="551"/>
                    <a:pt x="700" y="537"/>
                  </a:cubicBezTo>
                  <a:cubicBezTo>
                    <a:pt x="700" y="39"/>
                    <a:pt x="700" y="39"/>
                    <a:pt x="700" y="39"/>
                  </a:cubicBezTo>
                  <a:cubicBezTo>
                    <a:pt x="700" y="25"/>
                    <a:pt x="689" y="13"/>
                    <a:pt x="675" y="13"/>
                  </a:cubicBezTo>
                  <a:lnTo>
                    <a:pt x="37" y="1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1" name="Freeform 30"/>
            <p:cNvSpPr>
              <a:spLocks noEditPoints="1"/>
            </p:cNvSpPr>
            <p:nvPr/>
          </p:nvSpPr>
          <p:spPr bwMode="auto">
            <a:xfrm>
              <a:off x="4418" y="1976"/>
              <a:ext cx="1371" cy="686"/>
            </a:xfrm>
            <a:custGeom>
              <a:avLst/>
              <a:gdLst>
                <a:gd name="T0" fmla="*/ 151 w 576"/>
                <a:gd name="T1" fmla="*/ 13 h 288"/>
                <a:gd name="T2" fmla="*/ 26 w 576"/>
                <a:gd name="T3" fmla="*/ 13 h 288"/>
                <a:gd name="T4" fmla="*/ 19 w 576"/>
                <a:gd name="T5" fmla="*/ 6 h 288"/>
                <a:gd name="T6" fmla="*/ 26 w 576"/>
                <a:gd name="T7" fmla="*/ 0 h 288"/>
                <a:gd name="T8" fmla="*/ 151 w 576"/>
                <a:gd name="T9" fmla="*/ 0 h 288"/>
                <a:gd name="T10" fmla="*/ 157 w 576"/>
                <a:gd name="T11" fmla="*/ 6 h 288"/>
                <a:gd name="T12" fmla="*/ 151 w 576"/>
                <a:gd name="T13" fmla="*/ 13 h 288"/>
                <a:gd name="T14" fmla="*/ 151 w 576"/>
                <a:gd name="T15" fmla="*/ 44 h 288"/>
                <a:gd name="T16" fmla="*/ 26 w 576"/>
                <a:gd name="T17" fmla="*/ 44 h 288"/>
                <a:gd name="T18" fmla="*/ 19 w 576"/>
                <a:gd name="T19" fmla="*/ 38 h 288"/>
                <a:gd name="T20" fmla="*/ 26 w 576"/>
                <a:gd name="T21" fmla="*/ 31 h 288"/>
                <a:gd name="T22" fmla="*/ 151 w 576"/>
                <a:gd name="T23" fmla="*/ 31 h 288"/>
                <a:gd name="T24" fmla="*/ 157 w 576"/>
                <a:gd name="T25" fmla="*/ 38 h 288"/>
                <a:gd name="T26" fmla="*/ 151 w 576"/>
                <a:gd name="T27" fmla="*/ 44 h 288"/>
                <a:gd name="T28" fmla="*/ 88 w 576"/>
                <a:gd name="T29" fmla="*/ 75 h 288"/>
                <a:gd name="T30" fmla="*/ 26 w 576"/>
                <a:gd name="T31" fmla="*/ 75 h 288"/>
                <a:gd name="T32" fmla="*/ 19 w 576"/>
                <a:gd name="T33" fmla="*/ 69 h 288"/>
                <a:gd name="T34" fmla="*/ 26 w 576"/>
                <a:gd name="T35" fmla="*/ 63 h 288"/>
                <a:gd name="T36" fmla="*/ 88 w 576"/>
                <a:gd name="T37" fmla="*/ 63 h 288"/>
                <a:gd name="T38" fmla="*/ 94 w 576"/>
                <a:gd name="T39" fmla="*/ 69 h 288"/>
                <a:gd name="T40" fmla="*/ 88 w 576"/>
                <a:gd name="T41" fmla="*/ 75 h 288"/>
                <a:gd name="T42" fmla="*/ 382 w 576"/>
                <a:gd name="T43" fmla="*/ 288 h 288"/>
                <a:gd name="T44" fmla="*/ 376 w 576"/>
                <a:gd name="T45" fmla="*/ 284 h 288"/>
                <a:gd name="T46" fmla="*/ 317 w 576"/>
                <a:gd name="T47" fmla="*/ 125 h 288"/>
                <a:gd name="T48" fmla="*/ 262 w 576"/>
                <a:gd name="T49" fmla="*/ 192 h 288"/>
                <a:gd name="T50" fmla="*/ 255 w 576"/>
                <a:gd name="T51" fmla="*/ 194 h 288"/>
                <a:gd name="T52" fmla="*/ 196 w 576"/>
                <a:gd name="T53" fmla="*/ 176 h 288"/>
                <a:gd name="T54" fmla="*/ 136 w 576"/>
                <a:gd name="T55" fmla="*/ 236 h 288"/>
                <a:gd name="T56" fmla="*/ 131 w 576"/>
                <a:gd name="T57" fmla="*/ 238 h 288"/>
                <a:gd name="T58" fmla="*/ 71 w 576"/>
                <a:gd name="T59" fmla="*/ 226 h 288"/>
                <a:gd name="T60" fmla="*/ 11 w 576"/>
                <a:gd name="T61" fmla="*/ 280 h 288"/>
                <a:gd name="T62" fmla="*/ 2 w 576"/>
                <a:gd name="T63" fmla="*/ 279 h 288"/>
                <a:gd name="T64" fmla="*/ 3 w 576"/>
                <a:gd name="T65" fmla="*/ 271 h 288"/>
                <a:gd name="T66" fmla="*/ 65 w 576"/>
                <a:gd name="T67" fmla="*/ 214 h 288"/>
                <a:gd name="T68" fmla="*/ 70 w 576"/>
                <a:gd name="T69" fmla="*/ 213 h 288"/>
                <a:gd name="T70" fmla="*/ 130 w 576"/>
                <a:gd name="T71" fmla="*/ 225 h 288"/>
                <a:gd name="T72" fmla="*/ 190 w 576"/>
                <a:gd name="T73" fmla="*/ 165 h 288"/>
                <a:gd name="T74" fmla="*/ 196 w 576"/>
                <a:gd name="T75" fmla="*/ 163 h 288"/>
                <a:gd name="T76" fmla="*/ 255 w 576"/>
                <a:gd name="T77" fmla="*/ 181 h 288"/>
                <a:gd name="T78" fmla="*/ 314 w 576"/>
                <a:gd name="T79" fmla="*/ 109 h 288"/>
                <a:gd name="T80" fmla="*/ 323 w 576"/>
                <a:gd name="T81" fmla="*/ 108 h 288"/>
                <a:gd name="T82" fmla="*/ 325 w 576"/>
                <a:gd name="T83" fmla="*/ 111 h 288"/>
                <a:gd name="T84" fmla="*/ 384 w 576"/>
                <a:gd name="T85" fmla="*/ 270 h 288"/>
                <a:gd name="T86" fmla="*/ 440 w 576"/>
                <a:gd name="T87" fmla="*/ 209 h 288"/>
                <a:gd name="T88" fmla="*/ 447 w 576"/>
                <a:gd name="T89" fmla="*/ 207 h 288"/>
                <a:gd name="T90" fmla="*/ 503 w 576"/>
                <a:gd name="T91" fmla="*/ 229 h 288"/>
                <a:gd name="T92" fmla="*/ 563 w 576"/>
                <a:gd name="T93" fmla="*/ 48 h 288"/>
                <a:gd name="T94" fmla="*/ 571 w 576"/>
                <a:gd name="T95" fmla="*/ 44 h 288"/>
                <a:gd name="T96" fmla="*/ 575 w 576"/>
                <a:gd name="T97" fmla="*/ 52 h 288"/>
                <a:gd name="T98" fmla="*/ 575 w 576"/>
                <a:gd name="T99" fmla="*/ 52 h 288"/>
                <a:gd name="T100" fmla="*/ 513 w 576"/>
                <a:gd name="T101" fmla="*/ 240 h 288"/>
                <a:gd name="T102" fmla="*/ 505 w 576"/>
                <a:gd name="T103" fmla="*/ 244 h 288"/>
                <a:gd name="T104" fmla="*/ 504 w 576"/>
                <a:gd name="T105" fmla="*/ 244 h 288"/>
                <a:gd name="T106" fmla="*/ 446 w 576"/>
                <a:gd name="T107" fmla="*/ 220 h 288"/>
                <a:gd name="T108" fmla="*/ 386 w 576"/>
                <a:gd name="T109" fmla="*/ 286 h 288"/>
                <a:gd name="T110" fmla="*/ 382 w 576"/>
                <a:gd name="T11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288">
                  <a:moveTo>
                    <a:pt x="151" y="13"/>
                  </a:moveTo>
                  <a:cubicBezTo>
                    <a:pt x="26" y="13"/>
                    <a:pt x="26" y="13"/>
                    <a:pt x="26" y="13"/>
                  </a:cubicBezTo>
                  <a:cubicBezTo>
                    <a:pt x="22" y="13"/>
                    <a:pt x="19" y="10"/>
                    <a:pt x="19" y="6"/>
                  </a:cubicBezTo>
                  <a:cubicBezTo>
                    <a:pt x="19" y="3"/>
                    <a:pt x="22" y="0"/>
                    <a:pt x="26" y="0"/>
                  </a:cubicBezTo>
                  <a:cubicBezTo>
                    <a:pt x="151" y="0"/>
                    <a:pt x="151" y="0"/>
                    <a:pt x="151" y="0"/>
                  </a:cubicBezTo>
                  <a:cubicBezTo>
                    <a:pt x="154" y="0"/>
                    <a:pt x="157" y="3"/>
                    <a:pt x="157" y="6"/>
                  </a:cubicBezTo>
                  <a:cubicBezTo>
                    <a:pt x="157" y="10"/>
                    <a:pt x="154" y="13"/>
                    <a:pt x="151" y="13"/>
                  </a:cubicBezTo>
                  <a:close/>
                  <a:moveTo>
                    <a:pt x="151" y="44"/>
                  </a:moveTo>
                  <a:cubicBezTo>
                    <a:pt x="26" y="44"/>
                    <a:pt x="26" y="44"/>
                    <a:pt x="26" y="44"/>
                  </a:cubicBezTo>
                  <a:cubicBezTo>
                    <a:pt x="22" y="44"/>
                    <a:pt x="19" y="41"/>
                    <a:pt x="19" y="38"/>
                  </a:cubicBezTo>
                  <a:cubicBezTo>
                    <a:pt x="19" y="34"/>
                    <a:pt x="22" y="31"/>
                    <a:pt x="26" y="31"/>
                  </a:cubicBezTo>
                  <a:cubicBezTo>
                    <a:pt x="151" y="31"/>
                    <a:pt x="151" y="31"/>
                    <a:pt x="151" y="31"/>
                  </a:cubicBezTo>
                  <a:cubicBezTo>
                    <a:pt x="154" y="31"/>
                    <a:pt x="157" y="34"/>
                    <a:pt x="157" y="38"/>
                  </a:cubicBezTo>
                  <a:cubicBezTo>
                    <a:pt x="157" y="41"/>
                    <a:pt x="154" y="44"/>
                    <a:pt x="151" y="44"/>
                  </a:cubicBezTo>
                  <a:close/>
                  <a:moveTo>
                    <a:pt x="88" y="75"/>
                  </a:moveTo>
                  <a:cubicBezTo>
                    <a:pt x="26" y="75"/>
                    <a:pt x="26" y="75"/>
                    <a:pt x="26" y="75"/>
                  </a:cubicBezTo>
                  <a:cubicBezTo>
                    <a:pt x="22" y="75"/>
                    <a:pt x="19" y="72"/>
                    <a:pt x="19" y="69"/>
                  </a:cubicBezTo>
                  <a:cubicBezTo>
                    <a:pt x="19" y="66"/>
                    <a:pt x="22" y="63"/>
                    <a:pt x="26" y="63"/>
                  </a:cubicBezTo>
                  <a:cubicBezTo>
                    <a:pt x="88" y="63"/>
                    <a:pt x="88" y="63"/>
                    <a:pt x="88" y="63"/>
                  </a:cubicBezTo>
                  <a:cubicBezTo>
                    <a:pt x="91" y="63"/>
                    <a:pt x="94" y="66"/>
                    <a:pt x="94" y="69"/>
                  </a:cubicBezTo>
                  <a:cubicBezTo>
                    <a:pt x="94" y="72"/>
                    <a:pt x="91" y="75"/>
                    <a:pt x="88" y="75"/>
                  </a:cubicBezTo>
                  <a:close/>
                  <a:moveTo>
                    <a:pt x="382" y="288"/>
                  </a:moveTo>
                  <a:cubicBezTo>
                    <a:pt x="379" y="288"/>
                    <a:pt x="377" y="286"/>
                    <a:pt x="376" y="284"/>
                  </a:cubicBezTo>
                  <a:cubicBezTo>
                    <a:pt x="317" y="125"/>
                    <a:pt x="317" y="125"/>
                    <a:pt x="317" y="125"/>
                  </a:cubicBezTo>
                  <a:cubicBezTo>
                    <a:pt x="262" y="192"/>
                    <a:pt x="262" y="192"/>
                    <a:pt x="262" y="192"/>
                  </a:cubicBezTo>
                  <a:cubicBezTo>
                    <a:pt x="260" y="194"/>
                    <a:pt x="257" y="194"/>
                    <a:pt x="255" y="194"/>
                  </a:cubicBezTo>
                  <a:cubicBezTo>
                    <a:pt x="196" y="176"/>
                    <a:pt x="196" y="176"/>
                    <a:pt x="196" y="176"/>
                  </a:cubicBezTo>
                  <a:cubicBezTo>
                    <a:pt x="136" y="236"/>
                    <a:pt x="136" y="236"/>
                    <a:pt x="136" y="236"/>
                  </a:cubicBezTo>
                  <a:cubicBezTo>
                    <a:pt x="135" y="237"/>
                    <a:pt x="133" y="238"/>
                    <a:pt x="131" y="238"/>
                  </a:cubicBezTo>
                  <a:cubicBezTo>
                    <a:pt x="71" y="226"/>
                    <a:pt x="71" y="226"/>
                    <a:pt x="71" y="226"/>
                  </a:cubicBezTo>
                  <a:cubicBezTo>
                    <a:pt x="11" y="280"/>
                    <a:pt x="11" y="280"/>
                    <a:pt x="11" y="280"/>
                  </a:cubicBezTo>
                  <a:cubicBezTo>
                    <a:pt x="8" y="282"/>
                    <a:pt x="4" y="282"/>
                    <a:pt x="2" y="279"/>
                  </a:cubicBezTo>
                  <a:cubicBezTo>
                    <a:pt x="0" y="277"/>
                    <a:pt x="0" y="273"/>
                    <a:pt x="3" y="271"/>
                  </a:cubicBezTo>
                  <a:cubicBezTo>
                    <a:pt x="65" y="214"/>
                    <a:pt x="65" y="214"/>
                    <a:pt x="65" y="214"/>
                  </a:cubicBezTo>
                  <a:cubicBezTo>
                    <a:pt x="67" y="213"/>
                    <a:pt x="69" y="213"/>
                    <a:pt x="70" y="213"/>
                  </a:cubicBezTo>
                  <a:cubicBezTo>
                    <a:pt x="130" y="225"/>
                    <a:pt x="130" y="225"/>
                    <a:pt x="130" y="225"/>
                  </a:cubicBezTo>
                  <a:cubicBezTo>
                    <a:pt x="190" y="165"/>
                    <a:pt x="190" y="165"/>
                    <a:pt x="190" y="165"/>
                  </a:cubicBezTo>
                  <a:cubicBezTo>
                    <a:pt x="191" y="163"/>
                    <a:pt x="194" y="162"/>
                    <a:pt x="196" y="163"/>
                  </a:cubicBezTo>
                  <a:cubicBezTo>
                    <a:pt x="255" y="181"/>
                    <a:pt x="255" y="181"/>
                    <a:pt x="255" y="181"/>
                  </a:cubicBezTo>
                  <a:cubicBezTo>
                    <a:pt x="314" y="109"/>
                    <a:pt x="314" y="109"/>
                    <a:pt x="314" y="109"/>
                  </a:cubicBezTo>
                  <a:cubicBezTo>
                    <a:pt x="317" y="106"/>
                    <a:pt x="321" y="106"/>
                    <a:pt x="323" y="108"/>
                  </a:cubicBezTo>
                  <a:cubicBezTo>
                    <a:pt x="324" y="109"/>
                    <a:pt x="325" y="110"/>
                    <a:pt x="325" y="111"/>
                  </a:cubicBezTo>
                  <a:cubicBezTo>
                    <a:pt x="384" y="270"/>
                    <a:pt x="384" y="270"/>
                    <a:pt x="384" y="270"/>
                  </a:cubicBezTo>
                  <a:cubicBezTo>
                    <a:pt x="440" y="209"/>
                    <a:pt x="440" y="209"/>
                    <a:pt x="440" y="209"/>
                  </a:cubicBezTo>
                  <a:cubicBezTo>
                    <a:pt x="441" y="207"/>
                    <a:pt x="444" y="206"/>
                    <a:pt x="447" y="207"/>
                  </a:cubicBezTo>
                  <a:cubicBezTo>
                    <a:pt x="503" y="229"/>
                    <a:pt x="503" y="229"/>
                    <a:pt x="503" y="229"/>
                  </a:cubicBezTo>
                  <a:cubicBezTo>
                    <a:pt x="563" y="48"/>
                    <a:pt x="563" y="48"/>
                    <a:pt x="563" y="48"/>
                  </a:cubicBezTo>
                  <a:cubicBezTo>
                    <a:pt x="564" y="45"/>
                    <a:pt x="568" y="43"/>
                    <a:pt x="571" y="44"/>
                  </a:cubicBezTo>
                  <a:cubicBezTo>
                    <a:pt x="574" y="45"/>
                    <a:pt x="576" y="48"/>
                    <a:pt x="575" y="52"/>
                  </a:cubicBezTo>
                  <a:cubicBezTo>
                    <a:pt x="575" y="52"/>
                    <a:pt x="575" y="52"/>
                    <a:pt x="575" y="52"/>
                  </a:cubicBezTo>
                  <a:cubicBezTo>
                    <a:pt x="513" y="240"/>
                    <a:pt x="513" y="240"/>
                    <a:pt x="513" y="240"/>
                  </a:cubicBezTo>
                  <a:cubicBezTo>
                    <a:pt x="512" y="243"/>
                    <a:pt x="508" y="245"/>
                    <a:pt x="505" y="244"/>
                  </a:cubicBezTo>
                  <a:cubicBezTo>
                    <a:pt x="505" y="244"/>
                    <a:pt x="505" y="244"/>
                    <a:pt x="504" y="244"/>
                  </a:cubicBezTo>
                  <a:cubicBezTo>
                    <a:pt x="446" y="220"/>
                    <a:pt x="446" y="220"/>
                    <a:pt x="446" y="220"/>
                  </a:cubicBezTo>
                  <a:cubicBezTo>
                    <a:pt x="386" y="286"/>
                    <a:pt x="386" y="286"/>
                    <a:pt x="386" y="286"/>
                  </a:cubicBezTo>
                  <a:cubicBezTo>
                    <a:pt x="385" y="287"/>
                    <a:pt x="384" y="288"/>
                    <a:pt x="382" y="28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2" name="Freeform 31"/>
            <p:cNvSpPr>
              <a:spLocks noEditPoints="1"/>
            </p:cNvSpPr>
            <p:nvPr/>
          </p:nvSpPr>
          <p:spPr bwMode="auto">
            <a:xfrm>
              <a:off x="4568" y="1633"/>
              <a:ext cx="1071" cy="1607"/>
            </a:xfrm>
            <a:custGeom>
              <a:avLst/>
              <a:gdLst>
                <a:gd name="T0" fmla="*/ 0 w 450"/>
                <a:gd name="T1" fmla="*/ 569 h 675"/>
                <a:gd name="T2" fmla="*/ 6 w 450"/>
                <a:gd name="T3" fmla="*/ 357 h 675"/>
                <a:gd name="T4" fmla="*/ 13 w 450"/>
                <a:gd name="T5" fmla="*/ 569 h 675"/>
                <a:gd name="T6" fmla="*/ 69 w 450"/>
                <a:gd name="T7" fmla="*/ 575 h 675"/>
                <a:gd name="T8" fmla="*/ 63 w 450"/>
                <a:gd name="T9" fmla="*/ 375 h 675"/>
                <a:gd name="T10" fmla="*/ 75 w 450"/>
                <a:gd name="T11" fmla="*/ 375 h 675"/>
                <a:gd name="T12" fmla="*/ 69 w 450"/>
                <a:gd name="T13" fmla="*/ 575 h 675"/>
                <a:gd name="T14" fmla="*/ 125 w 450"/>
                <a:gd name="T15" fmla="*/ 569 h 675"/>
                <a:gd name="T16" fmla="*/ 131 w 450"/>
                <a:gd name="T17" fmla="*/ 307 h 675"/>
                <a:gd name="T18" fmla="*/ 138 w 450"/>
                <a:gd name="T19" fmla="*/ 569 h 675"/>
                <a:gd name="T20" fmla="*/ 194 w 450"/>
                <a:gd name="T21" fmla="*/ 575 h 675"/>
                <a:gd name="T22" fmla="*/ 188 w 450"/>
                <a:gd name="T23" fmla="*/ 332 h 675"/>
                <a:gd name="T24" fmla="*/ 200 w 450"/>
                <a:gd name="T25" fmla="*/ 332 h 675"/>
                <a:gd name="T26" fmla="*/ 194 w 450"/>
                <a:gd name="T27" fmla="*/ 575 h 675"/>
                <a:gd name="T28" fmla="*/ 250 w 450"/>
                <a:gd name="T29" fmla="*/ 569 h 675"/>
                <a:gd name="T30" fmla="*/ 256 w 450"/>
                <a:gd name="T31" fmla="*/ 250 h 675"/>
                <a:gd name="T32" fmla="*/ 263 w 450"/>
                <a:gd name="T33" fmla="*/ 569 h 675"/>
                <a:gd name="T34" fmla="*/ 319 w 450"/>
                <a:gd name="T35" fmla="*/ 575 h 675"/>
                <a:gd name="T36" fmla="*/ 313 w 450"/>
                <a:gd name="T37" fmla="*/ 425 h 675"/>
                <a:gd name="T38" fmla="*/ 325 w 450"/>
                <a:gd name="T39" fmla="*/ 425 h 675"/>
                <a:gd name="T40" fmla="*/ 319 w 450"/>
                <a:gd name="T41" fmla="*/ 575 h 675"/>
                <a:gd name="T42" fmla="*/ 375 w 450"/>
                <a:gd name="T43" fmla="*/ 569 h 675"/>
                <a:gd name="T44" fmla="*/ 381 w 450"/>
                <a:gd name="T45" fmla="*/ 350 h 675"/>
                <a:gd name="T46" fmla="*/ 388 w 450"/>
                <a:gd name="T47" fmla="*/ 569 h 675"/>
                <a:gd name="T48" fmla="*/ 444 w 450"/>
                <a:gd name="T49" fmla="*/ 575 h 675"/>
                <a:gd name="T50" fmla="*/ 438 w 450"/>
                <a:gd name="T51" fmla="*/ 382 h 675"/>
                <a:gd name="T52" fmla="*/ 450 w 450"/>
                <a:gd name="T53" fmla="*/ 382 h 675"/>
                <a:gd name="T54" fmla="*/ 444 w 450"/>
                <a:gd name="T55" fmla="*/ 575 h 675"/>
                <a:gd name="T56" fmla="*/ 288 w 450"/>
                <a:gd name="T57" fmla="*/ 675 h 675"/>
                <a:gd name="T58" fmla="*/ 288 w 450"/>
                <a:gd name="T59" fmla="*/ 663 h 675"/>
                <a:gd name="T60" fmla="*/ 319 w 450"/>
                <a:gd name="T61" fmla="*/ 669 h 675"/>
                <a:gd name="T62" fmla="*/ 263 w 450"/>
                <a:gd name="T63" fmla="*/ 675 h 675"/>
                <a:gd name="T64" fmla="*/ 6 w 450"/>
                <a:gd name="T65" fmla="*/ 669 h 675"/>
                <a:gd name="T66" fmla="*/ 263 w 450"/>
                <a:gd name="T67" fmla="*/ 663 h 675"/>
                <a:gd name="T68" fmla="*/ 263 w 450"/>
                <a:gd name="T69" fmla="*/ 675 h 675"/>
                <a:gd name="T70" fmla="*/ 200 w 450"/>
                <a:gd name="T71" fmla="*/ 13 h 675"/>
                <a:gd name="T72" fmla="*/ 200 w 450"/>
                <a:gd name="T73" fmla="*/ 0 h 675"/>
                <a:gd name="T74" fmla="*/ 231 w 450"/>
                <a:gd name="T75" fmla="*/ 7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0" h="675">
                  <a:moveTo>
                    <a:pt x="6" y="575"/>
                  </a:moveTo>
                  <a:cubicBezTo>
                    <a:pt x="3" y="575"/>
                    <a:pt x="0" y="573"/>
                    <a:pt x="0" y="569"/>
                  </a:cubicBezTo>
                  <a:cubicBezTo>
                    <a:pt x="0" y="363"/>
                    <a:pt x="0" y="363"/>
                    <a:pt x="0" y="363"/>
                  </a:cubicBezTo>
                  <a:cubicBezTo>
                    <a:pt x="0" y="360"/>
                    <a:pt x="3" y="357"/>
                    <a:pt x="6" y="357"/>
                  </a:cubicBezTo>
                  <a:cubicBezTo>
                    <a:pt x="10" y="357"/>
                    <a:pt x="13" y="360"/>
                    <a:pt x="13" y="363"/>
                  </a:cubicBezTo>
                  <a:cubicBezTo>
                    <a:pt x="13" y="569"/>
                    <a:pt x="13" y="569"/>
                    <a:pt x="13" y="569"/>
                  </a:cubicBezTo>
                  <a:cubicBezTo>
                    <a:pt x="13" y="573"/>
                    <a:pt x="10" y="575"/>
                    <a:pt x="6" y="575"/>
                  </a:cubicBezTo>
                  <a:close/>
                  <a:moveTo>
                    <a:pt x="69" y="575"/>
                  </a:moveTo>
                  <a:cubicBezTo>
                    <a:pt x="65" y="575"/>
                    <a:pt x="63" y="573"/>
                    <a:pt x="63" y="569"/>
                  </a:cubicBezTo>
                  <a:cubicBezTo>
                    <a:pt x="63" y="375"/>
                    <a:pt x="63" y="375"/>
                    <a:pt x="63" y="375"/>
                  </a:cubicBezTo>
                  <a:cubicBezTo>
                    <a:pt x="63" y="372"/>
                    <a:pt x="65" y="369"/>
                    <a:pt x="69" y="369"/>
                  </a:cubicBezTo>
                  <a:cubicBezTo>
                    <a:pt x="72" y="369"/>
                    <a:pt x="75" y="372"/>
                    <a:pt x="75" y="375"/>
                  </a:cubicBezTo>
                  <a:cubicBezTo>
                    <a:pt x="75" y="569"/>
                    <a:pt x="75" y="569"/>
                    <a:pt x="75" y="569"/>
                  </a:cubicBezTo>
                  <a:cubicBezTo>
                    <a:pt x="75" y="573"/>
                    <a:pt x="72" y="575"/>
                    <a:pt x="69" y="575"/>
                  </a:cubicBezTo>
                  <a:close/>
                  <a:moveTo>
                    <a:pt x="131" y="575"/>
                  </a:moveTo>
                  <a:cubicBezTo>
                    <a:pt x="128" y="575"/>
                    <a:pt x="125" y="573"/>
                    <a:pt x="125" y="569"/>
                  </a:cubicBezTo>
                  <a:cubicBezTo>
                    <a:pt x="125" y="313"/>
                    <a:pt x="125" y="313"/>
                    <a:pt x="125" y="313"/>
                  </a:cubicBezTo>
                  <a:cubicBezTo>
                    <a:pt x="125" y="310"/>
                    <a:pt x="128" y="307"/>
                    <a:pt x="131" y="307"/>
                  </a:cubicBezTo>
                  <a:cubicBezTo>
                    <a:pt x="135" y="307"/>
                    <a:pt x="138" y="310"/>
                    <a:pt x="138" y="313"/>
                  </a:cubicBezTo>
                  <a:cubicBezTo>
                    <a:pt x="138" y="569"/>
                    <a:pt x="138" y="569"/>
                    <a:pt x="138" y="569"/>
                  </a:cubicBezTo>
                  <a:cubicBezTo>
                    <a:pt x="138" y="573"/>
                    <a:pt x="135" y="575"/>
                    <a:pt x="131" y="575"/>
                  </a:cubicBezTo>
                  <a:close/>
                  <a:moveTo>
                    <a:pt x="194" y="575"/>
                  </a:moveTo>
                  <a:cubicBezTo>
                    <a:pt x="190" y="575"/>
                    <a:pt x="188" y="573"/>
                    <a:pt x="188" y="569"/>
                  </a:cubicBezTo>
                  <a:cubicBezTo>
                    <a:pt x="188" y="332"/>
                    <a:pt x="188" y="332"/>
                    <a:pt x="188" y="332"/>
                  </a:cubicBezTo>
                  <a:cubicBezTo>
                    <a:pt x="188" y="328"/>
                    <a:pt x="190" y="325"/>
                    <a:pt x="194" y="325"/>
                  </a:cubicBezTo>
                  <a:cubicBezTo>
                    <a:pt x="197" y="325"/>
                    <a:pt x="200" y="328"/>
                    <a:pt x="200" y="332"/>
                  </a:cubicBezTo>
                  <a:cubicBezTo>
                    <a:pt x="200" y="569"/>
                    <a:pt x="200" y="569"/>
                    <a:pt x="200" y="569"/>
                  </a:cubicBezTo>
                  <a:cubicBezTo>
                    <a:pt x="200" y="573"/>
                    <a:pt x="197" y="575"/>
                    <a:pt x="194" y="575"/>
                  </a:cubicBezTo>
                  <a:close/>
                  <a:moveTo>
                    <a:pt x="256" y="575"/>
                  </a:moveTo>
                  <a:cubicBezTo>
                    <a:pt x="253" y="575"/>
                    <a:pt x="250" y="573"/>
                    <a:pt x="250" y="569"/>
                  </a:cubicBezTo>
                  <a:cubicBezTo>
                    <a:pt x="250" y="257"/>
                    <a:pt x="250" y="257"/>
                    <a:pt x="250" y="257"/>
                  </a:cubicBezTo>
                  <a:cubicBezTo>
                    <a:pt x="250" y="253"/>
                    <a:pt x="253" y="250"/>
                    <a:pt x="256" y="250"/>
                  </a:cubicBezTo>
                  <a:cubicBezTo>
                    <a:pt x="260" y="250"/>
                    <a:pt x="263" y="253"/>
                    <a:pt x="263" y="257"/>
                  </a:cubicBezTo>
                  <a:cubicBezTo>
                    <a:pt x="263" y="569"/>
                    <a:pt x="263" y="569"/>
                    <a:pt x="263" y="569"/>
                  </a:cubicBezTo>
                  <a:cubicBezTo>
                    <a:pt x="263" y="573"/>
                    <a:pt x="260" y="575"/>
                    <a:pt x="256" y="575"/>
                  </a:cubicBezTo>
                  <a:close/>
                  <a:moveTo>
                    <a:pt x="319" y="575"/>
                  </a:moveTo>
                  <a:cubicBezTo>
                    <a:pt x="315" y="575"/>
                    <a:pt x="313" y="573"/>
                    <a:pt x="313" y="569"/>
                  </a:cubicBezTo>
                  <a:cubicBezTo>
                    <a:pt x="313" y="425"/>
                    <a:pt x="313" y="425"/>
                    <a:pt x="313" y="425"/>
                  </a:cubicBezTo>
                  <a:cubicBezTo>
                    <a:pt x="313" y="422"/>
                    <a:pt x="315" y="419"/>
                    <a:pt x="319" y="419"/>
                  </a:cubicBezTo>
                  <a:cubicBezTo>
                    <a:pt x="322" y="419"/>
                    <a:pt x="325" y="422"/>
                    <a:pt x="325" y="425"/>
                  </a:cubicBezTo>
                  <a:cubicBezTo>
                    <a:pt x="325" y="569"/>
                    <a:pt x="325" y="569"/>
                    <a:pt x="325" y="569"/>
                  </a:cubicBezTo>
                  <a:cubicBezTo>
                    <a:pt x="325" y="573"/>
                    <a:pt x="322" y="575"/>
                    <a:pt x="319" y="575"/>
                  </a:cubicBezTo>
                  <a:close/>
                  <a:moveTo>
                    <a:pt x="381" y="575"/>
                  </a:moveTo>
                  <a:cubicBezTo>
                    <a:pt x="378" y="575"/>
                    <a:pt x="375" y="573"/>
                    <a:pt x="375" y="569"/>
                  </a:cubicBezTo>
                  <a:cubicBezTo>
                    <a:pt x="375" y="357"/>
                    <a:pt x="375" y="357"/>
                    <a:pt x="375" y="357"/>
                  </a:cubicBezTo>
                  <a:cubicBezTo>
                    <a:pt x="375" y="353"/>
                    <a:pt x="378" y="350"/>
                    <a:pt x="381" y="350"/>
                  </a:cubicBezTo>
                  <a:cubicBezTo>
                    <a:pt x="385" y="350"/>
                    <a:pt x="388" y="353"/>
                    <a:pt x="388" y="357"/>
                  </a:cubicBezTo>
                  <a:cubicBezTo>
                    <a:pt x="388" y="569"/>
                    <a:pt x="388" y="569"/>
                    <a:pt x="388" y="569"/>
                  </a:cubicBezTo>
                  <a:cubicBezTo>
                    <a:pt x="388" y="573"/>
                    <a:pt x="385" y="575"/>
                    <a:pt x="381" y="575"/>
                  </a:cubicBezTo>
                  <a:close/>
                  <a:moveTo>
                    <a:pt x="444" y="575"/>
                  </a:moveTo>
                  <a:cubicBezTo>
                    <a:pt x="440" y="575"/>
                    <a:pt x="438" y="573"/>
                    <a:pt x="438" y="569"/>
                  </a:cubicBezTo>
                  <a:cubicBezTo>
                    <a:pt x="438" y="382"/>
                    <a:pt x="438" y="382"/>
                    <a:pt x="438" y="382"/>
                  </a:cubicBezTo>
                  <a:cubicBezTo>
                    <a:pt x="438" y="378"/>
                    <a:pt x="440" y="375"/>
                    <a:pt x="444" y="375"/>
                  </a:cubicBezTo>
                  <a:cubicBezTo>
                    <a:pt x="447" y="375"/>
                    <a:pt x="450" y="378"/>
                    <a:pt x="450" y="382"/>
                  </a:cubicBezTo>
                  <a:cubicBezTo>
                    <a:pt x="450" y="569"/>
                    <a:pt x="450" y="569"/>
                    <a:pt x="450" y="569"/>
                  </a:cubicBezTo>
                  <a:cubicBezTo>
                    <a:pt x="450" y="573"/>
                    <a:pt x="447" y="575"/>
                    <a:pt x="444" y="575"/>
                  </a:cubicBezTo>
                  <a:close/>
                  <a:moveTo>
                    <a:pt x="313" y="675"/>
                  </a:moveTo>
                  <a:cubicBezTo>
                    <a:pt x="288" y="675"/>
                    <a:pt x="288" y="675"/>
                    <a:pt x="288" y="675"/>
                  </a:cubicBezTo>
                  <a:cubicBezTo>
                    <a:pt x="284" y="675"/>
                    <a:pt x="281" y="673"/>
                    <a:pt x="281" y="669"/>
                  </a:cubicBezTo>
                  <a:cubicBezTo>
                    <a:pt x="281" y="666"/>
                    <a:pt x="284" y="663"/>
                    <a:pt x="288" y="663"/>
                  </a:cubicBezTo>
                  <a:cubicBezTo>
                    <a:pt x="313" y="663"/>
                    <a:pt x="313" y="663"/>
                    <a:pt x="313" y="663"/>
                  </a:cubicBezTo>
                  <a:cubicBezTo>
                    <a:pt x="316" y="663"/>
                    <a:pt x="319" y="666"/>
                    <a:pt x="319" y="669"/>
                  </a:cubicBezTo>
                  <a:cubicBezTo>
                    <a:pt x="319" y="673"/>
                    <a:pt x="316" y="675"/>
                    <a:pt x="313" y="675"/>
                  </a:cubicBezTo>
                  <a:close/>
                  <a:moveTo>
                    <a:pt x="263" y="675"/>
                  </a:moveTo>
                  <a:cubicBezTo>
                    <a:pt x="13" y="675"/>
                    <a:pt x="13" y="675"/>
                    <a:pt x="13" y="675"/>
                  </a:cubicBezTo>
                  <a:cubicBezTo>
                    <a:pt x="9" y="675"/>
                    <a:pt x="6" y="673"/>
                    <a:pt x="6" y="669"/>
                  </a:cubicBezTo>
                  <a:cubicBezTo>
                    <a:pt x="6" y="666"/>
                    <a:pt x="9" y="663"/>
                    <a:pt x="13" y="663"/>
                  </a:cubicBezTo>
                  <a:cubicBezTo>
                    <a:pt x="263" y="663"/>
                    <a:pt x="263" y="663"/>
                    <a:pt x="263" y="663"/>
                  </a:cubicBezTo>
                  <a:cubicBezTo>
                    <a:pt x="266" y="663"/>
                    <a:pt x="269" y="666"/>
                    <a:pt x="269" y="669"/>
                  </a:cubicBezTo>
                  <a:cubicBezTo>
                    <a:pt x="269" y="673"/>
                    <a:pt x="266" y="675"/>
                    <a:pt x="263" y="675"/>
                  </a:cubicBezTo>
                  <a:close/>
                  <a:moveTo>
                    <a:pt x="225" y="13"/>
                  </a:moveTo>
                  <a:cubicBezTo>
                    <a:pt x="200" y="13"/>
                    <a:pt x="200" y="13"/>
                    <a:pt x="200" y="13"/>
                  </a:cubicBezTo>
                  <a:cubicBezTo>
                    <a:pt x="197" y="13"/>
                    <a:pt x="194" y="10"/>
                    <a:pt x="194" y="7"/>
                  </a:cubicBezTo>
                  <a:cubicBezTo>
                    <a:pt x="194" y="3"/>
                    <a:pt x="197" y="0"/>
                    <a:pt x="200" y="0"/>
                  </a:cubicBezTo>
                  <a:cubicBezTo>
                    <a:pt x="225" y="0"/>
                    <a:pt x="225" y="0"/>
                    <a:pt x="225" y="0"/>
                  </a:cubicBezTo>
                  <a:cubicBezTo>
                    <a:pt x="228" y="0"/>
                    <a:pt x="231" y="3"/>
                    <a:pt x="231" y="7"/>
                  </a:cubicBezTo>
                  <a:cubicBezTo>
                    <a:pt x="231" y="10"/>
                    <a:pt x="228" y="13"/>
                    <a:pt x="225"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3" name="Freeform 32"/>
            <p:cNvSpPr/>
            <p:nvPr/>
          </p:nvSpPr>
          <p:spPr bwMode="auto">
            <a:xfrm>
              <a:off x="5149" y="1633"/>
              <a:ext cx="623" cy="31"/>
            </a:xfrm>
            <a:custGeom>
              <a:avLst/>
              <a:gdLst>
                <a:gd name="T0" fmla="*/ 256 w 262"/>
                <a:gd name="T1" fmla="*/ 13 h 13"/>
                <a:gd name="T2" fmla="*/ 6 w 262"/>
                <a:gd name="T3" fmla="*/ 13 h 13"/>
                <a:gd name="T4" fmla="*/ 0 w 262"/>
                <a:gd name="T5" fmla="*/ 7 h 13"/>
                <a:gd name="T6" fmla="*/ 6 w 262"/>
                <a:gd name="T7" fmla="*/ 0 h 13"/>
                <a:gd name="T8" fmla="*/ 256 w 262"/>
                <a:gd name="T9" fmla="*/ 0 h 13"/>
                <a:gd name="T10" fmla="*/ 262 w 262"/>
                <a:gd name="T11" fmla="*/ 7 h 13"/>
                <a:gd name="T12" fmla="*/ 256 w 26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62" h="13">
                  <a:moveTo>
                    <a:pt x="256" y="13"/>
                  </a:moveTo>
                  <a:cubicBezTo>
                    <a:pt x="6" y="13"/>
                    <a:pt x="6" y="13"/>
                    <a:pt x="6" y="13"/>
                  </a:cubicBezTo>
                  <a:cubicBezTo>
                    <a:pt x="3" y="13"/>
                    <a:pt x="0" y="10"/>
                    <a:pt x="0" y="7"/>
                  </a:cubicBezTo>
                  <a:cubicBezTo>
                    <a:pt x="0" y="3"/>
                    <a:pt x="3" y="0"/>
                    <a:pt x="6" y="0"/>
                  </a:cubicBezTo>
                  <a:cubicBezTo>
                    <a:pt x="256" y="0"/>
                    <a:pt x="256" y="0"/>
                    <a:pt x="256" y="0"/>
                  </a:cubicBezTo>
                  <a:cubicBezTo>
                    <a:pt x="259" y="0"/>
                    <a:pt x="262" y="3"/>
                    <a:pt x="262" y="7"/>
                  </a:cubicBezTo>
                  <a:cubicBezTo>
                    <a:pt x="262" y="10"/>
                    <a:pt x="259" y="13"/>
                    <a:pt x="256"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5"/>
                                        </p:tgtEl>
                                      </p:cBhvr>
                                      <p:by x="115000" y="115000"/>
                                    </p:animScale>
                                  </p:childTnLst>
                                </p:cTn>
                              </p:par>
                              <p:par>
                                <p:cTn id="16" presetID="14" presetClass="entr" presetSubtype="1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par>
                                <p:cTn id="19" presetID="14" presetClass="entr" presetSubtype="1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randombar(horizontal)">
                                      <p:cBhvr>
                                        <p:cTn id="21" dur="500"/>
                                        <p:tgtEl>
                                          <p:spTgt spid="85"/>
                                        </p:tgtEl>
                                      </p:cBhvr>
                                    </p:animEffect>
                                  </p:childTnLst>
                                </p:cTn>
                              </p:par>
                              <p:par>
                                <p:cTn id="22" presetID="14" presetClass="entr" presetSubtype="1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par>
                                <p:cTn id="39" presetID="47" presetClass="entr" presetSubtype="0" fill="hold" grpId="0" nodeType="withEffect">
                                  <p:stCondLst>
                                    <p:cond delay="0"/>
                                  </p:stCondLst>
                                  <p:childTnLst>
                                    <p:set>
                                      <p:cBhvr>
                                        <p:cTn id="40" dur="500"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500"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animBg="1"/>
      <p:bldP spid="591" grpId="0" bldLvl="0" animBg="1"/>
      <p:bldP spid="592" grpId="0" bldLvl="0" animBg="1"/>
      <p:bldP spid="593" grpId="0" bldLvl="0" animBg="1"/>
      <p:bldP spid="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47871" y="556320"/>
            <a:ext cx="11096259" cy="5745359"/>
            <a:chOff x="1188720" y="515736"/>
            <a:chExt cx="7197151" cy="4112029"/>
          </a:xfrm>
        </p:grpSpPr>
        <p:sp>
          <p:nvSpPr>
            <p:cNvPr id="21" name="任意多边形: 形状 20"/>
            <p:cNvSpPr/>
            <p:nvPr/>
          </p:nvSpPr>
          <p:spPr>
            <a:xfrm>
              <a:off x="1188720" y="515736"/>
              <a:ext cx="7190509" cy="4112029"/>
            </a:xfrm>
            <a:custGeom>
              <a:avLst/>
              <a:gdLst>
                <a:gd name="connsiteX0" fmla="*/ 244789 w 7190509"/>
                <a:gd name="connsiteY0" fmla="*/ 0 h 4112029"/>
                <a:gd name="connsiteX1" fmla="*/ 6945720 w 7190509"/>
                <a:gd name="connsiteY1" fmla="*/ 0 h 4112029"/>
                <a:gd name="connsiteX2" fmla="*/ 7190509 w 7190509"/>
                <a:gd name="connsiteY2" fmla="*/ 244789 h 4112029"/>
                <a:gd name="connsiteX3" fmla="*/ 7190509 w 7190509"/>
                <a:gd name="connsiteY3" fmla="*/ 3186767 h 4112029"/>
                <a:gd name="connsiteX4" fmla="*/ 6306985 w 7190509"/>
                <a:gd name="connsiteY4" fmla="*/ 4112029 h 4112029"/>
                <a:gd name="connsiteX5" fmla="*/ 244789 w 7190509"/>
                <a:gd name="connsiteY5" fmla="*/ 4112029 h 4112029"/>
                <a:gd name="connsiteX6" fmla="*/ 0 w 7190509"/>
                <a:gd name="connsiteY6" fmla="*/ 3867240 h 4112029"/>
                <a:gd name="connsiteX7" fmla="*/ 0 w 7190509"/>
                <a:gd name="connsiteY7" fmla="*/ 244789 h 4112029"/>
                <a:gd name="connsiteX8" fmla="*/ 244789 w 7190509"/>
                <a:gd name="connsiteY8" fmla="*/ 0 h 411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0509" h="4112029">
                  <a:moveTo>
                    <a:pt x="244789" y="0"/>
                  </a:moveTo>
                  <a:lnTo>
                    <a:pt x="6945720" y="0"/>
                  </a:lnTo>
                  <a:cubicBezTo>
                    <a:pt x="7080913" y="0"/>
                    <a:pt x="7190509" y="109596"/>
                    <a:pt x="7190509" y="244789"/>
                  </a:cubicBezTo>
                  <a:lnTo>
                    <a:pt x="7190509" y="3186767"/>
                  </a:lnTo>
                  <a:lnTo>
                    <a:pt x="6306985" y="4112029"/>
                  </a:lnTo>
                  <a:lnTo>
                    <a:pt x="244789" y="4112029"/>
                  </a:lnTo>
                  <a:cubicBezTo>
                    <a:pt x="109596" y="4112029"/>
                    <a:pt x="0" y="4002433"/>
                    <a:pt x="0" y="3867240"/>
                  </a:cubicBezTo>
                  <a:lnTo>
                    <a:pt x="0" y="244789"/>
                  </a:lnTo>
                  <a:cubicBezTo>
                    <a:pt x="0" y="109596"/>
                    <a:pt x="109596" y="0"/>
                    <a:pt x="244789" y="0"/>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 name="任意多边形: 形状 18"/>
            <p:cNvSpPr/>
            <p:nvPr/>
          </p:nvSpPr>
          <p:spPr>
            <a:xfrm rot="16017969" flipV="1">
              <a:off x="7513219" y="3710643"/>
              <a:ext cx="845310" cy="899994"/>
            </a:xfrm>
            <a:custGeom>
              <a:avLst/>
              <a:gdLst>
                <a:gd name="connsiteX0" fmla="*/ 861473 w 861473"/>
                <a:gd name="connsiteY0" fmla="*/ 0 h 917203"/>
                <a:gd name="connsiteX1" fmla="*/ 861473 w 861473"/>
                <a:gd name="connsiteY1" fmla="*/ 672414 h 917203"/>
                <a:gd name="connsiteX2" fmla="*/ 616684 w 861473"/>
                <a:gd name="connsiteY2" fmla="*/ 917203 h 917203"/>
                <a:gd name="connsiteX3" fmla="*/ 0 w 861473"/>
                <a:gd name="connsiteY3" fmla="*/ 917203 h 917203"/>
              </a:gdLst>
              <a:ahLst/>
              <a:cxnLst>
                <a:cxn ang="0">
                  <a:pos x="connsiteX0" y="connsiteY0"/>
                </a:cxn>
                <a:cxn ang="0">
                  <a:pos x="connsiteX1" y="connsiteY1"/>
                </a:cxn>
                <a:cxn ang="0">
                  <a:pos x="connsiteX2" y="connsiteY2"/>
                </a:cxn>
                <a:cxn ang="0">
                  <a:pos x="connsiteX3" y="connsiteY3"/>
                </a:cxn>
              </a:cxnLst>
              <a:rect l="l" t="t" r="r" b="b"/>
              <a:pathLst>
                <a:path w="861473" h="917203">
                  <a:moveTo>
                    <a:pt x="861473" y="0"/>
                  </a:moveTo>
                  <a:lnTo>
                    <a:pt x="861473" y="672414"/>
                  </a:lnTo>
                  <a:cubicBezTo>
                    <a:pt x="861473" y="807607"/>
                    <a:pt x="751877" y="917203"/>
                    <a:pt x="616684" y="917203"/>
                  </a:cubicBezTo>
                  <a:lnTo>
                    <a:pt x="0" y="917203"/>
                  </a:lnTo>
                  <a:close/>
                </a:path>
              </a:pathLst>
            </a:custGeom>
            <a:solidFill>
              <a:srgbClr val="4E99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25" name="文本框 24"/>
          <p:cNvSpPr txBox="1"/>
          <p:nvPr/>
        </p:nvSpPr>
        <p:spPr>
          <a:xfrm>
            <a:off x="10470009" y="5403531"/>
            <a:ext cx="1539240" cy="9124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5335" b="1">
                <a:ln>
                  <a:gradFill>
                    <a:gsLst>
                      <a:gs pos="51000">
                        <a:schemeClr val="bg1">
                          <a:alpha val="0"/>
                        </a:schemeClr>
                      </a:gs>
                      <a:gs pos="0">
                        <a:schemeClr val="bg1"/>
                      </a:gs>
                    </a:gsLst>
                    <a:lin ang="5400000" scaled="1"/>
                  </a:gradFill>
                </a:ln>
                <a:noFill/>
                <a:latin typeface="微软雅黑" panose="020B0503020204020204" charset="-122"/>
                <a:ea typeface="微软雅黑" panose="020B0503020204020204" charset="-122"/>
                <a:sym typeface="微软雅黑" panose="020B0503020204020204" charset="-122"/>
              </a:rPr>
              <a:t>竞争</a:t>
            </a:r>
            <a:endParaRPr kumimoji="0" lang="zh-CN" altLang="en-US" sz="5335" b="1" i="0" u="none" strike="noStrike" kern="1200" cap="none" spc="0" normalizeH="0" baseline="0" noProof="0">
              <a:ln>
                <a:gradFill>
                  <a:gsLst>
                    <a:gs pos="51000">
                      <a:schemeClr val="bg1">
                        <a:alpha val="0"/>
                      </a:schemeClr>
                    </a:gs>
                    <a:gs pos="0">
                      <a:schemeClr val="bg1"/>
                    </a:gs>
                  </a:gsLst>
                  <a:lin ang="5400000" scaled="1"/>
                </a:gradFill>
              </a:ln>
              <a:noFill/>
              <a:effectLst/>
              <a:uLnTx/>
              <a:uFillTx/>
              <a:latin typeface="微软雅黑" panose="020B0503020204020204" charset="-122"/>
              <a:ea typeface="微软雅黑" panose="020B0503020204020204" charset="-122"/>
              <a:sym typeface="微软雅黑" panose="020B0503020204020204" charset="-122"/>
            </a:endParaRPr>
          </a:p>
        </p:txBody>
      </p:sp>
      <p:sp>
        <p:nvSpPr>
          <p:cNvPr id="24" name="文本框 23"/>
          <p:cNvSpPr txBox="1"/>
          <p:nvPr/>
        </p:nvSpPr>
        <p:spPr>
          <a:xfrm>
            <a:off x="10466803" y="5658840"/>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gradFill>
                    <a:gsLst>
                      <a:gs pos="0">
                        <a:schemeClr val="bg1"/>
                      </a:gs>
                      <a:gs pos="63000">
                        <a:schemeClr val="bg1">
                          <a:alpha val="0"/>
                        </a:schemeClr>
                      </a:gs>
                    </a:gsLst>
                    <a:lin ang="5400000" scaled="1"/>
                  </a:gradFill>
                </a:ln>
                <a:latin typeface="微软雅黑" panose="020B0503020204020204" charset="-122"/>
                <a:ea typeface="微软雅黑" panose="020B0503020204020204" charset="-122"/>
                <a:sym typeface="微软雅黑" panose="020B0503020204020204" charset="-122"/>
              </a:rPr>
              <a:t>竞争</a:t>
            </a:r>
          </a:p>
        </p:txBody>
      </p:sp>
      <p:sp>
        <p:nvSpPr>
          <p:cNvPr id="27" name="文本框 26"/>
          <p:cNvSpPr txBox="1"/>
          <p:nvPr/>
        </p:nvSpPr>
        <p:spPr>
          <a:xfrm>
            <a:off x="10460523" y="5914152"/>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solidFill>
                    <a:schemeClr val="bg1"/>
                  </a:solidFill>
                </a:ln>
                <a:solidFill>
                  <a:schemeClr val="bg1"/>
                </a:solidFill>
                <a:latin typeface="微软雅黑" panose="020B0503020204020204" charset="-122"/>
                <a:ea typeface="微软雅黑" panose="020B0503020204020204" charset="-122"/>
                <a:sym typeface="微软雅黑" panose="020B0503020204020204" charset="-122"/>
              </a:rPr>
              <a:t>竞争</a:t>
            </a:r>
          </a:p>
        </p:txBody>
      </p:sp>
      <p:sp>
        <p:nvSpPr>
          <p:cNvPr id="16" name="PA_库_Rectangle: Rounded Corners 7"/>
          <p:cNvSpPr/>
          <p:nvPr>
            <p:custDataLst>
              <p:tags r:id="rId1"/>
            </p:custDataLst>
          </p:nvPr>
        </p:nvSpPr>
        <p:spPr>
          <a:xfrm>
            <a:off x="1068070" y="1352789"/>
            <a:ext cx="360000" cy="36000"/>
          </a:xfrm>
          <a:prstGeom prst="roundRect">
            <a:avLst>
              <a:gd name="adj" fmla="val 123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gradFill>
                <a:gsLst>
                  <a:gs pos="2000">
                    <a:schemeClr val="accent1"/>
                  </a:gs>
                  <a:gs pos="100000">
                    <a:schemeClr val="accent5"/>
                  </a:gs>
                </a:gsLst>
                <a:lin ang="0" scaled="0"/>
              </a:gradFill>
            </a:endParaRPr>
          </a:p>
        </p:txBody>
      </p:sp>
      <p:sp>
        <p:nvSpPr>
          <p:cNvPr id="17" name="PA_库_文本框 41"/>
          <p:cNvSpPr txBox="1"/>
          <p:nvPr>
            <p:custDataLst>
              <p:tags r:id="rId2"/>
            </p:custDataLst>
          </p:nvPr>
        </p:nvSpPr>
        <p:spPr>
          <a:xfrm>
            <a:off x="934720" y="842473"/>
            <a:ext cx="3051503" cy="460375"/>
          </a:xfrm>
          <a:prstGeom prst="rect">
            <a:avLst/>
          </a:prstGeom>
          <a:noFill/>
        </p:spPr>
        <p:txBody>
          <a:bodyPr wrap="square" rtlCol="0">
            <a:spAutoFit/>
          </a:bodyPr>
          <a:lstStyle/>
          <a:p>
            <a:pPr defTabSz="914400">
              <a:tabLst>
                <a:tab pos="1880235" algn="l"/>
              </a:tabLst>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人员流失情况</a:t>
            </a:r>
            <a:endPar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3" name="PA_库_TextPlaceholder 4"/>
          <p:cNvSpPr txBox="1"/>
          <p:nvPr>
            <p:custDataLst>
              <p:tags r:id="rId3"/>
            </p:custDataLst>
          </p:nvPr>
        </p:nvSpPr>
        <p:spPr>
          <a:xfrm>
            <a:off x="944245" y="1597025"/>
            <a:ext cx="10330815" cy="70675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spcBef>
                <a:spcPts val="0"/>
              </a:spcBef>
              <a:buClrTx/>
              <a:buSzTx/>
              <a:buNone/>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调研数据显示，软件行业的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研发技术人员的流动率明显高于职能类岗位人员</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，且软件技术人员的流动率在近几年逐年攀升，甚至存在部分软件企业研发技术人才主</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动离职的超过50%</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，技术人才的流动与竞争愈演愈烈。</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8" name="PA_库_矩形 43"/>
          <p:cNvSpPr/>
          <p:nvPr>
            <p:custDataLst>
              <p:tags r:id="rId4"/>
            </p:custDataLst>
          </p:nvPr>
        </p:nvSpPr>
        <p:spPr>
          <a:xfrm>
            <a:off x="2987334" y="904068"/>
            <a:ext cx="1511300" cy="337185"/>
          </a:xfrm>
          <a:prstGeom prst="rect">
            <a:avLst/>
          </a:prstGeom>
        </p:spPr>
        <p:txBody>
          <a:bodyPr wrap="none">
            <a:spAutoFit/>
          </a:bodyPr>
          <a:lstStyle/>
          <a:p>
            <a:pPr algn="l"/>
            <a:r>
              <a:rPr lang="en-US" sz="1600" dirty="0">
                <a:solidFill>
                  <a:schemeClr val="bg1">
                    <a:lumMod val="75000"/>
                  </a:schemeClr>
                </a:solidFill>
                <a:latin typeface="微软雅黑" panose="020B0503020204020204" charset="-122"/>
                <a:ea typeface="微软雅黑" panose="020B0503020204020204" charset="-122"/>
                <a:cs typeface="Segoe UI Light" panose="020B0502040204020203" pitchFamily="34" charset="0"/>
              </a:rPr>
              <a:t>Staff turnover</a:t>
            </a: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1812" y="3094809"/>
            <a:ext cx="4748376" cy="3217816"/>
          </a:xfrm>
          <a:prstGeom prst="rect">
            <a:avLst/>
          </a:prstGeom>
        </p:spPr>
      </p:pic>
      <p:sp>
        <p:nvSpPr>
          <p:cNvPr id="8" name="对话气泡: 圆角矩形 34"/>
          <p:cNvSpPr/>
          <p:nvPr/>
        </p:nvSpPr>
        <p:spPr>
          <a:xfrm>
            <a:off x="1522095" y="2773680"/>
            <a:ext cx="2649855" cy="1019810"/>
          </a:xfrm>
          <a:prstGeom prst="wedgeRoundRectCallout">
            <a:avLst>
              <a:gd name="adj1" fmla="val 64306"/>
              <a:gd name="adj2" fmla="val 36032"/>
              <a:gd name="adj3" fmla="val 16667"/>
            </a:avLst>
          </a:prstGeom>
          <a:solidFill>
            <a:srgbClr val="4C96DD"/>
          </a:solidFill>
          <a:ln w="19050">
            <a:solidFill>
              <a:schemeClr val="tx1">
                <a:lumMod val="85000"/>
                <a:lumOff val="15000"/>
              </a:schemeClr>
            </a:solidFill>
          </a:ln>
          <a:effectLst>
            <a:outerShdw dist="762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对话气泡: 圆角矩形 36"/>
          <p:cNvSpPr/>
          <p:nvPr/>
        </p:nvSpPr>
        <p:spPr>
          <a:xfrm flipH="1">
            <a:off x="7853045" y="2872105"/>
            <a:ext cx="2649855" cy="944880"/>
          </a:xfrm>
          <a:prstGeom prst="wedgeRoundRectCallout">
            <a:avLst>
              <a:gd name="adj1" fmla="val 64306"/>
              <a:gd name="adj2" fmla="val 36032"/>
              <a:gd name="adj3" fmla="val 16667"/>
            </a:avLst>
          </a:prstGeom>
          <a:solidFill>
            <a:schemeClr val="accent1"/>
          </a:solidFill>
          <a:ln w="19050">
            <a:solidFill>
              <a:schemeClr val="tx1">
                <a:lumMod val="85000"/>
                <a:lumOff val="15000"/>
              </a:schemeClr>
            </a:solidFill>
          </a:ln>
          <a:effectLst>
            <a:outerShdw dist="76200" dir="27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文本框 4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821919" y="3061516"/>
            <a:ext cx="2011680" cy="460375"/>
          </a:xfrm>
          <a:prstGeom prst="rect">
            <a:avLst/>
          </a:prstGeom>
          <a:noFill/>
        </p:spPr>
        <p:txBody>
          <a:bodyPr wrap="none" rtlCol="0">
            <a:spAutoFit/>
          </a:bodyPr>
          <a:lstStyle/>
          <a:p>
            <a:pPr lvl="0" algn="ctr">
              <a:defRPr/>
            </a:pPr>
            <a:r>
              <a:rPr lang="zh-CN" altLang="en-US" sz="2400">
                <a:solidFill>
                  <a:schemeClr val="bg1"/>
                </a:solidFill>
                <a:latin typeface="汉仪雅酷黑简" panose="00020600040101010101" charset="-122"/>
                <a:ea typeface="汉仪雅酷黑简" panose="00020600040101010101" charset="-122"/>
                <a:sym typeface="微软雅黑" panose="020B0503020204020204" charset="-122"/>
              </a:rPr>
              <a:t>招人越来越难</a:t>
            </a:r>
          </a:p>
        </p:txBody>
      </p:sp>
      <p:sp>
        <p:nvSpPr>
          <p:cNvPr id="44" name="文本框 4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106967" y="3123106"/>
            <a:ext cx="2085340" cy="420370"/>
          </a:xfrm>
          <a:prstGeom prst="rect">
            <a:avLst/>
          </a:prstGeom>
          <a:noFill/>
        </p:spPr>
        <p:txBody>
          <a:bodyPr wrap="none" rtlCol="0">
            <a:spAutoFit/>
          </a:bodyPr>
          <a:lstStyle/>
          <a:p>
            <a:pPr lvl="0" algn="ctr">
              <a:buClrTx/>
              <a:buSzTx/>
              <a:buFontTx/>
              <a:defRPr/>
            </a:pPr>
            <a:r>
              <a:rPr lang="zh-CN" altLang="en-US" sz="2400">
                <a:solidFill>
                  <a:schemeClr val="bg1"/>
                </a:solidFill>
                <a:latin typeface="汉仪雅酷黑简" panose="00020600040101010101" charset="-122"/>
                <a:ea typeface="汉仪雅酷黑简" panose="00020600040101010101" charset="-122"/>
                <a:sym typeface="微软雅黑" panose="020B0503020204020204" charset="-122"/>
              </a:rPr>
              <a:t>流失越来越严重</a:t>
            </a: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16">
                                            <p:txEl>
                                              <p:charRg st="4294967295" end="4294967295"/>
                                            </p:txEl>
                                          </p:spTgt>
                                        </p:tgtEl>
                                        <p:attrNameLst>
                                          <p:attrName>style.visibility</p:attrName>
                                        </p:attrNameLst>
                                      </p:cBhvr>
                                      <p:to>
                                        <p:strVal val="visible"/>
                                      </p:to>
                                    </p:set>
                                    <p:animEffect transition="in" filter="wipe(left)">
                                      <p:cBhvr>
                                        <p:cTn id="7" dur="1000"/>
                                        <p:tgtEl>
                                          <p:spTgt spid="16">
                                            <p:txEl>
                                              <p:charRg st="4294967295" end="4294967295"/>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1000"/>
                                        <p:tgtEl>
                                          <p:spTgt spid="28"/>
                                        </p:tgtEl>
                                      </p:cBhvr>
                                    </p:animEffect>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593"/>
                                        </p:tgtEl>
                                      </p:cBhvr>
                                    </p:animEffect>
                                    <p:animScale>
                                      <p:cBhvr>
                                        <p:cTn id="19" dur="250" autoRev="1" fill="hold"/>
                                        <p:tgtEl>
                                          <p:spTgt spid="593"/>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591"/>
                                        </p:tgtEl>
                                      </p:cBhvr>
                                    </p:animEffect>
                                    <p:animScale>
                                      <p:cBhvr>
                                        <p:cTn id="22" dur="250" autoRev="1" fill="hold"/>
                                        <p:tgtEl>
                                          <p:spTgt spid="591"/>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592"/>
                                        </p:tgtEl>
                                      </p:cBhvr>
                                    </p:animEffect>
                                    <p:animScale>
                                      <p:cBhvr>
                                        <p:cTn id="25" dur="250" autoRev="1" fill="hold"/>
                                        <p:tgtEl>
                                          <p:spTgt spid="592"/>
                                        </p:tgtEl>
                                      </p:cBhvr>
                                      <p:by x="105000" y="105000"/>
                                    </p:animScale>
                                  </p:childTnLst>
                                </p:cTn>
                              </p:par>
                              <p:par>
                                <p:cTn id="26" presetID="6" presetClass="emph" presetSubtype="0" repeatCount="indefinite" fill="hold" grpId="0" nodeType="withEffect">
                                  <p:stCondLst>
                                    <p:cond delay="0"/>
                                  </p:stCondLst>
                                  <p:endCondLst>
                                    <p:cond evt="onNext" delay="0">
                                      <p:tgtEl>
                                        <p:sldTgt/>
                                      </p:tgtEl>
                                    </p:cond>
                                  </p:endCondLst>
                                  <p:childTnLst>
                                    <p:animScale>
                                      <p:cBhvr>
                                        <p:cTn id="27" dur="1000" fill="hold"/>
                                        <p:tgtEl>
                                          <p:spTgt spid="88"/>
                                        </p:tgtEl>
                                      </p:cBhvr>
                                      <p:by x="115000" y="115000"/>
                                    </p:animScale>
                                  </p:childTnLst>
                                </p:cTn>
                              </p:par>
                              <p:par>
                                <p:cTn id="28" presetID="42" presetClass="entr" presetSubtype="0" fill="hold" nodeType="withEffect">
                                  <p:stCondLst>
                                    <p:cond delay="0"/>
                                  </p:stCondLst>
                                  <p:childTnLst>
                                    <p:set>
                                      <p:cBhvr>
                                        <p:cTn id="29" dur="500"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500"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anim calcmode="lin" valueType="num">
                                      <p:cBhvr>
                                        <p:cTn id="36" dur="500" fill="hold"/>
                                        <p:tgtEl>
                                          <p:spTgt spid="25"/>
                                        </p:tgtEl>
                                        <p:attrNameLst>
                                          <p:attrName>ppt_x</p:attrName>
                                        </p:attrNameLst>
                                      </p:cBhvr>
                                      <p:tavLst>
                                        <p:tav tm="0">
                                          <p:val>
                                            <p:strVal val="#ppt_x"/>
                                          </p:val>
                                        </p:tav>
                                        <p:tav tm="100000">
                                          <p:val>
                                            <p:strVal val="#ppt_x"/>
                                          </p:val>
                                        </p:tav>
                                      </p:tavLst>
                                    </p:anim>
                                    <p:anim calcmode="lin" valueType="num">
                                      <p:cBhvr>
                                        <p:cTn id="37" dur="5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500"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anim calcmode="lin" valueType="num">
                                      <p:cBhvr>
                                        <p:cTn id="41" dur="500" fill="hold"/>
                                        <p:tgtEl>
                                          <p:spTgt spid="24"/>
                                        </p:tgtEl>
                                        <p:attrNameLst>
                                          <p:attrName>ppt_x</p:attrName>
                                        </p:attrNameLst>
                                      </p:cBhvr>
                                      <p:tavLst>
                                        <p:tav tm="0">
                                          <p:val>
                                            <p:strVal val="#ppt_x"/>
                                          </p:val>
                                        </p:tav>
                                        <p:tav tm="100000">
                                          <p:val>
                                            <p:strVal val="#ppt_x"/>
                                          </p:val>
                                        </p:tav>
                                      </p:tavLst>
                                    </p:anim>
                                    <p:anim calcmode="lin" valueType="num">
                                      <p:cBhvr>
                                        <p:cTn id="42" dur="5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500"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par>
                                <p:cTn id="48" presetID="14" presetClass="entr" presetSubtype="1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randombar(horizontal)">
                                      <p:cBhvr>
                                        <p:cTn id="53" dur="500"/>
                                        <p:tgtEl>
                                          <p:spTgt spid="42"/>
                                        </p:tgtEl>
                                      </p:cBhvr>
                                    </p:animEffect>
                                  </p:childTnLst>
                                </p:cTn>
                              </p:par>
                            </p:childTnLst>
                          </p:cTn>
                        </p:par>
                        <p:par>
                          <p:cTn id="54" fill="hold">
                            <p:stCondLst>
                              <p:cond delay="1000"/>
                            </p:stCondLst>
                            <p:childTnLst>
                              <p:par>
                                <p:cTn id="55" presetID="14" presetClass="entr" presetSubtype="1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randombar(horizontal)">
                                      <p:cBhvr>
                                        <p:cTn id="57" dur="500"/>
                                        <p:tgtEl>
                                          <p:spTgt spid="4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randombar(horizont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27" grpId="0"/>
      <p:bldP spid="16" grpId="0" bldLvl="0" animBg="1" autoUpdateAnimBg="0"/>
      <p:bldP spid="17" grpId="0" autoUpdateAnimBg="0"/>
      <p:bldP spid="13" grpId="0" autoUpdateAnimBg="0"/>
      <p:bldP spid="28" grpId="0" autoUpdateAnimBg="0"/>
      <p:bldP spid="8" grpId="0" animBg="1"/>
      <p:bldP spid="20" grpId="0" animBg="1"/>
      <p:bldP spid="42" grpId="0"/>
      <p:bldP spid="44" grpId="0"/>
      <p:bldP spid="591" grpId="0" bldLvl="0" animBg="1"/>
      <p:bldP spid="592" grpId="0" bldLvl="0" animBg="1"/>
      <p:bldP spid="593" grpId="0" bldLvl="0" animBg="1"/>
      <p:bldP spid="88"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71991" y="500047"/>
            <a:ext cx="11648019" cy="5857907"/>
            <a:chOff x="203993" y="410345"/>
            <a:chExt cx="8736014" cy="4393430"/>
          </a:xfrm>
        </p:grpSpPr>
        <p:sp>
          <p:nvSpPr>
            <p:cNvPr id="2" name="矩形: 圆角 1"/>
            <p:cNvSpPr/>
            <p:nvPr/>
          </p:nvSpPr>
          <p:spPr>
            <a:xfrm>
              <a:off x="203994" y="508000"/>
              <a:ext cx="8736013" cy="4295775"/>
            </a:xfrm>
            <a:prstGeom prst="roundRect">
              <a:avLst>
                <a:gd name="adj" fmla="val 7582"/>
              </a:avLst>
            </a:prstGeom>
            <a:solidFill>
              <a:srgbClr val="FFC46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圆角 2"/>
            <p:cNvSpPr/>
            <p:nvPr/>
          </p:nvSpPr>
          <p:spPr>
            <a:xfrm>
              <a:off x="203993" y="410345"/>
              <a:ext cx="8736013" cy="4295775"/>
            </a:xfrm>
            <a:prstGeom prst="roundRect">
              <a:avLst>
                <a:gd name="adj" fmla="val 7582"/>
              </a:avLst>
            </a:prstGeom>
            <a:solidFill>
              <a:srgbClr val="4E99E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圆角 3"/>
            <p:cNvSpPr/>
            <p:nvPr/>
          </p:nvSpPr>
          <p:spPr>
            <a:xfrm>
              <a:off x="386081" y="499883"/>
              <a:ext cx="8371836" cy="4116698"/>
            </a:xfrm>
            <a:prstGeom prst="roundRect">
              <a:avLst>
                <a:gd name="adj" fmla="val 758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07" name="组合 106"/>
          <p:cNvGrpSpPr/>
          <p:nvPr/>
        </p:nvGrpSpPr>
        <p:grpSpPr>
          <a:xfrm>
            <a:off x="10981690" y="736600"/>
            <a:ext cx="622935" cy="387350"/>
            <a:chOff x="1821" y="1048"/>
            <a:chExt cx="981" cy="610"/>
          </a:xfrm>
        </p:grpSpPr>
        <p:sp>
          <p:nvSpPr>
            <p:cNvPr id="7"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67" name="Rectangle 15"/>
          <p:cNvSpPr txBox="1"/>
          <p:nvPr/>
        </p:nvSpPr>
        <p:spPr>
          <a:xfrm>
            <a:off x="1126490" y="1419860"/>
            <a:ext cx="9979660" cy="1014730"/>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buNone/>
              <a:defRPr/>
            </a:pPr>
            <a:r>
              <a:rPr lang="en-US" altLang="zh-CN" sz="1600" dirty="0">
                <a:solidFill>
                  <a:schemeClr val="tx1">
                    <a:lumMod val="75000"/>
                    <a:lumOff val="25000"/>
                  </a:schemeClr>
                </a:solidFill>
                <a:sym typeface="+mn-ea"/>
              </a:rPr>
              <a:t>2021</a:t>
            </a:r>
            <a:r>
              <a:rPr lang="zh-CN" altLang="zh-CN" sz="1600" dirty="0">
                <a:solidFill>
                  <a:schemeClr val="tx1">
                    <a:lumMod val="75000"/>
                    <a:lumOff val="25000"/>
                  </a:schemeClr>
                </a:solidFill>
                <a:sym typeface="+mn-ea"/>
              </a:rPr>
              <a:t>年软件从业人员离职的主要原因是</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个人的职业发展</a:t>
            </a:r>
            <a:r>
              <a:rPr lang="zh-CN" altLang="zh-CN" sz="1600" dirty="0">
                <a:solidFill>
                  <a:schemeClr val="tx1">
                    <a:lumMod val="75000"/>
                    <a:lumOff val="25000"/>
                  </a:schemeClr>
                </a:solidFill>
                <a:sym typeface="+mn-ea"/>
              </a:rPr>
              <a:t>，占比高达</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76.8%</a:t>
            </a:r>
            <a:r>
              <a:rPr lang="zh-CN" altLang="zh-CN" sz="1600" dirty="0">
                <a:solidFill>
                  <a:schemeClr val="tx1">
                    <a:lumMod val="75000"/>
                    <a:lumOff val="25000"/>
                  </a:schemeClr>
                </a:solidFill>
                <a:sym typeface="+mn-ea"/>
              </a:rPr>
              <a:t>；其次有</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53.7%</a:t>
            </a:r>
            <a:r>
              <a:rPr lang="zh-CN" altLang="en-US" sz="1600" dirty="0">
                <a:solidFill>
                  <a:schemeClr val="tx1">
                    <a:lumMod val="75000"/>
                    <a:lumOff val="25000"/>
                  </a:schemeClr>
                </a:solidFill>
                <a:sym typeface="+mn-ea"/>
              </a:rPr>
              <a:t>是因为</a:t>
            </a:r>
            <a:r>
              <a:rPr lang="zh-CN" altLang="zh-CN" sz="1600" dirty="0">
                <a:solidFill>
                  <a:schemeClr val="tx1">
                    <a:lumMod val="75000"/>
                    <a:lumOff val="25000"/>
                  </a:schemeClr>
                </a:solidFill>
                <a:sym typeface="+mn-ea"/>
              </a:rPr>
              <a:t>行业内人才的竞争，再就是</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薪酬绩效不具备较强的激励性</a:t>
            </a:r>
            <a:r>
              <a:rPr lang="zh-CN" altLang="zh-CN" sz="1600" dirty="0">
                <a:solidFill>
                  <a:schemeClr val="tx1">
                    <a:lumMod val="75000"/>
                    <a:lumOff val="25000"/>
                  </a:schemeClr>
                </a:solidFill>
                <a:sym typeface="+mn-ea"/>
              </a:rPr>
              <a:t>。而软件企业为加速发展更倾向于招募具备丰富经验的行业人才，也加剧了企业内技术人才借机跳槽以获取更高薪资的现象。</a:t>
            </a:r>
            <a:endPar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6" name="Rectangle 25"/>
          <p:cNvSpPr/>
          <p:nvPr/>
        </p:nvSpPr>
        <p:spPr>
          <a:xfrm>
            <a:off x="3856013" y="2535529"/>
            <a:ext cx="4460875" cy="262890"/>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20</a:t>
            </a:r>
            <a:r>
              <a:rPr lang="en-US"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21</a:t>
            </a:r>
            <a:r>
              <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年软件行业</a:t>
            </a:r>
            <a:r>
              <a:rPr lang="zh-CN" altLang="en-US"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人员</a:t>
            </a:r>
            <a:r>
              <a:rPr sz="1400" noProof="0" dirty="0" err="1">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rPr>
              <a:t>离职原因分析</a:t>
            </a:r>
            <a:endParaRPr sz="140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Segoe UI" panose="020B0502040204020203" pitchFamily="34" charset="0"/>
            </a:endParaRPr>
          </a:p>
        </p:txBody>
      </p:sp>
      <p:sp>
        <p:nvSpPr>
          <p:cNvPr id="17" name="Rectangle 17"/>
          <p:cNvSpPr txBox="1"/>
          <p:nvPr/>
        </p:nvSpPr>
        <p:spPr>
          <a:xfrm>
            <a:off x="1126490" y="993775"/>
            <a:ext cx="4625340" cy="460375"/>
          </a:xfrm>
          <a:prstGeom prst="rect">
            <a:avLst/>
          </a:prstGeom>
          <a:noFill/>
        </p:spPr>
        <p:txBody>
          <a:bodyPr wrap="square" rtlCol="0">
            <a:spAutoFit/>
          </a:bodyPr>
          <a:lstStyle/>
          <a:p>
            <a:pPr lvl="0" algn="l">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人员流失情况</a:t>
            </a:r>
          </a:p>
        </p:txBody>
      </p:sp>
      <p:graphicFrame>
        <p:nvGraphicFramePr>
          <p:cNvPr id="13" name="图表 12"/>
          <p:cNvGraphicFramePr/>
          <p:nvPr/>
        </p:nvGraphicFramePr>
        <p:xfrm>
          <a:off x="565785" y="2692400"/>
          <a:ext cx="10852785" cy="3415665"/>
        </p:xfrm>
        <a:graphic>
          <a:graphicData uri="http://schemas.openxmlformats.org/drawingml/2006/chart">
            <c:chart xmlns:c="http://schemas.openxmlformats.org/drawingml/2006/chart" xmlns:r="http://schemas.openxmlformats.org/officeDocument/2006/relationships" r:id="rId4"/>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22" presetClass="entr" presetSubtype="1" fill="hold" grpId="0" nodeType="withEffect">
                                  <p:stCondLst>
                                    <p:cond delay="0"/>
                                  </p:stCondLst>
                                  <p:childTnLst>
                                    <p:set>
                                      <p:cBhvr>
                                        <p:cTn id="9" dur="800" fill="hold">
                                          <p:stCondLst>
                                            <p:cond delay="0"/>
                                          </p:stCondLst>
                                        </p:cTn>
                                        <p:tgtEl>
                                          <p:spTgt spid="16"/>
                                        </p:tgtEl>
                                        <p:attrNameLst>
                                          <p:attrName>style.visibility</p:attrName>
                                        </p:attrNameLst>
                                      </p:cBhvr>
                                      <p:to>
                                        <p:strVal val="visible"/>
                                      </p:to>
                                    </p:set>
                                    <p:animEffect transition="in" filter="wipe(up)">
                                      <p:cBhvr>
                                        <p:cTn id="10" dur="800"/>
                                        <p:tgtEl>
                                          <p:spTgt spid="16"/>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par>
                                <p:cTn id="15" presetID="26" presetClass="emph" presetSubtype="0" repeatCount="indefinite" fill="hold" grpId="0" nodeType="withEffect">
                                  <p:stCondLst>
                                    <p:cond delay="0"/>
                                  </p:stCondLst>
                                  <p:endCondLst>
                                    <p:cond evt="onNext" delay="0">
                                      <p:tgtEl>
                                        <p:sldTgt/>
                                      </p:tgtEl>
                                    </p:cond>
                                  </p:endCondLst>
                                  <p:childTnLst>
                                    <p:animEffect transition="out" filter="fade">
                                      <p:cBhvr>
                                        <p:cTn id="16" dur="500" tmFilter="0, 0; .2, .5; .8, .5; 1, 0"/>
                                        <p:tgtEl>
                                          <p:spTgt spid="593"/>
                                        </p:tgtEl>
                                      </p:cBhvr>
                                    </p:animEffect>
                                    <p:animScale>
                                      <p:cBhvr>
                                        <p:cTn id="17" dur="250" autoRev="1" fill="hold"/>
                                        <p:tgtEl>
                                          <p:spTgt spid="593"/>
                                        </p:tgtEl>
                                      </p:cBhvr>
                                      <p:by x="105000" y="105000"/>
                                    </p:animScale>
                                  </p:childTnLst>
                                </p:cTn>
                              </p:par>
                              <p:par>
                                <p:cTn id="18" presetID="26" presetClass="emph" presetSubtype="0" repeatCount="indefinite" fill="hold" grpId="0" nodeType="withEffect">
                                  <p:stCondLst>
                                    <p:cond delay="0"/>
                                  </p:stCondLst>
                                  <p:endCondLst>
                                    <p:cond evt="onNext" delay="0">
                                      <p:tgtEl>
                                        <p:sldTgt/>
                                      </p:tgtEl>
                                    </p:cond>
                                  </p:endCondLst>
                                  <p:childTnLst>
                                    <p:animEffect transition="out" filter="fade">
                                      <p:cBhvr>
                                        <p:cTn id="19" dur="500" tmFilter="0, 0; .2, .5; .8, .5; 1, 0"/>
                                        <p:tgtEl>
                                          <p:spTgt spid="591"/>
                                        </p:tgtEl>
                                      </p:cBhvr>
                                    </p:animEffect>
                                    <p:animScale>
                                      <p:cBhvr>
                                        <p:cTn id="20" dur="250" autoRev="1" fill="hold"/>
                                        <p:tgtEl>
                                          <p:spTgt spid="591"/>
                                        </p:tgtEl>
                                      </p:cBhvr>
                                      <p:by x="105000" y="105000"/>
                                    </p:animScale>
                                  </p:childTnLst>
                                </p:cTn>
                              </p:par>
                              <p:par>
                                <p:cTn id="21" presetID="26" presetClass="emph" presetSubtype="0" repeatCount="indefinite" fill="hold" grpId="0" nodeType="withEffect">
                                  <p:stCondLst>
                                    <p:cond delay="0"/>
                                  </p:stCondLst>
                                  <p:endCondLst>
                                    <p:cond evt="onNext" delay="0">
                                      <p:tgtEl>
                                        <p:sldTgt/>
                                      </p:tgtEl>
                                    </p:cond>
                                  </p:endCondLst>
                                  <p:childTnLst>
                                    <p:animEffect transition="out" filter="fade">
                                      <p:cBhvr>
                                        <p:cTn id="22" dur="500" tmFilter="0, 0; .2, .5; .8, .5; 1, 0"/>
                                        <p:tgtEl>
                                          <p:spTgt spid="592"/>
                                        </p:tgtEl>
                                      </p:cBhvr>
                                    </p:animEffect>
                                    <p:animScale>
                                      <p:cBhvr>
                                        <p:cTn id="23" dur="250" autoRev="1" fill="hold"/>
                                        <p:tgtEl>
                                          <p:spTgt spid="592"/>
                                        </p:tgtEl>
                                      </p:cBhvr>
                                      <p:by x="105000" y="105000"/>
                                    </p:animScale>
                                  </p:childTnLst>
                                </p:cTn>
                              </p:par>
                              <p:par>
                                <p:cTn id="24" presetID="6" presetClass="emph" presetSubtype="0" repeatCount="indefinite" fill="hold" grpId="0" nodeType="withEffect">
                                  <p:stCondLst>
                                    <p:cond delay="0"/>
                                  </p:stCondLst>
                                  <p:endCondLst>
                                    <p:cond evt="onNext" delay="0">
                                      <p:tgtEl>
                                        <p:sldTgt/>
                                      </p:tgtEl>
                                    </p:cond>
                                  </p:endCondLst>
                                  <p:childTnLst>
                                    <p:animScale>
                                      <p:cBhvr>
                                        <p:cTn id="25" dur="1000" fill="hold"/>
                                        <p:tgtEl>
                                          <p:spTgt spid="88"/>
                                        </p:tgtEl>
                                      </p:cBhvr>
                                      <p:by x="115000" y="115000"/>
                                    </p:animScale>
                                  </p:childTnLst>
                                </p:cTn>
                              </p:par>
                              <p:par>
                                <p:cTn id="26" presetID="14" presetClass="entr" presetSubtype="10" fill="hold"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randombar(horizontal)">
                                      <p:cBhvr>
                                        <p:cTn id="28" dur="500"/>
                                        <p:tgtEl>
                                          <p:spTgt spid="107"/>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6" grpId="0"/>
      <p:bldP spid="17" grpId="0"/>
      <p:bldP spid="591" grpId="0" bldLvl="0" animBg="1"/>
      <p:bldP spid="592" grpId="0" bldLvl="0" animBg="1"/>
      <p:bldP spid="593" grpId="0" bldLvl="0" animBg="1"/>
      <p:bldP spid="88"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rot="2815285">
            <a:off x="3944555" y="2614537"/>
            <a:ext cx="4302891" cy="1313895"/>
          </a:xfrm>
          <a:prstGeom prst="roundRect">
            <a:avLst>
              <a:gd name="adj" fmla="val 50000"/>
            </a:avLst>
          </a:prstGeom>
          <a:solidFill>
            <a:srgbClr val="4C96D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 name="矩形: 圆角 6"/>
          <p:cNvSpPr/>
          <p:nvPr/>
        </p:nvSpPr>
        <p:spPr>
          <a:xfrm rot="18784715" flipH="1">
            <a:off x="3991901" y="2614537"/>
            <a:ext cx="4302891" cy="1313895"/>
          </a:xfrm>
          <a:prstGeom prst="roundRect">
            <a:avLst>
              <a:gd name="adj" fmla="val 50000"/>
            </a:avLst>
          </a:prstGeom>
          <a:solidFill>
            <a:srgbClr val="F3693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 name="椭圆 8"/>
          <p:cNvSpPr/>
          <p:nvPr/>
        </p:nvSpPr>
        <p:spPr>
          <a:xfrm>
            <a:off x="5184559" y="2367379"/>
            <a:ext cx="1822883" cy="182288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 name="文本框 10"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814006" y="2074181"/>
            <a:ext cx="3379940" cy="1938020"/>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buClrTx/>
              <a:buSzTx/>
              <a:buNone/>
              <a:defRPr/>
            </a:pPr>
            <a:r>
              <a:rPr lang="en-US" altLang="zh-CN" sz="1600" dirty="0">
                <a:solidFill>
                  <a:schemeClr val="tx1">
                    <a:lumMod val="75000"/>
                    <a:lumOff val="25000"/>
                  </a:schemeClr>
                </a:solidFill>
                <a:sym typeface="+mn-ea"/>
              </a:rPr>
              <a:t>基于我国的发展实情，计算机软件行业的发展对于优化我国产业结构、实现对传统产业的信息化改造、提高经济效益和国际市场竞争力都具有重要作用，是国家重点支持和鼓励的行业。</a:t>
            </a:r>
          </a:p>
        </p:txBody>
      </p:sp>
      <p:sp>
        <p:nvSpPr>
          <p:cNvPr id="15" name="文本框 14"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8057711" y="2074181"/>
            <a:ext cx="3379940" cy="1938020"/>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buClrTx/>
              <a:buSzTx/>
              <a:buNone/>
              <a:defRPr/>
            </a:pPr>
            <a:r>
              <a:rPr lang="en-US" altLang="zh-CN" sz="1600" dirty="0">
                <a:solidFill>
                  <a:schemeClr val="tx1">
                    <a:lumMod val="75000"/>
                    <a:lumOff val="25000"/>
                  </a:schemeClr>
                </a:solidFill>
                <a:sym typeface="+mn-ea"/>
              </a:rPr>
              <a:t>软件产业作为信息产业的核心，是信息社会的基础性、战略性产业，</a:t>
            </a:r>
            <a:r>
              <a:rPr lang="zh-CN" altLang="en-US" sz="1600" dirty="0">
                <a:solidFill>
                  <a:schemeClr val="tx1">
                    <a:lumMod val="75000"/>
                    <a:lumOff val="25000"/>
                  </a:schemeClr>
                </a:solidFill>
                <a:sym typeface="+mn-ea"/>
              </a:rPr>
              <a:t>能够</a:t>
            </a:r>
            <a:r>
              <a:rPr lang="en-US" altLang="zh-CN" sz="1600" dirty="0">
                <a:solidFill>
                  <a:schemeClr val="tx1">
                    <a:lumMod val="75000"/>
                    <a:lumOff val="25000"/>
                  </a:schemeClr>
                </a:solidFill>
                <a:sym typeface="+mn-ea"/>
              </a:rPr>
              <a:t>优化调整经济结构，并对传统产业的改造提升起到重要的推动作用，是国民经济和社会发展的“倍增器”。</a:t>
            </a:r>
          </a:p>
        </p:txBody>
      </p:sp>
      <p:sp>
        <p:nvSpPr>
          <p:cNvPr id="18" name="文本框 17"/>
          <p:cNvSpPr txBox="1"/>
          <p:nvPr/>
        </p:nvSpPr>
        <p:spPr>
          <a:xfrm>
            <a:off x="5476239" y="2796858"/>
            <a:ext cx="1239520" cy="95885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735" b="1" i="0" u="none" strike="noStrike" kern="1200" cap="none" spc="0" normalizeH="0" baseline="0" noProof="0">
                <a:ln>
                  <a:noFill/>
                </a:ln>
                <a:effectLst/>
                <a:uLnTx/>
                <a:uFillTx/>
                <a:latin typeface="微软雅黑" panose="020B0503020204020204" charset="-122"/>
                <a:ea typeface="微软雅黑" panose="020B0503020204020204" charset="-122"/>
                <a:sym typeface="微软雅黑" panose="020B0503020204020204" charset="-122"/>
              </a:rPr>
              <a:t>结语</a:t>
            </a:r>
            <a:endParaRPr kumimoji="0" lang="en-US" altLang="zh-CN" sz="3735" b="1" i="0" u="none" strike="noStrike" kern="1200" cap="none" spc="0" normalizeH="0" baseline="0" noProof="0">
              <a:ln>
                <a:noFill/>
              </a:ln>
              <a:effectLst/>
              <a:uLnTx/>
              <a:uFillTx/>
              <a:latin typeface="微软雅黑" panose="020B0503020204020204" charset="-122"/>
              <a:ea typeface="微软雅黑" panose="020B0503020204020204" charset="-122"/>
              <a:sym typeface="微软雅黑" panose="020B0503020204020204" charset="-122"/>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900" b="1" i="0" u="none" strike="noStrike" kern="1200" cap="none" spc="0" normalizeH="0" baseline="0" noProof="0">
                <a:ln>
                  <a:noFill/>
                </a:ln>
                <a:effectLst/>
                <a:uLnTx/>
                <a:uFillTx/>
                <a:latin typeface="微软雅黑" panose="020B0503020204020204" charset="-122"/>
                <a:ea typeface="微软雅黑" panose="020B0503020204020204" charset="-122"/>
                <a:sym typeface="微软雅黑" panose="020B0503020204020204" charset="-122"/>
              </a:rPr>
              <a:t>Epilogue</a:t>
            </a:r>
          </a:p>
        </p:txBody>
      </p:sp>
      <p:sp>
        <p:nvSpPr>
          <p:cNvPr id="25"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4784141" y="1886781"/>
            <a:ext cx="541212" cy="520681"/>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6"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6945032" y="1892653"/>
            <a:ext cx="529661" cy="508936"/>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7" name="Freeform 13"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6849100" y="4132413"/>
            <a:ext cx="538812" cy="459399"/>
          </a:xfrm>
          <a:custGeom>
            <a:avLst/>
            <a:gdLst>
              <a:gd name="T0" fmla="*/ 550 w 675"/>
              <a:gd name="T1" fmla="*/ 0 h 575"/>
              <a:gd name="T2" fmla="*/ 125 w 675"/>
              <a:gd name="T3" fmla="*/ 0 h 575"/>
              <a:gd name="T4" fmla="*/ 0 w 675"/>
              <a:gd name="T5" fmla="*/ 125 h 575"/>
              <a:gd name="T6" fmla="*/ 0 w 675"/>
              <a:gd name="T7" fmla="*/ 450 h 575"/>
              <a:gd name="T8" fmla="*/ 125 w 675"/>
              <a:gd name="T9" fmla="*/ 575 h 575"/>
              <a:gd name="T10" fmla="*/ 550 w 675"/>
              <a:gd name="T11" fmla="*/ 575 h 575"/>
              <a:gd name="T12" fmla="*/ 675 w 675"/>
              <a:gd name="T13" fmla="*/ 450 h 575"/>
              <a:gd name="T14" fmla="*/ 675 w 675"/>
              <a:gd name="T15" fmla="*/ 125 h 575"/>
              <a:gd name="T16" fmla="*/ 550 w 675"/>
              <a:gd name="T17" fmla="*/ 0 h 575"/>
              <a:gd name="T18" fmla="*/ 125 w 675"/>
              <a:gd name="T19" fmla="*/ 50 h 575"/>
              <a:gd name="T20" fmla="*/ 550 w 675"/>
              <a:gd name="T21" fmla="*/ 50 h 575"/>
              <a:gd name="T22" fmla="*/ 613 w 675"/>
              <a:gd name="T23" fmla="*/ 87 h 575"/>
              <a:gd name="T24" fmla="*/ 368 w 675"/>
              <a:gd name="T25" fmla="*/ 285 h 575"/>
              <a:gd name="T26" fmla="*/ 306 w 675"/>
              <a:gd name="T27" fmla="*/ 285 h 575"/>
              <a:gd name="T28" fmla="*/ 61 w 675"/>
              <a:gd name="T29" fmla="*/ 87 h 575"/>
              <a:gd name="T30" fmla="*/ 125 w 675"/>
              <a:gd name="T31" fmla="*/ 50 h 575"/>
              <a:gd name="T32" fmla="*/ 550 w 675"/>
              <a:gd name="T33" fmla="*/ 525 h 575"/>
              <a:gd name="T34" fmla="*/ 125 w 675"/>
              <a:gd name="T35" fmla="*/ 525 h 575"/>
              <a:gd name="T36" fmla="*/ 50 w 675"/>
              <a:gd name="T37" fmla="*/ 450 h 575"/>
              <a:gd name="T38" fmla="*/ 50 w 675"/>
              <a:gd name="T39" fmla="*/ 143 h 575"/>
              <a:gd name="T40" fmla="*/ 275 w 675"/>
              <a:gd name="T41" fmla="*/ 325 h 575"/>
              <a:gd name="T42" fmla="*/ 337 w 675"/>
              <a:gd name="T43" fmla="*/ 348 h 575"/>
              <a:gd name="T44" fmla="*/ 400 w 675"/>
              <a:gd name="T45" fmla="*/ 325 h 575"/>
              <a:gd name="T46" fmla="*/ 625 w 675"/>
              <a:gd name="T47" fmla="*/ 143 h 575"/>
              <a:gd name="T48" fmla="*/ 625 w 675"/>
              <a:gd name="T49" fmla="*/ 450 h 575"/>
              <a:gd name="T50" fmla="*/ 550 w 675"/>
              <a:gd name="T51" fmla="*/ 52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575">
                <a:moveTo>
                  <a:pt x="550" y="0"/>
                </a:moveTo>
                <a:cubicBezTo>
                  <a:pt x="125" y="0"/>
                  <a:pt x="125" y="0"/>
                  <a:pt x="125" y="0"/>
                </a:cubicBezTo>
                <a:cubicBezTo>
                  <a:pt x="56" y="0"/>
                  <a:pt x="0" y="57"/>
                  <a:pt x="0" y="125"/>
                </a:cubicBezTo>
                <a:cubicBezTo>
                  <a:pt x="0" y="450"/>
                  <a:pt x="0" y="450"/>
                  <a:pt x="0" y="450"/>
                </a:cubicBezTo>
                <a:cubicBezTo>
                  <a:pt x="0" y="519"/>
                  <a:pt x="56" y="575"/>
                  <a:pt x="125" y="575"/>
                </a:cubicBezTo>
                <a:cubicBezTo>
                  <a:pt x="550" y="575"/>
                  <a:pt x="550" y="575"/>
                  <a:pt x="550" y="575"/>
                </a:cubicBezTo>
                <a:cubicBezTo>
                  <a:pt x="618" y="575"/>
                  <a:pt x="675" y="519"/>
                  <a:pt x="675" y="450"/>
                </a:cubicBezTo>
                <a:cubicBezTo>
                  <a:pt x="675" y="125"/>
                  <a:pt x="675" y="125"/>
                  <a:pt x="675" y="125"/>
                </a:cubicBezTo>
                <a:cubicBezTo>
                  <a:pt x="675" y="57"/>
                  <a:pt x="618" y="0"/>
                  <a:pt x="550" y="0"/>
                </a:cubicBezTo>
                <a:close/>
                <a:moveTo>
                  <a:pt x="125" y="50"/>
                </a:moveTo>
                <a:cubicBezTo>
                  <a:pt x="550" y="50"/>
                  <a:pt x="550" y="50"/>
                  <a:pt x="550" y="50"/>
                </a:cubicBezTo>
                <a:cubicBezTo>
                  <a:pt x="577" y="50"/>
                  <a:pt x="601" y="65"/>
                  <a:pt x="613" y="87"/>
                </a:cubicBezTo>
                <a:cubicBezTo>
                  <a:pt x="368" y="285"/>
                  <a:pt x="368" y="285"/>
                  <a:pt x="368" y="285"/>
                </a:cubicBezTo>
                <a:cubicBezTo>
                  <a:pt x="350" y="300"/>
                  <a:pt x="323" y="300"/>
                  <a:pt x="306" y="285"/>
                </a:cubicBezTo>
                <a:cubicBezTo>
                  <a:pt x="61" y="87"/>
                  <a:pt x="61" y="87"/>
                  <a:pt x="61" y="87"/>
                </a:cubicBezTo>
                <a:cubicBezTo>
                  <a:pt x="73" y="65"/>
                  <a:pt x="97" y="50"/>
                  <a:pt x="125" y="50"/>
                </a:cubicBezTo>
                <a:close/>
                <a:moveTo>
                  <a:pt x="550" y="525"/>
                </a:moveTo>
                <a:cubicBezTo>
                  <a:pt x="125" y="525"/>
                  <a:pt x="125" y="525"/>
                  <a:pt x="125" y="525"/>
                </a:cubicBezTo>
                <a:cubicBezTo>
                  <a:pt x="83" y="525"/>
                  <a:pt x="50" y="492"/>
                  <a:pt x="50" y="450"/>
                </a:cubicBezTo>
                <a:cubicBezTo>
                  <a:pt x="50" y="143"/>
                  <a:pt x="50" y="143"/>
                  <a:pt x="50" y="143"/>
                </a:cubicBezTo>
                <a:cubicBezTo>
                  <a:pt x="275" y="325"/>
                  <a:pt x="275" y="325"/>
                  <a:pt x="275" y="325"/>
                </a:cubicBezTo>
                <a:cubicBezTo>
                  <a:pt x="293" y="340"/>
                  <a:pt x="315" y="348"/>
                  <a:pt x="337" y="348"/>
                </a:cubicBezTo>
                <a:cubicBezTo>
                  <a:pt x="360" y="348"/>
                  <a:pt x="382" y="340"/>
                  <a:pt x="400" y="325"/>
                </a:cubicBezTo>
                <a:cubicBezTo>
                  <a:pt x="625" y="143"/>
                  <a:pt x="625" y="143"/>
                  <a:pt x="625" y="143"/>
                </a:cubicBezTo>
                <a:cubicBezTo>
                  <a:pt x="625" y="450"/>
                  <a:pt x="625" y="450"/>
                  <a:pt x="625" y="450"/>
                </a:cubicBezTo>
                <a:cubicBezTo>
                  <a:pt x="625" y="492"/>
                  <a:pt x="591" y="525"/>
                  <a:pt x="550" y="525"/>
                </a:cubicBezTo>
                <a:close/>
              </a:path>
            </a:pathLst>
          </a:custGeom>
          <a:solidFill>
            <a:schemeClr val="bg1"/>
          </a:solidFill>
          <a:ln>
            <a:noFill/>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nvGrpSpPr>
          <p:cNvPr id="28" name="Group 4"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GrpSpPr>
            <a:grpSpLocks noChangeAspect="1"/>
          </p:cNvGrpSpPr>
          <p:nvPr/>
        </p:nvGrpSpPr>
        <p:grpSpPr bwMode="auto">
          <a:xfrm>
            <a:off x="4834795" y="4104097"/>
            <a:ext cx="496773" cy="516029"/>
            <a:chOff x="2105" y="816"/>
            <a:chExt cx="1548" cy="1608"/>
          </a:xfrm>
          <a:solidFill>
            <a:schemeClr val="bg1"/>
          </a:solidFill>
        </p:grpSpPr>
        <p:sp>
          <p:nvSpPr>
            <p:cNvPr id="29" name="Freeform 5"/>
            <p:cNvSpPr>
              <a:spLocks noEditPoints="1"/>
            </p:cNvSpPr>
            <p:nvPr/>
          </p:nvSpPr>
          <p:spPr bwMode="auto">
            <a:xfrm>
              <a:off x="2105" y="816"/>
              <a:ext cx="1548" cy="1608"/>
            </a:xfrm>
            <a:custGeom>
              <a:avLst/>
              <a:gdLst>
                <a:gd name="T0" fmla="*/ 500 w 650"/>
                <a:gd name="T1" fmla="*/ 250 h 675"/>
                <a:gd name="T2" fmla="*/ 488 w 650"/>
                <a:gd name="T3" fmla="*/ 250 h 675"/>
                <a:gd name="T4" fmla="*/ 488 w 650"/>
                <a:gd name="T5" fmla="*/ 150 h 675"/>
                <a:gd name="T6" fmla="*/ 338 w 650"/>
                <a:gd name="T7" fmla="*/ 0 h 675"/>
                <a:gd name="T8" fmla="*/ 313 w 650"/>
                <a:gd name="T9" fmla="*/ 0 h 675"/>
                <a:gd name="T10" fmla="*/ 163 w 650"/>
                <a:gd name="T11" fmla="*/ 150 h 675"/>
                <a:gd name="T12" fmla="*/ 188 w 650"/>
                <a:gd name="T13" fmla="*/ 175 h 675"/>
                <a:gd name="T14" fmla="*/ 213 w 650"/>
                <a:gd name="T15" fmla="*/ 150 h 675"/>
                <a:gd name="T16" fmla="*/ 313 w 650"/>
                <a:gd name="T17" fmla="*/ 50 h 675"/>
                <a:gd name="T18" fmla="*/ 338 w 650"/>
                <a:gd name="T19" fmla="*/ 50 h 675"/>
                <a:gd name="T20" fmla="*/ 438 w 650"/>
                <a:gd name="T21" fmla="*/ 150 h 675"/>
                <a:gd name="T22" fmla="*/ 438 w 650"/>
                <a:gd name="T23" fmla="*/ 250 h 675"/>
                <a:gd name="T24" fmla="*/ 150 w 650"/>
                <a:gd name="T25" fmla="*/ 250 h 675"/>
                <a:gd name="T26" fmla="*/ 0 w 650"/>
                <a:gd name="T27" fmla="*/ 400 h 675"/>
                <a:gd name="T28" fmla="*/ 0 w 650"/>
                <a:gd name="T29" fmla="*/ 525 h 675"/>
                <a:gd name="T30" fmla="*/ 150 w 650"/>
                <a:gd name="T31" fmla="*/ 675 h 675"/>
                <a:gd name="T32" fmla="*/ 500 w 650"/>
                <a:gd name="T33" fmla="*/ 675 h 675"/>
                <a:gd name="T34" fmla="*/ 650 w 650"/>
                <a:gd name="T35" fmla="*/ 525 h 675"/>
                <a:gd name="T36" fmla="*/ 650 w 650"/>
                <a:gd name="T37" fmla="*/ 400 h 675"/>
                <a:gd name="T38" fmla="*/ 500 w 650"/>
                <a:gd name="T39" fmla="*/ 250 h 675"/>
                <a:gd name="T40" fmla="*/ 600 w 650"/>
                <a:gd name="T41" fmla="*/ 525 h 675"/>
                <a:gd name="T42" fmla="*/ 500 w 650"/>
                <a:gd name="T43" fmla="*/ 625 h 675"/>
                <a:gd name="T44" fmla="*/ 150 w 650"/>
                <a:gd name="T45" fmla="*/ 625 h 675"/>
                <a:gd name="T46" fmla="*/ 50 w 650"/>
                <a:gd name="T47" fmla="*/ 525 h 675"/>
                <a:gd name="T48" fmla="*/ 50 w 650"/>
                <a:gd name="T49" fmla="*/ 400 h 675"/>
                <a:gd name="T50" fmla="*/ 150 w 650"/>
                <a:gd name="T51" fmla="*/ 300 h 675"/>
                <a:gd name="T52" fmla="*/ 500 w 650"/>
                <a:gd name="T53" fmla="*/ 300 h 675"/>
                <a:gd name="T54" fmla="*/ 600 w 650"/>
                <a:gd name="T55" fmla="*/ 400 h 675"/>
                <a:gd name="T56" fmla="*/ 600 w 650"/>
                <a:gd name="T57" fmla="*/ 52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0" h="675">
                  <a:moveTo>
                    <a:pt x="500" y="250"/>
                  </a:moveTo>
                  <a:cubicBezTo>
                    <a:pt x="488" y="250"/>
                    <a:pt x="488" y="250"/>
                    <a:pt x="488" y="250"/>
                  </a:cubicBezTo>
                  <a:cubicBezTo>
                    <a:pt x="488" y="150"/>
                    <a:pt x="488" y="150"/>
                    <a:pt x="488" y="150"/>
                  </a:cubicBezTo>
                  <a:cubicBezTo>
                    <a:pt x="488" y="68"/>
                    <a:pt x="420" y="0"/>
                    <a:pt x="338" y="0"/>
                  </a:cubicBezTo>
                  <a:cubicBezTo>
                    <a:pt x="313" y="0"/>
                    <a:pt x="313" y="0"/>
                    <a:pt x="313" y="0"/>
                  </a:cubicBezTo>
                  <a:cubicBezTo>
                    <a:pt x="230" y="0"/>
                    <a:pt x="163" y="68"/>
                    <a:pt x="163" y="150"/>
                  </a:cubicBezTo>
                  <a:cubicBezTo>
                    <a:pt x="163" y="164"/>
                    <a:pt x="174" y="175"/>
                    <a:pt x="188" y="175"/>
                  </a:cubicBezTo>
                  <a:cubicBezTo>
                    <a:pt x="201" y="175"/>
                    <a:pt x="213" y="164"/>
                    <a:pt x="213" y="150"/>
                  </a:cubicBezTo>
                  <a:cubicBezTo>
                    <a:pt x="213" y="95"/>
                    <a:pt x="258" y="50"/>
                    <a:pt x="313" y="50"/>
                  </a:cubicBezTo>
                  <a:cubicBezTo>
                    <a:pt x="338" y="50"/>
                    <a:pt x="338" y="50"/>
                    <a:pt x="338" y="50"/>
                  </a:cubicBezTo>
                  <a:cubicBezTo>
                    <a:pt x="393" y="50"/>
                    <a:pt x="438" y="95"/>
                    <a:pt x="438" y="150"/>
                  </a:cubicBezTo>
                  <a:cubicBezTo>
                    <a:pt x="438" y="250"/>
                    <a:pt x="438" y="250"/>
                    <a:pt x="438" y="250"/>
                  </a:cubicBezTo>
                  <a:cubicBezTo>
                    <a:pt x="150" y="250"/>
                    <a:pt x="150" y="250"/>
                    <a:pt x="150" y="250"/>
                  </a:cubicBezTo>
                  <a:cubicBezTo>
                    <a:pt x="68" y="250"/>
                    <a:pt x="0" y="318"/>
                    <a:pt x="0" y="400"/>
                  </a:cubicBezTo>
                  <a:cubicBezTo>
                    <a:pt x="0" y="525"/>
                    <a:pt x="0" y="525"/>
                    <a:pt x="0" y="525"/>
                  </a:cubicBezTo>
                  <a:cubicBezTo>
                    <a:pt x="0" y="608"/>
                    <a:pt x="68" y="675"/>
                    <a:pt x="150" y="675"/>
                  </a:cubicBezTo>
                  <a:cubicBezTo>
                    <a:pt x="500" y="675"/>
                    <a:pt x="500" y="675"/>
                    <a:pt x="500" y="675"/>
                  </a:cubicBezTo>
                  <a:cubicBezTo>
                    <a:pt x="583" y="675"/>
                    <a:pt x="650" y="608"/>
                    <a:pt x="650" y="525"/>
                  </a:cubicBezTo>
                  <a:cubicBezTo>
                    <a:pt x="650" y="400"/>
                    <a:pt x="650" y="400"/>
                    <a:pt x="650" y="400"/>
                  </a:cubicBezTo>
                  <a:cubicBezTo>
                    <a:pt x="650" y="318"/>
                    <a:pt x="583" y="250"/>
                    <a:pt x="500" y="250"/>
                  </a:cubicBezTo>
                  <a:close/>
                  <a:moveTo>
                    <a:pt x="600" y="525"/>
                  </a:moveTo>
                  <a:cubicBezTo>
                    <a:pt x="600" y="581"/>
                    <a:pt x="555" y="625"/>
                    <a:pt x="500" y="625"/>
                  </a:cubicBezTo>
                  <a:cubicBezTo>
                    <a:pt x="150" y="625"/>
                    <a:pt x="150" y="625"/>
                    <a:pt x="150" y="625"/>
                  </a:cubicBezTo>
                  <a:cubicBezTo>
                    <a:pt x="95" y="625"/>
                    <a:pt x="50" y="581"/>
                    <a:pt x="50" y="525"/>
                  </a:cubicBezTo>
                  <a:cubicBezTo>
                    <a:pt x="50" y="400"/>
                    <a:pt x="50" y="400"/>
                    <a:pt x="50" y="400"/>
                  </a:cubicBezTo>
                  <a:cubicBezTo>
                    <a:pt x="50" y="345"/>
                    <a:pt x="95" y="300"/>
                    <a:pt x="150" y="300"/>
                  </a:cubicBezTo>
                  <a:cubicBezTo>
                    <a:pt x="500" y="300"/>
                    <a:pt x="500" y="300"/>
                    <a:pt x="500" y="300"/>
                  </a:cubicBezTo>
                  <a:cubicBezTo>
                    <a:pt x="555" y="300"/>
                    <a:pt x="600" y="345"/>
                    <a:pt x="600" y="400"/>
                  </a:cubicBezTo>
                  <a:lnTo>
                    <a:pt x="60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0" name="Freeform 6"/>
            <p:cNvSpPr/>
            <p:nvPr/>
          </p:nvSpPr>
          <p:spPr bwMode="auto">
            <a:xfrm>
              <a:off x="2760" y="1709"/>
              <a:ext cx="238" cy="417"/>
            </a:xfrm>
            <a:custGeom>
              <a:avLst/>
              <a:gdLst>
                <a:gd name="T0" fmla="*/ 50 w 100"/>
                <a:gd name="T1" fmla="*/ 0 h 175"/>
                <a:gd name="T2" fmla="*/ 0 w 100"/>
                <a:gd name="T3" fmla="*/ 50 h 175"/>
                <a:gd name="T4" fmla="*/ 25 w 100"/>
                <a:gd name="T5" fmla="*/ 94 h 175"/>
                <a:gd name="T6" fmla="*/ 25 w 100"/>
                <a:gd name="T7" fmla="*/ 150 h 175"/>
                <a:gd name="T8" fmla="*/ 50 w 100"/>
                <a:gd name="T9" fmla="*/ 175 h 175"/>
                <a:gd name="T10" fmla="*/ 75 w 100"/>
                <a:gd name="T11" fmla="*/ 150 h 175"/>
                <a:gd name="T12" fmla="*/ 75 w 100"/>
                <a:gd name="T13" fmla="*/ 94 h 175"/>
                <a:gd name="T14" fmla="*/ 100 w 100"/>
                <a:gd name="T15" fmla="*/ 50 h 175"/>
                <a:gd name="T16" fmla="*/ 50 w 100"/>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75">
                  <a:moveTo>
                    <a:pt x="50" y="0"/>
                  </a:moveTo>
                  <a:cubicBezTo>
                    <a:pt x="23" y="0"/>
                    <a:pt x="0" y="23"/>
                    <a:pt x="0" y="50"/>
                  </a:cubicBezTo>
                  <a:cubicBezTo>
                    <a:pt x="0" y="69"/>
                    <a:pt x="10" y="85"/>
                    <a:pt x="25" y="94"/>
                  </a:cubicBezTo>
                  <a:cubicBezTo>
                    <a:pt x="25" y="150"/>
                    <a:pt x="25" y="150"/>
                    <a:pt x="25" y="150"/>
                  </a:cubicBezTo>
                  <a:cubicBezTo>
                    <a:pt x="25" y="164"/>
                    <a:pt x="36" y="175"/>
                    <a:pt x="50" y="175"/>
                  </a:cubicBezTo>
                  <a:cubicBezTo>
                    <a:pt x="64" y="175"/>
                    <a:pt x="75" y="164"/>
                    <a:pt x="75" y="150"/>
                  </a:cubicBezTo>
                  <a:cubicBezTo>
                    <a:pt x="75" y="94"/>
                    <a:pt x="75" y="94"/>
                    <a:pt x="75" y="94"/>
                  </a:cubicBezTo>
                  <a:cubicBezTo>
                    <a:pt x="90" y="85"/>
                    <a:pt x="100" y="69"/>
                    <a:pt x="100" y="50"/>
                  </a:cubicBezTo>
                  <a:cubicBezTo>
                    <a:pt x="100" y="23"/>
                    <a:pt x="7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14" name="组合 113"/>
          <p:cNvGrpSpPr/>
          <p:nvPr/>
        </p:nvGrpSpPr>
        <p:grpSpPr>
          <a:xfrm>
            <a:off x="10992041" y="5672625"/>
            <a:ext cx="193772" cy="192537"/>
            <a:chOff x="5597525" y="1784350"/>
            <a:chExt cx="249238" cy="247650"/>
          </a:xfrm>
        </p:grpSpPr>
        <p:sp>
          <p:nvSpPr>
            <p:cNvPr id="115" name="Freeform 12"/>
            <p:cNvSpPr>
              <a:spLocks noEditPoints="1"/>
            </p:cNvSpPr>
            <p:nvPr/>
          </p:nvSpPr>
          <p:spPr bwMode="auto">
            <a:xfrm>
              <a:off x="5605463" y="1790700"/>
              <a:ext cx="233363" cy="233363"/>
            </a:xfrm>
            <a:custGeom>
              <a:avLst/>
              <a:gdLst>
                <a:gd name="T0" fmla="*/ 192 w 385"/>
                <a:gd name="T1" fmla="*/ 0 h 385"/>
                <a:gd name="T2" fmla="*/ 0 w 385"/>
                <a:gd name="T3" fmla="*/ 192 h 385"/>
                <a:gd name="T4" fmla="*/ 192 w 385"/>
                <a:gd name="T5" fmla="*/ 385 h 385"/>
                <a:gd name="T6" fmla="*/ 385 w 385"/>
                <a:gd name="T7" fmla="*/ 192 h 385"/>
                <a:gd name="T8" fmla="*/ 192 w 385"/>
                <a:gd name="T9" fmla="*/ 0 h 385"/>
                <a:gd name="T10" fmla="*/ 192 w 385"/>
                <a:gd name="T11" fmla="*/ 274 h 385"/>
                <a:gd name="T12" fmla="*/ 111 w 385"/>
                <a:gd name="T13" fmla="*/ 192 h 385"/>
                <a:gd name="T14" fmla="*/ 192 w 385"/>
                <a:gd name="T15" fmla="*/ 111 h 385"/>
                <a:gd name="T16" fmla="*/ 274 w 385"/>
                <a:gd name="T17" fmla="*/ 192 h 385"/>
                <a:gd name="T18" fmla="*/ 192 w 385"/>
                <a:gd name="T19" fmla="*/ 27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85">
                  <a:moveTo>
                    <a:pt x="192" y="0"/>
                  </a:moveTo>
                  <a:cubicBezTo>
                    <a:pt x="86" y="0"/>
                    <a:pt x="0" y="86"/>
                    <a:pt x="0" y="192"/>
                  </a:cubicBezTo>
                  <a:cubicBezTo>
                    <a:pt x="0" y="299"/>
                    <a:pt x="86" y="385"/>
                    <a:pt x="192" y="385"/>
                  </a:cubicBezTo>
                  <a:cubicBezTo>
                    <a:pt x="299" y="385"/>
                    <a:pt x="385" y="299"/>
                    <a:pt x="385" y="192"/>
                  </a:cubicBezTo>
                  <a:cubicBezTo>
                    <a:pt x="385" y="86"/>
                    <a:pt x="299" y="0"/>
                    <a:pt x="192" y="0"/>
                  </a:cubicBezTo>
                  <a:close/>
                  <a:moveTo>
                    <a:pt x="192" y="274"/>
                  </a:moveTo>
                  <a:cubicBezTo>
                    <a:pt x="111" y="192"/>
                    <a:pt x="111" y="192"/>
                    <a:pt x="111" y="192"/>
                  </a:cubicBezTo>
                  <a:cubicBezTo>
                    <a:pt x="192" y="111"/>
                    <a:pt x="192" y="111"/>
                    <a:pt x="192" y="111"/>
                  </a:cubicBezTo>
                  <a:cubicBezTo>
                    <a:pt x="274" y="192"/>
                    <a:pt x="274" y="192"/>
                    <a:pt x="274" y="192"/>
                  </a:cubicBezTo>
                  <a:cubicBezTo>
                    <a:pt x="192" y="274"/>
                    <a:pt x="192" y="274"/>
                    <a:pt x="192" y="274"/>
                  </a:cubicBezTo>
                  <a:close/>
                </a:path>
              </a:pathLst>
            </a:custGeom>
            <a:solidFill>
              <a:srgbClr val="FFCB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6" name="Freeform 13"/>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7" name="Freeform 14"/>
            <p:cNvSpPr/>
            <p:nvPr/>
          </p:nvSpPr>
          <p:spPr bwMode="auto">
            <a:xfrm>
              <a:off x="5632450" y="1819275"/>
              <a:ext cx="206375" cy="204788"/>
            </a:xfrm>
            <a:custGeom>
              <a:avLst/>
              <a:gdLst>
                <a:gd name="T0" fmla="*/ 273 w 339"/>
                <a:gd name="T1" fmla="*/ 0 h 338"/>
                <a:gd name="T2" fmla="*/ 319 w 339"/>
                <a:gd name="T3" fmla="*/ 125 h 338"/>
                <a:gd name="T4" fmla="*/ 126 w 339"/>
                <a:gd name="T5" fmla="*/ 317 h 338"/>
                <a:gd name="T6" fmla="*/ 0 w 339"/>
                <a:gd name="T7" fmla="*/ 270 h 338"/>
                <a:gd name="T8" fmla="*/ 147 w 339"/>
                <a:gd name="T9" fmla="*/ 338 h 338"/>
                <a:gd name="T10" fmla="*/ 339 w 339"/>
                <a:gd name="T11" fmla="*/ 145 h 338"/>
                <a:gd name="T12" fmla="*/ 273 w 339"/>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339" h="338">
                  <a:moveTo>
                    <a:pt x="273" y="0"/>
                  </a:moveTo>
                  <a:cubicBezTo>
                    <a:pt x="301" y="33"/>
                    <a:pt x="319" y="77"/>
                    <a:pt x="319" y="125"/>
                  </a:cubicBezTo>
                  <a:cubicBezTo>
                    <a:pt x="319" y="231"/>
                    <a:pt x="232" y="317"/>
                    <a:pt x="126" y="317"/>
                  </a:cubicBezTo>
                  <a:cubicBezTo>
                    <a:pt x="78" y="317"/>
                    <a:pt x="34" y="300"/>
                    <a:pt x="0" y="270"/>
                  </a:cubicBezTo>
                  <a:cubicBezTo>
                    <a:pt x="35" y="312"/>
                    <a:pt x="88" y="338"/>
                    <a:pt x="147" y="338"/>
                  </a:cubicBezTo>
                  <a:cubicBezTo>
                    <a:pt x="253" y="338"/>
                    <a:pt x="339" y="252"/>
                    <a:pt x="339" y="145"/>
                  </a:cubicBezTo>
                  <a:cubicBezTo>
                    <a:pt x="339" y="87"/>
                    <a:pt x="313" y="35"/>
                    <a:pt x="273" y="0"/>
                  </a:cubicBezTo>
                  <a:close/>
                </a:path>
              </a:pathLst>
            </a:custGeom>
            <a:solidFill>
              <a:srgbClr val="FFB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8" name="Freeform 15"/>
            <p:cNvSpPr>
              <a:spLocks noEditPoints="1"/>
            </p:cNvSpPr>
            <p:nvPr/>
          </p:nvSpPr>
          <p:spPr bwMode="auto">
            <a:xfrm>
              <a:off x="5621338" y="1808163"/>
              <a:ext cx="200025" cy="200025"/>
            </a:xfrm>
            <a:custGeom>
              <a:avLst/>
              <a:gdLst>
                <a:gd name="T0" fmla="*/ 63 w 126"/>
                <a:gd name="T1" fmla="*/ 15 h 126"/>
                <a:gd name="T2" fmla="*/ 59 w 126"/>
                <a:gd name="T3" fmla="*/ 7 h 126"/>
                <a:gd name="T4" fmla="*/ 63 w 126"/>
                <a:gd name="T5" fmla="*/ 0 h 126"/>
                <a:gd name="T6" fmla="*/ 67 w 126"/>
                <a:gd name="T7" fmla="*/ 7 h 126"/>
                <a:gd name="T8" fmla="*/ 63 w 126"/>
                <a:gd name="T9" fmla="*/ 15 h 126"/>
                <a:gd name="T10" fmla="*/ 59 w 126"/>
                <a:gd name="T11" fmla="*/ 119 h 126"/>
                <a:gd name="T12" fmla="*/ 63 w 126"/>
                <a:gd name="T13" fmla="*/ 111 h 126"/>
                <a:gd name="T14" fmla="*/ 68 w 126"/>
                <a:gd name="T15" fmla="*/ 119 h 126"/>
                <a:gd name="T16" fmla="*/ 63 w 126"/>
                <a:gd name="T17" fmla="*/ 126 h 126"/>
                <a:gd name="T18" fmla="*/ 59 w 126"/>
                <a:gd name="T19" fmla="*/ 119 h 126"/>
                <a:gd name="T20" fmla="*/ 119 w 126"/>
                <a:gd name="T21" fmla="*/ 67 h 126"/>
                <a:gd name="T22" fmla="*/ 111 w 126"/>
                <a:gd name="T23" fmla="*/ 63 h 126"/>
                <a:gd name="T24" fmla="*/ 119 w 126"/>
                <a:gd name="T25" fmla="*/ 59 h 126"/>
                <a:gd name="T26" fmla="*/ 126 w 126"/>
                <a:gd name="T27" fmla="*/ 63 h 126"/>
                <a:gd name="T28" fmla="*/ 119 w 126"/>
                <a:gd name="T29" fmla="*/ 67 h 126"/>
                <a:gd name="T30" fmla="*/ 0 w 126"/>
                <a:gd name="T31" fmla="*/ 63 h 126"/>
                <a:gd name="T32" fmla="*/ 8 w 126"/>
                <a:gd name="T33" fmla="*/ 59 h 126"/>
                <a:gd name="T34" fmla="*/ 15 w 126"/>
                <a:gd name="T35" fmla="*/ 63 h 126"/>
                <a:gd name="T36" fmla="*/ 8 w 126"/>
                <a:gd name="T37" fmla="*/ 67 h 126"/>
                <a:gd name="T38" fmla="*/ 0 w 126"/>
                <a:gd name="T3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26">
                  <a:moveTo>
                    <a:pt x="63" y="15"/>
                  </a:moveTo>
                  <a:lnTo>
                    <a:pt x="59" y="7"/>
                  </a:lnTo>
                  <a:lnTo>
                    <a:pt x="63" y="0"/>
                  </a:lnTo>
                  <a:lnTo>
                    <a:pt x="67" y="7"/>
                  </a:lnTo>
                  <a:lnTo>
                    <a:pt x="63" y="15"/>
                  </a:lnTo>
                  <a:close/>
                  <a:moveTo>
                    <a:pt x="59" y="119"/>
                  </a:moveTo>
                  <a:lnTo>
                    <a:pt x="63" y="111"/>
                  </a:lnTo>
                  <a:lnTo>
                    <a:pt x="68" y="119"/>
                  </a:lnTo>
                  <a:lnTo>
                    <a:pt x="63" y="126"/>
                  </a:lnTo>
                  <a:lnTo>
                    <a:pt x="59" y="119"/>
                  </a:lnTo>
                  <a:close/>
                  <a:moveTo>
                    <a:pt x="119" y="67"/>
                  </a:moveTo>
                  <a:lnTo>
                    <a:pt x="111" y="63"/>
                  </a:lnTo>
                  <a:lnTo>
                    <a:pt x="119" y="59"/>
                  </a:lnTo>
                  <a:lnTo>
                    <a:pt x="126" y="63"/>
                  </a:lnTo>
                  <a:lnTo>
                    <a:pt x="119" y="67"/>
                  </a:lnTo>
                  <a:close/>
                  <a:moveTo>
                    <a:pt x="0" y="63"/>
                  </a:moveTo>
                  <a:lnTo>
                    <a:pt x="8" y="59"/>
                  </a:lnTo>
                  <a:lnTo>
                    <a:pt x="15" y="63"/>
                  </a:lnTo>
                  <a:lnTo>
                    <a:pt x="8" y="67"/>
                  </a:lnTo>
                  <a:lnTo>
                    <a:pt x="0" y="63"/>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9" name="Freeform 16"/>
            <p:cNvSpPr>
              <a:spLocks noEditPoints="1"/>
            </p:cNvSpPr>
            <p:nvPr/>
          </p:nvSpPr>
          <p:spPr bwMode="auto">
            <a:xfrm>
              <a:off x="5715000" y="1808163"/>
              <a:ext cx="106363" cy="200025"/>
            </a:xfrm>
            <a:custGeom>
              <a:avLst/>
              <a:gdLst>
                <a:gd name="T0" fmla="*/ 4 w 67"/>
                <a:gd name="T1" fmla="*/ 15 h 126"/>
                <a:gd name="T2" fmla="*/ 0 w 67"/>
                <a:gd name="T3" fmla="*/ 7 h 126"/>
                <a:gd name="T4" fmla="*/ 4 w 67"/>
                <a:gd name="T5" fmla="*/ 0 h 126"/>
                <a:gd name="T6" fmla="*/ 8 w 67"/>
                <a:gd name="T7" fmla="*/ 7 h 126"/>
                <a:gd name="T8" fmla="*/ 4 w 67"/>
                <a:gd name="T9" fmla="*/ 15 h 126"/>
                <a:gd name="T10" fmla="*/ 0 w 67"/>
                <a:gd name="T11" fmla="*/ 119 h 126"/>
                <a:gd name="T12" fmla="*/ 4 w 67"/>
                <a:gd name="T13" fmla="*/ 111 h 126"/>
                <a:gd name="T14" fmla="*/ 9 w 67"/>
                <a:gd name="T15" fmla="*/ 119 h 126"/>
                <a:gd name="T16" fmla="*/ 4 w 67"/>
                <a:gd name="T17" fmla="*/ 126 h 126"/>
                <a:gd name="T18" fmla="*/ 0 w 67"/>
                <a:gd name="T19" fmla="*/ 119 h 126"/>
                <a:gd name="T20" fmla="*/ 60 w 67"/>
                <a:gd name="T21" fmla="*/ 67 h 126"/>
                <a:gd name="T22" fmla="*/ 52 w 67"/>
                <a:gd name="T23" fmla="*/ 63 h 126"/>
                <a:gd name="T24" fmla="*/ 60 w 67"/>
                <a:gd name="T25" fmla="*/ 59 h 126"/>
                <a:gd name="T26" fmla="*/ 67 w 67"/>
                <a:gd name="T27" fmla="*/ 63 h 126"/>
                <a:gd name="T28" fmla="*/ 60 w 67"/>
                <a:gd name="T29" fmla="*/ 6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6">
                  <a:moveTo>
                    <a:pt x="4" y="15"/>
                  </a:moveTo>
                  <a:lnTo>
                    <a:pt x="0" y="7"/>
                  </a:lnTo>
                  <a:lnTo>
                    <a:pt x="4" y="0"/>
                  </a:lnTo>
                  <a:lnTo>
                    <a:pt x="8" y="7"/>
                  </a:lnTo>
                  <a:lnTo>
                    <a:pt x="4" y="15"/>
                  </a:lnTo>
                  <a:close/>
                  <a:moveTo>
                    <a:pt x="0" y="119"/>
                  </a:moveTo>
                  <a:lnTo>
                    <a:pt x="4" y="111"/>
                  </a:lnTo>
                  <a:lnTo>
                    <a:pt x="9" y="119"/>
                  </a:lnTo>
                  <a:lnTo>
                    <a:pt x="4" y="126"/>
                  </a:lnTo>
                  <a:lnTo>
                    <a:pt x="0" y="119"/>
                  </a:lnTo>
                  <a:close/>
                  <a:moveTo>
                    <a:pt x="60" y="67"/>
                  </a:moveTo>
                  <a:lnTo>
                    <a:pt x="52" y="63"/>
                  </a:lnTo>
                  <a:lnTo>
                    <a:pt x="60" y="59"/>
                  </a:lnTo>
                  <a:lnTo>
                    <a:pt x="67" y="63"/>
                  </a:lnTo>
                  <a:lnTo>
                    <a:pt x="60" y="67"/>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20" name="Freeform 18"/>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21" name="组合 120"/>
          <p:cNvGrpSpPr/>
          <p:nvPr/>
        </p:nvGrpSpPr>
        <p:grpSpPr>
          <a:xfrm>
            <a:off x="11016370" y="5376309"/>
            <a:ext cx="193772" cy="192537"/>
            <a:chOff x="5597525" y="1784350"/>
            <a:chExt cx="249238" cy="247650"/>
          </a:xfrm>
        </p:grpSpPr>
        <p:sp>
          <p:nvSpPr>
            <p:cNvPr id="122" name="Freeform 12"/>
            <p:cNvSpPr>
              <a:spLocks noEditPoints="1"/>
            </p:cNvSpPr>
            <p:nvPr/>
          </p:nvSpPr>
          <p:spPr bwMode="auto">
            <a:xfrm>
              <a:off x="5605463" y="1790700"/>
              <a:ext cx="233363" cy="233363"/>
            </a:xfrm>
            <a:custGeom>
              <a:avLst/>
              <a:gdLst>
                <a:gd name="T0" fmla="*/ 192 w 385"/>
                <a:gd name="T1" fmla="*/ 0 h 385"/>
                <a:gd name="T2" fmla="*/ 0 w 385"/>
                <a:gd name="T3" fmla="*/ 192 h 385"/>
                <a:gd name="T4" fmla="*/ 192 w 385"/>
                <a:gd name="T5" fmla="*/ 385 h 385"/>
                <a:gd name="T6" fmla="*/ 385 w 385"/>
                <a:gd name="T7" fmla="*/ 192 h 385"/>
                <a:gd name="T8" fmla="*/ 192 w 385"/>
                <a:gd name="T9" fmla="*/ 0 h 385"/>
                <a:gd name="T10" fmla="*/ 192 w 385"/>
                <a:gd name="T11" fmla="*/ 274 h 385"/>
                <a:gd name="T12" fmla="*/ 111 w 385"/>
                <a:gd name="T13" fmla="*/ 192 h 385"/>
                <a:gd name="T14" fmla="*/ 192 w 385"/>
                <a:gd name="T15" fmla="*/ 111 h 385"/>
                <a:gd name="T16" fmla="*/ 274 w 385"/>
                <a:gd name="T17" fmla="*/ 192 h 385"/>
                <a:gd name="T18" fmla="*/ 192 w 385"/>
                <a:gd name="T19" fmla="*/ 27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85">
                  <a:moveTo>
                    <a:pt x="192" y="0"/>
                  </a:moveTo>
                  <a:cubicBezTo>
                    <a:pt x="86" y="0"/>
                    <a:pt x="0" y="86"/>
                    <a:pt x="0" y="192"/>
                  </a:cubicBezTo>
                  <a:cubicBezTo>
                    <a:pt x="0" y="299"/>
                    <a:pt x="86" y="385"/>
                    <a:pt x="192" y="385"/>
                  </a:cubicBezTo>
                  <a:cubicBezTo>
                    <a:pt x="299" y="385"/>
                    <a:pt x="385" y="299"/>
                    <a:pt x="385" y="192"/>
                  </a:cubicBezTo>
                  <a:cubicBezTo>
                    <a:pt x="385" y="86"/>
                    <a:pt x="299" y="0"/>
                    <a:pt x="192" y="0"/>
                  </a:cubicBezTo>
                  <a:close/>
                  <a:moveTo>
                    <a:pt x="192" y="274"/>
                  </a:moveTo>
                  <a:cubicBezTo>
                    <a:pt x="111" y="192"/>
                    <a:pt x="111" y="192"/>
                    <a:pt x="111" y="192"/>
                  </a:cubicBezTo>
                  <a:cubicBezTo>
                    <a:pt x="192" y="111"/>
                    <a:pt x="192" y="111"/>
                    <a:pt x="192" y="111"/>
                  </a:cubicBezTo>
                  <a:cubicBezTo>
                    <a:pt x="274" y="192"/>
                    <a:pt x="274" y="192"/>
                    <a:pt x="274" y="192"/>
                  </a:cubicBezTo>
                  <a:cubicBezTo>
                    <a:pt x="192" y="274"/>
                    <a:pt x="192" y="274"/>
                    <a:pt x="192" y="274"/>
                  </a:cubicBezTo>
                  <a:close/>
                </a:path>
              </a:pathLst>
            </a:custGeom>
            <a:solidFill>
              <a:srgbClr val="FFCB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23" name="Freeform 13"/>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24" name="Freeform 14"/>
            <p:cNvSpPr/>
            <p:nvPr/>
          </p:nvSpPr>
          <p:spPr bwMode="auto">
            <a:xfrm>
              <a:off x="5632450" y="1819275"/>
              <a:ext cx="206375" cy="204788"/>
            </a:xfrm>
            <a:custGeom>
              <a:avLst/>
              <a:gdLst>
                <a:gd name="T0" fmla="*/ 273 w 339"/>
                <a:gd name="T1" fmla="*/ 0 h 338"/>
                <a:gd name="T2" fmla="*/ 319 w 339"/>
                <a:gd name="T3" fmla="*/ 125 h 338"/>
                <a:gd name="T4" fmla="*/ 126 w 339"/>
                <a:gd name="T5" fmla="*/ 317 h 338"/>
                <a:gd name="T6" fmla="*/ 0 w 339"/>
                <a:gd name="T7" fmla="*/ 270 h 338"/>
                <a:gd name="T8" fmla="*/ 147 w 339"/>
                <a:gd name="T9" fmla="*/ 338 h 338"/>
                <a:gd name="T10" fmla="*/ 339 w 339"/>
                <a:gd name="T11" fmla="*/ 145 h 338"/>
                <a:gd name="T12" fmla="*/ 273 w 339"/>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339" h="338">
                  <a:moveTo>
                    <a:pt x="273" y="0"/>
                  </a:moveTo>
                  <a:cubicBezTo>
                    <a:pt x="301" y="33"/>
                    <a:pt x="319" y="77"/>
                    <a:pt x="319" y="125"/>
                  </a:cubicBezTo>
                  <a:cubicBezTo>
                    <a:pt x="319" y="231"/>
                    <a:pt x="232" y="317"/>
                    <a:pt x="126" y="317"/>
                  </a:cubicBezTo>
                  <a:cubicBezTo>
                    <a:pt x="78" y="317"/>
                    <a:pt x="34" y="300"/>
                    <a:pt x="0" y="270"/>
                  </a:cubicBezTo>
                  <a:cubicBezTo>
                    <a:pt x="35" y="312"/>
                    <a:pt x="88" y="338"/>
                    <a:pt x="147" y="338"/>
                  </a:cubicBezTo>
                  <a:cubicBezTo>
                    <a:pt x="253" y="338"/>
                    <a:pt x="339" y="252"/>
                    <a:pt x="339" y="145"/>
                  </a:cubicBezTo>
                  <a:cubicBezTo>
                    <a:pt x="339" y="87"/>
                    <a:pt x="313" y="35"/>
                    <a:pt x="273" y="0"/>
                  </a:cubicBezTo>
                  <a:close/>
                </a:path>
              </a:pathLst>
            </a:custGeom>
            <a:solidFill>
              <a:srgbClr val="FFB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25" name="Freeform 15"/>
            <p:cNvSpPr>
              <a:spLocks noEditPoints="1"/>
            </p:cNvSpPr>
            <p:nvPr/>
          </p:nvSpPr>
          <p:spPr bwMode="auto">
            <a:xfrm>
              <a:off x="5621338" y="1808163"/>
              <a:ext cx="200025" cy="200025"/>
            </a:xfrm>
            <a:custGeom>
              <a:avLst/>
              <a:gdLst>
                <a:gd name="T0" fmla="*/ 63 w 126"/>
                <a:gd name="T1" fmla="*/ 15 h 126"/>
                <a:gd name="T2" fmla="*/ 59 w 126"/>
                <a:gd name="T3" fmla="*/ 7 h 126"/>
                <a:gd name="T4" fmla="*/ 63 w 126"/>
                <a:gd name="T5" fmla="*/ 0 h 126"/>
                <a:gd name="T6" fmla="*/ 67 w 126"/>
                <a:gd name="T7" fmla="*/ 7 h 126"/>
                <a:gd name="T8" fmla="*/ 63 w 126"/>
                <a:gd name="T9" fmla="*/ 15 h 126"/>
                <a:gd name="T10" fmla="*/ 59 w 126"/>
                <a:gd name="T11" fmla="*/ 119 h 126"/>
                <a:gd name="T12" fmla="*/ 63 w 126"/>
                <a:gd name="T13" fmla="*/ 111 h 126"/>
                <a:gd name="T14" fmla="*/ 68 w 126"/>
                <a:gd name="T15" fmla="*/ 119 h 126"/>
                <a:gd name="T16" fmla="*/ 63 w 126"/>
                <a:gd name="T17" fmla="*/ 126 h 126"/>
                <a:gd name="T18" fmla="*/ 59 w 126"/>
                <a:gd name="T19" fmla="*/ 119 h 126"/>
                <a:gd name="T20" fmla="*/ 119 w 126"/>
                <a:gd name="T21" fmla="*/ 67 h 126"/>
                <a:gd name="T22" fmla="*/ 111 w 126"/>
                <a:gd name="T23" fmla="*/ 63 h 126"/>
                <a:gd name="T24" fmla="*/ 119 w 126"/>
                <a:gd name="T25" fmla="*/ 59 h 126"/>
                <a:gd name="T26" fmla="*/ 126 w 126"/>
                <a:gd name="T27" fmla="*/ 63 h 126"/>
                <a:gd name="T28" fmla="*/ 119 w 126"/>
                <a:gd name="T29" fmla="*/ 67 h 126"/>
                <a:gd name="T30" fmla="*/ 0 w 126"/>
                <a:gd name="T31" fmla="*/ 63 h 126"/>
                <a:gd name="T32" fmla="*/ 8 w 126"/>
                <a:gd name="T33" fmla="*/ 59 h 126"/>
                <a:gd name="T34" fmla="*/ 15 w 126"/>
                <a:gd name="T35" fmla="*/ 63 h 126"/>
                <a:gd name="T36" fmla="*/ 8 w 126"/>
                <a:gd name="T37" fmla="*/ 67 h 126"/>
                <a:gd name="T38" fmla="*/ 0 w 126"/>
                <a:gd name="T3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26">
                  <a:moveTo>
                    <a:pt x="63" y="15"/>
                  </a:moveTo>
                  <a:lnTo>
                    <a:pt x="59" y="7"/>
                  </a:lnTo>
                  <a:lnTo>
                    <a:pt x="63" y="0"/>
                  </a:lnTo>
                  <a:lnTo>
                    <a:pt x="67" y="7"/>
                  </a:lnTo>
                  <a:lnTo>
                    <a:pt x="63" y="15"/>
                  </a:lnTo>
                  <a:close/>
                  <a:moveTo>
                    <a:pt x="59" y="119"/>
                  </a:moveTo>
                  <a:lnTo>
                    <a:pt x="63" y="111"/>
                  </a:lnTo>
                  <a:lnTo>
                    <a:pt x="68" y="119"/>
                  </a:lnTo>
                  <a:lnTo>
                    <a:pt x="63" y="126"/>
                  </a:lnTo>
                  <a:lnTo>
                    <a:pt x="59" y="119"/>
                  </a:lnTo>
                  <a:close/>
                  <a:moveTo>
                    <a:pt x="119" y="67"/>
                  </a:moveTo>
                  <a:lnTo>
                    <a:pt x="111" y="63"/>
                  </a:lnTo>
                  <a:lnTo>
                    <a:pt x="119" y="59"/>
                  </a:lnTo>
                  <a:lnTo>
                    <a:pt x="126" y="63"/>
                  </a:lnTo>
                  <a:lnTo>
                    <a:pt x="119" y="67"/>
                  </a:lnTo>
                  <a:close/>
                  <a:moveTo>
                    <a:pt x="0" y="63"/>
                  </a:moveTo>
                  <a:lnTo>
                    <a:pt x="8" y="59"/>
                  </a:lnTo>
                  <a:lnTo>
                    <a:pt x="15" y="63"/>
                  </a:lnTo>
                  <a:lnTo>
                    <a:pt x="8" y="67"/>
                  </a:lnTo>
                  <a:lnTo>
                    <a:pt x="0" y="63"/>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26" name="Freeform 16"/>
            <p:cNvSpPr>
              <a:spLocks noEditPoints="1"/>
            </p:cNvSpPr>
            <p:nvPr/>
          </p:nvSpPr>
          <p:spPr bwMode="auto">
            <a:xfrm>
              <a:off x="5715000" y="1808163"/>
              <a:ext cx="106363" cy="200025"/>
            </a:xfrm>
            <a:custGeom>
              <a:avLst/>
              <a:gdLst>
                <a:gd name="T0" fmla="*/ 4 w 67"/>
                <a:gd name="T1" fmla="*/ 15 h 126"/>
                <a:gd name="T2" fmla="*/ 0 w 67"/>
                <a:gd name="T3" fmla="*/ 7 h 126"/>
                <a:gd name="T4" fmla="*/ 4 w 67"/>
                <a:gd name="T5" fmla="*/ 0 h 126"/>
                <a:gd name="T6" fmla="*/ 8 w 67"/>
                <a:gd name="T7" fmla="*/ 7 h 126"/>
                <a:gd name="T8" fmla="*/ 4 w 67"/>
                <a:gd name="T9" fmla="*/ 15 h 126"/>
                <a:gd name="T10" fmla="*/ 0 w 67"/>
                <a:gd name="T11" fmla="*/ 119 h 126"/>
                <a:gd name="T12" fmla="*/ 4 w 67"/>
                <a:gd name="T13" fmla="*/ 111 h 126"/>
                <a:gd name="T14" fmla="*/ 9 w 67"/>
                <a:gd name="T15" fmla="*/ 119 h 126"/>
                <a:gd name="T16" fmla="*/ 4 w 67"/>
                <a:gd name="T17" fmla="*/ 126 h 126"/>
                <a:gd name="T18" fmla="*/ 0 w 67"/>
                <a:gd name="T19" fmla="*/ 119 h 126"/>
                <a:gd name="T20" fmla="*/ 60 w 67"/>
                <a:gd name="T21" fmla="*/ 67 h 126"/>
                <a:gd name="T22" fmla="*/ 52 w 67"/>
                <a:gd name="T23" fmla="*/ 63 h 126"/>
                <a:gd name="T24" fmla="*/ 60 w 67"/>
                <a:gd name="T25" fmla="*/ 59 h 126"/>
                <a:gd name="T26" fmla="*/ 67 w 67"/>
                <a:gd name="T27" fmla="*/ 63 h 126"/>
                <a:gd name="T28" fmla="*/ 60 w 67"/>
                <a:gd name="T29" fmla="*/ 6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6">
                  <a:moveTo>
                    <a:pt x="4" y="15"/>
                  </a:moveTo>
                  <a:lnTo>
                    <a:pt x="0" y="7"/>
                  </a:lnTo>
                  <a:lnTo>
                    <a:pt x="4" y="0"/>
                  </a:lnTo>
                  <a:lnTo>
                    <a:pt x="8" y="7"/>
                  </a:lnTo>
                  <a:lnTo>
                    <a:pt x="4" y="15"/>
                  </a:lnTo>
                  <a:close/>
                  <a:moveTo>
                    <a:pt x="0" y="119"/>
                  </a:moveTo>
                  <a:lnTo>
                    <a:pt x="4" y="111"/>
                  </a:lnTo>
                  <a:lnTo>
                    <a:pt x="9" y="119"/>
                  </a:lnTo>
                  <a:lnTo>
                    <a:pt x="4" y="126"/>
                  </a:lnTo>
                  <a:lnTo>
                    <a:pt x="0" y="119"/>
                  </a:lnTo>
                  <a:close/>
                  <a:moveTo>
                    <a:pt x="60" y="67"/>
                  </a:moveTo>
                  <a:lnTo>
                    <a:pt x="52" y="63"/>
                  </a:lnTo>
                  <a:lnTo>
                    <a:pt x="60" y="59"/>
                  </a:lnTo>
                  <a:lnTo>
                    <a:pt x="67" y="63"/>
                  </a:lnTo>
                  <a:lnTo>
                    <a:pt x="60" y="67"/>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27" name="Freeform 18"/>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28" name="组合 127"/>
          <p:cNvGrpSpPr/>
          <p:nvPr/>
        </p:nvGrpSpPr>
        <p:grpSpPr>
          <a:xfrm>
            <a:off x="10708190" y="5554730"/>
            <a:ext cx="193772" cy="192537"/>
            <a:chOff x="5597525" y="1784350"/>
            <a:chExt cx="249238" cy="247650"/>
          </a:xfrm>
        </p:grpSpPr>
        <p:sp>
          <p:nvSpPr>
            <p:cNvPr id="129" name="Freeform 12"/>
            <p:cNvSpPr>
              <a:spLocks noEditPoints="1"/>
            </p:cNvSpPr>
            <p:nvPr/>
          </p:nvSpPr>
          <p:spPr bwMode="auto">
            <a:xfrm>
              <a:off x="5605463" y="1790700"/>
              <a:ext cx="233363" cy="233363"/>
            </a:xfrm>
            <a:custGeom>
              <a:avLst/>
              <a:gdLst>
                <a:gd name="T0" fmla="*/ 192 w 385"/>
                <a:gd name="T1" fmla="*/ 0 h 385"/>
                <a:gd name="T2" fmla="*/ 0 w 385"/>
                <a:gd name="T3" fmla="*/ 192 h 385"/>
                <a:gd name="T4" fmla="*/ 192 w 385"/>
                <a:gd name="T5" fmla="*/ 385 h 385"/>
                <a:gd name="T6" fmla="*/ 385 w 385"/>
                <a:gd name="T7" fmla="*/ 192 h 385"/>
                <a:gd name="T8" fmla="*/ 192 w 385"/>
                <a:gd name="T9" fmla="*/ 0 h 385"/>
                <a:gd name="T10" fmla="*/ 192 w 385"/>
                <a:gd name="T11" fmla="*/ 274 h 385"/>
                <a:gd name="T12" fmla="*/ 111 w 385"/>
                <a:gd name="T13" fmla="*/ 192 h 385"/>
                <a:gd name="T14" fmla="*/ 192 w 385"/>
                <a:gd name="T15" fmla="*/ 111 h 385"/>
                <a:gd name="T16" fmla="*/ 274 w 385"/>
                <a:gd name="T17" fmla="*/ 192 h 385"/>
                <a:gd name="T18" fmla="*/ 192 w 385"/>
                <a:gd name="T19" fmla="*/ 27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85">
                  <a:moveTo>
                    <a:pt x="192" y="0"/>
                  </a:moveTo>
                  <a:cubicBezTo>
                    <a:pt x="86" y="0"/>
                    <a:pt x="0" y="86"/>
                    <a:pt x="0" y="192"/>
                  </a:cubicBezTo>
                  <a:cubicBezTo>
                    <a:pt x="0" y="299"/>
                    <a:pt x="86" y="385"/>
                    <a:pt x="192" y="385"/>
                  </a:cubicBezTo>
                  <a:cubicBezTo>
                    <a:pt x="299" y="385"/>
                    <a:pt x="385" y="299"/>
                    <a:pt x="385" y="192"/>
                  </a:cubicBezTo>
                  <a:cubicBezTo>
                    <a:pt x="385" y="86"/>
                    <a:pt x="299" y="0"/>
                    <a:pt x="192" y="0"/>
                  </a:cubicBezTo>
                  <a:close/>
                  <a:moveTo>
                    <a:pt x="192" y="274"/>
                  </a:moveTo>
                  <a:cubicBezTo>
                    <a:pt x="111" y="192"/>
                    <a:pt x="111" y="192"/>
                    <a:pt x="111" y="192"/>
                  </a:cubicBezTo>
                  <a:cubicBezTo>
                    <a:pt x="192" y="111"/>
                    <a:pt x="192" y="111"/>
                    <a:pt x="192" y="111"/>
                  </a:cubicBezTo>
                  <a:cubicBezTo>
                    <a:pt x="274" y="192"/>
                    <a:pt x="274" y="192"/>
                    <a:pt x="274" y="192"/>
                  </a:cubicBezTo>
                  <a:cubicBezTo>
                    <a:pt x="192" y="274"/>
                    <a:pt x="192" y="274"/>
                    <a:pt x="192" y="274"/>
                  </a:cubicBezTo>
                  <a:close/>
                </a:path>
              </a:pathLst>
            </a:custGeom>
            <a:solidFill>
              <a:srgbClr val="FFCB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0" name="Freeform 13"/>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1" name="Freeform 14"/>
            <p:cNvSpPr/>
            <p:nvPr/>
          </p:nvSpPr>
          <p:spPr bwMode="auto">
            <a:xfrm>
              <a:off x="5632450" y="1819275"/>
              <a:ext cx="206375" cy="204788"/>
            </a:xfrm>
            <a:custGeom>
              <a:avLst/>
              <a:gdLst>
                <a:gd name="T0" fmla="*/ 273 w 339"/>
                <a:gd name="T1" fmla="*/ 0 h 338"/>
                <a:gd name="T2" fmla="*/ 319 w 339"/>
                <a:gd name="T3" fmla="*/ 125 h 338"/>
                <a:gd name="T4" fmla="*/ 126 w 339"/>
                <a:gd name="T5" fmla="*/ 317 h 338"/>
                <a:gd name="T6" fmla="*/ 0 w 339"/>
                <a:gd name="T7" fmla="*/ 270 h 338"/>
                <a:gd name="T8" fmla="*/ 147 w 339"/>
                <a:gd name="T9" fmla="*/ 338 h 338"/>
                <a:gd name="T10" fmla="*/ 339 w 339"/>
                <a:gd name="T11" fmla="*/ 145 h 338"/>
                <a:gd name="T12" fmla="*/ 273 w 339"/>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339" h="338">
                  <a:moveTo>
                    <a:pt x="273" y="0"/>
                  </a:moveTo>
                  <a:cubicBezTo>
                    <a:pt x="301" y="33"/>
                    <a:pt x="319" y="77"/>
                    <a:pt x="319" y="125"/>
                  </a:cubicBezTo>
                  <a:cubicBezTo>
                    <a:pt x="319" y="231"/>
                    <a:pt x="232" y="317"/>
                    <a:pt x="126" y="317"/>
                  </a:cubicBezTo>
                  <a:cubicBezTo>
                    <a:pt x="78" y="317"/>
                    <a:pt x="34" y="300"/>
                    <a:pt x="0" y="270"/>
                  </a:cubicBezTo>
                  <a:cubicBezTo>
                    <a:pt x="35" y="312"/>
                    <a:pt x="88" y="338"/>
                    <a:pt x="147" y="338"/>
                  </a:cubicBezTo>
                  <a:cubicBezTo>
                    <a:pt x="253" y="338"/>
                    <a:pt x="339" y="252"/>
                    <a:pt x="339" y="145"/>
                  </a:cubicBezTo>
                  <a:cubicBezTo>
                    <a:pt x="339" y="87"/>
                    <a:pt x="313" y="35"/>
                    <a:pt x="273" y="0"/>
                  </a:cubicBezTo>
                  <a:close/>
                </a:path>
              </a:pathLst>
            </a:custGeom>
            <a:solidFill>
              <a:srgbClr val="FFB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2" name="Freeform 15"/>
            <p:cNvSpPr>
              <a:spLocks noEditPoints="1"/>
            </p:cNvSpPr>
            <p:nvPr/>
          </p:nvSpPr>
          <p:spPr bwMode="auto">
            <a:xfrm>
              <a:off x="5621338" y="1808163"/>
              <a:ext cx="200025" cy="200025"/>
            </a:xfrm>
            <a:custGeom>
              <a:avLst/>
              <a:gdLst>
                <a:gd name="T0" fmla="*/ 63 w 126"/>
                <a:gd name="T1" fmla="*/ 15 h 126"/>
                <a:gd name="T2" fmla="*/ 59 w 126"/>
                <a:gd name="T3" fmla="*/ 7 h 126"/>
                <a:gd name="T4" fmla="*/ 63 w 126"/>
                <a:gd name="T5" fmla="*/ 0 h 126"/>
                <a:gd name="T6" fmla="*/ 67 w 126"/>
                <a:gd name="T7" fmla="*/ 7 h 126"/>
                <a:gd name="T8" fmla="*/ 63 w 126"/>
                <a:gd name="T9" fmla="*/ 15 h 126"/>
                <a:gd name="T10" fmla="*/ 59 w 126"/>
                <a:gd name="T11" fmla="*/ 119 h 126"/>
                <a:gd name="T12" fmla="*/ 63 w 126"/>
                <a:gd name="T13" fmla="*/ 111 h 126"/>
                <a:gd name="T14" fmla="*/ 68 w 126"/>
                <a:gd name="T15" fmla="*/ 119 h 126"/>
                <a:gd name="T16" fmla="*/ 63 w 126"/>
                <a:gd name="T17" fmla="*/ 126 h 126"/>
                <a:gd name="T18" fmla="*/ 59 w 126"/>
                <a:gd name="T19" fmla="*/ 119 h 126"/>
                <a:gd name="T20" fmla="*/ 119 w 126"/>
                <a:gd name="T21" fmla="*/ 67 h 126"/>
                <a:gd name="T22" fmla="*/ 111 w 126"/>
                <a:gd name="T23" fmla="*/ 63 h 126"/>
                <a:gd name="T24" fmla="*/ 119 w 126"/>
                <a:gd name="T25" fmla="*/ 59 h 126"/>
                <a:gd name="T26" fmla="*/ 126 w 126"/>
                <a:gd name="T27" fmla="*/ 63 h 126"/>
                <a:gd name="T28" fmla="*/ 119 w 126"/>
                <a:gd name="T29" fmla="*/ 67 h 126"/>
                <a:gd name="T30" fmla="*/ 0 w 126"/>
                <a:gd name="T31" fmla="*/ 63 h 126"/>
                <a:gd name="T32" fmla="*/ 8 w 126"/>
                <a:gd name="T33" fmla="*/ 59 h 126"/>
                <a:gd name="T34" fmla="*/ 15 w 126"/>
                <a:gd name="T35" fmla="*/ 63 h 126"/>
                <a:gd name="T36" fmla="*/ 8 w 126"/>
                <a:gd name="T37" fmla="*/ 67 h 126"/>
                <a:gd name="T38" fmla="*/ 0 w 126"/>
                <a:gd name="T3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26">
                  <a:moveTo>
                    <a:pt x="63" y="15"/>
                  </a:moveTo>
                  <a:lnTo>
                    <a:pt x="59" y="7"/>
                  </a:lnTo>
                  <a:lnTo>
                    <a:pt x="63" y="0"/>
                  </a:lnTo>
                  <a:lnTo>
                    <a:pt x="67" y="7"/>
                  </a:lnTo>
                  <a:lnTo>
                    <a:pt x="63" y="15"/>
                  </a:lnTo>
                  <a:close/>
                  <a:moveTo>
                    <a:pt x="59" y="119"/>
                  </a:moveTo>
                  <a:lnTo>
                    <a:pt x="63" y="111"/>
                  </a:lnTo>
                  <a:lnTo>
                    <a:pt x="68" y="119"/>
                  </a:lnTo>
                  <a:lnTo>
                    <a:pt x="63" y="126"/>
                  </a:lnTo>
                  <a:lnTo>
                    <a:pt x="59" y="119"/>
                  </a:lnTo>
                  <a:close/>
                  <a:moveTo>
                    <a:pt x="119" y="67"/>
                  </a:moveTo>
                  <a:lnTo>
                    <a:pt x="111" y="63"/>
                  </a:lnTo>
                  <a:lnTo>
                    <a:pt x="119" y="59"/>
                  </a:lnTo>
                  <a:lnTo>
                    <a:pt x="126" y="63"/>
                  </a:lnTo>
                  <a:lnTo>
                    <a:pt x="119" y="67"/>
                  </a:lnTo>
                  <a:close/>
                  <a:moveTo>
                    <a:pt x="0" y="63"/>
                  </a:moveTo>
                  <a:lnTo>
                    <a:pt x="8" y="59"/>
                  </a:lnTo>
                  <a:lnTo>
                    <a:pt x="15" y="63"/>
                  </a:lnTo>
                  <a:lnTo>
                    <a:pt x="8" y="67"/>
                  </a:lnTo>
                  <a:lnTo>
                    <a:pt x="0" y="63"/>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3" name="Freeform 16"/>
            <p:cNvSpPr>
              <a:spLocks noEditPoints="1"/>
            </p:cNvSpPr>
            <p:nvPr/>
          </p:nvSpPr>
          <p:spPr bwMode="auto">
            <a:xfrm>
              <a:off x="5715000" y="1808163"/>
              <a:ext cx="106363" cy="200025"/>
            </a:xfrm>
            <a:custGeom>
              <a:avLst/>
              <a:gdLst>
                <a:gd name="T0" fmla="*/ 4 w 67"/>
                <a:gd name="T1" fmla="*/ 15 h 126"/>
                <a:gd name="T2" fmla="*/ 0 w 67"/>
                <a:gd name="T3" fmla="*/ 7 h 126"/>
                <a:gd name="T4" fmla="*/ 4 w 67"/>
                <a:gd name="T5" fmla="*/ 0 h 126"/>
                <a:gd name="T6" fmla="*/ 8 w 67"/>
                <a:gd name="T7" fmla="*/ 7 h 126"/>
                <a:gd name="T8" fmla="*/ 4 w 67"/>
                <a:gd name="T9" fmla="*/ 15 h 126"/>
                <a:gd name="T10" fmla="*/ 0 w 67"/>
                <a:gd name="T11" fmla="*/ 119 h 126"/>
                <a:gd name="T12" fmla="*/ 4 w 67"/>
                <a:gd name="T13" fmla="*/ 111 h 126"/>
                <a:gd name="T14" fmla="*/ 9 w 67"/>
                <a:gd name="T15" fmla="*/ 119 h 126"/>
                <a:gd name="T16" fmla="*/ 4 w 67"/>
                <a:gd name="T17" fmla="*/ 126 h 126"/>
                <a:gd name="T18" fmla="*/ 0 w 67"/>
                <a:gd name="T19" fmla="*/ 119 h 126"/>
                <a:gd name="T20" fmla="*/ 60 w 67"/>
                <a:gd name="T21" fmla="*/ 67 h 126"/>
                <a:gd name="T22" fmla="*/ 52 w 67"/>
                <a:gd name="T23" fmla="*/ 63 h 126"/>
                <a:gd name="T24" fmla="*/ 60 w 67"/>
                <a:gd name="T25" fmla="*/ 59 h 126"/>
                <a:gd name="T26" fmla="*/ 67 w 67"/>
                <a:gd name="T27" fmla="*/ 63 h 126"/>
                <a:gd name="T28" fmla="*/ 60 w 67"/>
                <a:gd name="T29" fmla="*/ 6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6">
                  <a:moveTo>
                    <a:pt x="4" y="15"/>
                  </a:moveTo>
                  <a:lnTo>
                    <a:pt x="0" y="7"/>
                  </a:lnTo>
                  <a:lnTo>
                    <a:pt x="4" y="0"/>
                  </a:lnTo>
                  <a:lnTo>
                    <a:pt x="8" y="7"/>
                  </a:lnTo>
                  <a:lnTo>
                    <a:pt x="4" y="15"/>
                  </a:lnTo>
                  <a:close/>
                  <a:moveTo>
                    <a:pt x="0" y="119"/>
                  </a:moveTo>
                  <a:lnTo>
                    <a:pt x="4" y="111"/>
                  </a:lnTo>
                  <a:lnTo>
                    <a:pt x="9" y="119"/>
                  </a:lnTo>
                  <a:lnTo>
                    <a:pt x="4" y="126"/>
                  </a:lnTo>
                  <a:lnTo>
                    <a:pt x="0" y="119"/>
                  </a:lnTo>
                  <a:close/>
                  <a:moveTo>
                    <a:pt x="60" y="67"/>
                  </a:moveTo>
                  <a:lnTo>
                    <a:pt x="52" y="63"/>
                  </a:lnTo>
                  <a:lnTo>
                    <a:pt x="60" y="59"/>
                  </a:lnTo>
                  <a:lnTo>
                    <a:pt x="67" y="63"/>
                  </a:lnTo>
                  <a:lnTo>
                    <a:pt x="60" y="67"/>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4" name="Freeform 18"/>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35" name="组合 134"/>
          <p:cNvGrpSpPr/>
          <p:nvPr/>
        </p:nvGrpSpPr>
        <p:grpSpPr>
          <a:xfrm>
            <a:off x="10778478" y="5257362"/>
            <a:ext cx="193772" cy="192537"/>
            <a:chOff x="5597525" y="1784350"/>
            <a:chExt cx="249238" cy="247650"/>
          </a:xfrm>
        </p:grpSpPr>
        <p:sp>
          <p:nvSpPr>
            <p:cNvPr id="136" name="Freeform 12"/>
            <p:cNvSpPr>
              <a:spLocks noEditPoints="1"/>
            </p:cNvSpPr>
            <p:nvPr/>
          </p:nvSpPr>
          <p:spPr bwMode="auto">
            <a:xfrm>
              <a:off x="5605463" y="1790700"/>
              <a:ext cx="233363" cy="233363"/>
            </a:xfrm>
            <a:custGeom>
              <a:avLst/>
              <a:gdLst>
                <a:gd name="T0" fmla="*/ 192 w 385"/>
                <a:gd name="T1" fmla="*/ 0 h 385"/>
                <a:gd name="T2" fmla="*/ 0 w 385"/>
                <a:gd name="T3" fmla="*/ 192 h 385"/>
                <a:gd name="T4" fmla="*/ 192 w 385"/>
                <a:gd name="T5" fmla="*/ 385 h 385"/>
                <a:gd name="T6" fmla="*/ 385 w 385"/>
                <a:gd name="T7" fmla="*/ 192 h 385"/>
                <a:gd name="T8" fmla="*/ 192 w 385"/>
                <a:gd name="T9" fmla="*/ 0 h 385"/>
                <a:gd name="T10" fmla="*/ 192 w 385"/>
                <a:gd name="T11" fmla="*/ 274 h 385"/>
                <a:gd name="T12" fmla="*/ 111 w 385"/>
                <a:gd name="T13" fmla="*/ 192 h 385"/>
                <a:gd name="T14" fmla="*/ 192 w 385"/>
                <a:gd name="T15" fmla="*/ 111 h 385"/>
                <a:gd name="T16" fmla="*/ 274 w 385"/>
                <a:gd name="T17" fmla="*/ 192 h 385"/>
                <a:gd name="T18" fmla="*/ 192 w 385"/>
                <a:gd name="T19" fmla="*/ 27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85">
                  <a:moveTo>
                    <a:pt x="192" y="0"/>
                  </a:moveTo>
                  <a:cubicBezTo>
                    <a:pt x="86" y="0"/>
                    <a:pt x="0" y="86"/>
                    <a:pt x="0" y="192"/>
                  </a:cubicBezTo>
                  <a:cubicBezTo>
                    <a:pt x="0" y="299"/>
                    <a:pt x="86" y="385"/>
                    <a:pt x="192" y="385"/>
                  </a:cubicBezTo>
                  <a:cubicBezTo>
                    <a:pt x="299" y="385"/>
                    <a:pt x="385" y="299"/>
                    <a:pt x="385" y="192"/>
                  </a:cubicBezTo>
                  <a:cubicBezTo>
                    <a:pt x="385" y="86"/>
                    <a:pt x="299" y="0"/>
                    <a:pt x="192" y="0"/>
                  </a:cubicBezTo>
                  <a:close/>
                  <a:moveTo>
                    <a:pt x="192" y="274"/>
                  </a:moveTo>
                  <a:cubicBezTo>
                    <a:pt x="111" y="192"/>
                    <a:pt x="111" y="192"/>
                    <a:pt x="111" y="192"/>
                  </a:cubicBezTo>
                  <a:cubicBezTo>
                    <a:pt x="192" y="111"/>
                    <a:pt x="192" y="111"/>
                    <a:pt x="192" y="111"/>
                  </a:cubicBezTo>
                  <a:cubicBezTo>
                    <a:pt x="274" y="192"/>
                    <a:pt x="274" y="192"/>
                    <a:pt x="274" y="192"/>
                  </a:cubicBezTo>
                  <a:cubicBezTo>
                    <a:pt x="192" y="274"/>
                    <a:pt x="192" y="274"/>
                    <a:pt x="192" y="274"/>
                  </a:cubicBezTo>
                  <a:close/>
                </a:path>
              </a:pathLst>
            </a:custGeom>
            <a:solidFill>
              <a:srgbClr val="FFCB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7" name="Freeform 13"/>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8" name="Freeform 14"/>
            <p:cNvSpPr/>
            <p:nvPr/>
          </p:nvSpPr>
          <p:spPr bwMode="auto">
            <a:xfrm>
              <a:off x="5632450" y="1819275"/>
              <a:ext cx="206375" cy="204788"/>
            </a:xfrm>
            <a:custGeom>
              <a:avLst/>
              <a:gdLst>
                <a:gd name="T0" fmla="*/ 273 w 339"/>
                <a:gd name="T1" fmla="*/ 0 h 338"/>
                <a:gd name="T2" fmla="*/ 319 w 339"/>
                <a:gd name="T3" fmla="*/ 125 h 338"/>
                <a:gd name="T4" fmla="*/ 126 w 339"/>
                <a:gd name="T5" fmla="*/ 317 h 338"/>
                <a:gd name="T6" fmla="*/ 0 w 339"/>
                <a:gd name="T7" fmla="*/ 270 h 338"/>
                <a:gd name="T8" fmla="*/ 147 w 339"/>
                <a:gd name="T9" fmla="*/ 338 h 338"/>
                <a:gd name="T10" fmla="*/ 339 w 339"/>
                <a:gd name="T11" fmla="*/ 145 h 338"/>
                <a:gd name="T12" fmla="*/ 273 w 339"/>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339" h="338">
                  <a:moveTo>
                    <a:pt x="273" y="0"/>
                  </a:moveTo>
                  <a:cubicBezTo>
                    <a:pt x="301" y="33"/>
                    <a:pt x="319" y="77"/>
                    <a:pt x="319" y="125"/>
                  </a:cubicBezTo>
                  <a:cubicBezTo>
                    <a:pt x="319" y="231"/>
                    <a:pt x="232" y="317"/>
                    <a:pt x="126" y="317"/>
                  </a:cubicBezTo>
                  <a:cubicBezTo>
                    <a:pt x="78" y="317"/>
                    <a:pt x="34" y="300"/>
                    <a:pt x="0" y="270"/>
                  </a:cubicBezTo>
                  <a:cubicBezTo>
                    <a:pt x="35" y="312"/>
                    <a:pt x="88" y="338"/>
                    <a:pt x="147" y="338"/>
                  </a:cubicBezTo>
                  <a:cubicBezTo>
                    <a:pt x="253" y="338"/>
                    <a:pt x="339" y="252"/>
                    <a:pt x="339" y="145"/>
                  </a:cubicBezTo>
                  <a:cubicBezTo>
                    <a:pt x="339" y="87"/>
                    <a:pt x="313" y="35"/>
                    <a:pt x="273" y="0"/>
                  </a:cubicBezTo>
                  <a:close/>
                </a:path>
              </a:pathLst>
            </a:custGeom>
            <a:solidFill>
              <a:srgbClr val="FFB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39" name="Freeform 15"/>
            <p:cNvSpPr>
              <a:spLocks noEditPoints="1"/>
            </p:cNvSpPr>
            <p:nvPr/>
          </p:nvSpPr>
          <p:spPr bwMode="auto">
            <a:xfrm>
              <a:off x="5621338" y="1808163"/>
              <a:ext cx="200025" cy="200025"/>
            </a:xfrm>
            <a:custGeom>
              <a:avLst/>
              <a:gdLst>
                <a:gd name="T0" fmla="*/ 63 w 126"/>
                <a:gd name="T1" fmla="*/ 15 h 126"/>
                <a:gd name="T2" fmla="*/ 59 w 126"/>
                <a:gd name="T3" fmla="*/ 7 h 126"/>
                <a:gd name="T4" fmla="*/ 63 w 126"/>
                <a:gd name="T5" fmla="*/ 0 h 126"/>
                <a:gd name="T6" fmla="*/ 67 w 126"/>
                <a:gd name="T7" fmla="*/ 7 h 126"/>
                <a:gd name="T8" fmla="*/ 63 w 126"/>
                <a:gd name="T9" fmla="*/ 15 h 126"/>
                <a:gd name="T10" fmla="*/ 59 w 126"/>
                <a:gd name="T11" fmla="*/ 119 h 126"/>
                <a:gd name="T12" fmla="*/ 63 w 126"/>
                <a:gd name="T13" fmla="*/ 111 h 126"/>
                <a:gd name="T14" fmla="*/ 68 w 126"/>
                <a:gd name="T15" fmla="*/ 119 h 126"/>
                <a:gd name="T16" fmla="*/ 63 w 126"/>
                <a:gd name="T17" fmla="*/ 126 h 126"/>
                <a:gd name="T18" fmla="*/ 59 w 126"/>
                <a:gd name="T19" fmla="*/ 119 h 126"/>
                <a:gd name="T20" fmla="*/ 119 w 126"/>
                <a:gd name="T21" fmla="*/ 67 h 126"/>
                <a:gd name="T22" fmla="*/ 111 w 126"/>
                <a:gd name="T23" fmla="*/ 63 h 126"/>
                <a:gd name="T24" fmla="*/ 119 w 126"/>
                <a:gd name="T25" fmla="*/ 59 h 126"/>
                <a:gd name="T26" fmla="*/ 126 w 126"/>
                <a:gd name="T27" fmla="*/ 63 h 126"/>
                <a:gd name="T28" fmla="*/ 119 w 126"/>
                <a:gd name="T29" fmla="*/ 67 h 126"/>
                <a:gd name="T30" fmla="*/ 0 w 126"/>
                <a:gd name="T31" fmla="*/ 63 h 126"/>
                <a:gd name="T32" fmla="*/ 8 w 126"/>
                <a:gd name="T33" fmla="*/ 59 h 126"/>
                <a:gd name="T34" fmla="*/ 15 w 126"/>
                <a:gd name="T35" fmla="*/ 63 h 126"/>
                <a:gd name="T36" fmla="*/ 8 w 126"/>
                <a:gd name="T37" fmla="*/ 67 h 126"/>
                <a:gd name="T38" fmla="*/ 0 w 126"/>
                <a:gd name="T3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26">
                  <a:moveTo>
                    <a:pt x="63" y="15"/>
                  </a:moveTo>
                  <a:lnTo>
                    <a:pt x="59" y="7"/>
                  </a:lnTo>
                  <a:lnTo>
                    <a:pt x="63" y="0"/>
                  </a:lnTo>
                  <a:lnTo>
                    <a:pt x="67" y="7"/>
                  </a:lnTo>
                  <a:lnTo>
                    <a:pt x="63" y="15"/>
                  </a:lnTo>
                  <a:close/>
                  <a:moveTo>
                    <a:pt x="59" y="119"/>
                  </a:moveTo>
                  <a:lnTo>
                    <a:pt x="63" y="111"/>
                  </a:lnTo>
                  <a:lnTo>
                    <a:pt x="68" y="119"/>
                  </a:lnTo>
                  <a:lnTo>
                    <a:pt x="63" y="126"/>
                  </a:lnTo>
                  <a:lnTo>
                    <a:pt x="59" y="119"/>
                  </a:lnTo>
                  <a:close/>
                  <a:moveTo>
                    <a:pt x="119" y="67"/>
                  </a:moveTo>
                  <a:lnTo>
                    <a:pt x="111" y="63"/>
                  </a:lnTo>
                  <a:lnTo>
                    <a:pt x="119" y="59"/>
                  </a:lnTo>
                  <a:lnTo>
                    <a:pt x="126" y="63"/>
                  </a:lnTo>
                  <a:lnTo>
                    <a:pt x="119" y="67"/>
                  </a:lnTo>
                  <a:close/>
                  <a:moveTo>
                    <a:pt x="0" y="63"/>
                  </a:moveTo>
                  <a:lnTo>
                    <a:pt x="8" y="59"/>
                  </a:lnTo>
                  <a:lnTo>
                    <a:pt x="15" y="63"/>
                  </a:lnTo>
                  <a:lnTo>
                    <a:pt x="8" y="67"/>
                  </a:lnTo>
                  <a:lnTo>
                    <a:pt x="0" y="63"/>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0" name="Freeform 16"/>
            <p:cNvSpPr>
              <a:spLocks noEditPoints="1"/>
            </p:cNvSpPr>
            <p:nvPr/>
          </p:nvSpPr>
          <p:spPr bwMode="auto">
            <a:xfrm>
              <a:off x="5715000" y="1808163"/>
              <a:ext cx="106363" cy="200025"/>
            </a:xfrm>
            <a:custGeom>
              <a:avLst/>
              <a:gdLst>
                <a:gd name="T0" fmla="*/ 4 w 67"/>
                <a:gd name="T1" fmla="*/ 15 h 126"/>
                <a:gd name="T2" fmla="*/ 0 w 67"/>
                <a:gd name="T3" fmla="*/ 7 h 126"/>
                <a:gd name="T4" fmla="*/ 4 w 67"/>
                <a:gd name="T5" fmla="*/ 0 h 126"/>
                <a:gd name="T6" fmla="*/ 8 w 67"/>
                <a:gd name="T7" fmla="*/ 7 h 126"/>
                <a:gd name="T8" fmla="*/ 4 w 67"/>
                <a:gd name="T9" fmla="*/ 15 h 126"/>
                <a:gd name="T10" fmla="*/ 0 w 67"/>
                <a:gd name="T11" fmla="*/ 119 h 126"/>
                <a:gd name="T12" fmla="*/ 4 w 67"/>
                <a:gd name="T13" fmla="*/ 111 h 126"/>
                <a:gd name="T14" fmla="*/ 9 w 67"/>
                <a:gd name="T15" fmla="*/ 119 h 126"/>
                <a:gd name="T16" fmla="*/ 4 w 67"/>
                <a:gd name="T17" fmla="*/ 126 h 126"/>
                <a:gd name="T18" fmla="*/ 0 w 67"/>
                <a:gd name="T19" fmla="*/ 119 h 126"/>
                <a:gd name="T20" fmla="*/ 60 w 67"/>
                <a:gd name="T21" fmla="*/ 67 h 126"/>
                <a:gd name="T22" fmla="*/ 52 w 67"/>
                <a:gd name="T23" fmla="*/ 63 h 126"/>
                <a:gd name="T24" fmla="*/ 60 w 67"/>
                <a:gd name="T25" fmla="*/ 59 h 126"/>
                <a:gd name="T26" fmla="*/ 67 w 67"/>
                <a:gd name="T27" fmla="*/ 63 h 126"/>
                <a:gd name="T28" fmla="*/ 60 w 67"/>
                <a:gd name="T29" fmla="*/ 6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6">
                  <a:moveTo>
                    <a:pt x="4" y="15"/>
                  </a:moveTo>
                  <a:lnTo>
                    <a:pt x="0" y="7"/>
                  </a:lnTo>
                  <a:lnTo>
                    <a:pt x="4" y="0"/>
                  </a:lnTo>
                  <a:lnTo>
                    <a:pt x="8" y="7"/>
                  </a:lnTo>
                  <a:lnTo>
                    <a:pt x="4" y="15"/>
                  </a:lnTo>
                  <a:close/>
                  <a:moveTo>
                    <a:pt x="0" y="119"/>
                  </a:moveTo>
                  <a:lnTo>
                    <a:pt x="4" y="111"/>
                  </a:lnTo>
                  <a:lnTo>
                    <a:pt x="9" y="119"/>
                  </a:lnTo>
                  <a:lnTo>
                    <a:pt x="4" y="126"/>
                  </a:lnTo>
                  <a:lnTo>
                    <a:pt x="0" y="119"/>
                  </a:lnTo>
                  <a:close/>
                  <a:moveTo>
                    <a:pt x="60" y="67"/>
                  </a:moveTo>
                  <a:lnTo>
                    <a:pt x="52" y="63"/>
                  </a:lnTo>
                  <a:lnTo>
                    <a:pt x="60" y="59"/>
                  </a:lnTo>
                  <a:lnTo>
                    <a:pt x="67" y="63"/>
                  </a:lnTo>
                  <a:lnTo>
                    <a:pt x="60" y="67"/>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1" name="Freeform 18"/>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42" name="组合 141"/>
          <p:cNvGrpSpPr/>
          <p:nvPr/>
        </p:nvGrpSpPr>
        <p:grpSpPr>
          <a:xfrm>
            <a:off x="10459485" y="5672625"/>
            <a:ext cx="193772" cy="192537"/>
            <a:chOff x="5597525" y="1784350"/>
            <a:chExt cx="249238" cy="247650"/>
          </a:xfrm>
        </p:grpSpPr>
        <p:sp>
          <p:nvSpPr>
            <p:cNvPr id="143" name="Freeform 12"/>
            <p:cNvSpPr>
              <a:spLocks noEditPoints="1"/>
            </p:cNvSpPr>
            <p:nvPr/>
          </p:nvSpPr>
          <p:spPr bwMode="auto">
            <a:xfrm>
              <a:off x="5605463" y="1790700"/>
              <a:ext cx="233363" cy="233363"/>
            </a:xfrm>
            <a:custGeom>
              <a:avLst/>
              <a:gdLst>
                <a:gd name="T0" fmla="*/ 192 w 385"/>
                <a:gd name="T1" fmla="*/ 0 h 385"/>
                <a:gd name="T2" fmla="*/ 0 w 385"/>
                <a:gd name="T3" fmla="*/ 192 h 385"/>
                <a:gd name="T4" fmla="*/ 192 w 385"/>
                <a:gd name="T5" fmla="*/ 385 h 385"/>
                <a:gd name="T6" fmla="*/ 385 w 385"/>
                <a:gd name="T7" fmla="*/ 192 h 385"/>
                <a:gd name="T8" fmla="*/ 192 w 385"/>
                <a:gd name="T9" fmla="*/ 0 h 385"/>
                <a:gd name="T10" fmla="*/ 192 w 385"/>
                <a:gd name="T11" fmla="*/ 274 h 385"/>
                <a:gd name="T12" fmla="*/ 111 w 385"/>
                <a:gd name="T13" fmla="*/ 192 h 385"/>
                <a:gd name="T14" fmla="*/ 192 w 385"/>
                <a:gd name="T15" fmla="*/ 111 h 385"/>
                <a:gd name="T16" fmla="*/ 274 w 385"/>
                <a:gd name="T17" fmla="*/ 192 h 385"/>
                <a:gd name="T18" fmla="*/ 192 w 385"/>
                <a:gd name="T19" fmla="*/ 27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385">
                  <a:moveTo>
                    <a:pt x="192" y="0"/>
                  </a:moveTo>
                  <a:cubicBezTo>
                    <a:pt x="86" y="0"/>
                    <a:pt x="0" y="86"/>
                    <a:pt x="0" y="192"/>
                  </a:cubicBezTo>
                  <a:cubicBezTo>
                    <a:pt x="0" y="299"/>
                    <a:pt x="86" y="385"/>
                    <a:pt x="192" y="385"/>
                  </a:cubicBezTo>
                  <a:cubicBezTo>
                    <a:pt x="299" y="385"/>
                    <a:pt x="385" y="299"/>
                    <a:pt x="385" y="192"/>
                  </a:cubicBezTo>
                  <a:cubicBezTo>
                    <a:pt x="385" y="86"/>
                    <a:pt x="299" y="0"/>
                    <a:pt x="192" y="0"/>
                  </a:cubicBezTo>
                  <a:close/>
                  <a:moveTo>
                    <a:pt x="192" y="274"/>
                  </a:moveTo>
                  <a:cubicBezTo>
                    <a:pt x="111" y="192"/>
                    <a:pt x="111" y="192"/>
                    <a:pt x="111" y="192"/>
                  </a:cubicBezTo>
                  <a:cubicBezTo>
                    <a:pt x="192" y="111"/>
                    <a:pt x="192" y="111"/>
                    <a:pt x="192" y="111"/>
                  </a:cubicBezTo>
                  <a:cubicBezTo>
                    <a:pt x="274" y="192"/>
                    <a:pt x="274" y="192"/>
                    <a:pt x="274" y="192"/>
                  </a:cubicBezTo>
                  <a:cubicBezTo>
                    <a:pt x="192" y="274"/>
                    <a:pt x="192" y="274"/>
                    <a:pt x="192" y="274"/>
                  </a:cubicBezTo>
                  <a:close/>
                </a:path>
              </a:pathLst>
            </a:custGeom>
            <a:solidFill>
              <a:srgbClr val="FFCB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4" name="Freeform 13"/>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5" name="Freeform 14"/>
            <p:cNvSpPr/>
            <p:nvPr/>
          </p:nvSpPr>
          <p:spPr bwMode="auto">
            <a:xfrm>
              <a:off x="5632450" y="1819275"/>
              <a:ext cx="206375" cy="204788"/>
            </a:xfrm>
            <a:custGeom>
              <a:avLst/>
              <a:gdLst>
                <a:gd name="T0" fmla="*/ 273 w 339"/>
                <a:gd name="T1" fmla="*/ 0 h 338"/>
                <a:gd name="T2" fmla="*/ 319 w 339"/>
                <a:gd name="T3" fmla="*/ 125 h 338"/>
                <a:gd name="T4" fmla="*/ 126 w 339"/>
                <a:gd name="T5" fmla="*/ 317 h 338"/>
                <a:gd name="T6" fmla="*/ 0 w 339"/>
                <a:gd name="T7" fmla="*/ 270 h 338"/>
                <a:gd name="T8" fmla="*/ 147 w 339"/>
                <a:gd name="T9" fmla="*/ 338 h 338"/>
                <a:gd name="T10" fmla="*/ 339 w 339"/>
                <a:gd name="T11" fmla="*/ 145 h 338"/>
                <a:gd name="T12" fmla="*/ 273 w 339"/>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339" h="338">
                  <a:moveTo>
                    <a:pt x="273" y="0"/>
                  </a:moveTo>
                  <a:cubicBezTo>
                    <a:pt x="301" y="33"/>
                    <a:pt x="319" y="77"/>
                    <a:pt x="319" y="125"/>
                  </a:cubicBezTo>
                  <a:cubicBezTo>
                    <a:pt x="319" y="231"/>
                    <a:pt x="232" y="317"/>
                    <a:pt x="126" y="317"/>
                  </a:cubicBezTo>
                  <a:cubicBezTo>
                    <a:pt x="78" y="317"/>
                    <a:pt x="34" y="300"/>
                    <a:pt x="0" y="270"/>
                  </a:cubicBezTo>
                  <a:cubicBezTo>
                    <a:pt x="35" y="312"/>
                    <a:pt x="88" y="338"/>
                    <a:pt x="147" y="338"/>
                  </a:cubicBezTo>
                  <a:cubicBezTo>
                    <a:pt x="253" y="338"/>
                    <a:pt x="339" y="252"/>
                    <a:pt x="339" y="145"/>
                  </a:cubicBezTo>
                  <a:cubicBezTo>
                    <a:pt x="339" y="87"/>
                    <a:pt x="313" y="35"/>
                    <a:pt x="273" y="0"/>
                  </a:cubicBezTo>
                  <a:close/>
                </a:path>
              </a:pathLst>
            </a:custGeom>
            <a:solidFill>
              <a:srgbClr val="FFB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6" name="Freeform 15"/>
            <p:cNvSpPr>
              <a:spLocks noEditPoints="1"/>
            </p:cNvSpPr>
            <p:nvPr/>
          </p:nvSpPr>
          <p:spPr bwMode="auto">
            <a:xfrm>
              <a:off x="5621338" y="1808163"/>
              <a:ext cx="200025" cy="200025"/>
            </a:xfrm>
            <a:custGeom>
              <a:avLst/>
              <a:gdLst>
                <a:gd name="T0" fmla="*/ 63 w 126"/>
                <a:gd name="T1" fmla="*/ 15 h 126"/>
                <a:gd name="T2" fmla="*/ 59 w 126"/>
                <a:gd name="T3" fmla="*/ 7 h 126"/>
                <a:gd name="T4" fmla="*/ 63 w 126"/>
                <a:gd name="T5" fmla="*/ 0 h 126"/>
                <a:gd name="T6" fmla="*/ 67 w 126"/>
                <a:gd name="T7" fmla="*/ 7 h 126"/>
                <a:gd name="T8" fmla="*/ 63 w 126"/>
                <a:gd name="T9" fmla="*/ 15 h 126"/>
                <a:gd name="T10" fmla="*/ 59 w 126"/>
                <a:gd name="T11" fmla="*/ 119 h 126"/>
                <a:gd name="T12" fmla="*/ 63 w 126"/>
                <a:gd name="T13" fmla="*/ 111 h 126"/>
                <a:gd name="T14" fmla="*/ 68 w 126"/>
                <a:gd name="T15" fmla="*/ 119 h 126"/>
                <a:gd name="T16" fmla="*/ 63 w 126"/>
                <a:gd name="T17" fmla="*/ 126 h 126"/>
                <a:gd name="T18" fmla="*/ 59 w 126"/>
                <a:gd name="T19" fmla="*/ 119 h 126"/>
                <a:gd name="T20" fmla="*/ 119 w 126"/>
                <a:gd name="T21" fmla="*/ 67 h 126"/>
                <a:gd name="T22" fmla="*/ 111 w 126"/>
                <a:gd name="T23" fmla="*/ 63 h 126"/>
                <a:gd name="T24" fmla="*/ 119 w 126"/>
                <a:gd name="T25" fmla="*/ 59 h 126"/>
                <a:gd name="T26" fmla="*/ 126 w 126"/>
                <a:gd name="T27" fmla="*/ 63 h 126"/>
                <a:gd name="T28" fmla="*/ 119 w 126"/>
                <a:gd name="T29" fmla="*/ 67 h 126"/>
                <a:gd name="T30" fmla="*/ 0 w 126"/>
                <a:gd name="T31" fmla="*/ 63 h 126"/>
                <a:gd name="T32" fmla="*/ 8 w 126"/>
                <a:gd name="T33" fmla="*/ 59 h 126"/>
                <a:gd name="T34" fmla="*/ 15 w 126"/>
                <a:gd name="T35" fmla="*/ 63 h 126"/>
                <a:gd name="T36" fmla="*/ 8 w 126"/>
                <a:gd name="T37" fmla="*/ 67 h 126"/>
                <a:gd name="T38" fmla="*/ 0 w 126"/>
                <a:gd name="T3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26">
                  <a:moveTo>
                    <a:pt x="63" y="15"/>
                  </a:moveTo>
                  <a:lnTo>
                    <a:pt x="59" y="7"/>
                  </a:lnTo>
                  <a:lnTo>
                    <a:pt x="63" y="0"/>
                  </a:lnTo>
                  <a:lnTo>
                    <a:pt x="67" y="7"/>
                  </a:lnTo>
                  <a:lnTo>
                    <a:pt x="63" y="15"/>
                  </a:lnTo>
                  <a:close/>
                  <a:moveTo>
                    <a:pt x="59" y="119"/>
                  </a:moveTo>
                  <a:lnTo>
                    <a:pt x="63" y="111"/>
                  </a:lnTo>
                  <a:lnTo>
                    <a:pt x="68" y="119"/>
                  </a:lnTo>
                  <a:lnTo>
                    <a:pt x="63" y="126"/>
                  </a:lnTo>
                  <a:lnTo>
                    <a:pt x="59" y="119"/>
                  </a:lnTo>
                  <a:close/>
                  <a:moveTo>
                    <a:pt x="119" y="67"/>
                  </a:moveTo>
                  <a:lnTo>
                    <a:pt x="111" y="63"/>
                  </a:lnTo>
                  <a:lnTo>
                    <a:pt x="119" y="59"/>
                  </a:lnTo>
                  <a:lnTo>
                    <a:pt x="126" y="63"/>
                  </a:lnTo>
                  <a:lnTo>
                    <a:pt x="119" y="67"/>
                  </a:lnTo>
                  <a:close/>
                  <a:moveTo>
                    <a:pt x="0" y="63"/>
                  </a:moveTo>
                  <a:lnTo>
                    <a:pt x="8" y="59"/>
                  </a:lnTo>
                  <a:lnTo>
                    <a:pt x="15" y="63"/>
                  </a:lnTo>
                  <a:lnTo>
                    <a:pt x="8" y="67"/>
                  </a:lnTo>
                  <a:lnTo>
                    <a:pt x="0" y="63"/>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7" name="Freeform 16"/>
            <p:cNvSpPr>
              <a:spLocks noEditPoints="1"/>
            </p:cNvSpPr>
            <p:nvPr/>
          </p:nvSpPr>
          <p:spPr bwMode="auto">
            <a:xfrm>
              <a:off x="5715000" y="1808163"/>
              <a:ext cx="106363" cy="200025"/>
            </a:xfrm>
            <a:custGeom>
              <a:avLst/>
              <a:gdLst>
                <a:gd name="T0" fmla="*/ 4 w 67"/>
                <a:gd name="T1" fmla="*/ 15 h 126"/>
                <a:gd name="T2" fmla="*/ 0 w 67"/>
                <a:gd name="T3" fmla="*/ 7 h 126"/>
                <a:gd name="T4" fmla="*/ 4 w 67"/>
                <a:gd name="T5" fmla="*/ 0 h 126"/>
                <a:gd name="T6" fmla="*/ 8 w 67"/>
                <a:gd name="T7" fmla="*/ 7 h 126"/>
                <a:gd name="T8" fmla="*/ 4 w 67"/>
                <a:gd name="T9" fmla="*/ 15 h 126"/>
                <a:gd name="T10" fmla="*/ 0 w 67"/>
                <a:gd name="T11" fmla="*/ 119 h 126"/>
                <a:gd name="T12" fmla="*/ 4 w 67"/>
                <a:gd name="T13" fmla="*/ 111 h 126"/>
                <a:gd name="T14" fmla="*/ 9 w 67"/>
                <a:gd name="T15" fmla="*/ 119 h 126"/>
                <a:gd name="T16" fmla="*/ 4 w 67"/>
                <a:gd name="T17" fmla="*/ 126 h 126"/>
                <a:gd name="T18" fmla="*/ 0 w 67"/>
                <a:gd name="T19" fmla="*/ 119 h 126"/>
                <a:gd name="T20" fmla="*/ 60 w 67"/>
                <a:gd name="T21" fmla="*/ 67 h 126"/>
                <a:gd name="T22" fmla="*/ 52 w 67"/>
                <a:gd name="T23" fmla="*/ 63 h 126"/>
                <a:gd name="T24" fmla="*/ 60 w 67"/>
                <a:gd name="T25" fmla="*/ 59 h 126"/>
                <a:gd name="T26" fmla="*/ 67 w 67"/>
                <a:gd name="T27" fmla="*/ 63 h 126"/>
                <a:gd name="T28" fmla="*/ 60 w 67"/>
                <a:gd name="T29" fmla="*/ 6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6">
                  <a:moveTo>
                    <a:pt x="4" y="15"/>
                  </a:moveTo>
                  <a:lnTo>
                    <a:pt x="0" y="7"/>
                  </a:lnTo>
                  <a:lnTo>
                    <a:pt x="4" y="0"/>
                  </a:lnTo>
                  <a:lnTo>
                    <a:pt x="8" y="7"/>
                  </a:lnTo>
                  <a:lnTo>
                    <a:pt x="4" y="15"/>
                  </a:lnTo>
                  <a:close/>
                  <a:moveTo>
                    <a:pt x="0" y="119"/>
                  </a:moveTo>
                  <a:lnTo>
                    <a:pt x="4" y="111"/>
                  </a:lnTo>
                  <a:lnTo>
                    <a:pt x="9" y="119"/>
                  </a:lnTo>
                  <a:lnTo>
                    <a:pt x="4" y="126"/>
                  </a:lnTo>
                  <a:lnTo>
                    <a:pt x="0" y="119"/>
                  </a:lnTo>
                  <a:close/>
                  <a:moveTo>
                    <a:pt x="60" y="67"/>
                  </a:moveTo>
                  <a:lnTo>
                    <a:pt x="52" y="63"/>
                  </a:lnTo>
                  <a:lnTo>
                    <a:pt x="60" y="59"/>
                  </a:lnTo>
                  <a:lnTo>
                    <a:pt x="67" y="63"/>
                  </a:lnTo>
                  <a:lnTo>
                    <a:pt x="60" y="67"/>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9" name="Freeform 18"/>
            <p:cNvSpPr>
              <a:spLocks noEditPoints="1"/>
            </p:cNvSpPr>
            <p:nvPr/>
          </p:nvSpPr>
          <p:spPr bwMode="auto">
            <a:xfrm>
              <a:off x="5597525" y="1784350"/>
              <a:ext cx="249238" cy="247650"/>
            </a:xfrm>
            <a:custGeom>
              <a:avLst/>
              <a:gdLst>
                <a:gd name="T0" fmla="*/ 205 w 411"/>
                <a:gd name="T1" fmla="*/ 411 h 411"/>
                <a:gd name="T2" fmla="*/ 60 w 411"/>
                <a:gd name="T3" fmla="*/ 351 h 411"/>
                <a:gd name="T4" fmla="*/ 0 w 411"/>
                <a:gd name="T5" fmla="*/ 205 h 411"/>
                <a:gd name="T6" fmla="*/ 60 w 411"/>
                <a:gd name="T7" fmla="*/ 60 h 411"/>
                <a:gd name="T8" fmla="*/ 205 w 411"/>
                <a:gd name="T9" fmla="*/ 0 h 411"/>
                <a:gd name="T10" fmla="*/ 351 w 411"/>
                <a:gd name="T11" fmla="*/ 60 h 411"/>
                <a:gd name="T12" fmla="*/ 411 w 411"/>
                <a:gd name="T13" fmla="*/ 205 h 411"/>
                <a:gd name="T14" fmla="*/ 351 w 411"/>
                <a:gd name="T15" fmla="*/ 351 h 411"/>
                <a:gd name="T16" fmla="*/ 205 w 411"/>
                <a:gd name="T17" fmla="*/ 411 h 411"/>
                <a:gd name="T18" fmla="*/ 205 w 411"/>
                <a:gd name="T19" fmla="*/ 25 h 411"/>
                <a:gd name="T20" fmla="*/ 25 w 411"/>
                <a:gd name="T21" fmla="*/ 205 h 411"/>
                <a:gd name="T22" fmla="*/ 205 w 411"/>
                <a:gd name="T23" fmla="*/ 386 h 411"/>
                <a:gd name="T24" fmla="*/ 386 w 411"/>
                <a:gd name="T25" fmla="*/ 205 h 411"/>
                <a:gd name="T26" fmla="*/ 205 w 411"/>
                <a:gd name="T27" fmla="*/ 25 h 411"/>
                <a:gd name="T28" fmla="*/ 205 w 411"/>
                <a:gd name="T29" fmla="*/ 305 h 411"/>
                <a:gd name="T30" fmla="*/ 106 w 411"/>
                <a:gd name="T31" fmla="*/ 205 h 411"/>
                <a:gd name="T32" fmla="*/ 205 w 411"/>
                <a:gd name="T33" fmla="*/ 106 h 411"/>
                <a:gd name="T34" fmla="*/ 305 w 411"/>
                <a:gd name="T35" fmla="*/ 205 h 411"/>
                <a:gd name="T36" fmla="*/ 205 w 411"/>
                <a:gd name="T37" fmla="*/ 305 h 411"/>
                <a:gd name="T38" fmla="*/ 141 w 411"/>
                <a:gd name="T39" fmla="*/ 205 h 411"/>
                <a:gd name="T40" fmla="*/ 205 w 411"/>
                <a:gd name="T41" fmla="*/ 270 h 411"/>
                <a:gd name="T42" fmla="*/ 270 w 411"/>
                <a:gd name="T43" fmla="*/ 205 h 411"/>
                <a:gd name="T44" fmla="*/ 205 w 411"/>
                <a:gd name="T45" fmla="*/ 141 h 411"/>
                <a:gd name="T46" fmla="*/ 141 w 411"/>
                <a:gd name="T47" fmla="*/ 20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1" h="411">
                  <a:moveTo>
                    <a:pt x="205" y="411"/>
                  </a:moveTo>
                  <a:cubicBezTo>
                    <a:pt x="151" y="411"/>
                    <a:pt x="99" y="389"/>
                    <a:pt x="60" y="351"/>
                  </a:cubicBezTo>
                  <a:cubicBezTo>
                    <a:pt x="22" y="312"/>
                    <a:pt x="0" y="260"/>
                    <a:pt x="0" y="205"/>
                  </a:cubicBezTo>
                  <a:cubicBezTo>
                    <a:pt x="0" y="151"/>
                    <a:pt x="21" y="99"/>
                    <a:pt x="60" y="60"/>
                  </a:cubicBezTo>
                  <a:cubicBezTo>
                    <a:pt x="99" y="21"/>
                    <a:pt x="151" y="0"/>
                    <a:pt x="205" y="0"/>
                  </a:cubicBezTo>
                  <a:cubicBezTo>
                    <a:pt x="260" y="0"/>
                    <a:pt x="312" y="21"/>
                    <a:pt x="351" y="60"/>
                  </a:cubicBezTo>
                  <a:cubicBezTo>
                    <a:pt x="389" y="99"/>
                    <a:pt x="411" y="151"/>
                    <a:pt x="411" y="205"/>
                  </a:cubicBezTo>
                  <a:cubicBezTo>
                    <a:pt x="411" y="260"/>
                    <a:pt x="389" y="312"/>
                    <a:pt x="351" y="351"/>
                  </a:cubicBezTo>
                  <a:cubicBezTo>
                    <a:pt x="312" y="389"/>
                    <a:pt x="260" y="411"/>
                    <a:pt x="205" y="411"/>
                  </a:cubicBezTo>
                  <a:close/>
                  <a:moveTo>
                    <a:pt x="205" y="25"/>
                  </a:moveTo>
                  <a:cubicBezTo>
                    <a:pt x="106" y="25"/>
                    <a:pt x="25" y="106"/>
                    <a:pt x="25" y="205"/>
                  </a:cubicBezTo>
                  <a:cubicBezTo>
                    <a:pt x="25" y="305"/>
                    <a:pt x="106" y="386"/>
                    <a:pt x="205" y="386"/>
                  </a:cubicBezTo>
                  <a:cubicBezTo>
                    <a:pt x="305" y="386"/>
                    <a:pt x="386" y="305"/>
                    <a:pt x="386" y="205"/>
                  </a:cubicBezTo>
                  <a:cubicBezTo>
                    <a:pt x="386" y="106"/>
                    <a:pt x="305" y="25"/>
                    <a:pt x="205" y="25"/>
                  </a:cubicBezTo>
                  <a:close/>
                  <a:moveTo>
                    <a:pt x="205" y="305"/>
                  </a:moveTo>
                  <a:cubicBezTo>
                    <a:pt x="106" y="205"/>
                    <a:pt x="106" y="205"/>
                    <a:pt x="106" y="205"/>
                  </a:cubicBezTo>
                  <a:cubicBezTo>
                    <a:pt x="205" y="106"/>
                    <a:pt x="205" y="106"/>
                    <a:pt x="205" y="106"/>
                  </a:cubicBezTo>
                  <a:cubicBezTo>
                    <a:pt x="305" y="205"/>
                    <a:pt x="305" y="205"/>
                    <a:pt x="305" y="205"/>
                  </a:cubicBezTo>
                  <a:lnTo>
                    <a:pt x="205" y="305"/>
                  </a:lnTo>
                  <a:close/>
                  <a:moveTo>
                    <a:pt x="141" y="205"/>
                  </a:moveTo>
                  <a:cubicBezTo>
                    <a:pt x="205" y="270"/>
                    <a:pt x="205" y="270"/>
                    <a:pt x="205" y="270"/>
                  </a:cubicBezTo>
                  <a:cubicBezTo>
                    <a:pt x="270" y="205"/>
                    <a:pt x="270" y="205"/>
                    <a:pt x="270" y="205"/>
                  </a:cubicBezTo>
                  <a:cubicBezTo>
                    <a:pt x="205" y="141"/>
                    <a:pt x="205" y="141"/>
                    <a:pt x="205" y="141"/>
                  </a:cubicBezTo>
                  <a:lnTo>
                    <a:pt x="141" y="205"/>
                  </a:lnTo>
                  <a:close/>
                </a:path>
              </a:pathLst>
            </a:custGeom>
            <a:solidFill>
              <a:srgbClr val="2D2D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73" name="组合 72"/>
          <p:cNvGrpSpPr>
            <a:grpSpLocks noChangeAspect="1"/>
          </p:cNvGrpSpPr>
          <p:nvPr/>
        </p:nvGrpSpPr>
        <p:grpSpPr>
          <a:xfrm rot="480000" flipH="1">
            <a:off x="1708893" y="3727346"/>
            <a:ext cx="1080000" cy="867746"/>
            <a:chOff x="1264469" y="1441776"/>
            <a:chExt cx="2197100" cy="1765300"/>
          </a:xfrm>
        </p:grpSpPr>
        <p:sp>
          <p:nvSpPr>
            <p:cNvPr id="24" name="Oval 11"/>
            <p:cNvSpPr>
              <a:spLocks noChangeArrowheads="1"/>
            </p:cNvSpPr>
            <p:nvPr/>
          </p:nvSpPr>
          <p:spPr bwMode="auto">
            <a:xfrm>
              <a:off x="1480369" y="1441776"/>
              <a:ext cx="1765300" cy="1765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1" name="Oval 12"/>
            <p:cNvSpPr>
              <a:spLocks noChangeArrowheads="1"/>
            </p:cNvSpPr>
            <p:nvPr/>
          </p:nvSpPr>
          <p:spPr bwMode="auto">
            <a:xfrm>
              <a:off x="1480369" y="1441776"/>
              <a:ext cx="1765300" cy="1765300"/>
            </a:xfrm>
            <a:prstGeom prst="ellipse">
              <a:avLst/>
            </a:prstGeom>
            <a:noFill/>
            <a:ln w="1587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2" name="Oval 13"/>
            <p:cNvSpPr>
              <a:spLocks noChangeArrowheads="1"/>
            </p:cNvSpPr>
            <p:nvPr/>
          </p:nvSpPr>
          <p:spPr bwMode="auto">
            <a:xfrm>
              <a:off x="1570856" y="1516388"/>
              <a:ext cx="1598613" cy="1603375"/>
            </a:xfrm>
            <a:prstGeom prst="ellipse">
              <a:avLst/>
            </a:prstGeom>
            <a:solidFill>
              <a:srgbClr val="FFC468"/>
            </a:solid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4" name="Oval 40"/>
            <p:cNvSpPr>
              <a:spLocks noChangeArrowheads="1"/>
            </p:cNvSpPr>
            <p:nvPr/>
          </p:nvSpPr>
          <p:spPr bwMode="auto">
            <a:xfrm>
              <a:off x="1264469" y="2265688"/>
              <a:ext cx="120650" cy="120650"/>
            </a:xfrm>
            <a:prstGeom prst="ellipse">
              <a:avLst/>
            </a:prstGeom>
            <a:solidFill>
              <a:srgbClr val="FFFFFF"/>
            </a:solidFill>
            <a:ln w="19050" cap="flat">
              <a:solidFill>
                <a:srgbClr val="222221"/>
              </a:solidFill>
              <a:prstDash val="solid"/>
              <a:miter lim="800000"/>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5" name="Freeform 41"/>
            <p:cNvSpPr/>
            <p:nvPr/>
          </p:nvSpPr>
          <p:spPr bwMode="auto">
            <a:xfrm>
              <a:off x="3340919" y="2246638"/>
              <a:ext cx="120650" cy="125413"/>
            </a:xfrm>
            <a:custGeom>
              <a:avLst/>
              <a:gdLst>
                <a:gd name="T0" fmla="*/ 32 w 32"/>
                <a:gd name="T1" fmla="*/ 16 h 33"/>
                <a:gd name="T2" fmla="*/ 16 w 32"/>
                <a:gd name="T3" fmla="*/ 33 h 33"/>
                <a:gd name="T4" fmla="*/ 0 w 32"/>
                <a:gd name="T5" fmla="*/ 17 h 33"/>
                <a:gd name="T6" fmla="*/ 16 w 32"/>
                <a:gd name="T7" fmla="*/ 0 h 33"/>
                <a:gd name="T8" fmla="*/ 32 w 32"/>
                <a:gd name="T9" fmla="*/ 16 h 33"/>
              </a:gdLst>
              <a:ahLst/>
              <a:cxnLst>
                <a:cxn ang="0">
                  <a:pos x="T0" y="T1"/>
                </a:cxn>
                <a:cxn ang="0">
                  <a:pos x="T2" y="T3"/>
                </a:cxn>
                <a:cxn ang="0">
                  <a:pos x="T4" y="T5"/>
                </a:cxn>
                <a:cxn ang="0">
                  <a:pos x="T6" y="T7"/>
                </a:cxn>
                <a:cxn ang="0">
                  <a:pos x="T8" y="T9"/>
                </a:cxn>
              </a:cxnLst>
              <a:rect l="0" t="0" r="r" b="b"/>
              <a:pathLst>
                <a:path w="32" h="33">
                  <a:moveTo>
                    <a:pt x="32" y="16"/>
                  </a:moveTo>
                  <a:cubicBezTo>
                    <a:pt x="32" y="25"/>
                    <a:pt x="25" y="32"/>
                    <a:pt x="16" y="33"/>
                  </a:cubicBezTo>
                  <a:cubicBezTo>
                    <a:pt x="7" y="33"/>
                    <a:pt x="0" y="25"/>
                    <a:pt x="0" y="17"/>
                  </a:cubicBezTo>
                  <a:cubicBezTo>
                    <a:pt x="0" y="8"/>
                    <a:pt x="7" y="0"/>
                    <a:pt x="16" y="0"/>
                  </a:cubicBezTo>
                  <a:cubicBezTo>
                    <a:pt x="25" y="0"/>
                    <a:pt x="32" y="7"/>
                    <a:pt x="32" y="16"/>
                  </a:cubicBezTo>
                  <a:close/>
                </a:path>
              </a:pathLst>
            </a:custGeom>
            <a:solidFill>
              <a:srgbClr val="FFFFFF"/>
            </a:solidFill>
            <a:ln w="19050" cap="flat">
              <a:solidFill>
                <a:srgbClr val="222221"/>
              </a:solidFill>
              <a:prstDash val="solid"/>
              <a:miter lim="800000"/>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6" name="Freeform 42"/>
            <p:cNvSpPr/>
            <p:nvPr/>
          </p:nvSpPr>
          <p:spPr bwMode="auto">
            <a:xfrm>
              <a:off x="1994719" y="1691013"/>
              <a:ext cx="793750" cy="1163638"/>
            </a:xfrm>
            <a:custGeom>
              <a:avLst/>
              <a:gdLst>
                <a:gd name="T0" fmla="*/ 177 w 210"/>
                <a:gd name="T1" fmla="*/ 253 h 308"/>
                <a:gd name="T2" fmla="*/ 159 w 210"/>
                <a:gd name="T3" fmla="*/ 137 h 308"/>
                <a:gd name="T4" fmla="*/ 166 w 210"/>
                <a:gd name="T5" fmla="*/ 26 h 308"/>
                <a:gd name="T6" fmla="*/ 98 w 210"/>
                <a:gd name="T7" fmla="*/ 102 h 308"/>
                <a:gd name="T8" fmla="*/ 52 w 210"/>
                <a:gd name="T9" fmla="*/ 12 h 308"/>
                <a:gd name="T10" fmla="*/ 43 w 210"/>
                <a:gd name="T11" fmla="*/ 12 h 308"/>
                <a:gd name="T12" fmla="*/ 47 w 210"/>
                <a:gd name="T13" fmla="*/ 149 h 308"/>
                <a:gd name="T14" fmla="*/ 20 w 210"/>
                <a:gd name="T15" fmla="*/ 202 h 308"/>
                <a:gd name="T16" fmla="*/ 29 w 210"/>
                <a:gd name="T17" fmla="*/ 249 h 308"/>
                <a:gd name="T18" fmla="*/ 30 w 210"/>
                <a:gd name="T19" fmla="*/ 279 h 308"/>
                <a:gd name="T20" fmla="*/ 127 w 210"/>
                <a:gd name="T21" fmla="*/ 299 h 308"/>
                <a:gd name="T22" fmla="*/ 181 w 210"/>
                <a:gd name="T23" fmla="*/ 280 h 308"/>
                <a:gd name="T24" fmla="*/ 177 w 210"/>
                <a:gd name="T25"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08">
                  <a:moveTo>
                    <a:pt x="177" y="253"/>
                  </a:moveTo>
                  <a:cubicBezTo>
                    <a:pt x="210" y="228"/>
                    <a:pt x="172" y="107"/>
                    <a:pt x="159" y="137"/>
                  </a:cubicBezTo>
                  <a:cubicBezTo>
                    <a:pt x="198" y="46"/>
                    <a:pt x="174" y="32"/>
                    <a:pt x="166" y="26"/>
                  </a:cubicBezTo>
                  <a:cubicBezTo>
                    <a:pt x="133" y="0"/>
                    <a:pt x="102" y="73"/>
                    <a:pt x="98" y="102"/>
                  </a:cubicBezTo>
                  <a:cubicBezTo>
                    <a:pt x="98" y="71"/>
                    <a:pt x="84" y="24"/>
                    <a:pt x="52" y="12"/>
                  </a:cubicBezTo>
                  <a:cubicBezTo>
                    <a:pt x="49" y="11"/>
                    <a:pt x="46" y="11"/>
                    <a:pt x="43" y="12"/>
                  </a:cubicBezTo>
                  <a:cubicBezTo>
                    <a:pt x="0" y="25"/>
                    <a:pt x="25" y="126"/>
                    <a:pt x="47" y="149"/>
                  </a:cubicBezTo>
                  <a:cubicBezTo>
                    <a:pt x="30" y="161"/>
                    <a:pt x="20" y="182"/>
                    <a:pt x="20" y="202"/>
                  </a:cubicBezTo>
                  <a:cubicBezTo>
                    <a:pt x="21" y="218"/>
                    <a:pt x="29" y="232"/>
                    <a:pt x="29" y="249"/>
                  </a:cubicBezTo>
                  <a:cubicBezTo>
                    <a:pt x="28" y="259"/>
                    <a:pt x="25" y="269"/>
                    <a:pt x="30" y="279"/>
                  </a:cubicBezTo>
                  <a:cubicBezTo>
                    <a:pt x="46" y="308"/>
                    <a:pt x="99" y="295"/>
                    <a:pt x="127" y="299"/>
                  </a:cubicBezTo>
                  <a:cubicBezTo>
                    <a:pt x="146" y="300"/>
                    <a:pt x="170" y="299"/>
                    <a:pt x="181" y="280"/>
                  </a:cubicBezTo>
                  <a:cubicBezTo>
                    <a:pt x="186" y="272"/>
                    <a:pt x="184" y="259"/>
                    <a:pt x="177" y="253"/>
                  </a:cubicBezTo>
                  <a:close/>
                </a:path>
              </a:pathLst>
            </a:custGeom>
            <a:solidFill>
              <a:srgbClr val="FFFFFF"/>
            </a:solidFill>
            <a:ln w="26988" cap="rnd">
              <a:solidFill>
                <a:srgbClr val="000000"/>
              </a:solidFill>
              <a:prstDash val="solid"/>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7" name="Freeform 43"/>
            <p:cNvSpPr/>
            <p:nvPr/>
          </p:nvSpPr>
          <p:spPr bwMode="auto">
            <a:xfrm>
              <a:off x="1956619" y="2125988"/>
              <a:ext cx="490538" cy="566738"/>
            </a:xfrm>
            <a:custGeom>
              <a:avLst/>
              <a:gdLst>
                <a:gd name="T0" fmla="*/ 55 w 130"/>
                <a:gd name="T1" fmla="*/ 145 h 150"/>
                <a:gd name="T2" fmla="*/ 10 w 130"/>
                <a:gd name="T3" fmla="*/ 121 h 150"/>
                <a:gd name="T4" fmla="*/ 1 w 130"/>
                <a:gd name="T5" fmla="*/ 68 h 150"/>
                <a:gd name="T6" fmla="*/ 7 w 130"/>
                <a:gd name="T7" fmla="*/ 33 h 150"/>
                <a:gd name="T8" fmla="*/ 30 w 130"/>
                <a:gd name="T9" fmla="*/ 7 h 150"/>
                <a:gd name="T10" fmla="*/ 81 w 130"/>
                <a:gd name="T11" fmla="*/ 13 h 150"/>
                <a:gd name="T12" fmla="*/ 121 w 130"/>
                <a:gd name="T13" fmla="*/ 41 h 150"/>
                <a:gd name="T14" fmla="*/ 102 w 130"/>
                <a:gd name="T15" fmla="*/ 90 h 150"/>
                <a:gd name="T16" fmla="*/ 56 w 130"/>
                <a:gd name="T17"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50">
                  <a:moveTo>
                    <a:pt x="55" y="145"/>
                  </a:moveTo>
                  <a:cubicBezTo>
                    <a:pt x="37" y="150"/>
                    <a:pt x="18" y="138"/>
                    <a:pt x="10" y="121"/>
                  </a:cubicBezTo>
                  <a:cubicBezTo>
                    <a:pt x="1" y="105"/>
                    <a:pt x="0" y="86"/>
                    <a:pt x="1" y="68"/>
                  </a:cubicBezTo>
                  <a:cubicBezTo>
                    <a:pt x="2" y="56"/>
                    <a:pt x="3" y="44"/>
                    <a:pt x="7" y="33"/>
                  </a:cubicBezTo>
                  <a:cubicBezTo>
                    <a:pt x="11" y="22"/>
                    <a:pt x="19" y="11"/>
                    <a:pt x="30" y="7"/>
                  </a:cubicBezTo>
                  <a:cubicBezTo>
                    <a:pt x="46" y="0"/>
                    <a:pt x="65" y="6"/>
                    <a:pt x="81" y="13"/>
                  </a:cubicBezTo>
                  <a:cubicBezTo>
                    <a:pt x="97" y="19"/>
                    <a:pt x="113" y="27"/>
                    <a:pt x="121" y="41"/>
                  </a:cubicBezTo>
                  <a:cubicBezTo>
                    <a:pt x="130" y="59"/>
                    <a:pt x="121" y="83"/>
                    <a:pt x="102" y="90"/>
                  </a:cubicBezTo>
                  <a:cubicBezTo>
                    <a:pt x="84" y="97"/>
                    <a:pt x="61" y="85"/>
                    <a:pt x="56" y="67"/>
                  </a:cubicBezTo>
                </a:path>
              </a:pathLst>
            </a:custGeom>
            <a:solidFill>
              <a:srgbClr val="FFFFFF"/>
            </a:solidFill>
            <a:ln w="26988" cap="rnd">
              <a:solidFill>
                <a:srgbClr val="000000"/>
              </a:solidFill>
              <a:prstDash val="solid"/>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8" name="Freeform 44"/>
            <p:cNvSpPr/>
            <p:nvPr/>
          </p:nvSpPr>
          <p:spPr bwMode="auto">
            <a:xfrm>
              <a:off x="1956619" y="2125988"/>
              <a:ext cx="490538" cy="566738"/>
            </a:xfrm>
            <a:custGeom>
              <a:avLst/>
              <a:gdLst>
                <a:gd name="T0" fmla="*/ 55 w 130"/>
                <a:gd name="T1" fmla="*/ 145 h 150"/>
                <a:gd name="T2" fmla="*/ 10 w 130"/>
                <a:gd name="T3" fmla="*/ 121 h 150"/>
                <a:gd name="T4" fmla="*/ 1 w 130"/>
                <a:gd name="T5" fmla="*/ 68 h 150"/>
                <a:gd name="T6" fmla="*/ 7 w 130"/>
                <a:gd name="T7" fmla="*/ 33 h 150"/>
                <a:gd name="T8" fmla="*/ 30 w 130"/>
                <a:gd name="T9" fmla="*/ 7 h 150"/>
                <a:gd name="T10" fmla="*/ 81 w 130"/>
                <a:gd name="T11" fmla="*/ 13 h 150"/>
                <a:gd name="T12" fmla="*/ 121 w 130"/>
                <a:gd name="T13" fmla="*/ 41 h 150"/>
                <a:gd name="T14" fmla="*/ 102 w 130"/>
                <a:gd name="T15" fmla="*/ 90 h 150"/>
                <a:gd name="T16" fmla="*/ 56 w 130"/>
                <a:gd name="T17"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50">
                  <a:moveTo>
                    <a:pt x="55" y="145"/>
                  </a:moveTo>
                  <a:cubicBezTo>
                    <a:pt x="37" y="150"/>
                    <a:pt x="18" y="138"/>
                    <a:pt x="10" y="121"/>
                  </a:cubicBezTo>
                  <a:cubicBezTo>
                    <a:pt x="1" y="105"/>
                    <a:pt x="0" y="86"/>
                    <a:pt x="1" y="68"/>
                  </a:cubicBezTo>
                  <a:cubicBezTo>
                    <a:pt x="2" y="56"/>
                    <a:pt x="3" y="44"/>
                    <a:pt x="7" y="33"/>
                  </a:cubicBezTo>
                  <a:cubicBezTo>
                    <a:pt x="11" y="22"/>
                    <a:pt x="19" y="11"/>
                    <a:pt x="30" y="7"/>
                  </a:cubicBezTo>
                  <a:cubicBezTo>
                    <a:pt x="46" y="0"/>
                    <a:pt x="65" y="6"/>
                    <a:pt x="81" y="13"/>
                  </a:cubicBezTo>
                  <a:cubicBezTo>
                    <a:pt x="97" y="19"/>
                    <a:pt x="113" y="27"/>
                    <a:pt x="121" y="41"/>
                  </a:cubicBezTo>
                  <a:cubicBezTo>
                    <a:pt x="130" y="59"/>
                    <a:pt x="121" y="83"/>
                    <a:pt x="102" y="90"/>
                  </a:cubicBezTo>
                  <a:cubicBezTo>
                    <a:pt x="84" y="97"/>
                    <a:pt x="61" y="85"/>
                    <a:pt x="56" y="67"/>
                  </a:cubicBezTo>
                </a:path>
              </a:pathLst>
            </a:custGeom>
            <a:noFill/>
            <a:ln w="26988"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 name="Freeform 45"/>
            <p:cNvSpPr/>
            <p:nvPr/>
          </p:nvSpPr>
          <p:spPr bwMode="auto">
            <a:xfrm>
              <a:off x="2553519" y="2219651"/>
              <a:ext cx="333375" cy="377825"/>
            </a:xfrm>
            <a:custGeom>
              <a:avLst/>
              <a:gdLst>
                <a:gd name="T0" fmla="*/ 72 w 88"/>
                <a:gd name="T1" fmla="*/ 7 h 100"/>
                <a:gd name="T2" fmla="*/ 88 w 88"/>
                <a:gd name="T3" fmla="*/ 39 h 100"/>
                <a:gd name="T4" fmla="*/ 72 w 88"/>
                <a:gd name="T5" fmla="*/ 73 h 100"/>
                <a:gd name="T6" fmla="*/ 42 w 88"/>
                <a:gd name="T7" fmla="*/ 94 h 100"/>
                <a:gd name="T8" fmla="*/ 24 w 88"/>
                <a:gd name="T9" fmla="*/ 100 h 100"/>
                <a:gd name="T10" fmla="*/ 7 w 88"/>
                <a:gd name="T11" fmla="*/ 94 h 100"/>
                <a:gd name="T12" fmla="*/ 9 w 88"/>
                <a:gd name="T13" fmla="*/ 66 h 100"/>
                <a:gd name="T14" fmla="*/ 40 w 88"/>
                <a:gd name="T15" fmla="*/ 19 h 100"/>
                <a:gd name="T16" fmla="*/ 46 w 88"/>
                <a:gd name="T17" fmla="*/ 5 h 100"/>
                <a:gd name="T18" fmla="*/ 72 w 88"/>
                <a:gd name="T19"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00">
                  <a:moveTo>
                    <a:pt x="72" y="7"/>
                  </a:moveTo>
                  <a:cubicBezTo>
                    <a:pt x="83" y="13"/>
                    <a:pt x="88" y="26"/>
                    <a:pt x="88" y="39"/>
                  </a:cubicBezTo>
                  <a:cubicBezTo>
                    <a:pt x="87" y="51"/>
                    <a:pt x="81" y="63"/>
                    <a:pt x="72" y="73"/>
                  </a:cubicBezTo>
                  <a:cubicBezTo>
                    <a:pt x="64" y="82"/>
                    <a:pt x="53" y="88"/>
                    <a:pt x="42" y="94"/>
                  </a:cubicBezTo>
                  <a:cubicBezTo>
                    <a:pt x="36" y="97"/>
                    <a:pt x="30" y="99"/>
                    <a:pt x="24" y="100"/>
                  </a:cubicBezTo>
                  <a:cubicBezTo>
                    <a:pt x="18" y="100"/>
                    <a:pt x="11" y="99"/>
                    <a:pt x="7" y="94"/>
                  </a:cubicBezTo>
                  <a:cubicBezTo>
                    <a:pt x="0" y="86"/>
                    <a:pt x="3" y="74"/>
                    <a:pt x="9" y="66"/>
                  </a:cubicBezTo>
                  <a:cubicBezTo>
                    <a:pt x="21" y="49"/>
                    <a:pt x="37" y="42"/>
                    <a:pt x="40" y="19"/>
                  </a:cubicBezTo>
                  <a:cubicBezTo>
                    <a:pt x="40" y="13"/>
                    <a:pt x="40" y="8"/>
                    <a:pt x="46" y="5"/>
                  </a:cubicBezTo>
                  <a:cubicBezTo>
                    <a:pt x="53" y="0"/>
                    <a:pt x="65" y="2"/>
                    <a:pt x="72" y="7"/>
                  </a:cubicBezTo>
                  <a:close/>
                </a:path>
              </a:pathLst>
            </a:custGeom>
            <a:solidFill>
              <a:srgbClr val="FFFFFF"/>
            </a:solidFill>
            <a:ln w="26988" cap="rnd">
              <a:solidFill>
                <a:srgbClr val="000000"/>
              </a:solidFill>
              <a:prstDash val="solid"/>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 name="Freeform 46"/>
            <p:cNvSpPr/>
            <p:nvPr/>
          </p:nvSpPr>
          <p:spPr bwMode="auto">
            <a:xfrm>
              <a:off x="2474144" y="2129163"/>
              <a:ext cx="309563" cy="393700"/>
            </a:xfrm>
            <a:custGeom>
              <a:avLst/>
              <a:gdLst>
                <a:gd name="T0" fmla="*/ 61 w 82"/>
                <a:gd name="T1" fmla="*/ 4 h 104"/>
                <a:gd name="T2" fmla="*/ 81 w 82"/>
                <a:gd name="T3" fmla="*/ 34 h 104"/>
                <a:gd name="T4" fmla="*/ 70 w 82"/>
                <a:gd name="T5" fmla="*/ 69 h 104"/>
                <a:gd name="T6" fmla="*/ 42 w 82"/>
                <a:gd name="T7" fmla="*/ 94 h 104"/>
                <a:gd name="T8" fmla="*/ 25 w 82"/>
                <a:gd name="T9" fmla="*/ 102 h 104"/>
                <a:gd name="T10" fmla="*/ 7 w 82"/>
                <a:gd name="T11" fmla="*/ 99 h 104"/>
                <a:gd name="T12" fmla="*/ 6 w 82"/>
                <a:gd name="T13" fmla="*/ 70 h 104"/>
                <a:gd name="T14" fmla="*/ 31 w 82"/>
                <a:gd name="T15" fmla="*/ 20 h 104"/>
                <a:gd name="T16" fmla="*/ 35 w 82"/>
                <a:gd name="T17" fmla="*/ 5 h 104"/>
                <a:gd name="T18" fmla="*/ 61 w 82"/>
                <a:gd name="T1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04">
                  <a:moveTo>
                    <a:pt x="61" y="4"/>
                  </a:moveTo>
                  <a:cubicBezTo>
                    <a:pt x="73" y="9"/>
                    <a:pt x="80" y="22"/>
                    <a:pt x="81" y="34"/>
                  </a:cubicBezTo>
                  <a:cubicBezTo>
                    <a:pt x="82" y="47"/>
                    <a:pt x="77" y="59"/>
                    <a:pt x="70" y="69"/>
                  </a:cubicBezTo>
                  <a:cubicBezTo>
                    <a:pt x="62" y="80"/>
                    <a:pt x="52" y="88"/>
                    <a:pt x="42" y="94"/>
                  </a:cubicBezTo>
                  <a:cubicBezTo>
                    <a:pt x="37" y="98"/>
                    <a:pt x="31" y="101"/>
                    <a:pt x="25" y="102"/>
                  </a:cubicBezTo>
                  <a:cubicBezTo>
                    <a:pt x="19" y="104"/>
                    <a:pt x="12" y="103"/>
                    <a:pt x="7" y="99"/>
                  </a:cubicBezTo>
                  <a:cubicBezTo>
                    <a:pt x="0" y="92"/>
                    <a:pt x="1" y="79"/>
                    <a:pt x="6" y="70"/>
                  </a:cubicBezTo>
                  <a:cubicBezTo>
                    <a:pt x="16" y="52"/>
                    <a:pt x="31" y="43"/>
                    <a:pt x="31" y="20"/>
                  </a:cubicBezTo>
                  <a:cubicBezTo>
                    <a:pt x="31" y="14"/>
                    <a:pt x="30" y="9"/>
                    <a:pt x="35" y="5"/>
                  </a:cubicBezTo>
                  <a:cubicBezTo>
                    <a:pt x="42" y="0"/>
                    <a:pt x="54" y="1"/>
                    <a:pt x="61" y="4"/>
                  </a:cubicBezTo>
                  <a:close/>
                </a:path>
              </a:pathLst>
            </a:custGeom>
            <a:solidFill>
              <a:srgbClr val="FFFFFF"/>
            </a:solidFill>
            <a:ln w="26988" cap="rnd">
              <a:solidFill>
                <a:srgbClr val="000000"/>
              </a:solidFill>
              <a:prstDash val="solid"/>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 name="Freeform 47"/>
            <p:cNvSpPr/>
            <p:nvPr/>
          </p:nvSpPr>
          <p:spPr bwMode="auto">
            <a:xfrm>
              <a:off x="2236019" y="2454601"/>
              <a:ext cx="106363" cy="147638"/>
            </a:xfrm>
            <a:custGeom>
              <a:avLst/>
              <a:gdLst>
                <a:gd name="T0" fmla="*/ 28 w 28"/>
                <a:gd name="T1" fmla="*/ 39 h 39"/>
                <a:gd name="T2" fmla="*/ 0 w 28"/>
                <a:gd name="T3" fmla="*/ 0 h 39"/>
              </a:gdLst>
              <a:ahLst/>
              <a:cxnLst>
                <a:cxn ang="0">
                  <a:pos x="T0" y="T1"/>
                </a:cxn>
                <a:cxn ang="0">
                  <a:pos x="T2" y="T3"/>
                </a:cxn>
              </a:cxnLst>
              <a:rect l="0" t="0" r="r" b="b"/>
              <a:pathLst>
                <a:path w="28" h="39">
                  <a:moveTo>
                    <a:pt x="28" y="39"/>
                  </a:moveTo>
                  <a:cubicBezTo>
                    <a:pt x="23" y="24"/>
                    <a:pt x="13" y="10"/>
                    <a:pt x="0" y="0"/>
                  </a:cubicBezTo>
                </a:path>
              </a:pathLst>
            </a:custGeom>
            <a:solidFill>
              <a:srgbClr val="FFFFFF"/>
            </a:solidFill>
            <a:ln w="26988" cap="rnd">
              <a:solidFill>
                <a:srgbClr val="000000"/>
              </a:solidFill>
              <a:prstDash val="solid"/>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 name="Freeform 48"/>
            <p:cNvSpPr/>
            <p:nvPr/>
          </p:nvSpPr>
          <p:spPr bwMode="auto">
            <a:xfrm>
              <a:off x="2236019" y="2454601"/>
              <a:ext cx="106363" cy="147638"/>
            </a:xfrm>
            <a:custGeom>
              <a:avLst/>
              <a:gdLst>
                <a:gd name="T0" fmla="*/ 28 w 28"/>
                <a:gd name="T1" fmla="*/ 39 h 39"/>
                <a:gd name="T2" fmla="*/ 0 w 28"/>
                <a:gd name="T3" fmla="*/ 0 h 39"/>
              </a:gdLst>
              <a:ahLst/>
              <a:cxnLst>
                <a:cxn ang="0">
                  <a:pos x="T0" y="T1"/>
                </a:cxn>
                <a:cxn ang="0">
                  <a:pos x="T2" y="T3"/>
                </a:cxn>
              </a:cxnLst>
              <a:rect l="0" t="0" r="r" b="b"/>
              <a:pathLst>
                <a:path w="28" h="39">
                  <a:moveTo>
                    <a:pt x="28" y="39"/>
                  </a:moveTo>
                  <a:cubicBezTo>
                    <a:pt x="23" y="24"/>
                    <a:pt x="13" y="10"/>
                    <a:pt x="0" y="0"/>
                  </a:cubicBezTo>
                </a:path>
              </a:pathLst>
            </a:custGeom>
            <a:noFill/>
            <a:ln w="26988"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 name="Freeform 49"/>
            <p:cNvSpPr/>
            <p:nvPr/>
          </p:nvSpPr>
          <p:spPr bwMode="auto">
            <a:xfrm>
              <a:off x="2421756" y="2646688"/>
              <a:ext cx="238125" cy="34925"/>
            </a:xfrm>
            <a:custGeom>
              <a:avLst/>
              <a:gdLst>
                <a:gd name="T0" fmla="*/ 0 w 63"/>
                <a:gd name="T1" fmla="*/ 6 h 9"/>
                <a:gd name="T2" fmla="*/ 63 w 63"/>
                <a:gd name="T3" fmla="*/ 0 h 9"/>
              </a:gdLst>
              <a:ahLst/>
              <a:cxnLst>
                <a:cxn ang="0">
                  <a:pos x="T0" y="T1"/>
                </a:cxn>
                <a:cxn ang="0">
                  <a:pos x="T2" y="T3"/>
                </a:cxn>
              </a:cxnLst>
              <a:rect l="0" t="0" r="r" b="b"/>
              <a:pathLst>
                <a:path w="63" h="9">
                  <a:moveTo>
                    <a:pt x="0" y="6"/>
                  </a:moveTo>
                  <a:cubicBezTo>
                    <a:pt x="21" y="9"/>
                    <a:pt x="43" y="8"/>
                    <a:pt x="63" y="0"/>
                  </a:cubicBezTo>
                </a:path>
              </a:pathLst>
            </a:custGeom>
            <a:solidFill>
              <a:srgbClr val="FFFFFF"/>
            </a:solidFill>
            <a:ln w="26988" cap="rnd">
              <a:solidFill>
                <a:srgbClr val="000000"/>
              </a:solidFill>
              <a:prstDash val="solid"/>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 name="Freeform 50"/>
            <p:cNvSpPr/>
            <p:nvPr/>
          </p:nvSpPr>
          <p:spPr bwMode="auto">
            <a:xfrm>
              <a:off x="2421756" y="2646688"/>
              <a:ext cx="238125" cy="34925"/>
            </a:xfrm>
            <a:custGeom>
              <a:avLst/>
              <a:gdLst>
                <a:gd name="T0" fmla="*/ 0 w 63"/>
                <a:gd name="T1" fmla="*/ 6 h 9"/>
                <a:gd name="T2" fmla="*/ 63 w 63"/>
                <a:gd name="T3" fmla="*/ 0 h 9"/>
              </a:gdLst>
              <a:ahLst/>
              <a:cxnLst>
                <a:cxn ang="0">
                  <a:pos x="T0" y="T1"/>
                </a:cxn>
                <a:cxn ang="0">
                  <a:pos x="T2" y="T3"/>
                </a:cxn>
              </a:cxnLst>
              <a:rect l="0" t="0" r="r" b="b"/>
              <a:pathLst>
                <a:path w="63" h="9">
                  <a:moveTo>
                    <a:pt x="0" y="6"/>
                  </a:moveTo>
                  <a:cubicBezTo>
                    <a:pt x="21" y="9"/>
                    <a:pt x="43" y="8"/>
                    <a:pt x="63" y="0"/>
                  </a:cubicBezTo>
                </a:path>
              </a:pathLst>
            </a:custGeom>
            <a:noFill/>
            <a:ln w="26988"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 name="Freeform 51"/>
            <p:cNvSpPr/>
            <p:nvPr/>
          </p:nvSpPr>
          <p:spPr bwMode="auto">
            <a:xfrm>
              <a:off x="3045644" y="1921201"/>
              <a:ext cx="249238" cy="273050"/>
            </a:xfrm>
            <a:custGeom>
              <a:avLst/>
              <a:gdLst>
                <a:gd name="T0" fmla="*/ 65 w 66"/>
                <a:gd name="T1" fmla="*/ 37 h 72"/>
                <a:gd name="T2" fmla="*/ 34 w 66"/>
                <a:gd name="T3" fmla="*/ 71 h 72"/>
                <a:gd name="T4" fmla="*/ 31 w 66"/>
                <a:gd name="T5" fmla="*/ 71 h 72"/>
                <a:gd name="T6" fmla="*/ 1 w 66"/>
                <a:gd name="T7" fmla="*/ 37 h 72"/>
                <a:gd name="T8" fmla="*/ 1 w 66"/>
                <a:gd name="T9" fmla="*/ 35 h 72"/>
                <a:gd name="T10" fmla="*/ 31 w 66"/>
                <a:gd name="T11" fmla="*/ 1 h 72"/>
                <a:gd name="T12" fmla="*/ 34 w 66"/>
                <a:gd name="T13" fmla="*/ 1 h 72"/>
                <a:gd name="T14" fmla="*/ 65 w 66"/>
                <a:gd name="T15" fmla="*/ 35 h 72"/>
                <a:gd name="T16" fmla="*/ 65 w 66"/>
                <a:gd name="T17"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2">
                  <a:moveTo>
                    <a:pt x="65" y="37"/>
                  </a:moveTo>
                  <a:cubicBezTo>
                    <a:pt x="47" y="44"/>
                    <a:pt x="41" y="51"/>
                    <a:pt x="34" y="71"/>
                  </a:cubicBezTo>
                  <a:cubicBezTo>
                    <a:pt x="34" y="72"/>
                    <a:pt x="32" y="72"/>
                    <a:pt x="31" y="71"/>
                  </a:cubicBezTo>
                  <a:cubicBezTo>
                    <a:pt x="25" y="51"/>
                    <a:pt x="19" y="44"/>
                    <a:pt x="1" y="37"/>
                  </a:cubicBezTo>
                  <a:cubicBezTo>
                    <a:pt x="0" y="37"/>
                    <a:pt x="0" y="35"/>
                    <a:pt x="1" y="35"/>
                  </a:cubicBezTo>
                  <a:cubicBezTo>
                    <a:pt x="19" y="28"/>
                    <a:pt x="25" y="21"/>
                    <a:pt x="31" y="1"/>
                  </a:cubicBezTo>
                  <a:cubicBezTo>
                    <a:pt x="32" y="0"/>
                    <a:pt x="34" y="0"/>
                    <a:pt x="34" y="1"/>
                  </a:cubicBezTo>
                  <a:cubicBezTo>
                    <a:pt x="41" y="21"/>
                    <a:pt x="47" y="28"/>
                    <a:pt x="65" y="35"/>
                  </a:cubicBezTo>
                  <a:cubicBezTo>
                    <a:pt x="66" y="35"/>
                    <a:pt x="66" y="37"/>
                    <a:pt x="65"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 name="Freeform 52"/>
            <p:cNvSpPr>
              <a:spLocks noEditPoints="1"/>
            </p:cNvSpPr>
            <p:nvPr/>
          </p:nvSpPr>
          <p:spPr bwMode="auto">
            <a:xfrm>
              <a:off x="3034531" y="1913263"/>
              <a:ext cx="257175" cy="284163"/>
            </a:xfrm>
            <a:custGeom>
              <a:avLst/>
              <a:gdLst>
                <a:gd name="T0" fmla="*/ 34 w 68"/>
                <a:gd name="T1" fmla="*/ 75 h 75"/>
                <a:gd name="T2" fmla="*/ 31 w 68"/>
                <a:gd name="T3" fmla="*/ 73 h 75"/>
                <a:gd name="T4" fmla="*/ 1 w 68"/>
                <a:gd name="T5" fmla="*/ 40 h 75"/>
                <a:gd name="T6" fmla="*/ 0 w 68"/>
                <a:gd name="T7" fmla="*/ 37 h 75"/>
                <a:gd name="T8" fmla="*/ 1 w 68"/>
                <a:gd name="T9" fmla="*/ 35 h 75"/>
                <a:gd name="T10" fmla="*/ 31 w 68"/>
                <a:gd name="T11" fmla="*/ 2 h 75"/>
                <a:gd name="T12" fmla="*/ 34 w 68"/>
                <a:gd name="T13" fmla="*/ 0 h 75"/>
                <a:gd name="T14" fmla="*/ 36 w 68"/>
                <a:gd name="T15" fmla="*/ 2 h 75"/>
                <a:gd name="T16" fmla="*/ 66 w 68"/>
                <a:gd name="T17" fmla="*/ 35 h 75"/>
                <a:gd name="T18" fmla="*/ 68 w 68"/>
                <a:gd name="T19" fmla="*/ 37 h 75"/>
                <a:gd name="T20" fmla="*/ 66 w 68"/>
                <a:gd name="T21" fmla="*/ 40 h 75"/>
                <a:gd name="T22" fmla="*/ 36 w 68"/>
                <a:gd name="T23" fmla="*/ 73 h 75"/>
                <a:gd name="T24" fmla="*/ 34 w 68"/>
                <a:gd name="T25" fmla="*/ 75 h 75"/>
                <a:gd name="T26" fmla="*/ 34 w 68"/>
                <a:gd name="T27" fmla="*/ 3 h 75"/>
                <a:gd name="T28" fmla="*/ 2 w 68"/>
                <a:gd name="T29" fmla="*/ 37 h 75"/>
                <a:gd name="T30" fmla="*/ 34 w 68"/>
                <a:gd name="T31" fmla="*/ 72 h 75"/>
                <a:gd name="T32" fmla="*/ 65 w 68"/>
                <a:gd name="T33" fmla="*/ 37 h 75"/>
                <a:gd name="T34" fmla="*/ 65 w 68"/>
                <a:gd name="T35" fmla="*/ 37 h 75"/>
                <a:gd name="T36" fmla="*/ 65 w 68"/>
                <a:gd name="T37" fmla="*/ 37 h 75"/>
                <a:gd name="T38" fmla="*/ 34 w 68"/>
                <a:gd name="T3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5">
                  <a:moveTo>
                    <a:pt x="34" y="75"/>
                  </a:moveTo>
                  <a:cubicBezTo>
                    <a:pt x="33" y="75"/>
                    <a:pt x="32" y="74"/>
                    <a:pt x="31" y="73"/>
                  </a:cubicBezTo>
                  <a:cubicBezTo>
                    <a:pt x="25" y="53"/>
                    <a:pt x="19" y="47"/>
                    <a:pt x="1" y="40"/>
                  </a:cubicBezTo>
                  <a:cubicBezTo>
                    <a:pt x="0" y="40"/>
                    <a:pt x="0" y="39"/>
                    <a:pt x="0" y="37"/>
                  </a:cubicBezTo>
                  <a:cubicBezTo>
                    <a:pt x="0" y="36"/>
                    <a:pt x="0" y="35"/>
                    <a:pt x="1" y="35"/>
                  </a:cubicBezTo>
                  <a:cubicBezTo>
                    <a:pt x="19" y="28"/>
                    <a:pt x="25" y="22"/>
                    <a:pt x="31" y="2"/>
                  </a:cubicBezTo>
                  <a:cubicBezTo>
                    <a:pt x="32" y="1"/>
                    <a:pt x="33" y="0"/>
                    <a:pt x="34" y="0"/>
                  </a:cubicBezTo>
                  <a:cubicBezTo>
                    <a:pt x="35" y="0"/>
                    <a:pt x="36" y="1"/>
                    <a:pt x="36" y="2"/>
                  </a:cubicBezTo>
                  <a:cubicBezTo>
                    <a:pt x="43" y="22"/>
                    <a:pt x="49" y="28"/>
                    <a:pt x="66" y="35"/>
                  </a:cubicBezTo>
                  <a:cubicBezTo>
                    <a:pt x="67" y="35"/>
                    <a:pt x="68" y="36"/>
                    <a:pt x="68" y="37"/>
                  </a:cubicBezTo>
                  <a:cubicBezTo>
                    <a:pt x="68" y="39"/>
                    <a:pt x="67" y="40"/>
                    <a:pt x="66" y="40"/>
                  </a:cubicBezTo>
                  <a:cubicBezTo>
                    <a:pt x="49" y="47"/>
                    <a:pt x="43" y="53"/>
                    <a:pt x="36" y="73"/>
                  </a:cubicBezTo>
                  <a:cubicBezTo>
                    <a:pt x="36" y="74"/>
                    <a:pt x="35" y="75"/>
                    <a:pt x="34" y="75"/>
                  </a:cubicBezTo>
                  <a:close/>
                  <a:moveTo>
                    <a:pt x="34" y="3"/>
                  </a:moveTo>
                  <a:cubicBezTo>
                    <a:pt x="27" y="23"/>
                    <a:pt x="21" y="30"/>
                    <a:pt x="2" y="37"/>
                  </a:cubicBezTo>
                  <a:cubicBezTo>
                    <a:pt x="21" y="45"/>
                    <a:pt x="27" y="52"/>
                    <a:pt x="34" y="72"/>
                  </a:cubicBezTo>
                  <a:cubicBezTo>
                    <a:pt x="40" y="52"/>
                    <a:pt x="47" y="45"/>
                    <a:pt x="65" y="37"/>
                  </a:cubicBezTo>
                  <a:cubicBezTo>
                    <a:pt x="65" y="37"/>
                    <a:pt x="65" y="37"/>
                    <a:pt x="65" y="37"/>
                  </a:cubicBezTo>
                  <a:cubicBezTo>
                    <a:pt x="65" y="37"/>
                    <a:pt x="65" y="37"/>
                    <a:pt x="65" y="37"/>
                  </a:cubicBezTo>
                  <a:cubicBezTo>
                    <a:pt x="47" y="30"/>
                    <a:pt x="40" y="23"/>
                    <a:pt x="3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 name="Freeform 55"/>
            <p:cNvSpPr/>
            <p:nvPr/>
          </p:nvSpPr>
          <p:spPr bwMode="auto">
            <a:xfrm>
              <a:off x="1570856" y="2651451"/>
              <a:ext cx="249238" cy="271463"/>
            </a:xfrm>
            <a:custGeom>
              <a:avLst/>
              <a:gdLst>
                <a:gd name="T0" fmla="*/ 65 w 66"/>
                <a:gd name="T1" fmla="*/ 38 h 72"/>
                <a:gd name="T2" fmla="*/ 35 w 66"/>
                <a:gd name="T3" fmla="*/ 71 h 72"/>
                <a:gd name="T4" fmla="*/ 32 w 66"/>
                <a:gd name="T5" fmla="*/ 71 h 72"/>
                <a:gd name="T6" fmla="*/ 1 w 66"/>
                <a:gd name="T7" fmla="*/ 38 h 72"/>
                <a:gd name="T8" fmla="*/ 1 w 66"/>
                <a:gd name="T9" fmla="*/ 35 h 72"/>
                <a:gd name="T10" fmla="*/ 32 w 66"/>
                <a:gd name="T11" fmla="*/ 2 h 72"/>
                <a:gd name="T12" fmla="*/ 35 w 66"/>
                <a:gd name="T13" fmla="*/ 2 h 72"/>
                <a:gd name="T14" fmla="*/ 65 w 66"/>
                <a:gd name="T15" fmla="*/ 35 h 72"/>
                <a:gd name="T16" fmla="*/ 65 w 66"/>
                <a:gd name="T17" fmla="*/ 3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2">
                  <a:moveTo>
                    <a:pt x="65" y="38"/>
                  </a:moveTo>
                  <a:cubicBezTo>
                    <a:pt x="47" y="45"/>
                    <a:pt x="41" y="51"/>
                    <a:pt x="35" y="71"/>
                  </a:cubicBezTo>
                  <a:cubicBezTo>
                    <a:pt x="34" y="72"/>
                    <a:pt x="32" y="72"/>
                    <a:pt x="32" y="71"/>
                  </a:cubicBezTo>
                  <a:cubicBezTo>
                    <a:pt x="26" y="51"/>
                    <a:pt x="19" y="45"/>
                    <a:pt x="1" y="38"/>
                  </a:cubicBezTo>
                  <a:cubicBezTo>
                    <a:pt x="0" y="37"/>
                    <a:pt x="0" y="36"/>
                    <a:pt x="1" y="35"/>
                  </a:cubicBezTo>
                  <a:cubicBezTo>
                    <a:pt x="19" y="28"/>
                    <a:pt x="26" y="21"/>
                    <a:pt x="32" y="2"/>
                  </a:cubicBezTo>
                  <a:cubicBezTo>
                    <a:pt x="32" y="0"/>
                    <a:pt x="34" y="0"/>
                    <a:pt x="35" y="2"/>
                  </a:cubicBezTo>
                  <a:cubicBezTo>
                    <a:pt x="41" y="21"/>
                    <a:pt x="47" y="28"/>
                    <a:pt x="65" y="35"/>
                  </a:cubicBezTo>
                  <a:cubicBezTo>
                    <a:pt x="66" y="36"/>
                    <a:pt x="66" y="37"/>
                    <a:pt x="65"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 name="Freeform 56"/>
            <p:cNvSpPr>
              <a:spLocks noEditPoints="1"/>
            </p:cNvSpPr>
            <p:nvPr/>
          </p:nvSpPr>
          <p:spPr bwMode="auto">
            <a:xfrm>
              <a:off x="1559744" y="2646688"/>
              <a:ext cx="257175" cy="280988"/>
            </a:xfrm>
            <a:custGeom>
              <a:avLst/>
              <a:gdLst>
                <a:gd name="T0" fmla="*/ 34 w 68"/>
                <a:gd name="T1" fmla="*/ 74 h 74"/>
                <a:gd name="T2" fmla="*/ 32 w 68"/>
                <a:gd name="T3" fmla="*/ 72 h 74"/>
                <a:gd name="T4" fmla="*/ 2 w 68"/>
                <a:gd name="T5" fmla="*/ 39 h 74"/>
                <a:gd name="T6" fmla="*/ 0 w 68"/>
                <a:gd name="T7" fmla="*/ 37 h 74"/>
                <a:gd name="T8" fmla="*/ 2 w 68"/>
                <a:gd name="T9" fmla="*/ 34 h 74"/>
                <a:gd name="T10" fmla="*/ 32 w 68"/>
                <a:gd name="T11" fmla="*/ 2 h 74"/>
                <a:gd name="T12" fmla="*/ 34 w 68"/>
                <a:gd name="T13" fmla="*/ 0 h 74"/>
                <a:gd name="T14" fmla="*/ 37 w 68"/>
                <a:gd name="T15" fmla="*/ 2 h 74"/>
                <a:gd name="T16" fmla="*/ 67 w 68"/>
                <a:gd name="T17" fmla="*/ 34 h 74"/>
                <a:gd name="T18" fmla="*/ 68 w 68"/>
                <a:gd name="T19" fmla="*/ 37 h 74"/>
                <a:gd name="T20" fmla="*/ 67 w 68"/>
                <a:gd name="T21" fmla="*/ 39 h 74"/>
                <a:gd name="T22" fmla="*/ 37 w 68"/>
                <a:gd name="T23" fmla="*/ 72 h 74"/>
                <a:gd name="T24" fmla="*/ 34 w 68"/>
                <a:gd name="T25" fmla="*/ 74 h 74"/>
                <a:gd name="T26" fmla="*/ 34 w 68"/>
                <a:gd name="T27" fmla="*/ 3 h 74"/>
                <a:gd name="T28" fmla="*/ 3 w 68"/>
                <a:gd name="T29" fmla="*/ 37 h 74"/>
                <a:gd name="T30" fmla="*/ 34 w 68"/>
                <a:gd name="T31" fmla="*/ 71 h 74"/>
                <a:gd name="T32" fmla="*/ 66 w 68"/>
                <a:gd name="T33" fmla="*/ 37 h 74"/>
                <a:gd name="T34" fmla="*/ 66 w 68"/>
                <a:gd name="T35" fmla="*/ 37 h 74"/>
                <a:gd name="T36" fmla="*/ 66 w 68"/>
                <a:gd name="T37" fmla="*/ 37 h 74"/>
                <a:gd name="T38" fmla="*/ 34 w 68"/>
                <a:gd name="T39"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74">
                  <a:moveTo>
                    <a:pt x="34" y="74"/>
                  </a:moveTo>
                  <a:cubicBezTo>
                    <a:pt x="33" y="74"/>
                    <a:pt x="32" y="73"/>
                    <a:pt x="32" y="72"/>
                  </a:cubicBezTo>
                  <a:cubicBezTo>
                    <a:pt x="25" y="53"/>
                    <a:pt x="20" y="46"/>
                    <a:pt x="2" y="39"/>
                  </a:cubicBezTo>
                  <a:cubicBezTo>
                    <a:pt x="1" y="39"/>
                    <a:pt x="0" y="38"/>
                    <a:pt x="0" y="37"/>
                  </a:cubicBezTo>
                  <a:cubicBezTo>
                    <a:pt x="0" y="36"/>
                    <a:pt x="1" y="35"/>
                    <a:pt x="2" y="34"/>
                  </a:cubicBezTo>
                  <a:cubicBezTo>
                    <a:pt x="20" y="27"/>
                    <a:pt x="25" y="21"/>
                    <a:pt x="32" y="2"/>
                  </a:cubicBezTo>
                  <a:cubicBezTo>
                    <a:pt x="32" y="1"/>
                    <a:pt x="33" y="0"/>
                    <a:pt x="34" y="0"/>
                  </a:cubicBezTo>
                  <a:cubicBezTo>
                    <a:pt x="36" y="0"/>
                    <a:pt x="37" y="1"/>
                    <a:pt x="37" y="2"/>
                  </a:cubicBezTo>
                  <a:cubicBezTo>
                    <a:pt x="43" y="21"/>
                    <a:pt x="49" y="27"/>
                    <a:pt x="67" y="34"/>
                  </a:cubicBezTo>
                  <a:cubicBezTo>
                    <a:pt x="68" y="35"/>
                    <a:pt x="68" y="36"/>
                    <a:pt x="68" y="37"/>
                  </a:cubicBezTo>
                  <a:cubicBezTo>
                    <a:pt x="68" y="38"/>
                    <a:pt x="68" y="39"/>
                    <a:pt x="67" y="39"/>
                  </a:cubicBezTo>
                  <a:cubicBezTo>
                    <a:pt x="49" y="46"/>
                    <a:pt x="43" y="53"/>
                    <a:pt x="37" y="72"/>
                  </a:cubicBezTo>
                  <a:cubicBezTo>
                    <a:pt x="37" y="73"/>
                    <a:pt x="36" y="74"/>
                    <a:pt x="34" y="74"/>
                  </a:cubicBezTo>
                  <a:close/>
                  <a:moveTo>
                    <a:pt x="34" y="3"/>
                  </a:moveTo>
                  <a:cubicBezTo>
                    <a:pt x="28" y="22"/>
                    <a:pt x="21" y="30"/>
                    <a:pt x="3" y="37"/>
                  </a:cubicBezTo>
                  <a:cubicBezTo>
                    <a:pt x="21" y="44"/>
                    <a:pt x="28" y="51"/>
                    <a:pt x="34" y="71"/>
                  </a:cubicBezTo>
                  <a:cubicBezTo>
                    <a:pt x="41" y="51"/>
                    <a:pt x="47" y="44"/>
                    <a:pt x="66" y="37"/>
                  </a:cubicBezTo>
                  <a:cubicBezTo>
                    <a:pt x="66" y="37"/>
                    <a:pt x="66" y="37"/>
                    <a:pt x="66" y="37"/>
                  </a:cubicBezTo>
                  <a:cubicBezTo>
                    <a:pt x="66" y="37"/>
                    <a:pt x="66" y="37"/>
                    <a:pt x="66" y="37"/>
                  </a:cubicBezTo>
                  <a:cubicBezTo>
                    <a:pt x="47" y="30"/>
                    <a:pt x="41" y="22"/>
                    <a:pt x="3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169" name="组合 168"/>
          <p:cNvGrpSpPr/>
          <p:nvPr/>
        </p:nvGrpSpPr>
        <p:grpSpPr>
          <a:xfrm rot="480000">
            <a:off x="8708376" y="3657075"/>
            <a:ext cx="1218713" cy="1008289"/>
            <a:chOff x="4865520" y="1120441"/>
            <a:chExt cx="1765300" cy="1460500"/>
          </a:xfrm>
        </p:grpSpPr>
        <p:sp>
          <p:nvSpPr>
            <p:cNvPr id="38" name="Freeform 100"/>
            <p:cNvSpPr/>
            <p:nvPr/>
          </p:nvSpPr>
          <p:spPr bwMode="auto">
            <a:xfrm>
              <a:off x="6502233" y="1861803"/>
              <a:ext cx="128587" cy="133350"/>
            </a:xfrm>
            <a:custGeom>
              <a:avLst/>
              <a:gdLst>
                <a:gd name="T0" fmla="*/ 31 w 34"/>
                <a:gd name="T1" fmla="*/ 21 h 35"/>
                <a:gd name="T2" fmla="*/ 26 w 34"/>
                <a:gd name="T3" fmla="*/ 22 h 35"/>
                <a:gd name="T4" fmla="*/ 21 w 34"/>
                <a:gd name="T5" fmla="*/ 28 h 35"/>
                <a:gd name="T6" fmla="*/ 20 w 34"/>
                <a:gd name="T7" fmla="*/ 32 h 35"/>
                <a:gd name="T8" fmla="*/ 14 w 34"/>
                <a:gd name="T9" fmla="*/ 32 h 35"/>
                <a:gd name="T10" fmla="*/ 14 w 34"/>
                <a:gd name="T11" fmla="*/ 29 h 35"/>
                <a:gd name="T12" fmla="*/ 8 w 34"/>
                <a:gd name="T13" fmla="*/ 22 h 35"/>
                <a:gd name="T14" fmla="*/ 3 w 34"/>
                <a:gd name="T15" fmla="*/ 21 h 35"/>
                <a:gd name="T16" fmla="*/ 3 w 34"/>
                <a:gd name="T17" fmla="*/ 15 h 35"/>
                <a:gd name="T18" fmla="*/ 8 w 34"/>
                <a:gd name="T19" fmla="*/ 14 h 35"/>
                <a:gd name="T20" fmla="*/ 14 w 34"/>
                <a:gd name="T21" fmla="*/ 7 h 35"/>
                <a:gd name="T22" fmla="*/ 14 w 34"/>
                <a:gd name="T23" fmla="*/ 4 h 35"/>
                <a:gd name="T24" fmla="*/ 20 w 34"/>
                <a:gd name="T25" fmla="*/ 4 h 35"/>
                <a:gd name="T26" fmla="*/ 21 w 34"/>
                <a:gd name="T27" fmla="*/ 8 h 35"/>
                <a:gd name="T28" fmla="*/ 26 w 34"/>
                <a:gd name="T29" fmla="*/ 14 h 35"/>
                <a:gd name="T30" fmla="*/ 31 w 34"/>
                <a:gd name="T31" fmla="*/ 15 h 35"/>
                <a:gd name="T32" fmla="*/ 31 w 34"/>
                <a:gd name="T33"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5">
                  <a:moveTo>
                    <a:pt x="31" y="21"/>
                  </a:moveTo>
                  <a:cubicBezTo>
                    <a:pt x="26" y="22"/>
                    <a:pt x="26" y="22"/>
                    <a:pt x="26" y="22"/>
                  </a:cubicBezTo>
                  <a:cubicBezTo>
                    <a:pt x="23" y="23"/>
                    <a:pt x="21" y="25"/>
                    <a:pt x="21" y="28"/>
                  </a:cubicBezTo>
                  <a:cubicBezTo>
                    <a:pt x="20" y="32"/>
                    <a:pt x="20" y="32"/>
                    <a:pt x="20" y="32"/>
                  </a:cubicBezTo>
                  <a:cubicBezTo>
                    <a:pt x="20" y="35"/>
                    <a:pt x="15" y="35"/>
                    <a:pt x="14" y="32"/>
                  </a:cubicBezTo>
                  <a:cubicBezTo>
                    <a:pt x="14" y="29"/>
                    <a:pt x="14" y="29"/>
                    <a:pt x="14" y="29"/>
                  </a:cubicBezTo>
                  <a:cubicBezTo>
                    <a:pt x="13" y="25"/>
                    <a:pt x="11" y="23"/>
                    <a:pt x="8" y="22"/>
                  </a:cubicBezTo>
                  <a:cubicBezTo>
                    <a:pt x="3" y="21"/>
                    <a:pt x="3" y="21"/>
                    <a:pt x="3" y="21"/>
                  </a:cubicBezTo>
                  <a:cubicBezTo>
                    <a:pt x="0" y="20"/>
                    <a:pt x="0" y="16"/>
                    <a:pt x="3" y="15"/>
                  </a:cubicBezTo>
                  <a:cubicBezTo>
                    <a:pt x="8" y="14"/>
                    <a:pt x="8" y="14"/>
                    <a:pt x="8" y="14"/>
                  </a:cubicBezTo>
                  <a:cubicBezTo>
                    <a:pt x="11" y="13"/>
                    <a:pt x="13" y="10"/>
                    <a:pt x="14" y="7"/>
                  </a:cubicBezTo>
                  <a:cubicBezTo>
                    <a:pt x="14" y="4"/>
                    <a:pt x="14" y="4"/>
                    <a:pt x="14" y="4"/>
                  </a:cubicBezTo>
                  <a:cubicBezTo>
                    <a:pt x="15" y="0"/>
                    <a:pt x="20" y="0"/>
                    <a:pt x="20" y="4"/>
                  </a:cubicBezTo>
                  <a:cubicBezTo>
                    <a:pt x="21" y="8"/>
                    <a:pt x="21" y="8"/>
                    <a:pt x="21" y="8"/>
                  </a:cubicBezTo>
                  <a:cubicBezTo>
                    <a:pt x="21" y="11"/>
                    <a:pt x="23" y="13"/>
                    <a:pt x="26" y="14"/>
                  </a:cubicBezTo>
                  <a:cubicBezTo>
                    <a:pt x="31" y="15"/>
                    <a:pt x="31" y="15"/>
                    <a:pt x="31" y="15"/>
                  </a:cubicBezTo>
                  <a:cubicBezTo>
                    <a:pt x="34" y="16"/>
                    <a:pt x="34" y="20"/>
                    <a:pt x="31" y="21"/>
                  </a:cubicBezTo>
                  <a:close/>
                </a:path>
              </a:pathLst>
            </a:custGeom>
            <a:solidFill>
              <a:srgbClr val="FFCB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9" name="Freeform 101"/>
            <p:cNvSpPr/>
            <p:nvPr/>
          </p:nvSpPr>
          <p:spPr bwMode="auto">
            <a:xfrm>
              <a:off x="5376695" y="1120441"/>
              <a:ext cx="74612" cy="76200"/>
            </a:xfrm>
            <a:custGeom>
              <a:avLst/>
              <a:gdLst>
                <a:gd name="T0" fmla="*/ 18 w 20"/>
                <a:gd name="T1" fmla="*/ 12 h 20"/>
                <a:gd name="T2" fmla="*/ 15 w 20"/>
                <a:gd name="T3" fmla="*/ 13 h 20"/>
                <a:gd name="T4" fmla="*/ 12 w 20"/>
                <a:gd name="T5" fmla="*/ 16 h 20"/>
                <a:gd name="T6" fmla="*/ 12 w 20"/>
                <a:gd name="T7" fmla="*/ 18 h 20"/>
                <a:gd name="T8" fmla="*/ 9 w 20"/>
                <a:gd name="T9" fmla="*/ 18 h 20"/>
                <a:gd name="T10" fmla="*/ 8 w 20"/>
                <a:gd name="T11" fmla="*/ 16 h 20"/>
                <a:gd name="T12" fmla="*/ 5 w 20"/>
                <a:gd name="T13" fmla="*/ 12 h 20"/>
                <a:gd name="T14" fmla="*/ 2 w 20"/>
                <a:gd name="T15" fmla="*/ 12 h 20"/>
                <a:gd name="T16" fmla="*/ 2 w 20"/>
                <a:gd name="T17" fmla="*/ 8 h 20"/>
                <a:gd name="T18" fmla="*/ 5 w 20"/>
                <a:gd name="T19" fmla="*/ 8 h 20"/>
                <a:gd name="T20" fmla="*/ 8 w 20"/>
                <a:gd name="T21" fmla="*/ 4 h 20"/>
                <a:gd name="T22" fmla="*/ 9 w 20"/>
                <a:gd name="T23" fmla="*/ 2 h 20"/>
                <a:gd name="T24" fmla="*/ 12 w 20"/>
                <a:gd name="T25" fmla="*/ 2 h 20"/>
                <a:gd name="T26" fmla="*/ 12 w 20"/>
                <a:gd name="T27" fmla="*/ 4 h 20"/>
                <a:gd name="T28" fmla="*/ 15 w 20"/>
                <a:gd name="T29" fmla="*/ 7 h 20"/>
                <a:gd name="T30" fmla="*/ 18 w 20"/>
                <a:gd name="T31" fmla="*/ 8 h 20"/>
                <a:gd name="T32" fmla="*/ 18 w 20"/>
                <a:gd name="T3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8" y="12"/>
                  </a:moveTo>
                  <a:cubicBezTo>
                    <a:pt x="15" y="13"/>
                    <a:pt x="15" y="13"/>
                    <a:pt x="15" y="13"/>
                  </a:cubicBezTo>
                  <a:cubicBezTo>
                    <a:pt x="14" y="13"/>
                    <a:pt x="13" y="14"/>
                    <a:pt x="12" y="16"/>
                  </a:cubicBezTo>
                  <a:cubicBezTo>
                    <a:pt x="12" y="18"/>
                    <a:pt x="12" y="18"/>
                    <a:pt x="12" y="18"/>
                  </a:cubicBezTo>
                  <a:cubicBezTo>
                    <a:pt x="12" y="20"/>
                    <a:pt x="9" y="20"/>
                    <a:pt x="9" y="18"/>
                  </a:cubicBezTo>
                  <a:cubicBezTo>
                    <a:pt x="8" y="16"/>
                    <a:pt x="8" y="16"/>
                    <a:pt x="8" y="16"/>
                  </a:cubicBezTo>
                  <a:cubicBezTo>
                    <a:pt x="8" y="14"/>
                    <a:pt x="7" y="13"/>
                    <a:pt x="5" y="12"/>
                  </a:cubicBezTo>
                  <a:cubicBezTo>
                    <a:pt x="2" y="12"/>
                    <a:pt x="2" y="12"/>
                    <a:pt x="2" y="12"/>
                  </a:cubicBezTo>
                  <a:cubicBezTo>
                    <a:pt x="0" y="11"/>
                    <a:pt x="0" y="9"/>
                    <a:pt x="2" y="8"/>
                  </a:cubicBezTo>
                  <a:cubicBezTo>
                    <a:pt x="5" y="8"/>
                    <a:pt x="5" y="8"/>
                    <a:pt x="5" y="8"/>
                  </a:cubicBezTo>
                  <a:cubicBezTo>
                    <a:pt x="7" y="7"/>
                    <a:pt x="8" y="6"/>
                    <a:pt x="8" y="4"/>
                  </a:cubicBezTo>
                  <a:cubicBezTo>
                    <a:pt x="9" y="2"/>
                    <a:pt x="9" y="2"/>
                    <a:pt x="9" y="2"/>
                  </a:cubicBezTo>
                  <a:cubicBezTo>
                    <a:pt x="9" y="0"/>
                    <a:pt x="12" y="0"/>
                    <a:pt x="12" y="2"/>
                  </a:cubicBezTo>
                  <a:cubicBezTo>
                    <a:pt x="12" y="4"/>
                    <a:pt x="12" y="4"/>
                    <a:pt x="12" y="4"/>
                  </a:cubicBezTo>
                  <a:cubicBezTo>
                    <a:pt x="13" y="6"/>
                    <a:pt x="14" y="7"/>
                    <a:pt x="15" y="7"/>
                  </a:cubicBezTo>
                  <a:cubicBezTo>
                    <a:pt x="18" y="8"/>
                    <a:pt x="18" y="8"/>
                    <a:pt x="18" y="8"/>
                  </a:cubicBezTo>
                  <a:cubicBezTo>
                    <a:pt x="20" y="9"/>
                    <a:pt x="20" y="11"/>
                    <a:pt x="18" y="12"/>
                  </a:cubicBezTo>
                  <a:close/>
                </a:path>
              </a:pathLst>
            </a:custGeom>
            <a:solidFill>
              <a:srgbClr val="FFCB27"/>
            </a:solidFill>
            <a:ln>
              <a:noFill/>
            </a:ln>
          </p:spPr>
          <p:txBody>
            <a:bodyPr vert="horz" wrap="square" lIns="121920" tIns="60960" rIns="121920" bIns="60960" numCol="1" anchor="t" anchorCtr="0" compatLnSpc="1">
              <a:noAutofit/>
            </a:bodyPr>
            <a:lstStyle/>
            <a:p>
              <a:pPr lvl="0" algn="l">
                <a:buClrTx/>
                <a:buSzTx/>
                <a:buFontTx/>
              </a:pP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0" name="Freeform 102"/>
            <p:cNvSpPr/>
            <p:nvPr/>
          </p:nvSpPr>
          <p:spPr bwMode="auto">
            <a:xfrm>
              <a:off x="6173620" y="1150603"/>
              <a:ext cx="76200" cy="79375"/>
            </a:xfrm>
            <a:custGeom>
              <a:avLst/>
              <a:gdLst>
                <a:gd name="T0" fmla="*/ 18 w 20"/>
                <a:gd name="T1" fmla="*/ 12 h 21"/>
                <a:gd name="T2" fmla="*/ 15 w 20"/>
                <a:gd name="T3" fmla="*/ 13 h 21"/>
                <a:gd name="T4" fmla="*/ 12 w 20"/>
                <a:gd name="T5" fmla="*/ 16 h 21"/>
                <a:gd name="T6" fmla="*/ 12 w 20"/>
                <a:gd name="T7" fmla="*/ 19 h 21"/>
                <a:gd name="T8" fmla="*/ 9 w 20"/>
                <a:gd name="T9" fmla="*/ 19 h 21"/>
                <a:gd name="T10" fmla="*/ 8 w 20"/>
                <a:gd name="T11" fmla="*/ 17 h 21"/>
                <a:gd name="T12" fmla="*/ 5 w 20"/>
                <a:gd name="T13" fmla="*/ 13 h 21"/>
                <a:gd name="T14" fmla="*/ 2 w 20"/>
                <a:gd name="T15" fmla="*/ 12 h 21"/>
                <a:gd name="T16" fmla="*/ 2 w 20"/>
                <a:gd name="T17" fmla="*/ 9 h 21"/>
                <a:gd name="T18" fmla="*/ 5 w 20"/>
                <a:gd name="T19" fmla="*/ 8 h 21"/>
                <a:gd name="T20" fmla="*/ 8 w 20"/>
                <a:gd name="T21" fmla="*/ 4 h 21"/>
                <a:gd name="T22" fmla="*/ 9 w 20"/>
                <a:gd name="T23" fmla="*/ 2 h 21"/>
                <a:gd name="T24" fmla="*/ 12 w 20"/>
                <a:gd name="T25" fmla="*/ 2 h 21"/>
                <a:gd name="T26" fmla="*/ 12 w 20"/>
                <a:gd name="T27" fmla="*/ 5 h 21"/>
                <a:gd name="T28" fmla="*/ 15 w 20"/>
                <a:gd name="T29" fmla="*/ 8 h 21"/>
                <a:gd name="T30" fmla="*/ 18 w 20"/>
                <a:gd name="T31" fmla="*/ 9 h 21"/>
                <a:gd name="T32" fmla="*/ 18 w 20"/>
                <a:gd name="T33"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1">
                  <a:moveTo>
                    <a:pt x="18" y="12"/>
                  </a:moveTo>
                  <a:cubicBezTo>
                    <a:pt x="15" y="13"/>
                    <a:pt x="15" y="13"/>
                    <a:pt x="15" y="13"/>
                  </a:cubicBezTo>
                  <a:cubicBezTo>
                    <a:pt x="14" y="13"/>
                    <a:pt x="13" y="15"/>
                    <a:pt x="12" y="16"/>
                  </a:cubicBezTo>
                  <a:cubicBezTo>
                    <a:pt x="12" y="19"/>
                    <a:pt x="12" y="19"/>
                    <a:pt x="12" y="19"/>
                  </a:cubicBezTo>
                  <a:cubicBezTo>
                    <a:pt x="12" y="21"/>
                    <a:pt x="9" y="21"/>
                    <a:pt x="9" y="19"/>
                  </a:cubicBezTo>
                  <a:cubicBezTo>
                    <a:pt x="8" y="17"/>
                    <a:pt x="8" y="17"/>
                    <a:pt x="8" y="17"/>
                  </a:cubicBezTo>
                  <a:cubicBezTo>
                    <a:pt x="8" y="15"/>
                    <a:pt x="6" y="13"/>
                    <a:pt x="5" y="13"/>
                  </a:cubicBezTo>
                  <a:cubicBezTo>
                    <a:pt x="2" y="12"/>
                    <a:pt x="2" y="12"/>
                    <a:pt x="2" y="12"/>
                  </a:cubicBezTo>
                  <a:cubicBezTo>
                    <a:pt x="0" y="12"/>
                    <a:pt x="0" y="9"/>
                    <a:pt x="2" y="9"/>
                  </a:cubicBezTo>
                  <a:cubicBezTo>
                    <a:pt x="5" y="8"/>
                    <a:pt x="5" y="8"/>
                    <a:pt x="5" y="8"/>
                  </a:cubicBezTo>
                  <a:cubicBezTo>
                    <a:pt x="6" y="8"/>
                    <a:pt x="8" y="6"/>
                    <a:pt x="8" y="4"/>
                  </a:cubicBezTo>
                  <a:cubicBezTo>
                    <a:pt x="9" y="2"/>
                    <a:pt x="9" y="2"/>
                    <a:pt x="9" y="2"/>
                  </a:cubicBezTo>
                  <a:cubicBezTo>
                    <a:pt x="9" y="0"/>
                    <a:pt x="12" y="0"/>
                    <a:pt x="12" y="2"/>
                  </a:cubicBezTo>
                  <a:cubicBezTo>
                    <a:pt x="12" y="5"/>
                    <a:pt x="12" y="5"/>
                    <a:pt x="12" y="5"/>
                  </a:cubicBezTo>
                  <a:cubicBezTo>
                    <a:pt x="13" y="6"/>
                    <a:pt x="14" y="7"/>
                    <a:pt x="15" y="8"/>
                  </a:cubicBezTo>
                  <a:cubicBezTo>
                    <a:pt x="18" y="9"/>
                    <a:pt x="18" y="9"/>
                    <a:pt x="18" y="9"/>
                  </a:cubicBezTo>
                  <a:cubicBezTo>
                    <a:pt x="20" y="9"/>
                    <a:pt x="20" y="12"/>
                    <a:pt x="18" y="12"/>
                  </a:cubicBezTo>
                  <a:close/>
                </a:path>
              </a:pathLst>
            </a:custGeom>
            <a:solidFill>
              <a:srgbClr val="FFCB27"/>
            </a:solidFill>
            <a:ln>
              <a:noFill/>
            </a:ln>
          </p:spPr>
          <p:txBody>
            <a:bodyPr vert="horz" wrap="square" lIns="121920" tIns="60960" rIns="121920" bIns="60960" numCol="1" anchor="t" anchorCtr="0" compatLnSpc="1">
              <a:noAutofit/>
            </a:bodyPr>
            <a:lstStyle/>
            <a:p>
              <a:pPr lvl="0" algn="l">
                <a:buClrTx/>
                <a:buSzTx/>
                <a:buFontTx/>
              </a:pP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1" name="Freeform 103"/>
            <p:cNvSpPr/>
            <p:nvPr/>
          </p:nvSpPr>
          <p:spPr bwMode="auto">
            <a:xfrm>
              <a:off x="4865520" y="1657016"/>
              <a:ext cx="185737" cy="190500"/>
            </a:xfrm>
            <a:custGeom>
              <a:avLst/>
              <a:gdLst>
                <a:gd name="T0" fmla="*/ 44 w 49"/>
                <a:gd name="T1" fmla="*/ 30 h 50"/>
                <a:gd name="T2" fmla="*/ 37 w 49"/>
                <a:gd name="T3" fmla="*/ 31 h 50"/>
                <a:gd name="T4" fmla="*/ 30 w 49"/>
                <a:gd name="T5" fmla="*/ 39 h 50"/>
                <a:gd name="T6" fmla="*/ 29 w 49"/>
                <a:gd name="T7" fmla="*/ 46 h 50"/>
                <a:gd name="T8" fmla="*/ 20 w 49"/>
                <a:gd name="T9" fmla="*/ 46 h 50"/>
                <a:gd name="T10" fmla="*/ 19 w 49"/>
                <a:gd name="T11" fmla="*/ 41 h 50"/>
                <a:gd name="T12" fmla="*/ 11 w 49"/>
                <a:gd name="T13" fmla="*/ 31 h 50"/>
                <a:gd name="T14" fmla="*/ 5 w 49"/>
                <a:gd name="T15" fmla="*/ 30 h 50"/>
                <a:gd name="T16" fmla="*/ 5 w 49"/>
                <a:gd name="T17" fmla="*/ 21 h 50"/>
                <a:gd name="T18" fmla="*/ 11 w 49"/>
                <a:gd name="T19" fmla="*/ 19 h 50"/>
                <a:gd name="T20" fmla="*/ 19 w 49"/>
                <a:gd name="T21" fmla="*/ 10 h 50"/>
                <a:gd name="T22" fmla="*/ 20 w 49"/>
                <a:gd name="T23" fmla="*/ 5 h 50"/>
                <a:gd name="T24" fmla="*/ 29 w 49"/>
                <a:gd name="T25" fmla="*/ 5 h 50"/>
                <a:gd name="T26" fmla="*/ 30 w 49"/>
                <a:gd name="T27" fmla="*/ 11 h 50"/>
                <a:gd name="T28" fmla="*/ 37 w 49"/>
                <a:gd name="T29" fmla="*/ 19 h 50"/>
                <a:gd name="T30" fmla="*/ 44 w 49"/>
                <a:gd name="T31" fmla="*/ 21 h 50"/>
                <a:gd name="T32" fmla="*/ 44 w 49"/>
                <a:gd name="T33"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44" y="30"/>
                  </a:moveTo>
                  <a:cubicBezTo>
                    <a:pt x="37" y="31"/>
                    <a:pt x="37" y="31"/>
                    <a:pt x="37" y="31"/>
                  </a:cubicBezTo>
                  <a:cubicBezTo>
                    <a:pt x="33" y="32"/>
                    <a:pt x="31" y="35"/>
                    <a:pt x="30" y="39"/>
                  </a:cubicBezTo>
                  <a:cubicBezTo>
                    <a:pt x="29" y="46"/>
                    <a:pt x="29" y="46"/>
                    <a:pt x="29" y="46"/>
                  </a:cubicBezTo>
                  <a:cubicBezTo>
                    <a:pt x="28" y="50"/>
                    <a:pt x="21" y="50"/>
                    <a:pt x="20" y="46"/>
                  </a:cubicBezTo>
                  <a:cubicBezTo>
                    <a:pt x="19" y="41"/>
                    <a:pt x="19" y="41"/>
                    <a:pt x="19" y="41"/>
                  </a:cubicBezTo>
                  <a:cubicBezTo>
                    <a:pt x="18" y="36"/>
                    <a:pt x="15" y="32"/>
                    <a:pt x="11" y="31"/>
                  </a:cubicBezTo>
                  <a:cubicBezTo>
                    <a:pt x="5" y="30"/>
                    <a:pt x="5" y="30"/>
                    <a:pt x="5" y="30"/>
                  </a:cubicBezTo>
                  <a:cubicBezTo>
                    <a:pt x="0" y="28"/>
                    <a:pt x="0" y="22"/>
                    <a:pt x="5" y="21"/>
                  </a:cubicBezTo>
                  <a:cubicBezTo>
                    <a:pt x="11" y="19"/>
                    <a:pt x="11" y="19"/>
                    <a:pt x="11" y="19"/>
                  </a:cubicBezTo>
                  <a:cubicBezTo>
                    <a:pt x="15" y="18"/>
                    <a:pt x="18" y="15"/>
                    <a:pt x="19" y="10"/>
                  </a:cubicBezTo>
                  <a:cubicBezTo>
                    <a:pt x="20" y="5"/>
                    <a:pt x="20" y="5"/>
                    <a:pt x="20" y="5"/>
                  </a:cubicBezTo>
                  <a:cubicBezTo>
                    <a:pt x="21" y="0"/>
                    <a:pt x="28" y="0"/>
                    <a:pt x="29" y="5"/>
                  </a:cubicBezTo>
                  <a:cubicBezTo>
                    <a:pt x="30" y="11"/>
                    <a:pt x="30" y="11"/>
                    <a:pt x="30" y="11"/>
                  </a:cubicBezTo>
                  <a:cubicBezTo>
                    <a:pt x="31" y="15"/>
                    <a:pt x="33" y="18"/>
                    <a:pt x="37" y="19"/>
                  </a:cubicBezTo>
                  <a:cubicBezTo>
                    <a:pt x="44" y="21"/>
                    <a:pt x="44" y="21"/>
                    <a:pt x="44" y="21"/>
                  </a:cubicBezTo>
                  <a:cubicBezTo>
                    <a:pt x="49" y="22"/>
                    <a:pt x="49" y="28"/>
                    <a:pt x="44" y="30"/>
                  </a:cubicBezTo>
                  <a:close/>
                </a:path>
              </a:pathLst>
            </a:custGeom>
            <a:solidFill>
              <a:srgbClr val="FFCB27"/>
            </a:solidFill>
            <a:ln>
              <a:noFill/>
            </a:ln>
          </p:spPr>
          <p:txBody>
            <a:bodyPr vert="horz" wrap="square" lIns="121920" tIns="60960" rIns="121920" bIns="60960" numCol="1" anchor="t" anchorCtr="0" compatLnSpc="1">
              <a:noAutofit/>
            </a:bodyPr>
            <a:lstStyle/>
            <a:p>
              <a:pPr lvl="0" algn="l">
                <a:buClrTx/>
                <a:buSzTx/>
                <a:buFontTx/>
              </a:pP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8" name="Freeform 104"/>
            <p:cNvSpPr/>
            <p:nvPr/>
          </p:nvSpPr>
          <p:spPr bwMode="auto">
            <a:xfrm>
              <a:off x="5046495" y="1290303"/>
              <a:ext cx="46037" cy="53975"/>
            </a:xfrm>
            <a:custGeom>
              <a:avLst/>
              <a:gdLst>
                <a:gd name="T0" fmla="*/ 12 w 12"/>
                <a:gd name="T1" fmla="*/ 8 h 14"/>
                <a:gd name="T2" fmla="*/ 12 w 12"/>
                <a:gd name="T3" fmla="*/ 6 h 14"/>
                <a:gd name="T4" fmla="*/ 6 w 12"/>
                <a:gd name="T5" fmla="*/ 0 h 14"/>
                <a:gd name="T6" fmla="*/ 0 w 12"/>
                <a:gd name="T7" fmla="*/ 6 h 14"/>
                <a:gd name="T8" fmla="*/ 0 w 12"/>
                <a:gd name="T9" fmla="*/ 8 h 14"/>
                <a:gd name="T10" fmla="*/ 6 w 12"/>
                <a:gd name="T11" fmla="*/ 14 h 14"/>
                <a:gd name="T12" fmla="*/ 12 w 12"/>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2" y="8"/>
                  </a:moveTo>
                  <a:cubicBezTo>
                    <a:pt x="12" y="7"/>
                    <a:pt x="12" y="7"/>
                    <a:pt x="12" y="6"/>
                  </a:cubicBezTo>
                  <a:cubicBezTo>
                    <a:pt x="12" y="3"/>
                    <a:pt x="10" y="0"/>
                    <a:pt x="6" y="0"/>
                  </a:cubicBezTo>
                  <a:cubicBezTo>
                    <a:pt x="3" y="1"/>
                    <a:pt x="0" y="3"/>
                    <a:pt x="0" y="6"/>
                  </a:cubicBezTo>
                  <a:cubicBezTo>
                    <a:pt x="0" y="7"/>
                    <a:pt x="0" y="7"/>
                    <a:pt x="0" y="8"/>
                  </a:cubicBezTo>
                  <a:cubicBezTo>
                    <a:pt x="0" y="11"/>
                    <a:pt x="3" y="14"/>
                    <a:pt x="6" y="14"/>
                  </a:cubicBezTo>
                  <a:cubicBezTo>
                    <a:pt x="10" y="14"/>
                    <a:pt x="12" y="11"/>
                    <a:pt x="12" y="8"/>
                  </a:cubicBezTo>
                  <a:close/>
                </a:path>
              </a:pathLst>
            </a:custGeom>
            <a:solidFill>
              <a:srgbClr val="FFCB27"/>
            </a:solidFill>
            <a:ln>
              <a:noFill/>
            </a:ln>
          </p:spPr>
          <p:txBody>
            <a:bodyPr vert="horz" wrap="square" lIns="121920" tIns="60960" rIns="121920" bIns="60960" numCol="1" anchor="t" anchorCtr="0" compatLnSpc="1">
              <a:noAutofit/>
            </a:bodyPr>
            <a:lstStyle/>
            <a:p>
              <a:pPr lvl="0" algn="l">
                <a:buClrTx/>
                <a:buSzTx/>
                <a:buFontTx/>
              </a:pP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2" name="Freeform 105"/>
            <p:cNvSpPr/>
            <p:nvPr/>
          </p:nvSpPr>
          <p:spPr bwMode="auto">
            <a:xfrm>
              <a:off x="6570495" y="1399841"/>
              <a:ext cx="57150" cy="46038"/>
            </a:xfrm>
            <a:custGeom>
              <a:avLst/>
              <a:gdLst>
                <a:gd name="T0" fmla="*/ 8 w 15"/>
                <a:gd name="T1" fmla="*/ 12 h 12"/>
                <a:gd name="T2" fmla="*/ 8 w 15"/>
                <a:gd name="T3" fmla="*/ 0 h 12"/>
                <a:gd name="T4" fmla="*/ 8 w 15"/>
                <a:gd name="T5" fmla="*/ 12 h 12"/>
              </a:gdLst>
              <a:ahLst/>
              <a:cxnLst>
                <a:cxn ang="0">
                  <a:pos x="T0" y="T1"/>
                </a:cxn>
                <a:cxn ang="0">
                  <a:pos x="T2" y="T3"/>
                </a:cxn>
                <a:cxn ang="0">
                  <a:pos x="T4" y="T5"/>
                </a:cxn>
              </a:cxnLst>
              <a:rect l="0" t="0" r="r" b="b"/>
              <a:pathLst>
                <a:path w="15" h="12">
                  <a:moveTo>
                    <a:pt x="8" y="12"/>
                  </a:moveTo>
                  <a:cubicBezTo>
                    <a:pt x="15" y="12"/>
                    <a:pt x="15" y="0"/>
                    <a:pt x="8" y="0"/>
                  </a:cubicBezTo>
                  <a:cubicBezTo>
                    <a:pt x="0" y="0"/>
                    <a:pt x="0" y="12"/>
                    <a:pt x="8" y="12"/>
                  </a:cubicBezTo>
                  <a:close/>
                </a:path>
              </a:pathLst>
            </a:custGeom>
            <a:solidFill>
              <a:srgbClr val="FFCB27"/>
            </a:solidFill>
            <a:ln>
              <a:noFill/>
            </a:ln>
          </p:spPr>
          <p:txBody>
            <a:bodyPr vert="horz" wrap="square" lIns="121920" tIns="60960" rIns="121920" bIns="60960" numCol="1" anchor="t" anchorCtr="0" compatLnSpc="1">
              <a:noAutofit/>
            </a:bodyPr>
            <a:lstStyle/>
            <a:p>
              <a:pPr lvl="0" algn="l">
                <a:buClrTx/>
                <a:buSzTx/>
                <a:buFontTx/>
              </a:pP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2" name="Freeform 108"/>
            <p:cNvSpPr/>
            <p:nvPr/>
          </p:nvSpPr>
          <p:spPr bwMode="auto">
            <a:xfrm>
              <a:off x="5183020" y="1260141"/>
              <a:ext cx="1319212" cy="1320800"/>
            </a:xfrm>
            <a:custGeom>
              <a:avLst/>
              <a:gdLst>
                <a:gd name="T0" fmla="*/ 753 w 831"/>
                <a:gd name="T1" fmla="*/ 441 h 832"/>
                <a:gd name="T2" fmla="*/ 831 w 831"/>
                <a:gd name="T3" fmla="*/ 374 h 832"/>
                <a:gd name="T4" fmla="*/ 741 w 831"/>
                <a:gd name="T5" fmla="*/ 324 h 832"/>
                <a:gd name="T6" fmla="*/ 791 w 831"/>
                <a:gd name="T7" fmla="*/ 234 h 832"/>
                <a:gd name="T8" fmla="*/ 689 w 831"/>
                <a:gd name="T9" fmla="*/ 219 h 832"/>
                <a:gd name="T10" fmla="*/ 708 w 831"/>
                <a:gd name="T11" fmla="*/ 117 h 832"/>
                <a:gd name="T12" fmla="*/ 605 w 831"/>
                <a:gd name="T13" fmla="*/ 136 h 832"/>
                <a:gd name="T14" fmla="*/ 586 w 831"/>
                <a:gd name="T15" fmla="*/ 36 h 832"/>
                <a:gd name="T16" fmla="*/ 498 w 831"/>
                <a:gd name="T17" fmla="*/ 88 h 832"/>
                <a:gd name="T18" fmla="*/ 448 w 831"/>
                <a:gd name="T19" fmla="*/ 0 h 832"/>
                <a:gd name="T20" fmla="*/ 381 w 831"/>
                <a:gd name="T21" fmla="*/ 79 h 832"/>
                <a:gd name="T22" fmla="*/ 303 w 831"/>
                <a:gd name="T23" fmla="*/ 14 h 832"/>
                <a:gd name="T24" fmla="*/ 269 w 831"/>
                <a:gd name="T25" fmla="*/ 112 h 832"/>
                <a:gd name="T26" fmla="*/ 172 w 831"/>
                <a:gd name="T27" fmla="*/ 76 h 832"/>
                <a:gd name="T28" fmla="*/ 174 w 831"/>
                <a:gd name="T29" fmla="*/ 179 h 832"/>
                <a:gd name="T30" fmla="*/ 72 w 831"/>
                <a:gd name="T31" fmla="*/ 181 h 832"/>
                <a:gd name="T32" fmla="*/ 107 w 831"/>
                <a:gd name="T33" fmla="*/ 277 h 832"/>
                <a:gd name="T34" fmla="*/ 12 w 831"/>
                <a:gd name="T35" fmla="*/ 312 h 832"/>
                <a:gd name="T36" fmla="*/ 79 w 831"/>
                <a:gd name="T37" fmla="*/ 391 h 832"/>
                <a:gd name="T38" fmla="*/ 0 w 831"/>
                <a:gd name="T39" fmla="*/ 458 h 832"/>
                <a:gd name="T40" fmla="*/ 91 w 831"/>
                <a:gd name="T41" fmla="*/ 508 h 832"/>
                <a:gd name="T42" fmla="*/ 41 w 831"/>
                <a:gd name="T43" fmla="*/ 596 h 832"/>
                <a:gd name="T44" fmla="*/ 141 w 831"/>
                <a:gd name="T45" fmla="*/ 613 h 832"/>
                <a:gd name="T46" fmla="*/ 124 w 831"/>
                <a:gd name="T47" fmla="*/ 713 h 832"/>
                <a:gd name="T48" fmla="*/ 226 w 831"/>
                <a:gd name="T49" fmla="*/ 694 h 832"/>
                <a:gd name="T50" fmla="*/ 243 w 831"/>
                <a:gd name="T51" fmla="*/ 796 h 832"/>
                <a:gd name="T52" fmla="*/ 331 w 831"/>
                <a:gd name="T53" fmla="*/ 741 h 832"/>
                <a:gd name="T54" fmla="*/ 384 w 831"/>
                <a:gd name="T55" fmla="*/ 832 h 832"/>
                <a:gd name="T56" fmla="*/ 450 w 831"/>
                <a:gd name="T57" fmla="*/ 751 h 832"/>
                <a:gd name="T58" fmla="*/ 529 w 831"/>
                <a:gd name="T59" fmla="*/ 818 h 832"/>
                <a:gd name="T60" fmla="*/ 562 w 831"/>
                <a:gd name="T61" fmla="*/ 720 h 832"/>
                <a:gd name="T62" fmla="*/ 660 w 831"/>
                <a:gd name="T63" fmla="*/ 753 h 832"/>
                <a:gd name="T64" fmla="*/ 658 w 831"/>
                <a:gd name="T65" fmla="*/ 651 h 832"/>
                <a:gd name="T66" fmla="*/ 760 w 831"/>
                <a:gd name="T67" fmla="*/ 651 h 832"/>
                <a:gd name="T68" fmla="*/ 724 w 831"/>
                <a:gd name="T69" fmla="*/ 553 h 832"/>
                <a:gd name="T70" fmla="*/ 820 w 831"/>
                <a:gd name="T71" fmla="*/ 517 h 832"/>
                <a:gd name="T72" fmla="*/ 753 w 831"/>
                <a:gd name="T73" fmla="*/ 44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1" h="832">
                  <a:moveTo>
                    <a:pt x="753" y="441"/>
                  </a:moveTo>
                  <a:lnTo>
                    <a:pt x="831" y="374"/>
                  </a:lnTo>
                  <a:lnTo>
                    <a:pt x="741" y="324"/>
                  </a:lnTo>
                  <a:lnTo>
                    <a:pt x="791" y="234"/>
                  </a:lnTo>
                  <a:lnTo>
                    <a:pt x="689" y="219"/>
                  </a:lnTo>
                  <a:lnTo>
                    <a:pt x="708" y="117"/>
                  </a:lnTo>
                  <a:lnTo>
                    <a:pt x="605" y="136"/>
                  </a:lnTo>
                  <a:lnTo>
                    <a:pt x="586" y="36"/>
                  </a:lnTo>
                  <a:lnTo>
                    <a:pt x="498" y="88"/>
                  </a:lnTo>
                  <a:lnTo>
                    <a:pt x="448" y="0"/>
                  </a:lnTo>
                  <a:lnTo>
                    <a:pt x="381" y="79"/>
                  </a:lnTo>
                  <a:lnTo>
                    <a:pt x="303" y="14"/>
                  </a:lnTo>
                  <a:lnTo>
                    <a:pt x="269" y="112"/>
                  </a:lnTo>
                  <a:lnTo>
                    <a:pt x="172" y="76"/>
                  </a:lnTo>
                  <a:lnTo>
                    <a:pt x="174" y="179"/>
                  </a:lnTo>
                  <a:lnTo>
                    <a:pt x="72" y="181"/>
                  </a:lnTo>
                  <a:lnTo>
                    <a:pt x="107" y="277"/>
                  </a:lnTo>
                  <a:lnTo>
                    <a:pt x="12" y="312"/>
                  </a:lnTo>
                  <a:lnTo>
                    <a:pt x="79" y="391"/>
                  </a:lnTo>
                  <a:lnTo>
                    <a:pt x="0" y="458"/>
                  </a:lnTo>
                  <a:lnTo>
                    <a:pt x="91" y="508"/>
                  </a:lnTo>
                  <a:lnTo>
                    <a:pt x="41" y="596"/>
                  </a:lnTo>
                  <a:lnTo>
                    <a:pt x="141" y="613"/>
                  </a:lnTo>
                  <a:lnTo>
                    <a:pt x="124" y="713"/>
                  </a:lnTo>
                  <a:lnTo>
                    <a:pt x="226" y="694"/>
                  </a:lnTo>
                  <a:lnTo>
                    <a:pt x="243" y="796"/>
                  </a:lnTo>
                  <a:lnTo>
                    <a:pt x="331" y="741"/>
                  </a:lnTo>
                  <a:lnTo>
                    <a:pt x="384" y="832"/>
                  </a:lnTo>
                  <a:lnTo>
                    <a:pt x="450" y="751"/>
                  </a:lnTo>
                  <a:lnTo>
                    <a:pt x="529" y="818"/>
                  </a:lnTo>
                  <a:lnTo>
                    <a:pt x="562" y="720"/>
                  </a:lnTo>
                  <a:lnTo>
                    <a:pt x="660" y="753"/>
                  </a:lnTo>
                  <a:lnTo>
                    <a:pt x="658" y="651"/>
                  </a:lnTo>
                  <a:lnTo>
                    <a:pt x="760" y="651"/>
                  </a:lnTo>
                  <a:lnTo>
                    <a:pt x="724" y="553"/>
                  </a:lnTo>
                  <a:lnTo>
                    <a:pt x="820" y="517"/>
                  </a:lnTo>
                  <a:lnTo>
                    <a:pt x="753" y="441"/>
                  </a:lnTo>
                  <a:close/>
                </a:path>
              </a:pathLst>
            </a:custGeom>
            <a:solidFill>
              <a:srgbClr val="05050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3" name="Freeform 109"/>
            <p:cNvSpPr/>
            <p:nvPr/>
          </p:nvSpPr>
          <p:spPr bwMode="auto">
            <a:xfrm>
              <a:off x="5130633" y="1188703"/>
              <a:ext cx="1316037" cy="1320800"/>
            </a:xfrm>
            <a:custGeom>
              <a:avLst/>
              <a:gdLst>
                <a:gd name="T0" fmla="*/ 0 w 829"/>
                <a:gd name="T1" fmla="*/ 457 h 832"/>
                <a:gd name="T2" fmla="*/ 90 w 829"/>
                <a:gd name="T3" fmla="*/ 508 h 832"/>
                <a:gd name="T4" fmla="*/ 38 w 829"/>
                <a:gd name="T5" fmla="*/ 598 h 832"/>
                <a:gd name="T6" fmla="*/ 140 w 829"/>
                <a:gd name="T7" fmla="*/ 612 h 832"/>
                <a:gd name="T8" fmla="*/ 124 w 829"/>
                <a:gd name="T9" fmla="*/ 715 h 832"/>
                <a:gd name="T10" fmla="*/ 224 w 829"/>
                <a:gd name="T11" fmla="*/ 696 h 832"/>
                <a:gd name="T12" fmla="*/ 243 w 829"/>
                <a:gd name="T13" fmla="*/ 796 h 832"/>
                <a:gd name="T14" fmla="*/ 331 w 829"/>
                <a:gd name="T15" fmla="*/ 743 h 832"/>
                <a:gd name="T16" fmla="*/ 383 w 829"/>
                <a:gd name="T17" fmla="*/ 832 h 832"/>
                <a:gd name="T18" fmla="*/ 448 w 829"/>
                <a:gd name="T19" fmla="*/ 753 h 832"/>
                <a:gd name="T20" fmla="*/ 526 w 829"/>
                <a:gd name="T21" fmla="*/ 817 h 832"/>
                <a:gd name="T22" fmla="*/ 560 w 829"/>
                <a:gd name="T23" fmla="*/ 720 h 832"/>
                <a:gd name="T24" fmla="*/ 657 w 829"/>
                <a:gd name="T25" fmla="*/ 755 h 832"/>
                <a:gd name="T26" fmla="*/ 655 w 829"/>
                <a:gd name="T27" fmla="*/ 653 h 832"/>
                <a:gd name="T28" fmla="*/ 757 w 829"/>
                <a:gd name="T29" fmla="*/ 651 h 832"/>
                <a:gd name="T30" fmla="*/ 722 w 829"/>
                <a:gd name="T31" fmla="*/ 555 h 832"/>
                <a:gd name="T32" fmla="*/ 817 w 829"/>
                <a:gd name="T33" fmla="*/ 519 h 832"/>
                <a:gd name="T34" fmla="*/ 750 w 829"/>
                <a:gd name="T35" fmla="*/ 441 h 832"/>
                <a:gd name="T36" fmla="*/ 829 w 829"/>
                <a:gd name="T37" fmla="*/ 374 h 832"/>
                <a:gd name="T38" fmla="*/ 738 w 829"/>
                <a:gd name="T39" fmla="*/ 324 h 832"/>
                <a:gd name="T40" fmla="*/ 791 w 829"/>
                <a:gd name="T41" fmla="*/ 236 h 832"/>
                <a:gd name="T42" fmla="*/ 688 w 829"/>
                <a:gd name="T43" fmla="*/ 219 h 832"/>
                <a:gd name="T44" fmla="*/ 705 w 829"/>
                <a:gd name="T45" fmla="*/ 119 h 832"/>
                <a:gd name="T46" fmla="*/ 605 w 829"/>
                <a:gd name="T47" fmla="*/ 138 h 832"/>
                <a:gd name="T48" fmla="*/ 586 w 829"/>
                <a:gd name="T49" fmla="*/ 36 h 832"/>
                <a:gd name="T50" fmla="*/ 498 w 829"/>
                <a:gd name="T51" fmla="*/ 88 h 832"/>
                <a:gd name="T52" fmla="*/ 445 w 829"/>
                <a:gd name="T53" fmla="*/ 0 h 832"/>
                <a:gd name="T54" fmla="*/ 381 w 829"/>
                <a:gd name="T55" fmla="*/ 81 h 832"/>
                <a:gd name="T56" fmla="*/ 302 w 829"/>
                <a:gd name="T57" fmla="*/ 14 h 832"/>
                <a:gd name="T58" fmla="*/ 267 w 829"/>
                <a:gd name="T59" fmla="*/ 112 h 832"/>
                <a:gd name="T60" fmla="*/ 171 w 829"/>
                <a:gd name="T61" fmla="*/ 79 h 832"/>
                <a:gd name="T62" fmla="*/ 174 w 829"/>
                <a:gd name="T63" fmla="*/ 181 h 832"/>
                <a:gd name="T64" fmla="*/ 69 w 829"/>
                <a:gd name="T65" fmla="*/ 181 h 832"/>
                <a:gd name="T66" fmla="*/ 107 w 829"/>
                <a:gd name="T67" fmla="*/ 276 h 832"/>
                <a:gd name="T68" fmla="*/ 9 w 829"/>
                <a:gd name="T69" fmla="*/ 314 h 832"/>
                <a:gd name="T70" fmla="*/ 78 w 829"/>
                <a:gd name="T71" fmla="*/ 391 h 832"/>
                <a:gd name="T72" fmla="*/ 0 w 829"/>
                <a:gd name="T73" fmla="*/ 45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9" h="832">
                  <a:moveTo>
                    <a:pt x="0" y="457"/>
                  </a:moveTo>
                  <a:lnTo>
                    <a:pt x="90" y="508"/>
                  </a:lnTo>
                  <a:lnTo>
                    <a:pt x="38" y="598"/>
                  </a:lnTo>
                  <a:lnTo>
                    <a:pt x="140" y="612"/>
                  </a:lnTo>
                  <a:lnTo>
                    <a:pt x="124" y="715"/>
                  </a:lnTo>
                  <a:lnTo>
                    <a:pt x="224" y="696"/>
                  </a:lnTo>
                  <a:lnTo>
                    <a:pt x="243" y="796"/>
                  </a:lnTo>
                  <a:lnTo>
                    <a:pt x="331" y="743"/>
                  </a:lnTo>
                  <a:lnTo>
                    <a:pt x="383" y="832"/>
                  </a:lnTo>
                  <a:lnTo>
                    <a:pt x="448" y="753"/>
                  </a:lnTo>
                  <a:lnTo>
                    <a:pt x="526" y="817"/>
                  </a:lnTo>
                  <a:lnTo>
                    <a:pt x="560" y="720"/>
                  </a:lnTo>
                  <a:lnTo>
                    <a:pt x="657" y="755"/>
                  </a:lnTo>
                  <a:lnTo>
                    <a:pt x="655" y="653"/>
                  </a:lnTo>
                  <a:lnTo>
                    <a:pt x="757" y="651"/>
                  </a:lnTo>
                  <a:lnTo>
                    <a:pt x="722" y="555"/>
                  </a:lnTo>
                  <a:lnTo>
                    <a:pt x="817" y="519"/>
                  </a:lnTo>
                  <a:lnTo>
                    <a:pt x="750" y="441"/>
                  </a:lnTo>
                  <a:lnTo>
                    <a:pt x="829" y="374"/>
                  </a:lnTo>
                  <a:lnTo>
                    <a:pt x="738" y="324"/>
                  </a:lnTo>
                  <a:lnTo>
                    <a:pt x="791" y="236"/>
                  </a:lnTo>
                  <a:lnTo>
                    <a:pt x="688" y="219"/>
                  </a:lnTo>
                  <a:lnTo>
                    <a:pt x="705" y="119"/>
                  </a:lnTo>
                  <a:lnTo>
                    <a:pt x="605" y="138"/>
                  </a:lnTo>
                  <a:lnTo>
                    <a:pt x="586" y="36"/>
                  </a:lnTo>
                  <a:lnTo>
                    <a:pt x="498" y="88"/>
                  </a:lnTo>
                  <a:lnTo>
                    <a:pt x="445" y="0"/>
                  </a:lnTo>
                  <a:lnTo>
                    <a:pt x="381" y="81"/>
                  </a:lnTo>
                  <a:lnTo>
                    <a:pt x="302" y="14"/>
                  </a:lnTo>
                  <a:lnTo>
                    <a:pt x="267" y="112"/>
                  </a:lnTo>
                  <a:lnTo>
                    <a:pt x="171" y="79"/>
                  </a:lnTo>
                  <a:lnTo>
                    <a:pt x="174" y="181"/>
                  </a:lnTo>
                  <a:lnTo>
                    <a:pt x="69" y="181"/>
                  </a:lnTo>
                  <a:lnTo>
                    <a:pt x="107" y="276"/>
                  </a:lnTo>
                  <a:lnTo>
                    <a:pt x="9" y="314"/>
                  </a:lnTo>
                  <a:lnTo>
                    <a:pt x="78" y="391"/>
                  </a:lnTo>
                  <a:lnTo>
                    <a:pt x="0" y="457"/>
                  </a:lnTo>
                  <a:close/>
                </a:path>
              </a:pathLst>
            </a:custGeom>
            <a:solidFill>
              <a:srgbClr val="FFCB27"/>
            </a:solidFill>
            <a:ln w="14288"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4" name="Freeform 110"/>
            <p:cNvSpPr/>
            <p:nvPr/>
          </p:nvSpPr>
          <p:spPr bwMode="auto">
            <a:xfrm>
              <a:off x="5349708" y="1412541"/>
              <a:ext cx="873125" cy="873125"/>
            </a:xfrm>
            <a:custGeom>
              <a:avLst/>
              <a:gdLst>
                <a:gd name="T0" fmla="*/ 6 w 231"/>
                <a:gd name="T1" fmla="*/ 127 h 231"/>
                <a:gd name="T2" fmla="*/ 127 w 231"/>
                <a:gd name="T3" fmla="*/ 225 h 231"/>
                <a:gd name="T4" fmla="*/ 225 w 231"/>
                <a:gd name="T5" fmla="*/ 105 h 231"/>
                <a:gd name="T6" fmla="*/ 105 w 231"/>
                <a:gd name="T7" fmla="*/ 6 h 231"/>
                <a:gd name="T8" fmla="*/ 6 w 231"/>
                <a:gd name="T9" fmla="*/ 127 h 231"/>
              </a:gdLst>
              <a:ahLst/>
              <a:cxnLst>
                <a:cxn ang="0">
                  <a:pos x="T0" y="T1"/>
                </a:cxn>
                <a:cxn ang="0">
                  <a:pos x="T2" y="T3"/>
                </a:cxn>
                <a:cxn ang="0">
                  <a:pos x="T4" y="T5"/>
                </a:cxn>
                <a:cxn ang="0">
                  <a:pos x="T6" y="T7"/>
                </a:cxn>
                <a:cxn ang="0">
                  <a:pos x="T8" y="T9"/>
                </a:cxn>
              </a:cxnLst>
              <a:rect l="0" t="0" r="r" b="b"/>
              <a:pathLst>
                <a:path w="231" h="231">
                  <a:moveTo>
                    <a:pt x="6" y="127"/>
                  </a:moveTo>
                  <a:cubicBezTo>
                    <a:pt x="13" y="187"/>
                    <a:pt x="66" y="231"/>
                    <a:pt x="127" y="225"/>
                  </a:cubicBezTo>
                  <a:cubicBezTo>
                    <a:pt x="187" y="219"/>
                    <a:pt x="231" y="165"/>
                    <a:pt x="225" y="105"/>
                  </a:cubicBezTo>
                  <a:cubicBezTo>
                    <a:pt x="219" y="44"/>
                    <a:pt x="165" y="0"/>
                    <a:pt x="105" y="6"/>
                  </a:cubicBezTo>
                  <a:cubicBezTo>
                    <a:pt x="45" y="12"/>
                    <a:pt x="0" y="66"/>
                    <a:pt x="6" y="127"/>
                  </a:cubicBezTo>
                  <a:close/>
                </a:path>
              </a:pathLst>
            </a:custGeom>
            <a:solidFill>
              <a:srgbClr val="F36932"/>
            </a:solidFill>
            <a:ln>
              <a:noFill/>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5" name="Freeform 111"/>
            <p:cNvSpPr/>
            <p:nvPr/>
          </p:nvSpPr>
          <p:spPr bwMode="auto">
            <a:xfrm>
              <a:off x="5349708" y="1412541"/>
              <a:ext cx="873125" cy="873125"/>
            </a:xfrm>
            <a:custGeom>
              <a:avLst/>
              <a:gdLst>
                <a:gd name="T0" fmla="*/ 6 w 231"/>
                <a:gd name="T1" fmla="*/ 127 h 231"/>
                <a:gd name="T2" fmla="*/ 127 w 231"/>
                <a:gd name="T3" fmla="*/ 225 h 231"/>
                <a:gd name="T4" fmla="*/ 225 w 231"/>
                <a:gd name="T5" fmla="*/ 105 h 231"/>
                <a:gd name="T6" fmla="*/ 105 w 231"/>
                <a:gd name="T7" fmla="*/ 6 h 231"/>
                <a:gd name="T8" fmla="*/ 6 w 231"/>
                <a:gd name="T9" fmla="*/ 127 h 231"/>
              </a:gdLst>
              <a:ahLst/>
              <a:cxnLst>
                <a:cxn ang="0">
                  <a:pos x="T0" y="T1"/>
                </a:cxn>
                <a:cxn ang="0">
                  <a:pos x="T2" y="T3"/>
                </a:cxn>
                <a:cxn ang="0">
                  <a:pos x="T4" y="T5"/>
                </a:cxn>
                <a:cxn ang="0">
                  <a:pos x="T6" y="T7"/>
                </a:cxn>
                <a:cxn ang="0">
                  <a:pos x="T8" y="T9"/>
                </a:cxn>
              </a:cxnLst>
              <a:rect l="0" t="0" r="r" b="b"/>
              <a:pathLst>
                <a:path w="231" h="231">
                  <a:moveTo>
                    <a:pt x="6" y="127"/>
                  </a:moveTo>
                  <a:cubicBezTo>
                    <a:pt x="13" y="187"/>
                    <a:pt x="66" y="231"/>
                    <a:pt x="127" y="225"/>
                  </a:cubicBezTo>
                  <a:cubicBezTo>
                    <a:pt x="187" y="219"/>
                    <a:pt x="231" y="165"/>
                    <a:pt x="225" y="105"/>
                  </a:cubicBezTo>
                  <a:cubicBezTo>
                    <a:pt x="219" y="44"/>
                    <a:pt x="165" y="0"/>
                    <a:pt x="105" y="6"/>
                  </a:cubicBezTo>
                  <a:cubicBezTo>
                    <a:pt x="45" y="12"/>
                    <a:pt x="0" y="66"/>
                    <a:pt x="6" y="127"/>
                  </a:cubicBezTo>
                  <a:close/>
                </a:path>
              </a:pathLst>
            </a:custGeom>
            <a:noFill/>
            <a:ln w="17463" cap="flat">
              <a:solidFill>
                <a:srgbClr val="22222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6" name="Freeform 112"/>
            <p:cNvSpPr>
              <a:spLocks noEditPoints="1"/>
            </p:cNvSpPr>
            <p:nvPr/>
          </p:nvSpPr>
          <p:spPr bwMode="auto">
            <a:xfrm>
              <a:off x="5352883" y="1415716"/>
              <a:ext cx="866775" cy="858838"/>
            </a:xfrm>
            <a:custGeom>
              <a:avLst/>
              <a:gdLst>
                <a:gd name="T0" fmla="*/ 44 w 229"/>
                <a:gd name="T1" fmla="*/ 201 h 227"/>
                <a:gd name="T2" fmla="*/ 3 w 229"/>
                <a:gd name="T3" fmla="*/ 126 h 227"/>
                <a:gd name="T4" fmla="*/ 5 w 229"/>
                <a:gd name="T5" fmla="*/ 126 h 227"/>
                <a:gd name="T6" fmla="*/ 3 w 229"/>
                <a:gd name="T7" fmla="*/ 126 h 227"/>
                <a:gd name="T8" fmla="*/ 28 w 229"/>
                <a:gd name="T9" fmla="*/ 44 h 227"/>
                <a:gd name="T10" fmla="*/ 104 w 229"/>
                <a:gd name="T11" fmla="*/ 3 h 227"/>
                <a:gd name="T12" fmla="*/ 186 w 229"/>
                <a:gd name="T13" fmla="*/ 28 h 227"/>
                <a:gd name="T14" fmla="*/ 226 w 229"/>
                <a:gd name="T15" fmla="*/ 104 h 227"/>
                <a:gd name="T16" fmla="*/ 202 w 229"/>
                <a:gd name="T17" fmla="*/ 186 h 227"/>
                <a:gd name="T18" fmla="*/ 126 w 229"/>
                <a:gd name="T19" fmla="*/ 226 h 227"/>
                <a:gd name="T20" fmla="*/ 115 w 229"/>
                <a:gd name="T21" fmla="*/ 227 h 227"/>
                <a:gd name="T22" fmla="*/ 44 w 229"/>
                <a:gd name="T23" fmla="*/ 201 h 227"/>
                <a:gd name="T24" fmla="*/ 104 w 229"/>
                <a:gd name="T25" fmla="*/ 7 h 227"/>
                <a:gd name="T26" fmla="*/ 31 w 229"/>
                <a:gd name="T27" fmla="*/ 46 h 227"/>
                <a:gd name="T28" fmla="*/ 8 w 229"/>
                <a:gd name="T29" fmla="*/ 125 h 227"/>
                <a:gd name="T30" fmla="*/ 8 w 229"/>
                <a:gd name="T31" fmla="*/ 125 h 227"/>
                <a:gd name="T32" fmla="*/ 47 w 229"/>
                <a:gd name="T33" fmla="*/ 198 h 227"/>
                <a:gd name="T34" fmla="*/ 126 w 229"/>
                <a:gd name="T35" fmla="*/ 222 h 227"/>
                <a:gd name="T36" fmla="*/ 198 w 229"/>
                <a:gd name="T37" fmla="*/ 183 h 227"/>
                <a:gd name="T38" fmla="*/ 222 w 229"/>
                <a:gd name="T39" fmla="*/ 104 h 227"/>
                <a:gd name="T40" fmla="*/ 183 w 229"/>
                <a:gd name="T41" fmla="*/ 31 h 227"/>
                <a:gd name="T42" fmla="*/ 115 w 229"/>
                <a:gd name="T43" fmla="*/ 7 h 227"/>
                <a:gd name="T44" fmla="*/ 104 w 229"/>
                <a:gd name="T45" fmla="*/ 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9" h="227">
                  <a:moveTo>
                    <a:pt x="44" y="201"/>
                  </a:moveTo>
                  <a:cubicBezTo>
                    <a:pt x="21" y="182"/>
                    <a:pt x="6" y="156"/>
                    <a:pt x="3" y="126"/>
                  </a:cubicBezTo>
                  <a:cubicBezTo>
                    <a:pt x="5" y="126"/>
                    <a:pt x="5" y="126"/>
                    <a:pt x="5" y="126"/>
                  </a:cubicBezTo>
                  <a:cubicBezTo>
                    <a:pt x="3" y="126"/>
                    <a:pt x="3" y="126"/>
                    <a:pt x="3" y="126"/>
                  </a:cubicBezTo>
                  <a:cubicBezTo>
                    <a:pt x="0" y="96"/>
                    <a:pt x="9" y="67"/>
                    <a:pt x="28" y="44"/>
                  </a:cubicBezTo>
                  <a:cubicBezTo>
                    <a:pt x="47" y="21"/>
                    <a:pt x="74" y="6"/>
                    <a:pt x="104" y="3"/>
                  </a:cubicBezTo>
                  <a:cubicBezTo>
                    <a:pt x="134" y="0"/>
                    <a:pt x="163" y="9"/>
                    <a:pt x="186" y="28"/>
                  </a:cubicBezTo>
                  <a:cubicBezTo>
                    <a:pt x="209" y="47"/>
                    <a:pt x="223" y="74"/>
                    <a:pt x="226" y="104"/>
                  </a:cubicBezTo>
                  <a:cubicBezTo>
                    <a:pt x="229" y="133"/>
                    <a:pt x="221" y="163"/>
                    <a:pt x="202" y="186"/>
                  </a:cubicBezTo>
                  <a:cubicBezTo>
                    <a:pt x="183" y="209"/>
                    <a:pt x="156" y="223"/>
                    <a:pt x="126" y="226"/>
                  </a:cubicBezTo>
                  <a:cubicBezTo>
                    <a:pt x="122" y="227"/>
                    <a:pt x="118" y="227"/>
                    <a:pt x="115" y="227"/>
                  </a:cubicBezTo>
                  <a:cubicBezTo>
                    <a:pt x="89" y="227"/>
                    <a:pt x="64" y="218"/>
                    <a:pt x="44" y="201"/>
                  </a:cubicBezTo>
                  <a:close/>
                  <a:moveTo>
                    <a:pt x="104" y="7"/>
                  </a:moveTo>
                  <a:cubicBezTo>
                    <a:pt x="76" y="10"/>
                    <a:pt x="50" y="24"/>
                    <a:pt x="31" y="46"/>
                  </a:cubicBezTo>
                  <a:cubicBezTo>
                    <a:pt x="13" y="69"/>
                    <a:pt x="5" y="97"/>
                    <a:pt x="8" y="125"/>
                  </a:cubicBezTo>
                  <a:cubicBezTo>
                    <a:pt x="8" y="125"/>
                    <a:pt x="8" y="125"/>
                    <a:pt x="8" y="125"/>
                  </a:cubicBezTo>
                  <a:cubicBezTo>
                    <a:pt x="10" y="154"/>
                    <a:pt x="24" y="180"/>
                    <a:pt x="47" y="198"/>
                  </a:cubicBezTo>
                  <a:cubicBezTo>
                    <a:pt x="69" y="216"/>
                    <a:pt x="97" y="225"/>
                    <a:pt x="126" y="222"/>
                  </a:cubicBezTo>
                  <a:cubicBezTo>
                    <a:pt x="154" y="219"/>
                    <a:pt x="180" y="205"/>
                    <a:pt x="198" y="183"/>
                  </a:cubicBezTo>
                  <a:cubicBezTo>
                    <a:pt x="217" y="161"/>
                    <a:pt x="225" y="133"/>
                    <a:pt x="222" y="104"/>
                  </a:cubicBezTo>
                  <a:cubicBezTo>
                    <a:pt x="219" y="75"/>
                    <a:pt x="206" y="49"/>
                    <a:pt x="183" y="31"/>
                  </a:cubicBezTo>
                  <a:cubicBezTo>
                    <a:pt x="164" y="15"/>
                    <a:pt x="140" y="7"/>
                    <a:pt x="115" y="7"/>
                  </a:cubicBezTo>
                  <a:cubicBezTo>
                    <a:pt x="111" y="7"/>
                    <a:pt x="108" y="7"/>
                    <a:pt x="104" y="7"/>
                  </a:cubicBezTo>
                  <a:close/>
                </a:path>
              </a:pathLst>
            </a:custGeom>
            <a:solidFill>
              <a:srgbClr val="05050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7" name="Freeform 113"/>
            <p:cNvSpPr/>
            <p:nvPr/>
          </p:nvSpPr>
          <p:spPr bwMode="auto">
            <a:xfrm>
              <a:off x="5859295" y="1650666"/>
              <a:ext cx="193675" cy="295275"/>
            </a:xfrm>
            <a:custGeom>
              <a:avLst/>
              <a:gdLst>
                <a:gd name="T0" fmla="*/ 1 w 51"/>
                <a:gd name="T1" fmla="*/ 42 h 78"/>
                <a:gd name="T2" fmla="*/ 23 w 51"/>
                <a:gd name="T3" fmla="*/ 77 h 78"/>
                <a:gd name="T4" fmla="*/ 29 w 51"/>
                <a:gd name="T5" fmla="*/ 77 h 78"/>
                <a:gd name="T6" fmla="*/ 49 w 51"/>
                <a:gd name="T7" fmla="*/ 37 h 78"/>
                <a:gd name="T8" fmla="*/ 22 w 51"/>
                <a:gd name="T9" fmla="*/ 1 h 78"/>
                <a:gd name="T10" fmla="*/ 16 w 51"/>
                <a:gd name="T11" fmla="*/ 3 h 78"/>
                <a:gd name="T12" fmla="*/ 1 w 51"/>
                <a:gd name="T13" fmla="*/ 42 h 78"/>
              </a:gdLst>
              <a:ahLst/>
              <a:cxnLst>
                <a:cxn ang="0">
                  <a:pos x="T0" y="T1"/>
                </a:cxn>
                <a:cxn ang="0">
                  <a:pos x="T2" y="T3"/>
                </a:cxn>
                <a:cxn ang="0">
                  <a:pos x="T4" y="T5"/>
                </a:cxn>
                <a:cxn ang="0">
                  <a:pos x="T6" y="T7"/>
                </a:cxn>
                <a:cxn ang="0">
                  <a:pos x="T8" y="T9"/>
                </a:cxn>
                <a:cxn ang="0">
                  <a:pos x="T10" y="T11"/>
                </a:cxn>
                <a:cxn ang="0">
                  <a:pos x="T12" y="T13"/>
                </a:cxn>
              </a:cxnLst>
              <a:rect l="0" t="0" r="r" b="b"/>
              <a:pathLst>
                <a:path w="51" h="78">
                  <a:moveTo>
                    <a:pt x="1" y="42"/>
                  </a:moveTo>
                  <a:cubicBezTo>
                    <a:pt x="3" y="60"/>
                    <a:pt x="12" y="74"/>
                    <a:pt x="23" y="77"/>
                  </a:cubicBezTo>
                  <a:cubicBezTo>
                    <a:pt x="25" y="77"/>
                    <a:pt x="27" y="78"/>
                    <a:pt x="29" y="77"/>
                  </a:cubicBezTo>
                  <a:cubicBezTo>
                    <a:pt x="42" y="76"/>
                    <a:pt x="51" y="58"/>
                    <a:pt x="49" y="37"/>
                  </a:cubicBezTo>
                  <a:cubicBezTo>
                    <a:pt x="47" y="16"/>
                    <a:pt x="35" y="0"/>
                    <a:pt x="22" y="1"/>
                  </a:cubicBezTo>
                  <a:cubicBezTo>
                    <a:pt x="20" y="2"/>
                    <a:pt x="18" y="2"/>
                    <a:pt x="16" y="3"/>
                  </a:cubicBezTo>
                  <a:cubicBezTo>
                    <a:pt x="6" y="8"/>
                    <a:pt x="0" y="24"/>
                    <a:pt x="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8" name="Freeform 114"/>
            <p:cNvSpPr/>
            <p:nvPr/>
          </p:nvSpPr>
          <p:spPr bwMode="auto">
            <a:xfrm>
              <a:off x="5859295" y="1661778"/>
              <a:ext cx="147637" cy="279400"/>
            </a:xfrm>
            <a:custGeom>
              <a:avLst/>
              <a:gdLst>
                <a:gd name="T0" fmla="*/ 1 w 39"/>
                <a:gd name="T1" fmla="*/ 39 h 74"/>
                <a:gd name="T2" fmla="*/ 23 w 39"/>
                <a:gd name="T3" fmla="*/ 74 h 74"/>
                <a:gd name="T4" fmla="*/ 38 w 39"/>
                <a:gd name="T5" fmla="*/ 35 h 74"/>
                <a:gd name="T6" fmla="*/ 16 w 39"/>
                <a:gd name="T7" fmla="*/ 0 h 74"/>
                <a:gd name="T8" fmla="*/ 1 w 39"/>
                <a:gd name="T9" fmla="*/ 39 h 74"/>
              </a:gdLst>
              <a:ahLst/>
              <a:cxnLst>
                <a:cxn ang="0">
                  <a:pos x="T0" y="T1"/>
                </a:cxn>
                <a:cxn ang="0">
                  <a:pos x="T2" y="T3"/>
                </a:cxn>
                <a:cxn ang="0">
                  <a:pos x="T4" y="T5"/>
                </a:cxn>
                <a:cxn ang="0">
                  <a:pos x="T6" y="T7"/>
                </a:cxn>
                <a:cxn ang="0">
                  <a:pos x="T8" y="T9"/>
                </a:cxn>
              </a:cxnLst>
              <a:rect l="0" t="0" r="r" b="b"/>
              <a:pathLst>
                <a:path w="39" h="74">
                  <a:moveTo>
                    <a:pt x="1" y="39"/>
                  </a:moveTo>
                  <a:cubicBezTo>
                    <a:pt x="3" y="57"/>
                    <a:pt x="12" y="71"/>
                    <a:pt x="23" y="74"/>
                  </a:cubicBezTo>
                  <a:cubicBezTo>
                    <a:pt x="33" y="69"/>
                    <a:pt x="39" y="53"/>
                    <a:pt x="38" y="35"/>
                  </a:cubicBezTo>
                  <a:cubicBezTo>
                    <a:pt x="36" y="17"/>
                    <a:pt x="27" y="3"/>
                    <a:pt x="16" y="0"/>
                  </a:cubicBezTo>
                  <a:cubicBezTo>
                    <a:pt x="6" y="5"/>
                    <a:pt x="0" y="21"/>
                    <a:pt x="1" y="39"/>
                  </a:cubicBezTo>
                  <a:close/>
                </a:path>
              </a:pathLst>
            </a:custGeom>
            <a:solidFill>
              <a:srgbClr val="05050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9" name="Freeform 115"/>
            <p:cNvSpPr/>
            <p:nvPr/>
          </p:nvSpPr>
          <p:spPr bwMode="auto">
            <a:xfrm>
              <a:off x="5519570" y="1684003"/>
              <a:ext cx="193675" cy="295275"/>
            </a:xfrm>
            <a:custGeom>
              <a:avLst/>
              <a:gdLst>
                <a:gd name="T0" fmla="*/ 1 w 51"/>
                <a:gd name="T1" fmla="*/ 42 h 78"/>
                <a:gd name="T2" fmla="*/ 23 w 51"/>
                <a:gd name="T3" fmla="*/ 77 h 78"/>
                <a:gd name="T4" fmla="*/ 29 w 51"/>
                <a:gd name="T5" fmla="*/ 77 h 78"/>
                <a:gd name="T6" fmla="*/ 49 w 51"/>
                <a:gd name="T7" fmla="*/ 37 h 78"/>
                <a:gd name="T8" fmla="*/ 21 w 51"/>
                <a:gd name="T9" fmla="*/ 1 h 78"/>
                <a:gd name="T10" fmla="*/ 16 w 51"/>
                <a:gd name="T11" fmla="*/ 3 h 78"/>
                <a:gd name="T12" fmla="*/ 1 w 51"/>
                <a:gd name="T13" fmla="*/ 42 h 78"/>
              </a:gdLst>
              <a:ahLst/>
              <a:cxnLst>
                <a:cxn ang="0">
                  <a:pos x="T0" y="T1"/>
                </a:cxn>
                <a:cxn ang="0">
                  <a:pos x="T2" y="T3"/>
                </a:cxn>
                <a:cxn ang="0">
                  <a:pos x="T4" y="T5"/>
                </a:cxn>
                <a:cxn ang="0">
                  <a:pos x="T6" y="T7"/>
                </a:cxn>
                <a:cxn ang="0">
                  <a:pos x="T8" y="T9"/>
                </a:cxn>
                <a:cxn ang="0">
                  <a:pos x="T10" y="T11"/>
                </a:cxn>
                <a:cxn ang="0">
                  <a:pos x="T12" y="T13"/>
                </a:cxn>
              </a:cxnLst>
              <a:rect l="0" t="0" r="r" b="b"/>
              <a:pathLst>
                <a:path w="51" h="78">
                  <a:moveTo>
                    <a:pt x="1" y="42"/>
                  </a:moveTo>
                  <a:cubicBezTo>
                    <a:pt x="3" y="60"/>
                    <a:pt x="12" y="74"/>
                    <a:pt x="23" y="77"/>
                  </a:cubicBezTo>
                  <a:cubicBezTo>
                    <a:pt x="25" y="77"/>
                    <a:pt x="27" y="78"/>
                    <a:pt x="29" y="77"/>
                  </a:cubicBezTo>
                  <a:cubicBezTo>
                    <a:pt x="42" y="76"/>
                    <a:pt x="51" y="58"/>
                    <a:pt x="49" y="37"/>
                  </a:cubicBezTo>
                  <a:cubicBezTo>
                    <a:pt x="47" y="16"/>
                    <a:pt x="35" y="0"/>
                    <a:pt x="21" y="1"/>
                  </a:cubicBezTo>
                  <a:cubicBezTo>
                    <a:pt x="19" y="2"/>
                    <a:pt x="18" y="2"/>
                    <a:pt x="16" y="3"/>
                  </a:cubicBezTo>
                  <a:cubicBezTo>
                    <a:pt x="6" y="8"/>
                    <a:pt x="0" y="24"/>
                    <a:pt x="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0" name="Freeform 116"/>
            <p:cNvSpPr/>
            <p:nvPr/>
          </p:nvSpPr>
          <p:spPr bwMode="auto">
            <a:xfrm>
              <a:off x="5519570" y="1695116"/>
              <a:ext cx="147637" cy="280988"/>
            </a:xfrm>
            <a:custGeom>
              <a:avLst/>
              <a:gdLst>
                <a:gd name="T0" fmla="*/ 1 w 39"/>
                <a:gd name="T1" fmla="*/ 39 h 74"/>
                <a:gd name="T2" fmla="*/ 23 w 39"/>
                <a:gd name="T3" fmla="*/ 74 h 74"/>
                <a:gd name="T4" fmla="*/ 38 w 39"/>
                <a:gd name="T5" fmla="*/ 35 h 74"/>
                <a:gd name="T6" fmla="*/ 16 w 39"/>
                <a:gd name="T7" fmla="*/ 0 h 74"/>
                <a:gd name="T8" fmla="*/ 1 w 39"/>
                <a:gd name="T9" fmla="*/ 39 h 74"/>
              </a:gdLst>
              <a:ahLst/>
              <a:cxnLst>
                <a:cxn ang="0">
                  <a:pos x="T0" y="T1"/>
                </a:cxn>
                <a:cxn ang="0">
                  <a:pos x="T2" y="T3"/>
                </a:cxn>
                <a:cxn ang="0">
                  <a:pos x="T4" y="T5"/>
                </a:cxn>
                <a:cxn ang="0">
                  <a:pos x="T6" y="T7"/>
                </a:cxn>
                <a:cxn ang="0">
                  <a:pos x="T8" y="T9"/>
                </a:cxn>
              </a:cxnLst>
              <a:rect l="0" t="0" r="r" b="b"/>
              <a:pathLst>
                <a:path w="39" h="74">
                  <a:moveTo>
                    <a:pt x="1" y="39"/>
                  </a:moveTo>
                  <a:cubicBezTo>
                    <a:pt x="3" y="57"/>
                    <a:pt x="12" y="71"/>
                    <a:pt x="23" y="74"/>
                  </a:cubicBezTo>
                  <a:cubicBezTo>
                    <a:pt x="33" y="69"/>
                    <a:pt x="39" y="53"/>
                    <a:pt x="38" y="35"/>
                  </a:cubicBezTo>
                  <a:cubicBezTo>
                    <a:pt x="36" y="17"/>
                    <a:pt x="27" y="3"/>
                    <a:pt x="16" y="0"/>
                  </a:cubicBezTo>
                  <a:cubicBezTo>
                    <a:pt x="6" y="5"/>
                    <a:pt x="0" y="21"/>
                    <a:pt x="1" y="39"/>
                  </a:cubicBezTo>
                  <a:close/>
                </a:path>
              </a:pathLst>
            </a:custGeom>
            <a:solidFill>
              <a:srgbClr val="05050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1" name="Freeform 117"/>
            <p:cNvSpPr/>
            <p:nvPr/>
          </p:nvSpPr>
          <p:spPr bwMode="auto">
            <a:xfrm>
              <a:off x="5719595" y="1914191"/>
              <a:ext cx="171450" cy="80963"/>
            </a:xfrm>
            <a:custGeom>
              <a:avLst/>
              <a:gdLst>
                <a:gd name="T0" fmla="*/ 21 w 45"/>
                <a:gd name="T1" fmla="*/ 19 h 21"/>
                <a:gd name="T2" fmla="*/ 25 w 45"/>
                <a:gd name="T3" fmla="*/ 19 h 21"/>
                <a:gd name="T4" fmla="*/ 44 w 45"/>
                <a:gd name="T5" fmla="*/ 4 h 21"/>
                <a:gd name="T6" fmla="*/ 42 w 45"/>
                <a:gd name="T7" fmla="*/ 0 h 21"/>
                <a:gd name="T8" fmla="*/ 38 w 45"/>
                <a:gd name="T9" fmla="*/ 3 h 21"/>
                <a:gd name="T10" fmla="*/ 24 w 45"/>
                <a:gd name="T11" fmla="*/ 13 h 21"/>
                <a:gd name="T12" fmla="*/ 6 w 45"/>
                <a:gd name="T13" fmla="*/ 9 h 21"/>
                <a:gd name="T14" fmla="*/ 2 w 45"/>
                <a:gd name="T15" fmla="*/ 8 h 21"/>
                <a:gd name="T16" fmla="*/ 1 w 45"/>
                <a:gd name="T17" fmla="*/ 12 h 21"/>
                <a:gd name="T18" fmla="*/ 21 w 45"/>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1">
                  <a:moveTo>
                    <a:pt x="21" y="19"/>
                  </a:moveTo>
                  <a:cubicBezTo>
                    <a:pt x="22" y="19"/>
                    <a:pt x="23" y="19"/>
                    <a:pt x="25" y="19"/>
                  </a:cubicBezTo>
                  <a:cubicBezTo>
                    <a:pt x="43" y="15"/>
                    <a:pt x="44" y="4"/>
                    <a:pt x="44" y="4"/>
                  </a:cubicBezTo>
                  <a:cubicBezTo>
                    <a:pt x="45" y="2"/>
                    <a:pt x="43" y="0"/>
                    <a:pt x="42" y="0"/>
                  </a:cubicBezTo>
                  <a:cubicBezTo>
                    <a:pt x="40" y="0"/>
                    <a:pt x="38" y="1"/>
                    <a:pt x="38" y="3"/>
                  </a:cubicBezTo>
                  <a:cubicBezTo>
                    <a:pt x="38" y="3"/>
                    <a:pt x="37" y="10"/>
                    <a:pt x="24" y="13"/>
                  </a:cubicBezTo>
                  <a:cubicBezTo>
                    <a:pt x="10" y="15"/>
                    <a:pt x="6" y="9"/>
                    <a:pt x="6" y="9"/>
                  </a:cubicBezTo>
                  <a:cubicBezTo>
                    <a:pt x="5" y="7"/>
                    <a:pt x="3" y="7"/>
                    <a:pt x="2" y="8"/>
                  </a:cubicBezTo>
                  <a:cubicBezTo>
                    <a:pt x="0" y="9"/>
                    <a:pt x="0" y="10"/>
                    <a:pt x="1" y="12"/>
                  </a:cubicBezTo>
                  <a:cubicBezTo>
                    <a:pt x="1" y="12"/>
                    <a:pt x="6" y="21"/>
                    <a:pt x="21" y="19"/>
                  </a:cubicBezTo>
                  <a:close/>
                </a:path>
              </a:pathLst>
            </a:custGeom>
            <a:solidFill>
              <a:srgbClr val="05050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2" name="Freeform 118"/>
            <p:cNvSpPr/>
            <p:nvPr/>
          </p:nvSpPr>
          <p:spPr bwMode="auto">
            <a:xfrm>
              <a:off x="5951370" y="1774491"/>
              <a:ext cx="63500" cy="84138"/>
            </a:xfrm>
            <a:custGeom>
              <a:avLst/>
              <a:gdLst>
                <a:gd name="T0" fmla="*/ 17 w 17"/>
                <a:gd name="T1" fmla="*/ 0 h 22"/>
                <a:gd name="T2" fmla="*/ 0 w 17"/>
                <a:gd name="T3" fmla="*/ 1 h 22"/>
                <a:gd name="T4" fmla="*/ 14 w 17"/>
                <a:gd name="T5" fmla="*/ 21 h 22"/>
                <a:gd name="T6" fmla="*/ 17 w 17"/>
                <a:gd name="T7" fmla="*/ 0 h 22"/>
              </a:gdLst>
              <a:ahLst/>
              <a:cxnLst>
                <a:cxn ang="0">
                  <a:pos x="T0" y="T1"/>
                </a:cxn>
                <a:cxn ang="0">
                  <a:pos x="T2" y="T3"/>
                </a:cxn>
                <a:cxn ang="0">
                  <a:pos x="T4" y="T5"/>
                </a:cxn>
                <a:cxn ang="0">
                  <a:pos x="T6" y="T7"/>
                </a:cxn>
              </a:cxnLst>
              <a:rect l="0" t="0" r="r" b="b"/>
              <a:pathLst>
                <a:path w="17" h="22">
                  <a:moveTo>
                    <a:pt x="17" y="0"/>
                  </a:moveTo>
                  <a:cubicBezTo>
                    <a:pt x="0" y="1"/>
                    <a:pt x="0" y="1"/>
                    <a:pt x="0" y="1"/>
                  </a:cubicBezTo>
                  <a:cubicBezTo>
                    <a:pt x="0" y="1"/>
                    <a:pt x="12" y="22"/>
                    <a:pt x="14" y="21"/>
                  </a:cubicBezTo>
                  <a:cubicBezTo>
                    <a:pt x="15" y="2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63" name="Freeform 119"/>
            <p:cNvSpPr/>
            <p:nvPr/>
          </p:nvSpPr>
          <p:spPr bwMode="auto">
            <a:xfrm>
              <a:off x="5621170" y="1798303"/>
              <a:ext cx="65087" cy="82550"/>
            </a:xfrm>
            <a:custGeom>
              <a:avLst/>
              <a:gdLst>
                <a:gd name="T0" fmla="*/ 17 w 17"/>
                <a:gd name="T1" fmla="*/ 0 h 22"/>
                <a:gd name="T2" fmla="*/ 0 w 17"/>
                <a:gd name="T3" fmla="*/ 1 h 22"/>
                <a:gd name="T4" fmla="*/ 14 w 17"/>
                <a:gd name="T5" fmla="*/ 21 h 22"/>
                <a:gd name="T6" fmla="*/ 17 w 17"/>
                <a:gd name="T7" fmla="*/ 0 h 22"/>
              </a:gdLst>
              <a:ahLst/>
              <a:cxnLst>
                <a:cxn ang="0">
                  <a:pos x="T0" y="T1"/>
                </a:cxn>
                <a:cxn ang="0">
                  <a:pos x="T2" y="T3"/>
                </a:cxn>
                <a:cxn ang="0">
                  <a:pos x="T4" y="T5"/>
                </a:cxn>
                <a:cxn ang="0">
                  <a:pos x="T6" y="T7"/>
                </a:cxn>
              </a:cxnLst>
              <a:rect l="0" t="0" r="r" b="b"/>
              <a:pathLst>
                <a:path w="17" h="22">
                  <a:moveTo>
                    <a:pt x="17" y="0"/>
                  </a:moveTo>
                  <a:cubicBezTo>
                    <a:pt x="0" y="1"/>
                    <a:pt x="0" y="1"/>
                    <a:pt x="0" y="1"/>
                  </a:cubicBezTo>
                  <a:cubicBezTo>
                    <a:pt x="0" y="1"/>
                    <a:pt x="13" y="22"/>
                    <a:pt x="14" y="21"/>
                  </a:cubicBezTo>
                  <a:cubicBezTo>
                    <a:pt x="15" y="21"/>
                    <a:pt x="17"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88"/>
                                        </p:tgtEl>
                                      </p:cBhvr>
                                      <p:by x="115000" y="115000"/>
                                    </p:animScale>
                                  </p:childTnLst>
                                </p:cTn>
                              </p:par>
                              <p:par>
                                <p:cTn id="16" presetID="14" presetClass="entr" presetSubtype="1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randombar(horizontal)">
                                      <p:cBhvr>
                                        <p:cTn id="18" dur="500"/>
                                        <p:tgtEl>
                                          <p:spTgt spid="114"/>
                                        </p:tgtEl>
                                      </p:cBhvr>
                                    </p:animEffect>
                                  </p:childTnLst>
                                </p:cTn>
                              </p:par>
                              <p:par>
                                <p:cTn id="19" presetID="14" presetClass="entr" presetSubtype="10" fill="hold" nodeType="withEffect">
                                  <p:stCondLst>
                                    <p:cond delay="0"/>
                                  </p:stCondLst>
                                  <p:childTnLst>
                                    <p:set>
                                      <p:cBhvr>
                                        <p:cTn id="20" dur="1" fill="hold">
                                          <p:stCondLst>
                                            <p:cond delay="0"/>
                                          </p:stCondLst>
                                        </p:cTn>
                                        <p:tgtEl>
                                          <p:spTgt spid="121"/>
                                        </p:tgtEl>
                                        <p:attrNameLst>
                                          <p:attrName>style.visibility</p:attrName>
                                        </p:attrNameLst>
                                      </p:cBhvr>
                                      <p:to>
                                        <p:strVal val="visible"/>
                                      </p:to>
                                    </p:set>
                                    <p:animEffect transition="in" filter="randombar(horizontal)">
                                      <p:cBhvr>
                                        <p:cTn id="21" dur="500"/>
                                        <p:tgtEl>
                                          <p:spTgt spid="121"/>
                                        </p:tgtEl>
                                      </p:cBhvr>
                                    </p:animEffect>
                                  </p:childTnLst>
                                </p:cTn>
                              </p:par>
                              <p:par>
                                <p:cTn id="22" presetID="14" presetClass="entr" presetSubtype="10" fill="hold" nodeType="with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randombar(horizontal)">
                                      <p:cBhvr>
                                        <p:cTn id="24" dur="500"/>
                                        <p:tgtEl>
                                          <p:spTgt spid="128"/>
                                        </p:tgtEl>
                                      </p:cBhvr>
                                    </p:animEffect>
                                  </p:childTnLst>
                                </p:cTn>
                              </p:par>
                              <p:par>
                                <p:cTn id="25" presetID="14" presetClass="entr" presetSubtype="1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randombar(horizontal)">
                                      <p:cBhvr>
                                        <p:cTn id="27" dur="500"/>
                                        <p:tgtEl>
                                          <p:spTgt spid="135"/>
                                        </p:tgtEl>
                                      </p:cBhvr>
                                    </p:animEffect>
                                  </p:childTnLst>
                                </p:cTn>
                              </p:par>
                              <p:par>
                                <p:cTn id="28" presetID="14" presetClass="entr" presetSubtype="10" fill="hold" nodeType="withEffect">
                                  <p:stCondLst>
                                    <p:cond delay="0"/>
                                  </p:stCondLst>
                                  <p:childTnLst>
                                    <p:set>
                                      <p:cBhvr>
                                        <p:cTn id="29" dur="1" fill="hold">
                                          <p:stCondLst>
                                            <p:cond delay="0"/>
                                          </p:stCondLst>
                                        </p:cTn>
                                        <p:tgtEl>
                                          <p:spTgt spid="142"/>
                                        </p:tgtEl>
                                        <p:attrNameLst>
                                          <p:attrName>style.visibility</p:attrName>
                                        </p:attrNameLst>
                                      </p:cBhvr>
                                      <p:to>
                                        <p:strVal val="visible"/>
                                      </p:to>
                                    </p:set>
                                    <p:animEffect transition="in" filter="randombar(horizontal)">
                                      <p:cBhvr>
                                        <p:cTn id="30" dur="500"/>
                                        <p:tgtEl>
                                          <p:spTgt spid="142"/>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70"/>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Effect transition="in" filter="fade">
                                      <p:cBhvr>
                                        <p:cTn id="45" dur="1000"/>
                                        <p:tgtEl>
                                          <p:spTgt spid="6"/>
                                        </p:tgtEl>
                                      </p:cBhvr>
                                    </p:animEffect>
                                  </p:childTnLst>
                                </p:cTn>
                              </p:par>
                              <p:par>
                                <p:cTn id="46" presetID="47" presetClass="entr" presetSubtype="0" fill="hold" grpId="0" nodeType="withEffect">
                                  <p:stCondLst>
                                    <p:cond delay="0"/>
                                  </p:stCondLst>
                                  <p:childTnLst>
                                    <p:set>
                                      <p:cBhvr>
                                        <p:cTn id="47" dur="500"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500"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anim calcmode="lin" valueType="num">
                                      <p:cBhvr>
                                        <p:cTn id="54" dur="500" fill="hold"/>
                                        <p:tgtEl>
                                          <p:spTgt spid="73"/>
                                        </p:tgtEl>
                                        <p:attrNameLst>
                                          <p:attrName>ppt_x</p:attrName>
                                        </p:attrNameLst>
                                      </p:cBhvr>
                                      <p:tavLst>
                                        <p:tav tm="0">
                                          <p:val>
                                            <p:strVal val="#ppt_x"/>
                                          </p:val>
                                        </p:tav>
                                        <p:tav tm="100000">
                                          <p:val>
                                            <p:strVal val="#ppt_x"/>
                                          </p:val>
                                        </p:tav>
                                      </p:tavLst>
                                    </p:anim>
                                    <p:anim calcmode="lin" valueType="num">
                                      <p:cBhvr>
                                        <p:cTn id="55" dur="5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500"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500" fill="hold">
                                          <p:stCondLst>
                                            <p:cond delay="0"/>
                                          </p:stCondLst>
                                        </p:cTn>
                                        <p:tgtEl>
                                          <p:spTgt spid="169"/>
                                        </p:tgtEl>
                                        <p:attrNameLst>
                                          <p:attrName>style.visibility</p:attrName>
                                        </p:attrNameLst>
                                      </p:cBhvr>
                                      <p:to>
                                        <p:strVal val="visible"/>
                                      </p:to>
                                    </p:set>
                                    <p:animEffect transition="in" filter="fade">
                                      <p:cBhvr>
                                        <p:cTn id="64" dur="500"/>
                                        <p:tgtEl>
                                          <p:spTgt spid="169"/>
                                        </p:tgtEl>
                                      </p:cBhvr>
                                    </p:animEffect>
                                    <p:anim calcmode="lin" valueType="num">
                                      <p:cBhvr>
                                        <p:cTn id="65" dur="500" fill="hold"/>
                                        <p:tgtEl>
                                          <p:spTgt spid="169"/>
                                        </p:tgtEl>
                                        <p:attrNameLst>
                                          <p:attrName>ppt_x</p:attrName>
                                        </p:attrNameLst>
                                      </p:cBhvr>
                                      <p:tavLst>
                                        <p:tav tm="0">
                                          <p:val>
                                            <p:strVal val="#ppt_x"/>
                                          </p:val>
                                        </p:tav>
                                        <p:tav tm="100000">
                                          <p:val>
                                            <p:strVal val="#ppt_x"/>
                                          </p:val>
                                        </p:tav>
                                      </p:tavLst>
                                    </p:anim>
                                    <p:anim calcmode="lin" valueType="num">
                                      <p:cBhvr>
                                        <p:cTn id="66" dur="5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p:bldP spid="15" grpId="0"/>
      <p:bldP spid="591" grpId="0" bldLvl="0" animBg="1"/>
      <p:bldP spid="592" grpId="0" bldLvl="0" animBg="1"/>
      <p:bldP spid="593" grpId="0" bldLvl="0" animBg="1"/>
      <p:bldP spid="88"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34390" y="5334000"/>
            <a:ext cx="1327785" cy="436880"/>
            <a:chOff x="1296785" y="1150208"/>
            <a:chExt cx="1565957" cy="507409"/>
          </a:xfrm>
        </p:grpSpPr>
        <p:grpSp>
          <p:nvGrpSpPr>
            <p:cNvPr id="6" name="组合 5"/>
            <p:cNvGrpSpPr/>
            <p:nvPr/>
          </p:nvGrpSpPr>
          <p:grpSpPr>
            <a:xfrm>
              <a:off x="1296785" y="1150208"/>
              <a:ext cx="1565957" cy="507409"/>
              <a:chOff x="1296785" y="1150208"/>
              <a:chExt cx="1565957" cy="507409"/>
            </a:xfrm>
          </p:grpSpPr>
          <p:sp>
            <p:nvSpPr>
              <p:cNvPr id="153" name="矩形 152"/>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1296785" y="1150208"/>
                <a:ext cx="1529542" cy="457200"/>
              </a:xfrm>
              <a:prstGeom prst="rect">
                <a:avLst/>
              </a:prstGeom>
              <a:solidFill>
                <a:srgbClr val="FFA20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文本框 52"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372151" y="1150256"/>
                <a:ext cx="1378810" cy="427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i="0" u="none" strike="noStrike" kern="1200" cap="none" spc="0" normalizeH="0" baseline="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互联网</a:t>
                </a:r>
                <a:r>
                  <a:rPr kumimoji="0" lang="en-US" altLang="zh-CN" i="0" u="none" strike="noStrike" kern="1200" cap="none" spc="0" normalizeH="0" baseline="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a:t>
                </a:r>
              </a:p>
            </p:txBody>
          </p:sp>
        </p:grpSp>
        <p:grpSp>
          <p:nvGrpSpPr>
            <p:cNvPr id="9" name="Group 4"/>
            <p:cNvGrpSpPr>
              <a:grpSpLocks noChangeAspect="1"/>
            </p:cNvGrpSpPr>
            <p:nvPr/>
          </p:nvGrpSpPr>
          <p:grpSpPr bwMode="auto">
            <a:xfrm>
              <a:off x="2680018" y="1457959"/>
              <a:ext cx="85869" cy="111125"/>
              <a:chOff x="2149" y="674"/>
              <a:chExt cx="1462" cy="1892"/>
            </a:xfrm>
          </p:grpSpPr>
          <p:sp>
            <p:nvSpPr>
              <p:cNvPr id="10"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14" name="组合 13"/>
          <p:cNvGrpSpPr/>
          <p:nvPr/>
        </p:nvGrpSpPr>
        <p:grpSpPr>
          <a:xfrm>
            <a:off x="2357755" y="5334000"/>
            <a:ext cx="1327785" cy="436880"/>
            <a:chOff x="1296785" y="1150208"/>
            <a:chExt cx="1565957" cy="507409"/>
          </a:xfrm>
        </p:grpSpPr>
        <p:grpSp>
          <p:nvGrpSpPr>
            <p:cNvPr id="15" name="组合 14"/>
            <p:cNvGrpSpPr/>
            <p:nvPr/>
          </p:nvGrpSpPr>
          <p:grpSpPr>
            <a:xfrm>
              <a:off x="1296785" y="1150208"/>
              <a:ext cx="1565957" cy="507409"/>
              <a:chOff x="1296785" y="1150208"/>
              <a:chExt cx="1565957" cy="507409"/>
            </a:xfrm>
          </p:grpSpPr>
          <p:sp>
            <p:nvSpPr>
              <p:cNvPr id="16" name="矩形 15"/>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a:off x="1296785" y="1150208"/>
                <a:ext cx="1529542" cy="457200"/>
              </a:xfrm>
              <a:prstGeom prst="rect">
                <a:avLst/>
              </a:prstGeom>
              <a:solidFill>
                <a:srgbClr val="4E99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文本框 17"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372151" y="1150256"/>
                <a:ext cx="1378810" cy="427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i="0" u="none" strike="noStrike" kern="1200" cap="none" spc="0" normalizeH="0" baseline="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大数据</a:t>
                </a:r>
              </a:p>
            </p:txBody>
          </p:sp>
        </p:grpSp>
        <p:grpSp>
          <p:nvGrpSpPr>
            <p:cNvPr id="19" name="Group 4"/>
            <p:cNvGrpSpPr>
              <a:grpSpLocks noChangeAspect="1"/>
            </p:cNvGrpSpPr>
            <p:nvPr/>
          </p:nvGrpSpPr>
          <p:grpSpPr bwMode="auto">
            <a:xfrm>
              <a:off x="2680018" y="1457959"/>
              <a:ext cx="85869" cy="111125"/>
              <a:chOff x="2149" y="674"/>
              <a:chExt cx="1462" cy="1892"/>
            </a:xfrm>
          </p:grpSpPr>
          <p:sp>
            <p:nvSpPr>
              <p:cNvPr id="20"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23" name="组合 22"/>
          <p:cNvGrpSpPr/>
          <p:nvPr/>
        </p:nvGrpSpPr>
        <p:grpSpPr>
          <a:xfrm>
            <a:off x="3881120" y="5334000"/>
            <a:ext cx="1327785" cy="436880"/>
            <a:chOff x="1296785" y="1150208"/>
            <a:chExt cx="1565957" cy="507409"/>
          </a:xfrm>
        </p:grpSpPr>
        <p:grpSp>
          <p:nvGrpSpPr>
            <p:cNvPr id="24" name="组合 23"/>
            <p:cNvGrpSpPr/>
            <p:nvPr/>
          </p:nvGrpSpPr>
          <p:grpSpPr>
            <a:xfrm>
              <a:off x="1296785" y="1150208"/>
              <a:ext cx="1565957" cy="507409"/>
              <a:chOff x="1296785" y="1150208"/>
              <a:chExt cx="1565957" cy="507409"/>
            </a:xfrm>
          </p:grpSpPr>
          <p:sp>
            <p:nvSpPr>
              <p:cNvPr id="25" name="矩形 24"/>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a:off x="1296785" y="1150208"/>
                <a:ext cx="1529542" cy="457200"/>
              </a:xfrm>
              <a:prstGeom prst="rect">
                <a:avLst/>
              </a:prstGeom>
              <a:solidFill>
                <a:srgbClr val="46EFF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文本框 26"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372151" y="1150256"/>
                <a:ext cx="1378810" cy="427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i="0" u="none" strike="noStrike" kern="1200" cap="none" spc="0" normalizeH="0" baseline="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云计算</a:t>
                </a:r>
              </a:p>
            </p:txBody>
          </p:sp>
        </p:grpSp>
        <p:grpSp>
          <p:nvGrpSpPr>
            <p:cNvPr id="28" name="Group 4"/>
            <p:cNvGrpSpPr>
              <a:grpSpLocks noChangeAspect="1"/>
            </p:cNvGrpSpPr>
            <p:nvPr/>
          </p:nvGrpSpPr>
          <p:grpSpPr bwMode="auto">
            <a:xfrm>
              <a:off x="2680018" y="1457959"/>
              <a:ext cx="85869" cy="111125"/>
              <a:chOff x="2149" y="674"/>
              <a:chExt cx="1462" cy="1892"/>
            </a:xfrm>
          </p:grpSpPr>
          <p:sp>
            <p:nvSpPr>
              <p:cNvPr id="29"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32" name="组合 31"/>
          <p:cNvGrpSpPr/>
          <p:nvPr/>
        </p:nvGrpSpPr>
        <p:grpSpPr>
          <a:xfrm>
            <a:off x="5404485" y="5334000"/>
            <a:ext cx="1327785" cy="436880"/>
            <a:chOff x="1296785" y="1150208"/>
            <a:chExt cx="1565957" cy="507409"/>
          </a:xfrm>
        </p:grpSpPr>
        <p:grpSp>
          <p:nvGrpSpPr>
            <p:cNvPr id="33" name="组合 32"/>
            <p:cNvGrpSpPr/>
            <p:nvPr/>
          </p:nvGrpSpPr>
          <p:grpSpPr>
            <a:xfrm>
              <a:off x="1296785" y="1150208"/>
              <a:ext cx="1565957" cy="507409"/>
              <a:chOff x="1296785" y="1150208"/>
              <a:chExt cx="1565957" cy="507409"/>
            </a:xfrm>
          </p:grpSpPr>
          <p:sp>
            <p:nvSpPr>
              <p:cNvPr id="34" name="矩形 33"/>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nvSpPr>
            <p:spPr>
              <a:xfrm>
                <a:off x="1296785" y="1150208"/>
                <a:ext cx="1529542" cy="457200"/>
              </a:xfrm>
              <a:prstGeom prst="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文本框 35"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372151" y="1150256"/>
                <a:ext cx="1378810" cy="427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i="0" u="none" strike="noStrike" kern="1200" cap="none" spc="0" normalizeH="0" baseline="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人工智能</a:t>
                </a:r>
              </a:p>
            </p:txBody>
          </p:sp>
        </p:grpSp>
        <p:grpSp>
          <p:nvGrpSpPr>
            <p:cNvPr id="37" name="Group 4"/>
            <p:cNvGrpSpPr>
              <a:grpSpLocks noChangeAspect="1"/>
            </p:cNvGrpSpPr>
            <p:nvPr/>
          </p:nvGrpSpPr>
          <p:grpSpPr bwMode="auto">
            <a:xfrm>
              <a:off x="2680018" y="1457959"/>
              <a:ext cx="85869" cy="111125"/>
              <a:chOff x="2149" y="674"/>
              <a:chExt cx="1462" cy="1892"/>
            </a:xfrm>
          </p:grpSpPr>
          <p:sp>
            <p:nvSpPr>
              <p:cNvPr id="38"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41" name="组合 40"/>
          <p:cNvGrpSpPr/>
          <p:nvPr/>
        </p:nvGrpSpPr>
        <p:grpSpPr>
          <a:xfrm>
            <a:off x="9974580" y="5334000"/>
            <a:ext cx="1327785" cy="436880"/>
            <a:chOff x="1296785" y="1150208"/>
            <a:chExt cx="1565957" cy="507409"/>
          </a:xfrm>
        </p:grpSpPr>
        <p:grpSp>
          <p:nvGrpSpPr>
            <p:cNvPr id="42" name="组合 41"/>
            <p:cNvGrpSpPr/>
            <p:nvPr/>
          </p:nvGrpSpPr>
          <p:grpSpPr>
            <a:xfrm>
              <a:off x="1296785" y="1150208"/>
              <a:ext cx="1565957" cy="507409"/>
              <a:chOff x="1296785" y="1150208"/>
              <a:chExt cx="1565957" cy="507409"/>
            </a:xfrm>
          </p:grpSpPr>
          <p:sp>
            <p:nvSpPr>
              <p:cNvPr id="43" name="矩形 42"/>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a:off x="1296785" y="1150208"/>
                <a:ext cx="1529542" cy="457200"/>
              </a:xfrm>
              <a:prstGeom prst="rect">
                <a:avLst/>
              </a:prstGeom>
              <a:solidFill>
                <a:srgbClr val="3974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文本框 44"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372151" y="1150256"/>
                <a:ext cx="1378810" cy="427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i="0" u="none" strike="noStrike" kern="1200" cap="none" spc="0" normalizeH="0" baseline="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短视频</a:t>
                </a:r>
              </a:p>
            </p:txBody>
          </p:sp>
        </p:grpSp>
        <p:grpSp>
          <p:nvGrpSpPr>
            <p:cNvPr id="46" name="Group 4"/>
            <p:cNvGrpSpPr>
              <a:grpSpLocks noChangeAspect="1"/>
            </p:cNvGrpSpPr>
            <p:nvPr/>
          </p:nvGrpSpPr>
          <p:grpSpPr bwMode="auto">
            <a:xfrm>
              <a:off x="2680018" y="1457959"/>
              <a:ext cx="85869" cy="111125"/>
              <a:chOff x="2149" y="674"/>
              <a:chExt cx="1462" cy="1892"/>
            </a:xfrm>
          </p:grpSpPr>
          <p:sp>
            <p:nvSpPr>
              <p:cNvPr id="47"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50" name="组合 49"/>
          <p:cNvGrpSpPr/>
          <p:nvPr/>
        </p:nvGrpSpPr>
        <p:grpSpPr>
          <a:xfrm>
            <a:off x="6927850" y="5334000"/>
            <a:ext cx="1327785" cy="436880"/>
            <a:chOff x="1296785" y="1150208"/>
            <a:chExt cx="1565957" cy="507409"/>
          </a:xfrm>
        </p:grpSpPr>
        <p:grpSp>
          <p:nvGrpSpPr>
            <p:cNvPr id="51" name="组合 50"/>
            <p:cNvGrpSpPr/>
            <p:nvPr/>
          </p:nvGrpSpPr>
          <p:grpSpPr>
            <a:xfrm>
              <a:off x="1296785" y="1150208"/>
              <a:ext cx="1565957" cy="507409"/>
              <a:chOff x="1296785" y="1150208"/>
              <a:chExt cx="1565957" cy="507409"/>
            </a:xfrm>
          </p:grpSpPr>
          <p:sp>
            <p:nvSpPr>
              <p:cNvPr id="52" name="矩形 51"/>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矩形 53"/>
              <p:cNvSpPr/>
              <p:nvPr/>
            </p:nvSpPr>
            <p:spPr>
              <a:xfrm>
                <a:off x="1296785" y="1150208"/>
                <a:ext cx="1529542" cy="457200"/>
              </a:xfrm>
              <a:prstGeom prst="rect">
                <a:avLst/>
              </a:prstGeom>
              <a:solidFill>
                <a:srgbClr val="FFC4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文本框 54"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372151" y="1150256"/>
                <a:ext cx="1378810" cy="427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i="0" u="none" strike="noStrike" kern="1200" cap="none" spc="0" normalizeH="0" baseline="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区块链</a:t>
                </a:r>
              </a:p>
            </p:txBody>
          </p:sp>
        </p:grpSp>
        <p:grpSp>
          <p:nvGrpSpPr>
            <p:cNvPr id="56" name="Group 4"/>
            <p:cNvGrpSpPr>
              <a:grpSpLocks noChangeAspect="1"/>
            </p:cNvGrpSpPr>
            <p:nvPr/>
          </p:nvGrpSpPr>
          <p:grpSpPr bwMode="auto">
            <a:xfrm>
              <a:off x="2680018" y="1457959"/>
              <a:ext cx="85869" cy="111125"/>
              <a:chOff x="2149" y="674"/>
              <a:chExt cx="1462" cy="1892"/>
            </a:xfrm>
          </p:grpSpPr>
          <p:sp>
            <p:nvSpPr>
              <p:cNvPr id="57"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60" name="组合 59"/>
          <p:cNvGrpSpPr/>
          <p:nvPr/>
        </p:nvGrpSpPr>
        <p:grpSpPr>
          <a:xfrm>
            <a:off x="8451215" y="5334000"/>
            <a:ext cx="1327785" cy="436880"/>
            <a:chOff x="1296785" y="1150208"/>
            <a:chExt cx="1565957" cy="507409"/>
          </a:xfrm>
        </p:grpSpPr>
        <p:grpSp>
          <p:nvGrpSpPr>
            <p:cNvPr id="61" name="组合 60"/>
            <p:cNvGrpSpPr/>
            <p:nvPr/>
          </p:nvGrpSpPr>
          <p:grpSpPr>
            <a:xfrm>
              <a:off x="1296785" y="1150208"/>
              <a:ext cx="1565957" cy="507409"/>
              <a:chOff x="1296785" y="1150208"/>
              <a:chExt cx="1565957" cy="507409"/>
            </a:xfrm>
          </p:grpSpPr>
          <p:sp>
            <p:nvSpPr>
              <p:cNvPr id="62" name="矩形 61"/>
              <p:cNvSpPr/>
              <p:nvPr/>
            </p:nvSpPr>
            <p:spPr>
              <a:xfrm>
                <a:off x="1333200" y="1200417"/>
                <a:ext cx="1529542"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矩形 62"/>
              <p:cNvSpPr/>
              <p:nvPr/>
            </p:nvSpPr>
            <p:spPr>
              <a:xfrm>
                <a:off x="1296785" y="1150208"/>
                <a:ext cx="1529542" cy="457200"/>
              </a:xfrm>
              <a:prstGeom prst="rect">
                <a:avLst/>
              </a:prstGeom>
              <a:solidFill>
                <a:srgbClr val="32A1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文本框 63"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txBox="1"/>
              <p:nvPr/>
            </p:nvSpPr>
            <p:spPr>
              <a:xfrm>
                <a:off x="1372151" y="1150256"/>
                <a:ext cx="1378810" cy="427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i="0" u="none" strike="noStrike" kern="1200" cap="none" spc="0" normalizeH="0" baseline="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移动互联</a:t>
                </a:r>
              </a:p>
            </p:txBody>
          </p:sp>
        </p:grpSp>
        <p:grpSp>
          <p:nvGrpSpPr>
            <p:cNvPr id="65" name="Group 4"/>
            <p:cNvGrpSpPr>
              <a:grpSpLocks noChangeAspect="1"/>
            </p:cNvGrpSpPr>
            <p:nvPr/>
          </p:nvGrpSpPr>
          <p:grpSpPr bwMode="auto">
            <a:xfrm>
              <a:off x="2680018" y="1457959"/>
              <a:ext cx="85869" cy="111125"/>
              <a:chOff x="2149" y="674"/>
              <a:chExt cx="1462" cy="1892"/>
            </a:xfrm>
          </p:grpSpPr>
          <p:sp>
            <p:nvSpPr>
              <p:cNvPr id="66" name="Freeform 5"/>
              <p:cNvSpPr/>
              <p:nvPr/>
            </p:nvSpPr>
            <p:spPr bwMode="auto">
              <a:xfrm>
                <a:off x="2234" y="760"/>
                <a:ext cx="1294" cy="1720"/>
              </a:xfrm>
              <a:custGeom>
                <a:avLst/>
                <a:gdLst>
                  <a:gd name="T0" fmla="*/ 432 w 1294"/>
                  <a:gd name="T1" fmla="*/ 1549 h 1720"/>
                  <a:gd name="T2" fmla="*/ 343 w 1294"/>
                  <a:gd name="T3" fmla="*/ 1549 h 1720"/>
                  <a:gd name="T4" fmla="*/ 343 w 1294"/>
                  <a:gd name="T5" fmla="*/ 1378 h 1720"/>
                  <a:gd name="T6" fmla="*/ 258 w 1294"/>
                  <a:gd name="T7" fmla="*/ 1378 h 1720"/>
                  <a:gd name="T8" fmla="*/ 258 w 1294"/>
                  <a:gd name="T9" fmla="*/ 1204 h 1720"/>
                  <a:gd name="T10" fmla="*/ 172 w 1294"/>
                  <a:gd name="T11" fmla="*/ 1204 h 1720"/>
                  <a:gd name="T12" fmla="*/ 172 w 1294"/>
                  <a:gd name="T13" fmla="*/ 1033 h 1720"/>
                  <a:gd name="T14" fmla="*/ 86 w 1294"/>
                  <a:gd name="T15" fmla="*/ 1033 h 1720"/>
                  <a:gd name="T16" fmla="*/ 86 w 1294"/>
                  <a:gd name="T17" fmla="*/ 945 h 1720"/>
                  <a:gd name="T18" fmla="*/ 0 w 1294"/>
                  <a:gd name="T19" fmla="*/ 945 h 1720"/>
                  <a:gd name="T20" fmla="*/ 0 w 1294"/>
                  <a:gd name="T21" fmla="*/ 773 h 1720"/>
                  <a:gd name="T22" fmla="*/ 172 w 1294"/>
                  <a:gd name="T23" fmla="*/ 773 h 1720"/>
                  <a:gd name="T24" fmla="*/ 172 w 1294"/>
                  <a:gd name="T25" fmla="*/ 859 h 1720"/>
                  <a:gd name="T26" fmla="*/ 258 w 1294"/>
                  <a:gd name="T27" fmla="*/ 859 h 1720"/>
                  <a:gd name="T28" fmla="*/ 258 w 1294"/>
                  <a:gd name="T29" fmla="*/ 1121 h 1720"/>
                  <a:gd name="T30" fmla="*/ 343 w 1294"/>
                  <a:gd name="T31" fmla="*/ 1121 h 1720"/>
                  <a:gd name="T32" fmla="*/ 346 w 1294"/>
                  <a:gd name="T33" fmla="*/ 0 h 1720"/>
                  <a:gd name="T34" fmla="*/ 517 w 1294"/>
                  <a:gd name="T35" fmla="*/ 0 h 1720"/>
                  <a:gd name="T36" fmla="*/ 517 w 1294"/>
                  <a:gd name="T37" fmla="*/ 776 h 1720"/>
                  <a:gd name="T38" fmla="*/ 603 w 1294"/>
                  <a:gd name="T39" fmla="*/ 776 h 1720"/>
                  <a:gd name="T40" fmla="*/ 603 w 1294"/>
                  <a:gd name="T41" fmla="*/ 430 h 1720"/>
                  <a:gd name="T42" fmla="*/ 777 w 1294"/>
                  <a:gd name="T43" fmla="*/ 430 h 1720"/>
                  <a:gd name="T44" fmla="*/ 775 w 1294"/>
                  <a:gd name="T45" fmla="*/ 776 h 1720"/>
                  <a:gd name="T46" fmla="*/ 860 w 1294"/>
                  <a:gd name="T47" fmla="*/ 776 h 1720"/>
                  <a:gd name="T48" fmla="*/ 860 w 1294"/>
                  <a:gd name="T49" fmla="*/ 516 h 1720"/>
                  <a:gd name="T50" fmla="*/ 1034 w 1294"/>
                  <a:gd name="T51" fmla="*/ 516 h 1720"/>
                  <a:gd name="T52" fmla="*/ 1034 w 1294"/>
                  <a:gd name="T53" fmla="*/ 861 h 1720"/>
                  <a:gd name="T54" fmla="*/ 1120 w 1294"/>
                  <a:gd name="T55" fmla="*/ 861 h 1720"/>
                  <a:gd name="T56" fmla="*/ 1120 w 1294"/>
                  <a:gd name="T57" fmla="*/ 602 h 1720"/>
                  <a:gd name="T58" fmla="*/ 1206 w 1294"/>
                  <a:gd name="T59" fmla="*/ 602 h 1720"/>
                  <a:gd name="T60" fmla="*/ 1206 w 1294"/>
                  <a:gd name="T61" fmla="*/ 687 h 1720"/>
                  <a:gd name="T62" fmla="*/ 1294 w 1294"/>
                  <a:gd name="T63" fmla="*/ 687 h 1720"/>
                  <a:gd name="T64" fmla="*/ 1294 w 1294"/>
                  <a:gd name="T65" fmla="*/ 1290 h 1720"/>
                  <a:gd name="T66" fmla="*/ 1208 w 1294"/>
                  <a:gd name="T67" fmla="*/ 1290 h 1720"/>
                  <a:gd name="T68" fmla="*/ 1208 w 1294"/>
                  <a:gd name="T69" fmla="*/ 1549 h 1720"/>
                  <a:gd name="T70" fmla="*/ 1123 w 1294"/>
                  <a:gd name="T71" fmla="*/ 1549 h 1720"/>
                  <a:gd name="T72" fmla="*/ 1123 w 1294"/>
                  <a:gd name="T73" fmla="*/ 1720 h 1720"/>
                  <a:gd name="T74" fmla="*/ 432 w 1294"/>
                  <a:gd name="T75" fmla="*/ 1720 h 1720"/>
                  <a:gd name="T76" fmla="*/ 432 w 1294"/>
                  <a:gd name="T77" fmla="*/ 1549 h 1720"/>
                  <a:gd name="T78" fmla="*/ 432 w 1294"/>
                  <a:gd name="T79" fmla="*/ 154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4" h="1720">
                    <a:moveTo>
                      <a:pt x="432" y="1549"/>
                    </a:moveTo>
                    <a:lnTo>
                      <a:pt x="343" y="1549"/>
                    </a:lnTo>
                    <a:lnTo>
                      <a:pt x="343" y="1378"/>
                    </a:lnTo>
                    <a:lnTo>
                      <a:pt x="258" y="1378"/>
                    </a:lnTo>
                    <a:lnTo>
                      <a:pt x="258" y="1204"/>
                    </a:lnTo>
                    <a:lnTo>
                      <a:pt x="172" y="1204"/>
                    </a:lnTo>
                    <a:lnTo>
                      <a:pt x="172" y="1033"/>
                    </a:lnTo>
                    <a:lnTo>
                      <a:pt x="86" y="1033"/>
                    </a:lnTo>
                    <a:lnTo>
                      <a:pt x="86" y="945"/>
                    </a:lnTo>
                    <a:lnTo>
                      <a:pt x="0" y="945"/>
                    </a:lnTo>
                    <a:lnTo>
                      <a:pt x="0" y="773"/>
                    </a:lnTo>
                    <a:lnTo>
                      <a:pt x="172" y="773"/>
                    </a:lnTo>
                    <a:lnTo>
                      <a:pt x="172" y="859"/>
                    </a:lnTo>
                    <a:lnTo>
                      <a:pt x="258" y="859"/>
                    </a:lnTo>
                    <a:lnTo>
                      <a:pt x="258" y="1121"/>
                    </a:lnTo>
                    <a:lnTo>
                      <a:pt x="343" y="1121"/>
                    </a:lnTo>
                    <a:lnTo>
                      <a:pt x="346" y="0"/>
                    </a:lnTo>
                    <a:lnTo>
                      <a:pt x="517" y="0"/>
                    </a:lnTo>
                    <a:lnTo>
                      <a:pt x="517" y="776"/>
                    </a:lnTo>
                    <a:lnTo>
                      <a:pt x="603" y="776"/>
                    </a:lnTo>
                    <a:lnTo>
                      <a:pt x="603" y="430"/>
                    </a:lnTo>
                    <a:lnTo>
                      <a:pt x="777" y="430"/>
                    </a:lnTo>
                    <a:lnTo>
                      <a:pt x="775" y="776"/>
                    </a:lnTo>
                    <a:lnTo>
                      <a:pt x="860" y="776"/>
                    </a:lnTo>
                    <a:lnTo>
                      <a:pt x="860" y="516"/>
                    </a:lnTo>
                    <a:lnTo>
                      <a:pt x="1034" y="516"/>
                    </a:lnTo>
                    <a:lnTo>
                      <a:pt x="1034" y="861"/>
                    </a:lnTo>
                    <a:lnTo>
                      <a:pt x="1120" y="861"/>
                    </a:lnTo>
                    <a:lnTo>
                      <a:pt x="1120" y="602"/>
                    </a:lnTo>
                    <a:lnTo>
                      <a:pt x="1206" y="602"/>
                    </a:lnTo>
                    <a:lnTo>
                      <a:pt x="1206" y="687"/>
                    </a:lnTo>
                    <a:lnTo>
                      <a:pt x="1294" y="687"/>
                    </a:lnTo>
                    <a:lnTo>
                      <a:pt x="1294" y="1290"/>
                    </a:lnTo>
                    <a:lnTo>
                      <a:pt x="1208" y="1290"/>
                    </a:lnTo>
                    <a:lnTo>
                      <a:pt x="1208" y="1549"/>
                    </a:lnTo>
                    <a:lnTo>
                      <a:pt x="1123" y="1549"/>
                    </a:lnTo>
                    <a:lnTo>
                      <a:pt x="1123" y="1720"/>
                    </a:lnTo>
                    <a:lnTo>
                      <a:pt x="432" y="1720"/>
                    </a:lnTo>
                    <a:lnTo>
                      <a:pt x="432" y="1549"/>
                    </a:lnTo>
                    <a:lnTo>
                      <a:pt x="432" y="15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6"/>
              <p:cNvSpPr>
                <a:spLocks noEditPoints="1"/>
              </p:cNvSpPr>
              <p:nvPr/>
            </p:nvSpPr>
            <p:spPr bwMode="auto">
              <a:xfrm>
                <a:off x="2149" y="674"/>
                <a:ext cx="1462" cy="1892"/>
              </a:xfrm>
              <a:custGeom>
                <a:avLst/>
                <a:gdLst>
                  <a:gd name="T0" fmla="*/ 428 w 1462"/>
                  <a:gd name="T1" fmla="*/ 0 h 1892"/>
                  <a:gd name="T2" fmla="*/ 602 w 1462"/>
                  <a:gd name="T3" fmla="*/ 0 h 1892"/>
                  <a:gd name="T4" fmla="*/ 602 w 1462"/>
                  <a:gd name="T5" fmla="*/ 86 h 1892"/>
                  <a:gd name="T6" fmla="*/ 428 w 1462"/>
                  <a:gd name="T7" fmla="*/ 86 h 1892"/>
                  <a:gd name="T8" fmla="*/ 428 w 1462"/>
                  <a:gd name="T9" fmla="*/ 0 h 1892"/>
                  <a:gd name="T10" fmla="*/ 1291 w 1462"/>
                  <a:gd name="T11" fmla="*/ 688 h 1892"/>
                  <a:gd name="T12" fmla="*/ 1377 w 1462"/>
                  <a:gd name="T13" fmla="*/ 688 h 1892"/>
                  <a:gd name="T14" fmla="*/ 1377 w 1462"/>
                  <a:gd name="T15" fmla="*/ 773 h 1892"/>
                  <a:gd name="T16" fmla="*/ 1291 w 1462"/>
                  <a:gd name="T17" fmla="*/ 773 h 1892"/>
                  <a:gd name="T18" fmla="*/ 1291 w 1462"/>
                  <a:gd name="T19" fmla="*/ 688 h 1892"/>
                  <a:gd name="T20" fmla="*/ 1377 w 1462"/>
                  <a:gd name="T21" fmla="*/ 773 h 1892"/>
                  <a:gd name="T22" fmla="*/ 1462 w 1462"/>
                  <a:gd name="T23" fmla="*/ 773 h 1892"/>
                  <a:gd name="T24" fmla="*/ 1462 w 1462"/>
                  <a:gd name="T25" fmla="*/ 1376 h 1892"/>
                  <a:gd name="T26" fmla="*/ 1377 w 1462"/>
                  <a:gd name="T27" fmla="*/ 1376 h 1892"/>
                  <a:gd name="T28" fmla="*/ 1377 w 1462"/>
                  <a:gd name="T29" fmla="*/ 773 h 1892"/>
                  <a:gd name="T30" fmla="*/ 1291 w 1462"/>
                  <a:gd name="T31" fmla="*/ 1376 h 1892"/>
                  <a:gd name="T32" fmla="*/ 1377 w 1462"/>
                  <a:gd name="T33" fmla="*/ 1376 h 1892"/>
                  <a:gd name="T34" fmla="*/ 1377 w 1462"/>
                  <a:gd name="T35" fmla="*/ 1635 h 1892"/>
                  <a:gd name="T36" fmla="*/ 1291 w 1462"/>
                  <a:gd name="T37" fmla="*/ 1635 h 1892"/>
                  <a:gd name="T38" fmla="*/ 1291 w 1462"/>
                  <a:gd name="T39" fmla="*/ 1376 h 1892"/>
                  <a:gd name="T40" fmla="*/ 1205 w 1462"/>
                  <a:gd name="T41" fmla="*/ 1806 h 1892"/>
                  <a:gd name="T42" fmla="*/ 517 w 1462"/>
                  <a:gd name="T43" fmla="*/ 1806 h 1892"/>
                  <a:gd name="T44" fmla="*/ 517 w 1462"/>
                  <a:gd name="T45" fmla="*/ 1635 h 1892"/>
                  <a:gd name="T46" fmla="*/ 428 w 1462"/>
                  <a:gd name="T47" fmla="*/ 1635 h 1892"/>
                  <a:gd name="T48" fmla="*/ 428 w 1462"/>
                  <a:gd name="T49" fmla="*/ 1892 h 1892"/>
                  <a:gd name="T50" fmla="*/ 1291 w 1462"/>
                  <a:gd name="T51" fmla="*/ 1892 h 1892"/>
                  <a:gd name="T52" fmla="*/ 1291 w 1462"/>
                  <a:gd name="T53" fmla="*/ 1635 h 1892"/>
                  <a:gd name="T54" fmla="*/ 1205 w 1462"/>
                  <a:gd name="T55" fmla="*/ 1635 h 1892"/>
                  <a:gd name="T56" fmla="*/ 1205 w 1462"/>
                  <a:gd name="T57" fmla="*/ 1806 h 1892"/>
                  <a:gd name="T58" fmla="*/ 343 w 1462"/>
                  <a:gd name="T59" fmla="*/ 1464 h 1892"/>
                  <a:gd name="T60" fmla="*/ 428 w 1462"/>
                  <a:gd name="T61" fmla="*/ 1464 h 1892"/>
                  <a:gd name="T62" fmla="*/ 428 w 1462"/>
                  <a:gd name="T63" fmla="*/ 1635 h 1892"/>
                  <a:gd name="T64" fmla="*/ 343 w 1462"/>
                  <a:gd name="T65" fmla="*/ 1635 h 1892"/>
                  <a:gd name="T66" fmla="*/ 343 w 1462"/>
                  <a:gd name="T67" fmla="*/ 1464 h 1892"/>
                  <a:gd name="T68" fmla="*/ 257 w 1462"/>
                  <a:gd name="T69" fmla="*/ 1290 h 1892"/>
                  <a:gd name="T70" fmla="*/ 343 w 1462"/>
                  <a:gd name="T71" fmla="*/ 1290 h 1892"/>
                  <a:gd name="T72" fmla="*/ 343 w 1462"/>
                  <a:gd name="T73" fmla="*/ 1464 h 1892"/>
                  <a:gd name="T74" fmla="*/ 257 w 1462"/>
                  <a:gd name="T75" fmla="*/ 1464 h 1892"/>
                  <a:gd name="T76" fmla="*/ 257 w 1462"/>
                  <a:gd name="T77" fmla="*/ 1290 h 1892"/>
                  <a:gd name="T78" fmla="*/ 171 w 1462"/>
                  <a:gd name="T79" fmla="*/ 1119 h 1892"/>
                  <a:gd name="T80" fmla="*/ 257 w 1462"/>
                  <a:gd name="T81" fmla="*/ 1119 h 1892"/>
                  <a:gd name="T82" fmla="*/ 257 w 1462"/>
                  <a:gd name="T83" fmla="*/ 1290 h 1892"/>
                  <a:gd name="T84" fmla="*/ 171 w 1462"/>
                  <a:gd name="T85" fmla="*/ 1290 h 1892"/>
                  <a:gd name="T86" fmla="*/ 171 w 1462"/>
                  <a:gd name="T87" fmla="*/ 1119 h 1892"/>
                  <a:gd name="T88" fmla="*/ 85 w 1462"/>
                  <a:gd name="T89" fmla="*/ 1031 h 1892"/>
                  <a:gd name="T90" fmla="*/ 171 w 1462"/>
                  <a:gd name="T91" fmla="*/ 1031 h 1892"/>
                  <a:gd name="T92" fmla="*/ 171 w 1462"/>
                  <a:gd name="T93" fmla="*/ 1119 h 1892"/>
                  <a:gd name="T94" fmla="*/ 85 w 1462"/>
                  <a:gd name="T95" fmla="*/ 1119 h 1892"/>
                  <a:gd name="T96" fmla="*/ 85 w 1462"/>
                  <a:gd name="T97" fmla="*/ 1031 h 1892"/>
                  <a:gd name="T98" fmla="*/ 257 w 1462"/>
                  <a:gd name="T99" fmla="*/ 859 h 1892"/>
                  <a:gd name="T100" fmla="*/ 257 w 1462"/>
                  <a:gd name="T101" fmla="*/ 773 h 1892"/>
                  <a:gd name="T102" fmla="*/ 0 w 1462"/>
                  <a:gd name="T103" fmla="*/ 773 h 1892"/>
                  <a:gd name="T104" fmla="*/ 0 w 1462"/>
                  <a:gd name="T105" fmla="*/ 1031 h 1892"/>
                  <a:gd name="T106" fmla="*/ 85 w 1462"/>
                  <a:gd name="T107" fmla="*/ 1031 h 1892"/>
                  <a:gd name="T108" fmla="*/ 85 w 1462"/>
                  <a:gd name="T109" fmla="*/ 859 h 1892"/>
                  <a:gd name="T110" fmla="*/ 257 w 1462"/>
                  <a:gd name="T111" fmla="*/ 859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1892">
                    <a:moveTo>
                      <a:pt x="428" y="0"/>
                    </a:moveTo>
                    <a:lnTo>
                      <a:pt x="602" y="0"/>
                    </a:lnTo>
                    <a:lnTo>
                      <a:pt x="602" y="86"/>
                    </a:lnTo>
                    <a:lnTo>
                      <a:pt x="428" y="86"/>
                    </a:lnTo>
                    <a:lnTo>
                      <a:pt x="428" y="0"/>
                    </a:lnTo>
                    <a:close/>
                    <a:moveTo>
                      <a:pt x="1291" y="688"/>
                    </a:moveTo>
                    <a:lnTo>
                      <a:pt x="1377" y="688"/>
                    </a:lnTo>
                    <a:lnTo>
                      <a:pt x="1377" y="773"/>
                    </a:lnTo>
                    <a:lnTo>
                      <a:pt x="1291" y="773"/>
                    </a:lnTo>
                    <a:lnTo>
                      <a:pt x="1291" y="688"/>
                    </a:lnTo>
                    <a:close/>
                    <a:moveTo>
                      <a:pt x="1377" y="773"/>
                    </a:moveTo>
                    <a:lnTo>
                      <a:pt x="1462" y="773"/>
                    </a:lnTo>
                    <a:lnTo>
                      <a:pt x="1462" y="1376"/>
                    </a:lnTo>
                    <a:lnTo>
                      <a:pt x="1377" y="1376"/>
                    </a:lnTo>
                    <a:lnTo>
                      <a:pt x="1377" y="773"/>
                    </a:lnTo>
                    <a:close/>
                    <a:moveTo>
                      <a:pt x="1291" y="1376"/>
                    </a:moveTo>
                    <a:lnTo>
                      <a:pt x="1377" y="1376"/>
                    </a:lnTo>
                    <a:lnTo>
                      <a:pt x="1377" y="1635"/>
                    </a:lnTo>
                    <a:lnTo>
                      <a:pt x="1291" y="1635"/>
                    </a:lnTo>
                    <a:lnTo>
                      <a:pt x="1291" y="1376"/>
                    </a:lnTo>
                    <a:close/>
                    <a:moveTo>
                      <a:pt x="1205" y="1806"/>
                    </a:moveTo>
                    <a:lnTo>
                      <a:pt x="517" y="1806"/>
                    </a:lnTo>
                    <a:lnTo>
                      <a:pt x="517" y="1635"/>
                    </a:lnTo>
                    <a:lnTo>
                      <a:pt x="428" y="1635"/>
                    </a:lnTo>
                    <a:lnTo>
                      <a:pt x="428" y="1892"/>
                    </a:lnTo>
                    <a:lnTo>
                      <a:pt x="1291" y="1892"/>
                    </a:lnTo>
                    <a:lnTo>
                      <a:pt x="1291" y="1635"/>
                    </a:lnTo>
                    <a:lnTo>
                      <a:pt x="1205" y="1635"/>
                    </a:lnTo>
                    <a:lnTo>
                      <a:pt x="1205" y="1806"/>
                    </a:lnTo>
                    <a:close/>
                    <a:moveTo>
                      <a:pt x="343" y="1464"/>
                    </a:moveTo>
                    <a:lnTo>
                      <a:pt x="428" y="1464"/>
                    </a:lnTo>
                    <a:lnTo>
                      <a:pt x="428" y="1635"/>
                    </a:lnTo>
                    <a:lnTo>
                      <a:pt x="343" y="1635"/>
                    </a:lnTo>
                    <a:lnTo>
                      <a:pt x="343" y="1464"/>
                    </a:lnTo>
                    <a:close/>
                    <a:moveTo>
                      <a:pt x="257" y="1290"/>
                    </a:moveTo>
                    <a:lnTo>
                      <a:pt x="343" y="1290"/>
                    </a:lnTo>
                    <a:lnTo>
                      <a:pt x="343" y="1464"/>
                    </a:lnTo>
                    <a:lnTo>
                      <a:pt x="257" y="1464"/>
                    </a:lnTo>
                    <a:lnTo>
                      <a:pt x="257" y="1290"/>
                    </a:lnTo>
                    <a:close/>
                    <a:moveTo>
                      <a:pt x="171" y="1119"/>
                    </a:moveTo>
                    <a:lnTo>
                      <a:pt x="257" y="1119"/>
                    </a:lnTo>
                    <a:lnTo>
                      <a:pt x="257" y="1290"/>
                    </a:lnTo>
                    <a:lnTo>
                      <a:pt x="171" y="1290"/>
                    </a:lnTo>
                    <a:lnTo>
                      <a:pt x="171" y="1119"/>
                    </a:lnTo>
                    <a:close/>
                    <a:moveTo>
                      <a:pt x="85" y="1031"/>
                    </a:moveTo>
                    <a:lnTo>
                      <a:pt x="171" y="1031"/>
                    </a:lnTo>
                    <a:lnTo>
                      <a:pt x="171" y="1119"/>
                    </a:lnTo>
                    <a:lnTo>
                      <a:pt x="85" y="1119"/>
                    </a:lnTo>
                    <a:lnTo>
                      <a:pt x="85" y="1031"/>
                    </a:lnTo>
                    <a:close/>
                    <a:moveTo>
                      <a:pt x="257" y="859"/>
                    </a:moveTo>
                    <a:lnTo>
                      <a:pt x="257" y="773"/>
                    </a:lnTo>
                    <a:lnTo>
                      <a:pt x="0" y="773"/>
                    </a:lnTo>
                    <a:lnTo>
                      <a:pt x="0" y="1031"/>
                    </a:lnTo>
                    <a:lnTo>
                      <a:pt x="85" y="1031"/>
                    </a:lnTo>
                    <a:lnTo>
                      <a:pt x="85" y="859"/>
                    </a:lnTo>
                    <a:lnTo>
                      <a:pt x="257" y="8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7"/>
              <p:cNvSpPr>
                <a:spLocks noEditPoints="1"/>
              </p:cNvSpPr>
              <p:nvPr/>
            </p:nvSpPr>
            <p:spPr bwMode="auto">
              <a:xfrm>
                <a:off x="2406" y="760"/>
                <a:ext cx="1034" cy="1121"/>
              </a:xfrm>
              <a:custGeom>
                <a:avLst/>
                <a:gdLst>
                  <a:gd name="T0" fmla="*/ 86 w 1034"/>
                  <a:gd name="T1" fmla="*/ 859 h 1121"/>
                  <a:gd name="T2" fmla="*/ 86 w 1034"/>
                  <a:gd name="T3" fmla="*/ 1121 h 1121"/>
                  <a:gd name="T4" fmla="*/ 171 w 1034"/>
                  <a:gd name="T5" fmla="*/ 1121 h 1121"/>
                  <a:gd name="T6" fmla="*/ 171 w 1034"/>
                  <a:gd name="T7" fmla="*/ 0 h 1121"/>
                  <a:gd name="T8" fmla="*/ 86 w 1034"/>
                  <a:gd name="T9" fmla="*/ 0 h 1121"/>
                  <a:gd name="T10" fmla="*/ 86 w 1034"/>
                  <a:gd name="T11" fmla="*/ 773 h 1121"/>
                  <a:gd name="T12" fmla="*/ 0 w 1034"/>
                  <a:gd name="T13" fmla="*/ 773 h 1121"/>
                  <a:gd name="T14" fmla="*/ 0 w 1034"/>
                  <a:gd name="T15" fmla="*/ 859 h 1121"/>
                  <a:gd name="T16" fmla="*/ 86 w 1034"/>
                  <a:gd name="T17" fmla="*/ 859 h 1121"/>
                  <a:gd name="T18" fmla="*/ 431 w 1034"/>
                  <a:gd name="T19" fmla="*/ 776 h 1121"/>
                  <a:gd name="T20" fmla="*/ 431 w 1034"/>
                  <a:gd name="T21" fmla="*/ 430 h 1121"/>
                  <a:gd name="T22" fmla="*/ 603 w 1034"/>
                  <a:gd name="T23" fmla="*/ 430 h 1121"/>
                  <a:gd name="T24" fmla="*/ 603 w 1034"/>
                  <a:gd name="T25" fmla="*/ 345 h 1121"/>
                  <a:gd name="T26" fmla="*/ 431 w 1034"/>
                  <a:gd name="T27" fmla="*/ 345 h 1121"/>
                  <a:gd name="T28" fmla="*/ 431 w 1034"/>
                  <a:gd name="T29" fmla="*/ 0 h 1121"/>
                  <a:gd name="T30" fmla="*/ 345 w 1034"/>
                  <a:gd name="T31" fmla="*/ 0 h 1121"/>
                  <a:gd name="T32" fmla="*/ 345 w 1034"/>
                  <a:gd name="T33" fmla="*/ 776 h 1121"/>
                  <a:gd name="T34" fmla="*/ 431 w 1034"/>
                  <a:gd name="T35" fmla="*/ 776 h 1121"/>
                  <a:gd name="T36" fmla="*/ 688 w 1034"/>
                  <a:gd name="T37" fmla="*/ 776 h 1121"/>
                  <a:gd name="T38" fmla="*/ 688 w 1034"/>
                  <a:gd name="T39" fmla="*/ 516 h 1121"/>
                  <a:gd name="T40" fmla="*/ 862 w 1034"/>
                  <a:gd name="T41" fmla="*/ 516 h 1121"/>
                  <a:gd name="T42" fmla="*/ 862 w 1034"/>
                  <a:gd name="T43" fmla="*/ 430 h 1121"/>
                  <a:gd name="T44" fmla="*/ 603 w 1034"/>
                  <a:gd name="T45" fmla="*/ 430 h 1121"/>
                  <a:gd name="T46" fmla="*/ 603 w 1034"/>
                  <a:gd name="T47" fmla="*/ 776 h 1121"/>
                  <a:gd name="T48" fmla="*/ 688 w 1034"/>
                  <a:gd name="T49" fmla="*/ 776 h 1121"/>
                  <a:gd name="T50" fmla="*/ 948 w 1034"/>
                  <a:gd name="T51" fmla="*/ 861 h 1121"/>
                  <a:gd name="T52" fmla="*/ 948 w 1034"/>
                  <a:gd name="T53" fmla="*/ 602 h 1121"/>
                  <a:gd name="T54" fmla="*/ 1034 w 1034"/>
                  <a:gd name="T55" fmla="*/ 602 h 1121"/>
                  <a:gd name="T56" fmla="*/ 1034 w 1034"/>
                  <a:gd name="T57" fmla="*/ 516 h 1121"/>
                  <a:gd name="T58" fmla="*/ 862 w 1034"/>
                  <a:gd name="T59" fmla="*/ 516 h 1121"/>
                  <a:gd name="T60" fmla="*/ 862 w 1034"/>
                  <a:gd name="T61" fmla="*/ 861 h 1121"/>
                  <a:gd name="T62" fmla="*/ 948 w 1034"/>
                  <a:gd name="T63" fmla="*/ 86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4" h="1121">
                    <a:moveTo>
                      <a:pt x="86" y="859"/>
                    </a:moveTo>
                    <a:lnTo>
                      <a:pt x="86" y="1121"/>
                    </a:lnTo>
                    <a:lnTo>
                      <a:pt x="171" y="1121"/>
                    </a:lnTo>
                    <a:lnTo>
                      <a:pt x="171" y="0"/>
                    </a:lnTo>
                    <a:lnTo>
                      <a:pt x="86" y="0"/>
                    </a:lnTo>
                    <a:lnTo>
                      <a:pt x="86" y="773"/>
                    </a:lnTo>
                    <a:lnTo>
                      <a:pt x="0" y="773"/>
                    </a:lnTo>
                    <a:lnTo>
                      <a:pt x="0" y="859"/>
                    </a:lnTo>
                    <a:lnTo>
                      <a:pt x="86" y="859"/>
                    </a:lnTo>
                    <a:close/>
                    <a:moveTo>
                      <a:pt x="431" y="776"/>
                    </a:moveTo>
                    <a:lnTo>
                      <a:pt x="431" y="430"/>
                    </a:lnTo>
                    <a:lnTo>
                      <a:pt x="603" y="430"/>
                    </a:lnTo>
                    <a:lnTo>
                      <a:pt x="603" y="345"/>
                    </a:lnTo>
                    <a:lnTo>
                      <a:pt x="431" y="345"/>
                    </a:lnTo>
                    <a:lnTo>
                      <a:pt x="431" y="0"/>
                    </a:lnTo>
                    <a:lnTo>
                      <a:pt x="345" y="0"/>
                    </a:lnTo>
                    <a:lnTo>
                      <a:pt x="345" y="776"/>
                    </a:lnTo>
                    <a:lnTo>
                      <a:pt x="431" y="776"/>
                    </a:lnTo>
                    <a:close/>
                    <a:moveTo>
                      <a:pt x="688" y="776"/>
                    </a:moveTo>
                    <a:lnTo>
                      <a:pt x="688" y="516"/>
                    </a:lnTo>
                    <a:lnTo>
                      <a:pt x="862" y="516"/>
                    </a:lnTo>
                    <a:lnTo>
                      <a:pt x="862" y="430"/>
                    </a:lnTo>
                    <a:lnTo>
                      <a:pt x="603" y="430"/>
                    </a:lnTo>
                    <a:lnTo>
                      <a:pt x="603" y="776"/>
                    </a:lnTo>
                    <a:lnTo>
                      <a:pt x="688" y="776"/>
                    </a:lnTo>
                    <a:close/>
                    <a:moveTo>
                      <a:pt x="948" y="861"/>
                    </a:moveTo>
                    <a:lnTo>
                      <a:pt x="948" y="602"/>
                    </a:lnTo>
                    <a:lnTo>
                      <a:pt x="1034" y="602"/>
                    </a:lnTo>
                    <a:lnTo>
                      <a:pt x="1034" y="516"/>
                    </a:lnTo>
                    <a:lnTo>
                      <a:pt x="862" y="516"/>
                    </a:lnTo>
                    <a:lnTo>
                      <a:pt x="862" y="861"/>
                    </a:lnTo>
                    <a:lnTo>
                      <a:pt x="948" y="86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70" name="Rectangle 2"/>
          <p:cNvSpPr txBox="1"/>
          <p:nvPr/>
        </p:nvSpPr>
        <p:spPr>
          <a:xfrm>
            <a:off x="1057910" y="1511300"/>
            <a:ext cx="10041255" cy="3128010"/>
          </a:xfrm>
          <a:prstGeom prst="rect">
            <a:avLst/>
          </a:prstGeom>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fontAlgn="auto">
              <a:lnSpc>
                <a:spcPct val="150000"/>
              </a:lnSpc>
              <a:buClrTx/>
              <a:buSzTx/>
              <a:buNone/>
              <a:defRPr/>
            </a:pPr>
            <a:r>
              <a:rPr lang="en-US" altLang="zh-CN" sz="1800" dirty="0">
                <a:solidFill>
                  <a:schemeClr val="tx1">
                    <a:lumMod val="75000"/>
                    <a:lumOff val="25000"/>
                  </a:schemeClr>
                </a:solidFill>
                <a:sym typeface="+mn-ea"/>
              </a:rPr>
              <a:t>      在加快转型的</a:t>
            </a:r>
            <a:r>
              <a:rPr lang="zh-CN" altLang="en-US" sz="1800" dirty="0">
                <a:solidFill>
                  <a:schemeClr val="tx1">
                    <a:lumMod val="75000"/>
                    <a:lumOff val="25000"/>
                  </a:schemeClr>
                </a:solidFill>
                <a:sym typeface="+mn-ea"/>
              </a:rPr>
              <a:t>整体大</a:t>
            </a:r>
            <a:r>
              <a:rPr lang="en-US" altLang="zh-CN" sz="1800" dirty="0">
                <a:solidFill>
                  <a:schemeClr val="tx1">
                    <a:lumMod val="75000"/>
                    <a:lumOff val="25000"/>
                  </a:schemeClr>
                </a:solidFill>
                <a:sym typeface="+mn-ea"/>
              </a:rPr>
              <a:t>背景下，软件行业“互联网+”、大数据、云计算、人工智能、区块链、5G</a:t>
            </a:r>
            <a:r>
              <a:rPr lang="zh-CN" altLang="en-US" sz="1800" dirty="0">
                <a:solidFill>
                  <a:schemeClr val="tx1">
                    <a:lumMod val="75000"/>
                    <a:lumOff val="25000"/>
                  </a:schemeClr>
                </a:solidFill>
                <a:sym typeface="+mn-ea"/>
              </a:rPr>
              <a:t>、移动互联</a:t>
            </a:r>
            <a:r>
              <a:rPr lang="en-US" altLang="zh-CN" sz="1800" dirty="0">
                <a:solidFill>
                  <a:schemeClr val="tx1">
                    <a:lumMod val="75000"/>
                    <a:lumOff val="25000"/>
                  </a:schemeClr>
                </a:solidFill>
                <a:sym typeface="+mn-ea"/>
              </a:rPr>
              <a:t>等热点不断涌现，行业</a:t>
            </a:r>
            <a:r>
              <a:rPr lang="zh-CN" altLang="en-US" sz="1800" dirty="0">
                <a:solidFill>
                  <a:schemeClr val="tx1">
                    <a:lumMod val="75000"/>
                    <a:lumOff val="25000"/>
                  </a:schemeClr>
                </a:solidFill>
                <a:sym typeface="+mn-ea"/>
              </a:rPr>
              <a:t>始终</a:t>
            </a:r>
            <a:r>
              <a:rPr lang="en-US" altLang="zh-CN" sz="1800" dirty="0">
                <a:solidFill>
                  <a:schemeClr val="tx1">
                    <a:lumMod val="75000"/>
                    <a:lumOff val="25000"/>
                  </a:schemeClr>
                </a:solidFill>
                <a:sym typeface="+mn-ea"/>
              </a:rPr>
              <a:t>保持高景气度。但同时，人工成本压力不断上涨、融资成本上升等因素使得企业生产要素成本急剧上涨，软件企业融资难、运营成本高等问题</a:t>
            </a:r>
            <a:r>
              <a:rPr lang="zh-CN" altLang="en-US" sz="1800" dirty="0">
                <a:solidFill>
                  <a:schemeClr val="tx1">
                    <a:lumMod val="75000"/>
                    <a:lumOff val="25000"/>
                  </a:schemeClr>
                </a:solidFill>
                <a:sym typeface="+mn-ea"/>
              </a:rPr>
              <a:t>持续存在</a:t>
            </a:r>
            <a:r>
              <a:rPr lang="en-US" altLang="zh-CN" sz="1800" dirty="0">
                <a:solidFill>
                  <a:schemeClr val="tx1">
                    <a:lumMod val="75000"/>
                    <a:lumOff val="25000"/>
                  </a:schemeClr>
                </a:solidFill>
                <a:sym typeface="+mn-ea"/>
              </a:rPr>
              <a:t>，软件企业增收增利压力较大。</a:t>
            </a:r>
          </a:p>
          <a:p>
            <a:pPr marL="0" lvl="0" algn="just" fontAlgn="auto">
              <a:lnSpc>
                <a:spcPct val="150000"/>
              </a:lnSpc>
              <a:buClrTx/>
              <a:buSzTx/>
              <a:buNone/>
              <a:defRPr/>
            </a:pPr>
            <a:r>
              <a:rPr lang="en-US" altLang="zh-CN" sz="1800" dirty="0">
                <a:solidFill>
                  <a:schemeClr val="tx1">
                    <a:lumMod val="75000"/>
                    <a:lumOff val="25000"/>
                  </a:schemeClr>
                </a:solidFill>
                <a:sym typeface="+mn-ea"/>
              </a:rPr>
              <a:t>     从人力资源管理角度来看，软件企业的人工成本显著高于其他传统行业，同时还存在着中高级专业技术人才</a:t>
            </a:r>
            <a:r>
              <a:rPr lang="zh-CN" altLang="en-US" sz="1800" dirty="0">
                <a:solidFill>
                  <a:schemeClr val="tx1">
                    <a:lumMod val="75000"/>
                    <a:lumOff val="25000"/>
                  </a:schemeClr>
                </a:solidFill>
                <a:sym typeface="+mn-ea"/>
              </a:rPr>
              <a:t>明显</a:t>
            </a:r>
            <a:r>
              <a:rPr lang="en-US" altLang="zh-CN" sz="1800" dirty="0">
                <a:solidFill>
                  <a:schemeClr val="tx1">
                    <a:lumMod val="75000"/>
                    <a:lumOff val="25000"/>
                  </a:schemeClr>
                </a:solidFill>
                <a:sym typeface="+mn-ea"/>
              </a:rPr>
              <a:t>供不应求，众多中小企业人力资源管理者深切地感受到招聘难、求职者薪酬预期高</a:t>
            </a:r>
            <a:r>
              <a:rPr lang="zh-CN" altLang="en-US" sz="1800" dirty="0">
                <a:solidFill>
                  <a:schemeClr val="tx1">
                    <a:lumMod val="75000"/>
                    <a:lumOff val="25000"/>
                  </a:schemeClr>
                </a:solidFill>
                <a:sym typeface="+mn-ea"/>
              </a:rPr>
              <a:t>，招募合适匹配的人才难度依然普遍较大。</a:t>
            </a:r>
          </a:p>
        </p:txBody>
      </p:sp>
      <p:grpSp>
        <p:nvGrpSpPr>
          <p:cNvPr id="71" name="组合 70"/>
          <p:cNvGrpSpPr/>
          <p:nvPr/>
        </p:nvGrpSpPr>
        <p:grpSpPr>
          <a:xfrm>
            <a:off x="5382722" y="889678"/>
            <a:ext cx="393080" cy="393080"/>
            <a:chOff x="2411124" y="2402990"/>
            <a:chExt cx="294810" cy="294810"/>
          </a:xfrm>
        </p:grpSpPr>
        <p:sp>
          <p:nvSpPr>
            <p:cNvPr id="72" name="椭圆 71" descr="e7d195523061f1c09e9d68d7cf438b91ef959ecb14fc25d26BBA7F7DBC18E55DFF4014AF651F0BF2569D4B6C1DA7F1A4683A481403BD872FC687266AD13265C1DE7C373772FD8728ABDD69ADD03BFF5BE2862BC891DBB79EA2D61BD32923E813AFF565420FF220C8376CD1A22FED782DD14FADD5F231135AE79505DB182DEBB96B2085B7D6AE5E8B1907C0A61F2E76A9"/>
            <p:cNvSpPr/>
            <p:nvPr/>
          </p:nvSpPr>
          <p:spPr>
            <a:xfrm>
              <a:off x="2411124" y="2402990"/>
              <a:ext cx="294810" cy="294810"/>
            </a:xfrm>
            <a:prstGeom prst="ellipse">
              <a:avLst/>
            </a:prstGeom>
            <a:solidFill>
              <a:schemeClr val="accent2"/>
            </a:solidFill>
            <a:ln w="1905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5" kern="0">
                <a:solidFill>
                  <a:prstClr val="white"/>
                </a:solidFill>
                <a:latin typeface="微软雅黑" panose="020B0503020204020204" charset="-122"/>
                <a:ea typeface="微软雅黑" panose="020B0503020204020204" charset="-122"/>
                <a:sym typeface="微软雅黑" panose="020B0503020204020204" charset="-122"/>
              </a:endParaRPr>
            </a:p>
          </p:txBody>
        </p:sp>
        <p:grpSp>
          <p:nvGrpSpPr>
            <p:cNvPr id="73" name="组合 72"/>
            <p:cNvGrpSpPr/>
            <p:nvPr/>
          </p:nvGrpSpPr>
          <p:grpSpPr>
            <a:xfrm>
              <a:off x="2463864" y="2448404"/>
              <a:ext cx="198807" cy="198807"/>
              <a:chOff x="5621338" y="1808163"/>
              <a:chExt cx="200025" cy="200025"/>
            </a:xfrm>
          </p:grpSpPr>
          <p:sp>
            <p:nvSpPr>
              <p:cNvPr id="74" name="Freeform 15"/>
              <p:cNvSpPr>
                <a:spLocks noEditPoints="1"/>
              </p:cNvSpPr>
              <p:nvPr/>
            </p:nvSpPr>
            <p:spPr bwMode="auto">
              <a:xfrm>
                <a:off x="5621338" y="1808163"/>
                <a:ext cx="200025" cy="200025"/>
              </a:xfrm>
              <a:custGeom>
                <a:avLst/>
                <a:gdLst>
                  <a:gd name="T0" fmla="*/ 63 w 126"/>
                  <a:gd name="T1" fmla="*/ 15 h 126"/>
                  <a:gd name="T2" fmla="*/ 59 w 126"/>
                  <a:gd name="T3" fmla="*/ 7 h 126"/>
                  <a:gd name="T4" fmla="*/ 63 w 126"/>
                  <a:gd name="T5" fmla="*/ 0 h 126"/>
                  <a:gd name="T6" fmla="*/ 67 w 126"/>
                  <a:gd name="T7" fmla="*/ 7 h 126"/>
                  <a:gd name="T8" fmla="*/ 63 w 126"/>
                  <a:gd name="T9" fmla="*/ 15 h 126"/>
                  <a:gd name="T10" fmla="*/ 59 w 126"/>
                  <a:gd name="T11" fmla="*/ 119 h 126"/>
                  <a:gd name="T12" fmla="*/ 63 w 126"/>
                  <a:gd name="T13" fmla="*/ 111 h 126"/>
                  <a:gd name="T14" fmla="*/ 68 w 126"/>
                  <a:gd name="T15" fmla="*/ 119 h 126"/>
                  <a:gd name="T16" fmla="*/ 63 w 126"/>
                  <a:gd name="T17" fmla="*/ 126 h 126"/>
                  <a:gd name="T18" fmla="*/ 59 w 126"/>
                  <a:gd name="T19" fmla="*/ 119 h 126"/>
                  <a:gd name="T20" fmla="*/ 119 w 126"/>
                  <a:gd name="T21" fmla="*/ 67 h 126"/>
                  <a:gd name="T22" fmla="*/ 111 w 126"/>
                  <a:gd name="T23" fmla="*/ 63 h 126"/>
                  <a:gd name="T24" fmla="*/ 119 w 126"/>
                  <a:gd name="T25" fmla="*/ 59 h 126"/>
                  <a:gd name="T26" fmla="*/ 126 w 126"/>
                  <a:gd name="T27" fmla="*/ 63 h 126"/>
                  <a:gd name="T28" fmla="*/ 119 w 126"/>
                  <a:gd name="T29" fmla="*/ 67 h 126"/>
                  <a:gd name="T30" fmla="*/ 0 w 126"/>
                  <a:gd name="T31" fmla="*/ 63 h 126"/>
                  <a:gd name="T32" fmla="*/ 8 w 126"/>
                  <a:gd name="T33" fmla="*/ 59 h 126"/>
                  <a:gd name="T34" fmla="*/ 15 w 126"/>
                  <a:gd name="T35" fmla="*/ 63 h 126"/>
                  <a:gd name="T36" fmla="*/ 8 w 126"/>
                  <a:gd name="T37" fmla="*/ 67 h 126"/>
                  <a:gd name="T38" fmla="*/ 0 w 126"/>
                  <a:gd name="T3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26">
                    <a:moveTo>
                      <a:pt x="63" y="15"/>
                    </a:moveTo>
                    <a:lnTo>
                      <a:pt x="59" y="7"/>
                    </a:lnTo>
                    <a:lnTo>
                      <a:pt x="63" y="0"/>
                    </a:lnTo>
                    <a:lnTo>
                      <a:pt x="67" y="7"/>
                    </a:lnTo>
                    <a:lnTo>
                      <a:pt x="63" y="15"/>
                    </a:lnTo>
                    <a:close/>
                    <a:moveTo>
                      <a:pt x="59" y="119"/>
                    </a:moveTo>
                    <a:lnTo>
                      <a:pt x="63" y="111"/>
                    </a:lnTo>
                    <a:lnTo>
                      <a:pt x="68" y="119"/>
                    </a:lnTo>
                    <a:lnTo>
                      <a:pt x="63" y="126"/>
                    </a:lnTo>
                    <a:lnTo>
                      <a:pt x="59" y="119"/>
                    </a:lnTo>
                    <a:close/>
                    <a:moveTo>
                      <a:pt x="119" y="67"/>
                    </a:moveTo>
                    <a:lnTo>
                      <a:pt x="111" y="63"/>
                    </a:lnTo>
                    <a:lnTo>
                      <a:pt x="119" y="59"/>
                    </a:lnTo>
                    <a:lnTo>
                      <a:pt x="126" y="63"/>
                    </a:lnTo>
                    <a:lnTo>
                      <a:pt x="119" y="67"/>
                    </a:lnTo>
                    <a:close/>
                    <a:moveTo>
                      <a:pt x="0" y="63"/>
                    </a:moveTo>
                    <a:lnTo>
                      <a:pt x="8" y="59"/>
                    </a:lnTo>
                    <a:lnTo>
                      <a:pt x="15" y="63"/>
                    </a:lnTo>
                    <a:lnTo>
                      <a:pt x="8" y="67"/>
                    </a:lnTo>
                    <a:lnTo>
                      <a:pt x="0" y="63"/>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5" name="Freeform 16"/>
              <p:cNvSpPr>
                <a:spLocks noEditPoints="1"/>
              </p:cNvSpPr>
              <p:nvPr/>
            </p:nvSpPr>
            <p:spPr bwMode="auto">
              <a:xfrm>
                <a:off x="5715000" y="1808163"/>
                <a:ext cx="106363" cy="200025"/>
              </a:xfrm>
              <a:custGeom>
                <a:avLst/>
                <a:gdLst>
                  <a:gd name="T0" fmla="*/ 4 w 67"/>
                  <a:gd name="T1" fmla="*/ 15 h 126"/>
                  <a:gd name="T2" fmla="*/ 0 w 67"/>
                  <a:gd name="T3" fmla="*/ 7 h 126"/>
                  <a:gd name="T4" fmla="*/ 4 w 67"/>
                  <a:gd name="T5" fmla="*/ 0 h 126"/>
                  <a:gd name="T6" fmla="*/ 8 w 67"/>
                  <a:gd name="T7" fmla="*/ 7 h 126"/>
                  <a:gd name="T8" fmla="*/ 4 w 67"/>
                  <a:gd name="T9" fmla="*/ 15 h 126"/>
                  <a:gd name="T10" fmla="*/ 0 w 67"/>
                  <a:gd name="T11" fmla="*/ 119 h 126"/>
                  <a:gd name="T12" fmla="*/ 4 w 67"/>
                  <a:gd name="T13" fmla="*/ 111 h 126"/>
                  <a:gd name="T14" fmla="*/ 9 w 67"/>
                  <a:gd name="T15" fmla="*/ 119 h 126"/>
                  <a:gd name="T16" fmla="*/ 4 w 67"/>
                  <a:gd name="T17" fmla="*/ 126 h 126"/>
                  <a:gd name="T18" fmla="*/ 0 w 67"/>
                  <a:gd name="T19" fmla="*/ 119 h 126"/>
                  <a:gd name="T20" fmla="*/ 60 w 67"/>
                  <a:gd name="T21" fmla="*/ 67 h 126"/>
                  <a:gd name="T22" fmla="*/ 52 w 67"/>
                  <a:gd name="T23" fmla="*/ 63 h 126"/>
                  <a:gd name="T24" fmla="*/ 60 w 67"/>
                  <a:gd name="T25" fmla="*/ 59 h 126"/>
                  <a:gd name="T26" fmla="*/ 67 w 67"/>
                  <a:gd name="T27" fmla="*/ 63 h 126"/>
                  <a:gd name="T28" fmla="*/ 60 w 67"/>
                  <a:gd name="T29" fmla="*/ 6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6">
                    <a:moveTo>
                      <a:pt x="4" y="15"/>
                    </a:moveTo>
                    <a:lnTo>
                      <a:pt x="0" y="7"/>
                    </a:lnTo>
                    <a:lnTo>
                      <a:pt x="4" y="0"/>
                    </a:lnTo>
                    <a:lnTo>
                      <a:pt x="8" y="7"/>
                    </a:lnTo>
                    <a:lnTo>
                      <a:pt x="4" y="15"/>
                    </a:lnTo>
                    <a:close/>
                    <a:moveTo>
                      <a:pt x="0" y="119"/>
                    </a:moveTo>
                    <a:lnTo>
                      <a:pt x="4" y="111"/>
                    </a:lnTo>
                    <a:lnTo>
                      <a:pt x="9" y="119"/>
                    </a:lnTo>
                    <a:lnTo>
                      <a:pt x="4" y="126"/>
                    </a:lnTo>
                    <a:lnTo>
                      <a:pt x="0" y="119"/>
                    </a:lnTo>
                    <a:close/>
                    <a:moveTo>
                      <a:pt x="60" y="67"/>
                    </a:moveTo>
                    <a:lnTo>
                      <a:pt x="52" y="63"/>
                    </a:lnTo>
                    <a:lnTo>
                      <a:pt x="60" y="59"/>
                    </a:lnTo>
                    <a:lnTo>
                      <a:pt x="67" y="63"/>
                    </a:lnTo>
                    <a:lnTo>
                      <a:pt x="60" y="67"/>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76" name="矩形 75"/>
            <p:cNvSpPr/>
            <p:nvPr/>
          </p:nvSpPr>
          <p:spPr>
            <a:xfrm rot="2700000">
              <a:off x="2530635" y="2522501"/>
              <a:ext cx="55788" cy="55788"/>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7" name="组合 76"/>
          <p:cNvGrpSpPr/>
          <p:nvPr/>
        </p:nvGrpSpPr>
        <p:grpSpPr>
          <a:xfrm>
            <a:off x="5895182" y="889678"/>
            <a:ext cx="393065" cy="393080"/>
            <a:chOff x="2411124" y="2402990"/>
            <a:chExt cx="294810" cy="294810"/>
          </a:xfrm>
        </p:grpSpPr>
        <p:sp>
          <p:nvSpPr>
            <p:cNvPr id="78" name="椭圆 77" descr="e7d195523061f1c09e9d68d7cf438b91ef959ecb14fc25d26BBA7F7DBC18E55DFF4014AF651F0BF2569D4B6C1DA7F1A4683A481403BD872FC687266AD13265C1DE7C373772FD8728ABDD69ADD03BFF5BE2862BC891DBB79EA2D61BD32923E813AFF565420FF220C8376CD1A22FED782DD14FADD5F231135AE79505DB182DEBB96B2085B7D6AE5E8B1907C0A61F2E76A9"/>
            <p:cNvSpPr/>
            <p:nvPr/>
          </p:nvSpPr>
          <p:spPr>
            <a:xfrm>
              <a:off x="2411124" y="2402990"/>
              <a:ext cx="294810" cy="294810"/>
            </a:xfrm>
            <a:prstGeom prst="ellipse">
              <a:avLst/>
            </a:prstGeom>
            <a:solidFill>
              <a:schemeClr val="accent2"/>
            </a:solidFill>
            <a:ln w="1905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5" kern="0">
                <a:solidFill>
                  <a:prstClr val="white"/>
                </a:solidFill>
                <a:latin typeface="微软雅黑" panose="020B0503020204020204" charset="-122"/>
                <a:ea typeface="微软雅黑" panose="020B0503020204020204" charset="-122"/>
                <a:sym typeface="微软雅黑" panose="020B0503020204020204" charset="-122"/>
              </a:endParaRPr>
            </a:p>
          </p:txBody>
        </p:sp>
        <p:grpSp>
          <p:nvGrpSpPr>
            <p:cNvPr id="79" name="组合 78"/>
            <p:cNvGrpSpPr/>
            <p:nvPr/>
          </p:nvGrpSpPr>
          <p:grpSpPr>
            <a:xfrm>
              <a:off x="2463864" y="2448404"/>
              <a:ext cx="198807" cy="198807"/>
              <a:chOff x="5621338" y="1808163"/>
              <a:chExt cx="200025" cy="200025"/>
            </a:xfrm>
          </p:grpSpPr>
          <p:sp>
            <p:nvSpPr>
              <p:cNvPr id="80" name="Freeform 15"/>
              <p:cNvSpPr>
                <a:spLocks noEditPoints="1"/>
              </p:cNvSpPr>
              <p:nvPr/>
            </p:nvSpPr>
            <p:spPr bwMode="auto">
              <a:xfrm>
                <a:off x="5621338" y="1808163"/>
                <a:ext cx="200025" cy="200025"/>
              </a:xfrm>
              <a:custGeom>
                <a:avLst/>
                <a:gdLst>
                  <a:gd name="T0" fmla="*/ 63 w 126"/>
                  <a:gd name="T1" fmla="*/ 15 h 126"/>
                  <a:gd name="T2" fmla="*/ 59 w 126"/>
                  <a:gd name="T3" fmla="*/ 7 h 126"/>
                  <a:gd name="T4" fmla="*/ 63 w 126"/>
                  <a:gd name="T5" fmla="*/ 0 h 126"/>
                  <a:gd name="T6" fmla="*/ 67 w 126"/>
                  <a:gd name="T7" fmla="*/ 7 h 126"/>
                  <a:gd name="T8" fmla="*/ 63 w 126"/>
                  <a:gd name="T9" fmla="*/ 15 h 126"/>
                  <a:gd name="T10" fmla="*/ 59 w 126"/>
                  <a:gd name="T11" fmla="*/ 119 h 126"/>
                  <a:gd name="T12" fmla="*/ 63 w 126"/>
                  <a:gd name="T13" fmla="*/ 111 h 126"/>
                  <a:gd name="T14" fmla="*/ 68 w 126"/>
                  <a:gd name="T15" fmla="*/ 119 h 126"/>
                  <a:gd name="T16" fmla="*/ 63 w 126"/>
                  <a:gd name="T17" fmla="*/ 126 h 126"/>
                  <a:gd name="T18" fmla="*/ 59 w 126"/>
                  <a:gd name="T19" fmla="*/ 119 h 126"/>
                  <a:gd name="T20" fmla="*/ 119 w 126"/>
                  <a:gd name="T21" fmla="*/ 67 h 126"/>
                  <a:gd name="T22" fmla="*/ 111 w 126"/>
                  <a:gd name="T23" fmla="*/ 63 h 126"/>
                  <a:gd name="T24" fmla="*/ 119 w 126"/>
                  <a:gd name="T25" fmla="*/ 59 h 126"/>
                  <a:gd name="T26" fmla="*/ 126 w 126"/>
                  <a:gd name="T27" fmla="*/ 63 h 126"/>
                  <a:gd name="T28" fmla="*/ 119 w 126"/>
                  <a:gd name="T29" fmla="*/ 67 h 126"/>
                  <a:gd name="T30" fmla="*/ 0 w 126"/>
                  <a:gd name="T31" fmla="*/ 63 h 126"/>
                  <a:gd name="T32" fmla="*/ 8 w 126"/>
                  <a:gd name="T33" fmla="*/ 59 h 126"/>
                  <a:gd name="T34" fmla="*/ 15 w 126"/>
                  <a:gd name="T35" fmla="*/ 63 h 126"/>
                  <a:gd name="T36" fmla="*/ 8 w 126"/>
                  <a:gd name="T37" fmla="*/ 67 h 126"/>
                  <a:gd name="T38" fmla="*/ 0 w 126"/>
                  <a:gd name="T3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26">
                    <a:moveTo>
                      <a:pt x="63" y="15"/>
                    </a:moveTo>
                    <a:lnTo>
                      <a:pt x="59" y="7"/>
                    </a:lnTo>
                    <a:lnTo>
                      <a:pt x="63" y="0"/>
                    </a:lnTo>
                    <a:lnTo>
                      <a:pt x="67" y="7"/>
                    </a:lnTo>
                    <a:lnTo>
                      <a:pt x="63" y="15"/>
                    </a:lnTo>
                    <a:close/>
                    <a:moveTo>
                      <a:pt x="59" y="119"/>
                    </a:moveTo>
                    <a:lnTo>
                      <a:pt x="63" y="111"/>
                    </a:lnTo>
                    <a:lnTo>
                      <a:pt x="68" y="119"/>
                    </a:lnTo>
                    <a:lnTo>
                      <a:pt x="63" y="126"/>
                    </a:lnTo>
                    <a:lnTo>
                      <a:pt x="59" y="119"/>
                    </a:lnTo>
                    <a:close/>
                    <a:moveTo>
                      <a:pt x="119" y="67"/>
                    </a:moveTo>
                    <a:lnTo>
                      <a:pt x="111" y="63"/>
                    </a:lnTo>
                    <a:lnTo>
                      <a:pt x="119" y="59"/>
                    </a:lnTo>
                    <a:lnTo>
                      <a:pt x="126" y="63"/>
                    </a:lnTo>
                    <a:lnTo>
                      <a:pt x="119" y="67"/>
                    </a:lnTo>
                    <a:close/>
                    <a:moveTo>
                      <a:pt x="0" y="63"/>
                    </a:moveTo>
                    <a:lnTo>
                      <a:pt x="8" y="59"/>
                    </a:lnTo>
                    <a:lnTo>
                      <a:pt x="15" y="63"/>
                    </a:lnTo>
                    <a:lnTo>
                      <a:pt x="8" y="67"/>
                    </a:lnTo>
                    <a:lnTo>
                      <a:pt x="0" y="63"/>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1" name="Freeform 16"/>
              <p:cNvSpPr>
                <a:spLocks noEditPoints="1"/>
              </p:cNvSpPr>
              <p:nvPr/>
            </p:nvSpPr>
            <p:spPr bwMode="auto">
              <a:xfrm>
                <a:off x="5715000" y="1808163"/>
                <a:ext cx="106363" cy="200025"/>
              </a:xfrm>
              <a:custGeom>
                <a:avLst/>
                <a:gdLst>
                  <a:gd name="T0" fmla="*/ 4 w 67"/>
                  <a:gd name="T1" fmla="*/ 15 h 126"/>
                  <a:gd name="T2" fmla="*/ 0 w 67"/>
                  <a:gd name="T3" fmla="*/ 7 h 126"/>
                  <a:gd name="T4" fmla="*/ 4 w 67"/>
                  <a:gd name="T5" fmla="*/ 0 h 126"/>
                  <a:gd name="T6" fmla="*/ 8 w 67"/>
                  <a:gd name="T7" fmla="*/ 7 h 126"/>
                  <a:gd name="T8" fmla="*/ 4 w 67"/>
                  <a:gd name="T9" fmla="*/ 15 h 126"/>
                  <a:gd name="T10" fmla="*/ 0 w 67"/>
                  <a:gd name="T11" fmla="*/ 119 h 126"/>
                  <a:gd name="T12" fmla="*/ 4 w 67"/>
                  <a:gd name="T13" fmla="*/ 111 h 126"/>
                  <a:gd name="T14" fmla="*/ 9 w 67"/>
                  <a:gd name="T15" fmla="*/ 119 h 126"/>
                  <a:gd name="T16" fmla="*/ 4 w 67"/>
                  <a:gd name="T17" fmla="*/ 126 h 126"/>
                  <a:gd name="T18" fmla="*/ 0 w 67"/>
                  <a:gd name="T19" fmla="*/ 119 h 126"/>
                  <a:gd name="T20" fmla="*/ 60 w 67"/>
                  <a:gd name="T21" fmla="*/ 67 h 126"/>
                  <a:gd name="T22" fmla="*/ 52 w 67"/>
                  <a:gd name="T23" fmla="*/ 63 h 126"/>
                  <a:gd name="T24" fmla="*/ 60 w 67"/>
                  <a:gd name="T25" fmla="*/ 59 h 126"/>
                  <a:gd name="T26" fmla="*/ 67 w 67"/>
                  <a:gd name="T27" fmla="*/ 63 h 126"/>
                  <a:gd name="T28" fmla="*/ 60 w 67"/>
                  <a:gd name="T29" fmla="*/ 6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6">
                    <a:moveTo>
                      <a:pt x="4" y="15"/>
                    </a:moveTo>
                    <a:lnTo>
                      <a:pt x="0" y="7"/>
                    </a:lnTo>
                    <a:lnTo>
                      <a:pt x="4" y="0"/>
                    </a:lnTo>
                    <a:lnTo>
                      <a:pt x="8" y="7"/>
                    </a:lnTo>
                    <a:lnTo>
                      <a:pt x="4" y="15"/>
                    </a:lnTo>
                    <a:close/>
                    <a:moveTo>
                      <a:pt x="0" y="119"/>
                    </a:moveTo>
                    <a:lnTo>
                      <a:pt x="4" y="111"/>
                    </a:lnTo>
                    <a:lnTo>
                      <a:pt x="9" y="119"/>
                    </a:lnTo>
                    <a:lnTo>
                      <a:pt x="4" y="126"/>
                    </a:lnTo>
                    <a:lnTo>
                      <a:pt x="0" y="119"/>
                    </a:lnTo>
                    <a:close/>
                    <a:moveTo>
                      <a:pt x="60" y="67"/>
                    </a:moveTo>
                    <a:lnTo>
                      <a:pt x="52" y="63"/>
                    </a:lnTo>
                    <a:lnTo>
                      <a:pt x="60" y="59"/>
                    </a:lnTo>
                    <a:lnTo>
                      <a:pt x="67" y="63"/>
                    </a:lnTo>
                    <a:lnTo>
                      <a:pt x="60" y="67"/>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2" name="矩形 81"/>
            <p:cNvSpPr/>
            <p:nvPr/>
          </p:nvSpPr>
          <p:spPr>
            <a:xfrm rot="2700000">
              <a:off x="2530635" y="2522501"/>
              <a:ext cx="55788" cy="55788"/>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3" name="组合 82"/>
          <p:cNvGrpSpPr/>
          <p:nvPr/>
        </p:nvGrpSpPr>
        <p:grpSpPr>
          <a:xfrm>
            <a:off x="6407627" y="889678"/>
            <a:ext cx="393065" cy="393080"/>
            <a:chOff x="2411124" y="2402990"/>
            <a:chExt cx="294810" cy="294810"/>
          </a:xfrm>
        </p:grpSpPr>
        <p:sp>
          <p:nvSpPr>
            <p:cNvPr id="84" name="椭圆 83" descr="e7d195523061f1c09e9d68d7cf438b91ef959ecb14fc25d26BBA7F7DBC18E55DFF4014AF651F0BF2569D4B6C1DA7F1A4683A481403BD872FC687266AD13265C1DE7C373772FD8728ABDD69ADD03BFF5BE2862BC891DBB79EA2D61BD32923E813AFF565420FF220C8376CD1A22FED782DD14FADD5F231135AE79505DB182DEBB96B2085B7D6AE5E8B1907C0A61F2E76A9"/>
            <p:cNvSpPr/>
            <p:nvPr/>
          </p:nvSpPr>
          <p:spPr>
            <a:xfrm>
              <a:off x="2411124" y="2402990"/>
              <a:ext cx="294810" cy="294810"/>
            </a:xfrm>
            <a:prstGeom prst="ellipse">
              <a:avLst/>
            </a:prstGeom>
            <a:solidFill>
              <a:schemeClr val="accent2"/>
            </a:solidFill>
            <a:ln w="19050"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355" kern="0">
                <a:solidFill>
                  <a:prstClr val="white"/>
                </a:solidFill>
                <a:latin typeface="微软雅黑" panose="020B0503020204020204" charset="-122"/>
                <a:ea typeface="微软雅黑" panose="020B0503020204020204" charset="-122"/>
                <a:sym typeface="微软雅黑" panose="020B0503020204020204" charset="-122"/>
              </a:endParaRPr>
            </a:p>
          </p:txBody>
        </p:sp>
        <p:grpSp>
          <p:nvGrpSpPr>
            <p:cNvPr id="85" name="组合 84"/>
            <p:cNvGrpSpPr/>
            <p:nvPr/>
          </p:nvGrpSpPr>
          <p:grpSpPr>
            <a:xfrm>
              <a:off x="2463864" y="2448404"/>
              <a:ext cx="198807" cy="198807"/>
              <a:chOff x="5621338" y="1808163"/>
              <a:chExt cx="200025" cy="200025"/>
            </a:xfrm>
          </p:grpSpPr>
          <p:sp>
            <p:nvSpPr>
              <p:cNvPr id="86" name="Freeform 15"/>
              <p:cNvSpPr>
                <a:spLocks noEditPoints="1"/>
              </p:cNvSpPr>
              <p:nvPr/>
            </p:nvSpPr>
            <p:spPr bwMode="auto">
              <a:xfrm>
                <a:off x="5621338" y="1808163"/>
                <a:ext cx="200025" cy="200025"/>
              </a:xfrm>
              <a:custGeom>
                <a:avLst/>
                <a:gdLst>
                  <a:gd name="T0" fmla="*/ 63 w 126"/>
                  <a:gd name="T1" fmla="*/ 15 h 126"/>
                  <a:gd name="T2" fmla="*/ 59 w 126"/>
                  <a:gd name="T3" fmla="*/ 7 h 126"/>
                  <a:gd name="T4" fmla="*/ 63 w 126"/>
                  <a:gd name="T5" fmla="*/ 0 h 126"/>
                  <a:gd name="T6" fmla="*/ 67 w 126"/>
                  <a:gd name="T7" fmla="*/ 7 h 126"/>
                  <a:gd name="T8" fmla="*/ 63 w 126"/>
                  <a:gd name="T9" fmla="*/ 15 h 126"/>
                  <a:gd name="T10" fmla="*/ 59 w 126"/>
                  <a:gd name="T11" fmla="*/ 119 h 126"/>
                  <a:gd name="T12" fmla="*/ 63 w 126"/>
                  <a:gd name="T13" fmla="*/ 111 h 126"/>
                  <a:gd name="T14" fmla="*/ 68 w 126"/>
                  <a:gd name="T15" fmla="*/ 119 h 126"/>
                  <a:gd name="T16" fmla="*/ 63 w 126"/>
                  <a:gd name="T17" fmla="*/ 126 h 126"/>
                  <a:gd name="T18" fmla="*/ 59 w 126"/>
                  <a:gd name="T19" fmla="*/ 119 h 126"/>
                  <a:gd name="T20" fmla="*/ 119 w 126"/>
                  <a:gd name="T21" fmla="*/ 67 h 126"/>
                  <a:gd name="T22" fmla="*/ 111 w 126"/>
                  <a:gd name="T23" fmla="*/ 63 h 126"/>
                  <a:gd name="T24" fmla="*/ 119 w 126"/>
                  <a:gd name="T25" fmla="*/ 59 h 126"/>
                  <a:gd name="T26" fmla="*/ 126 w 126"/>
                  <a:gd name="T27" fmla="*/ 63 h 126"/>
                  <a:gd name="T28" fmla="*/ 119 w 126"/>
                  <a:gd name="T29" fmla="*/ 67 h 126"/>
                  <a:gd name="T30" fmla="*/ 0 w 126"/>
                  <a:gd name="T31" fmla="*/ 63 h 126"/>
                  <a:gd name="T32" fmla="*/ 8 w 126"/>
                  <a:gd name="T33" fmla="*/ 59 h 126"/>
                  <a:gd name="T34" fmla="*/ 15 w 126"/>
                  <a:gd name="T35" fmla="*/ 63 h 126"/>
                  <a:gd name="T36" fmla="*/ 8 w 126"/>
                  <a:gd name="T37" fmla="*/ 67 h 126"/>
                  <a:gd name="T38" fmla="*/ 0 w 126"/>
                  <a:gd name="T39"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126">
                    <a:moveTo>
                      <a:pt x="63" y="15"/>
                    </a:moveTo>
                    <a:lnTo>
                      <a:pt x="59" y="7"/>
                    </a:lnTo>
                    <a:lnTo>
                      <a:pt x="63" y="0"/>
                    </a:lnTo>
                    <a:lnTo>
                      <a:pt x="67" y="7"/>
                    </a:lnTo>
                    <a:lnTo>
                      <a:pt x="63" y="15"/>
                    </a:lnTo>
                    <a:close/>
                    <a:moveTo>
                      <a:pt x="59" y="119"/>
                    </a:moveTo>
                    <a:lnTo>
                      <a:pt x="63" y="111"/>
                    </a:lnTo>
                    <a:lnTo>
                      <a:pt x="68" y="119"/>
                    </a:lnTo>
                    <a:lnTo>
                      <a:pt x="63" y="126"/>
                    </a:lnTo>
                    <a:lnTo>
                      <a:pt x="59" y="119"/>
                    </a:lnTo>
                    <a:close/>
                    <a:moveTo>
                      <a:pt x="119" y="67"/>
                    </a:moveTo>
                    <a:lnTo>
                      <a:pt x="111" y="63"/>
                    </a:lnTo>
                    <a:lnTo>
                      <a:pt x="119" y="59"/>
                    </a:lnTo>
                    <a:lnTo>
                      <a:pt x="126" y="63"/>
                    </a:lnTo>
                    <a:lnTo>
                      <a:pt x="119" y="67"/>
                    </a:lnTo>
                    <a:close/>
                    <a:moveTo>
                      <a:pt x="0" y="63"/>
                    </a:moveTo>
                    <a:lnTo>
                      <a:pt x="8" y="59"/>
                    </a:lnTo>
                    <a:lnTo>
                      <a:pt x="15" y="63"/>
                    </a:lnTo>
                    <a:lnTo>
                      <a:pt x="8" y="67"/>
                    </a:lnTo>
                    <a:lnTo>
                      <a:pt x="0" y="63"/>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7" name="Freeform 16"/>
              <p:cNvSpPr>
                <a:spLocks noEditPoints="1"/>
              </p:cNvSpPr>
              <p:nvPr/>
            </p:nvSpPr>
            <p:spPr bwMode="auto">
              <a:xfrm>
                <a:off x="5715000" y="1808163"/>
                <a:ext cx="106363" cy="200025"/>
              </a:xfrm>
              <a:custGeom>
                <a:avLst/>
                <a:gdLst>
                  <a:gd name="T0" fmla="*/ 4 w 67"/>
                  <a:gd name="T1" fmla="*/ 15 h 126"/>
                  <a:gd name="T2" fmla="*/ 0 w 67"/>
                  <a:gd name="T3" fmla="*/ 7 h 126"/>
                  <a:gd name="T4" fmla="*/ 4 w 67"/>
                  <a:gd name="T5" fmla="*/ 0 h 126"/>
                  <a:gd name="T6" fmla="*/ 8 w 67"/>
                  <a:gd name="T7" fmla="*/ 7 h 126"/>
                  <a:gd name="T8" fmla="*/ 4 w 67"/>
                  <a:gd name="T9" fmla="*/ 15 h 126"/>
                  <a:gd name="T10" fmla="*/ 0 w 67"/>
                  <a:gd name="T11" fmla="*/ 119 h 126"/>
                  <a:gd name="T12" fmla="*/ 4 w 67"/>
                  <a:gd name="T13" fmla="*/ 111 h 126"/>
                  <a:gd name="T14" fmla="*/ 9 w 67"/>
                  <a:gd name="T15" fmla="*/ 119 h 126"/>
                  <a:gd name="T16" fmla="*/ 4 w 67"/>
                  <a:gd name="T17" fmla="*/ 126 h 126"/>
                  <a:gd name="T18" fmla="*/ 0 w 67"/>
                  <a:gd name="T19" fmla="*/ 119 h 126"/>
                  <a:gd name="T20" fmla="*/ 60 w 67"/>
                  <a:gd name="T21" fmla="*/ 67 h 126"/>
                  <a:gd name="T22" fmla="*/ 52 w 67"/>
                  <a:gd name="T23" fmla="*/ 63 h 126"/>
                  <a:gd name="T24" fmla="*/ 60 w 67"/>
                  <a:gd name="T25" fmla="*/ 59 h 126"/>
                  <a:gd name="T26" fmla="*/ 67 w 67"/>
                  <a:gd name="T27" fmla="*/ 63 h 126"/>
                  <a:gd name="T28" fmla="*/ 60 w 67"/>
                  <a:gd name="T29" fmla="*/ 6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26">
                    <a:moveTo>
                      <a:pt x="4" y="15"/>
                    </a:moveTo>
                    <a:lnTo>
                      <a:pt x="0" y="7"/>
                    </a:lnTo>
                    <a:lnTo>
                      <a:pt x="4" y="0"/>
                    </a:lnTo>
                    <a:lnTo>
                      <a:pt x="8" y="7"/>
                    </a:lnTo>
                    <a:lnTo>
                      <a:pt x="4" y="15"/>
                    </a:lnTo>
                    <a:close/>
                    <a:moveTo>
                      <a:pt x="0" y="119"/>
                    </a:moveTo>
                    <a:lnTo>
                      <a:pt x="4" y="111"/>
                    </a:lnTo>
                    <a:lnTo>
                      <a:pt x="9" y="119"/>
                    </a:lnTo>
                    <a:lnTo>
                      <a:pt x="4" y="126"/>
                    </a:lnTo>
                    <a:lnTo>
                      <a:pt x="0" y="119"/>
                    </a:lnTo>
                    <a:close/>
                    <a:moveTo>
                      <a:pt x="60" y="67"/>
                    </a:moveTo>
                    <a:lnTo>
                      <a:pt x="52" y="63"/>
                    </a:lnTo>
                    <a:lnTo>
                      <a:pt x="60" y="59"/>
                    </a:lnTo>
                    <a:lnTo>
                      <a:pt x="67" y="63"/>
                    </a:lnTo>
                    <a:lnTo>
                      <a:pt x="60" y="67"/>
                    </a:lnTo>
                    <a:close/>
                  </a:path>
                </a:pathLst>
              </a:custGeom>
              <a:solidFill>
                <a:srgbClr val="FF9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8" name="矩形 87"/>
            <p:cNvSpPr/>
            <p:nvPr/>
          </p:nvSpPr>
          <p:spPr>
            <a:xfrm rot="2700000">
              <a:off x="2530635" y="2522501"/>
              <a:ext cx="55788" cy="55788"/>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6" name="Group 29"/>
          <p:cNvGrpSpPr>
            <a:grpSpLocks noChangeAspect="1"/>
          </p:cNvGrpSpPr>
          <p:nvPr/>
        </p:nvGrpSpPr>
        <p:grpSpPr bwMode="auto">
          <a:xfrm rot="1340630" flipH="1">
            <a:off x="10491730" y="4204628"/>
            <a:ext cx="740675" cy="754665"/>
            <a:chOff x="2032" y="758"/>
            <a:chExt cx="1694" cy="1726"/>
          </a:xfrm>
        </p:grpSpPr>
        <p:sp>
          <p:nvSpPr>
            <p:cNvPr id="97" name="Freeform 30"/>
            <p:cNvSpPr/>
            <p:nvPr/>
          </p:nvSpPr>
          <p:spPr bwMode="auto">
            <a:xfrm>
              <a:off x="2032" y="1234"/>
              <a:ext cx="1694" cy="1250"/>
            </a:xfrm>
            <a:custGeom>
              <a:avLst/>
              <a:gdLst>
                <a:gd name="T0" fmla="*/ 706 w 712"/>
                <a:gd name="T1" fmla="*/ 525 h 525"/>
                <a:gd name="T2" fmla="*/ 6 w 712"/>
                <a:gd name="T3" fmla="*/ 525 h 525"/>
                <a:gd name="T4" fmla="*/ 0 w 712"/>
                <a:gd name="T5" fmla="*/ 519 h 525"/>
                <a:gd name="T6" fmla="*/ 0 w 712"/>
                <a:gd name="T7" fmla="*/ 6 h 525"/>
                <a:gd name="T8" fmla="*/ 6 w 712"/>
                <a:gd name="T9" fmla="*/ 0 h 525"/>
                <a:gd name="T10" fmla="*/ 12 w 712"/>
                <a:gd name="T11" fmla="*/ 6 h 525"/>
                <a:gd name="T12" fmla="*/ 12 w 712"/>
                <a:gd name="T13" fmla="*/ 512 h 525"/>
                <a:gd name="T14" fmla="*/ 706 w 712"/>
                <a:gd name="T15" fmla="*/ 512 h 525"/>
                <a:gd name="T16" fmla="*/ 712 w 712"/>
                <a:gd name="T17" fmla="*/ 519 h 525"/>
                <a:gd name="T18" fmla="*/ 706 w 712"/>
                <a:gd name="T19"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2" h="525">
                  <a:moveTo>
                    <a:pt x="706" y="525"/>
                  </a:moveTo>
                  <a:cubicBezTo>
                    <a:pt x="6" y="525"/>
                    <a:pt x="6" y="525"/>
                    <a:pt x="6" y="525"/>
                  </a:cubicBezTo>
                  <a:cubicBezTo>
                    <a:pt x="3" y="525"/>
                    <a:pt x="0" y="522"/>
                    <a:pt x="0" y="519"/>
                  </a:cubicBezTo>
                  <a:cubicBezTo>
                    <a:pt x="0" y="6"/>
                    <a:pt x="0" y="6"/>
                    <a:pt x="0" y="6"/>
                  </a:cubicBezTo>
                  <a:cubicBezTo>
                    <a:pt x="0" y="3"/>
                    <a:pt x="3" y="0"/>
                    <a:pt x="6" y="0"/>
                  </a:cubicBezTo>
                  <a:cubicBezTo>
                    <a:pt x="10" y="0"/>
                    <a:pt x="12" y="3"/>
                    <a:pt x="12" y="6"/>
                  </a:cubicBezTo>
                  <a:cubicBezTo>
                    <a:pt x="12" y="512"/>
                    <a:pt x="12" y="512"/>
                    <a:pt x="12" y="512"/>
                  </a:cubicBezTo>
                  <a:cubicBezTo>
                    <a:pt x="706" y="512"/>
                    <a:pt x="706" y="512"/>
                    <a:pt x="706" y="512"/>
                  </a:cubicBezTo>
                  <a:cubicBezTo>
                    <a:pt x="710" y="512"/>
                    <a:pt x="712" y="515"/>
                    <a:pt x="712" y="519"/>
                  </a:cubicBezTo>
                  <a:cubicBezTo>
                    <a:pt x="712" y="522"/>
                    <a:pt x="710" y="525"/>
                    <a:pt x="706"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8" name="Freeform 31"/>
            <p:cNvSpPr/>
            <p:nvPr/>
          </p:nvSpPr>
          <p:spPr bwMode="auto">
            <a:xfrm>
              <a:off x="2224" y="1875"/>
              <a:ext cx="298" cy="595"/>
            </a:xfrm>
            <a:custGeom>
              <a:avLst/>
              <a:gdLst>
                <a:gd name="T0" fmla="*/ 125 w 125"/>
                <a:gd name="T1" fmla="*/ 250 h 250"/>
                <a:gd name="T2" fmla="*/ 0 w 125"/>
                <a:gd name="T3" fmla="*/ 250 h 250"/>
                <a:gd name="T4" fmla="*/ 0 w 125"/>
                <a:gd name="T5" fmla="*/ 12 h 250"/>
                <a:gd name="T6" fmla="*/ 13 w 125"/>
                <a:gd name="T7" fmla="*/ 0 h 250"/>
                <a:gd name="T8" fmla="*/ 113 w 125"/>
                <a:gd name="T9" fmla="*/ 0 h 250"/>
                <a:gd name="T10" fmla="*/ 125 w 125"/>
                <a:gd name="T11" fmla="*/ 12 h 250"/>
                <a:gd name="T12" fmla="*/ 125 w 125"/>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50"/>
                  </a:moveTo>
                  <a:cubicBezTo>
                    <a:pt x="0" y="250"/>
                    <a:pt x="0" y="250"/>
                    <a:pt x="0" y="250"/>
                  </a:cubicBezTo>
                  <a:cubicBezTo>
                    <a:pt x="0" y="12"/>
                    <a:pt x="0" y="12"/>
                    <a:pt x="0" y="12"/>
                  </a:cubicBezTo>
                  <a:cubicBezTo>
                    <a:pt x="0" y="5"/>
                    <a:pt x="6" y="0"/>
                    <a:pt x="13" y="0"/>
                  </a:cubicBezTo>
                  <a:cubicBezTo>
                    <a:pt x="113" y="0"/>
                    <a:pt x="113" y="0"/>
                    <a:pt x="113" y="0"/>
                  </a:cubicBezTo>
                  <a:cubicBezTo>
                    <a:pt x="120" y="0"/>
                    <a:pt x="125" y="5"/>
                    <a:pt x="125" y="12"/>
                  </a:cubicBezTo>
                  <a:lnTo>
                    <a:pt x="125" y="250"/>
                  </a:ln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9" name="Freeform 32"/>
            <p:cNvSpPr>
              <a:spLocks noEditPoints="1"/>
            </p:cNvSpPr>
            <p:nvPr/>
          </p:nvSpPr>
          <p:spPr bwMode="auto">
            <a:xfrm>
              <a:off x="2210" y="1858"/>
              <a:ext cx="326" cy="626"/>
            </a:xfrm>
            <a:custGeom>
              <a:avLst/>
              <a:gdLst>
                <a:gd name="T0" fmla="*/ 131 w 137"/>
                <a:gd name="T1" fmla="*/ 263 h 263"/>
                <a:gd name="T2" fmla="*/ 6 w 137"/>
                <a:gd name="T3" fmla="*/ 263 h 263"/>
                <a:gd name="T4" fmla="*/ 0 w 137"/>
                <a:gd name="T5" fmla="*/ 257 h 263"/>
                <a:gd name="T6" fmla="*/ 0 w 137"/>
                <a:gd name="T7" fmla="*/ 19 h 263"/>
                <a:gd name="T8" fmla="*/ 19 w 137"/>
                <a:gd name="T9" fmla="*/ 0 h 263"/>
                <a:gd name="T10" fmla="*/ 119 w 137"/>
                <a:gd name="T11" fmla="*/ 0 h 263"/>
                <a:gd name="T12" fmla="*/ 137 w 137"/>
                <a:gd name="T13" fmla="*/ 19 h 263"/>
                <a:gd name="T14" fmla="*/ 137 w 137"/>
                <a:gd name="T15" fmla="*/ 257 h 263"/>
                <a:gd name="T16" fmla="*/ 131 w 137"/>
                <a:gd name="T17" fmla="*/ 263 h 263"/>
                <a:gd name="T18" fmla="*/ 12 w 137"/>
                <a:gd name="T19" fmla="*/ 250 h 263"/>
                <a:gd name="T20" fmla="*/ 125 w 137"/>
                <a:gd name="T21" fmla="*/ 250 h 263"/>
                <a:gd name="T22" fmla="*/ 125 w 137"/>
                <a:gd name="T23" fmla="*/ 19 h 263"/>
                <a:gd name="T24" fmla="*/ 119 w 137"/>
                <a:gd name="T25" fmla="*/ 13 h 263"/>
                <a:gd name="T26" fmla="*/ 19 w 137"/>
                <a:gd name="T27" fmla="*/ 13 h 263"/>
                <a:gd name="T28" fmla="*/ 12 w 137"/>
                <a:gd name="T29" fmla="*/ 19 h 263"/>
                <a:gd name="T30" fmla="*/ 12 w 137"/>
                <a:gd name="T31" fmla="*/ 25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63">
                  <a:moveTo>
                    <a:pt x="131" y="263"/>
                  </a:moveTo>
                  <a:cubicBezTo>
                    <a:pt x="6" y="263"/>
                    <a:pt x="6" y="263"/>
                    <a:pt x="6" y="263"/>
                  </a:cubicBezTo>
                  <a:cubicBezTo>
                    <a:pt x="3" y="263"/>
                    <a:pt x="0" y="260"/>
                    <a:pt x="0" y="257"/>
                  </a:cubicBezTo>
                  <a:cubicBezTo>
                    <a:pt x="0" y="19"/>
                    <a:pt x="0" y="19"/>
                    <a:pt x="0" y="19"/>
                  </a:cubicBezTo>
                  <a:cubicBezTo>
                    <a:pt x="0" y="9"/>
                    <a:pt x="8" y="0"/>
                    <a:pt x="19" y="0"/>
                  </a:cubicBezTo>
                  <a:cubicBezTo>
                    <a:pt x="119" y="0"/>
                    <a:pt x="119" y="0"/>
                    <a:pt x="119" y="0"/>
                  </a:cubicBezTo>
                  <a:cubicBezTo>
                    <a:pt x="129" y="0"/>
                    <a:pt x="137" y="9"/>
                    <a:pt x="137" y="19"/>
                  </a:cubicBezTo>
                  <a:cubicBezTo>
                    <a:pt x="137" y="257"/>
                    <a:pt x="137" y="257"/>
                    <a:pt x="137" y="257"/>
                  </a:cubicBezTo>
                  <a:cubicBezTo>
                    <a:pt x="137" y="260"/>
                    <a:pt x="135" y="263"/>
                    <a:pt x="131" y="263"/>
                  </a:cubicBezTo>
                  <a:close/>
                  <a:moveTo>
                    <a:pt x="12" y="250"/>
                  </a:moveTo>
                  <a:cubicBezTo>
                    <a:pt x="125" y="250"/>
                    <a:pt x="125" y="250"/>
                    <a:pt x="125" y="250"/>
                  </a:cubicBezTo>
                  <a:cubicBezTo>
                    <a:pt x="125" y="19"/>
                    <a:pt x="125" y="19"/>
                    <a:pt x="125" y="19"/>
                  </a:cubicBezTo>
                  <a:cubicBezTo>
                    <a:pt x="125" y="16"/>
                    <a:pt x="122" y="13"/>
                    <a:pt x="119" y="13"/>
                  </a:cubicBezTo>
                  <a:cubicBezTo>
                    <a:pt x="19" y="13"/>
                    <a:pt x="19" y="13"/>
                    <a:pt x="19" y="13"/>
                  </a:cubicBezTo>
                  <a:cubicBezTo>
                    <a:pt x="15" y="13"/>
                    <a:pt x="12" y="16"/>
                    <a:pt x="12" y="19"/>
                  </a:cubicBezTo>
                  <a:lnTo>
                    <a:pt x="1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0" name="Freeform 33"/>
            <p:cNvSpPr/>
            <p:nvPr/>
          </p:nvSpPr>
          <p:spPr bwMode="auto">
            <a:xfrm>
              <a:off x="2715" y="1620"/>
              <a:ext cx="297" cy="850"/>
            </a:xfrm>
            <a:custGeom>
              <a:avLst/>
              <a:gdLst>
                <a:gd name="T0" fmla="*/ 125 w 125"/>
                <a:gd name="T1" fmla="*/ 357 h 357"/>
                <a:gd name="T2" fmla="*/ 0 w 125"/>
                <a:gd name="T3" fmla="*/ 357 h 357"/>
                <a:gd name="T4" fmla="*/ 0 w 125"/>
                <a:gd name="T5" fmla="*/ 13 h 357"/>
                <a:gd name="T6" fmla="*/ 13 w 125"/>
                <a:gd name="T7" fmla="*/ 0 h 357"/>
                <a:gd name="T8" fmla="*/ 113 w 125"/>
                <a:gd name="T9" fmla="*/ 0 h 357"/>
                <a:gd name="T10" fmla="*/ 125 w 125"/>
                <a:gd name="T11" fmla="*/ 13 h 357"/>
                <a:gd name="T12" fmla="*/ 125 w 125"/>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125" h="357">
                  <a:moveTo>
                    <a:pt x="125" y="357"/>
                  </a:moveTo>
                  <a:cubicBezTo>
                    <a:pt x="0" y="357"/>
                    <a:pt x="0" y="357"/>
                    <a:pt x="0" y="357"/>
                  </a:cubicBezTo>
                  <a:cubicBezTo>
                    <a:pt x="0" y="13"/>
                    <a:pt x="0" y="13"/>
                    <a:pt x="0" y="13"/>
                  </a:cubicBezTo>
                  <a:cubicBezTo>
                    <a:pt x="0" y="6"/>
                    <a:pt x="6" y="0"/>
                    <a:pt x="13" y="0"/>
                  </a:cubicBezTo>
                  <a:cubicBezTo>
                    <a:pt x="113" y="0"/>
                    <a:pt x="113" y="0"/>
                    <a:pt x="113" y="0"/>
                  </a:cubicBezTo>
                  <a:cubicBezTo>
                    <a:pt x="120" y="0"/>
                    <a:pt x="125" y="6"/>
                    <a:pt x="125" y="13"/>
                  </a:cubicBezTo>
                  <a:lnTo>
                    <a:pt x="125" y="357"/>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1" name="Freeform 34"/>
            <p:cNvSpPr>
              <a:spLocks noEditPoints="1"/>
            </p:cNvSpPr>
            <p:nvPr/>
          </p:nvSpPr>
          <p:spPr bwMode="auto">
            <a:xfrm>
              <a:off x="2700" y="1606"/>
              <a:ext cx="329" cy="878"/>
            </a:xfrm>
            <a:custGeom>
              <a:avLst/>
              <a:gdLst>
                <a:gd name="T0" fmla="*/ 131 w 138"/>
                <a:gd name="T1" fmla="*/ 369 h 369"/>
                <a:gd name="T2" fmla="*/ 6 w 138"/>
                <a:gd name="T3" fmla="*/ 369 h 369"/>
                <a:gd name="T4" fmla="*/ 0 w 138"/>
                <a:gd name="T5" fmla="*/ 363 h 369"/>
                <a:gd name="T6" fmla="*/ 0 w 138"/>
                <a:gd name="T7" fmla="*/ 19 h 369"/>
                <a:gd name="T8" fmla="*/ 19 w 138"/>
                <a:gd name="T9" fmla="*/ 0 h 369"/>
                <a:gd name="T10" fmla="*/ 119 w 138"/>
                <a:gd name="T11" fmla="*/ 0 h 369"/>
                <a:gd name="T12" fmla="*/ 138 w 138"/>
                <a:gd name="T13" fmla="*/ 19 h 369"/>
                <a:gd name="T14" fmla="*/ 138 w 138"/>
                <a:gd name="T15" fmla="*/ 363 h 369"/>
                <a:gd name="T16" fmla="*/ 131 w 138"/>
                <a:gd name="T17" fmla="*/ 369 h 369"/>
                <a:gd name="T18" fmla="*/ 13 w 138"/>
                <a:gd name="T19" fmla="*/ 356 h 369"/>
                <a:gd name="T20" fmla="*/ 125 w 138"/>
                <a:gd name="T21" fmla="*/ 356 h 369"/>
                <a:gd name="T22" fmla="*/ 125 w 138"/>
                <a:gd name="T23" fmla="*/ 19 h 369"/>
                <a:gd name="T24" fmla="*/ 119 w 138"/>
                <a:gd name="T25" fmla="*/ 13 h 369"/>
                <a:gd name="T26" fmla="*/ 19 w 138"/>
                <a:gd name="T27" fmla="*/ 13 h 369"/>
                <a:gd name="T28" fmla="*/ 13 w 138"/>
                <a:gd name="T29" fmla="*/ 19 h 369"/>
                <a:gd name="T30" fmla="*/ 13 w 138"/>
                <a:gd name="T31"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369">
                  <a:moveTo>
                    <a:pt x="131" y="369"/>
                  </a:moveTo>
                  <a:cubicBezTo>
                    <a:pt x="6" y="369"/>
                    <a:pt x="6" y="369"/>
                    <a:pt x="6" y="369"/>
                  </a:cubicBezTo>
                  <a:cubicBezTo>
                    <a:pt x="3" y="369"/>
                    <a:pt x="0" y="366"/>
                    <a:pt x="0" y="363"/>
                  </a:cubicBezTo>
                  <a:cubicBezTo>
                    <a:pt x="0" y="19"/>
                    <a:pt x="0" y="19"/>
                    <a:pt x="0" y="19"/>
                  </a:cubicBezTo>
                  <a:cubicBezTo>
                    <a:pt x="0" y="9"/>
                    <a:pt x="9" y="0"/>
                    <a:pt x="19" y="0"/>
                  </a:cubicBezTo>
                  <a:cubicBezTo>
                    <a:pt x="119" y="0"/>
                    <a:pt x="119" y="0"/>
                    <a:pt x="119" y="0"/>
                  </a:cubicBezTo>
                  <a:cubicBezTo>
                    <a:pt x="129" y="0"/>
                    <a:pt x="138" y="9"/>
                    <a:pt x="138" y="19"/>
                  </a:cubicBezTo>
                  <a:cubicBezTo>
                    <a:pt x="138" y="363"/>
                    <a:pt x="138" y="363"/>
                    <a:pt x="138" y="363"/>
                  </a:cubicBezTo>
                  <a:cubicBezTo>
                    <a:pt x="138" y="366"/>
                    <a:pt x="135" y="369"/>
                    <a:pt x="131" y="369"/>
                  </a:cubicBezTo>
                  <a:close/>
                  <a:moveTo>
                    <a:pt x="13" y="356"/>
                  </a:moveTo>
                  <a:cubicBezTo>
                    <a:pt x="125" y="356"/>
                    <a:pt x="125" y="356"/>
                    <a:pt x="125" y="356"/>
                  </a:cubicBezTo>
                  <a:cubicBezTo>
                    <a:pt x="125" y="19"/>
                    <a:pt x="125" y="19"/>
                    <a:pt x="125" y="19"/>
                  </a:cubicBezTo>
                  <a:cubicBezTo>
                    <a:pt x="125" y="16"/>
                    <a:pt x="122" y="13"/>
                    <a:pt x="119" y="13"/>
                  </a:cubicBezTo>
                  <a:cubicBezTo>
                    <a:pt x="19" y="13"/>
                    <a:pt x="19" y="13"/>
                    <a:pt x="19" y="13"/>
                  </a:cubicBezTo>
                  <a:cubicBezTo>
                    <a:pt x="15" y="13"/>
                    <a:pt x="13" y="16"/>
                    <a:pt x="13" y="19"/>
                  </a:cubicBezTo>
                  <a:lnTo>
                    <a:pt x="13" y="3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2" name="Freeform 35"/>
            <p:cNvSpPr/>
            <p:nvPr/>
          </p:nvSpPr>
          <p:spPr bwMode="auto">
            <a:xfrm>
              <a:off x="3207" y="1353"/>
              <a:ext cx="298" cy="1117"/>
            </a:xfrm>
            <a:custGeom>
              <a:avLst/>
              <a:gdLst>
                <a:gd name="T0" fmla="*/ 125 w 125"/>
                <a:gd name="T1" fmla="*/ 469 h 469"/>
                <a:gd name="T2" fmla="*/ 0 w 125"/>
                <a:gd name="T3" fmla="*/ 469 h 469"/>
                <a:gd name="T4" fmla="*/ 0 w 125"/>
                <a:gd name="T5" fmla="*/ 12 h 469"/>
                <a:gd name="T6" fmla="*/ 12 w 125"/>
                <a:gd name="T7" fmla="*/ 0 h 469"/>
                <a:gd name="T8" fmla="*/ 112 w 125"/>
                <a:gd name="T9" fmla="*/ 0 h 469"/>
                <a:gd name="T10" fmla="*/ 125 w 125"/>
                <a:gd name="T11" fmla="*/ 12 h 469"/>
                <a:gd name="T12" fmla="*/ 125 w 125"/>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125" h="469">
                  <a:moveTo>
                    <a:pt x="125" y="469"/>
                  </a:moveTo>
                  <a:cubicBezTo>
                    <a:pt x="0" y="469"/>
                    <a:pt x="0" y="469"/>
                    <a:pt x="0" y="469"/>
                  </a:cubicBezTo>
                  <a:cubicBezTo>
                    <a:pt x="0" y="12"/>
                    <a:pt x="0" y="12"/>
                    <a:pt x="0" y="12"/>
                  </a:cubicBezTo>
                  <a:cubicBezTo>
                    <a:pt x="0" y="6"/>
                    <a:pt x="5" y="0"/>
                    <a:pt x="12" y="0"/>
                  </a:cubicBezTo>
                  <a:cubicBezTo>
                    <a:pt x="112" y="0"/>
                    <a:pt x="112" y="0"/>
                    <a:pt x="112" y="0"/>
                  </a:cubicBezTo>
                  <a:cubicBezTo>
                    <a:pt x="119" y="0"/>
                    <a:pt x="125" y="6"/>
                    <a:pt x="125" y="12"/>
                  </a:cubicBezTo>
                  <a:lnTo>
                    <a:pt x="125" y="469"/>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9" name="Freeform 36"/>
            <p:cNvSpPr>
              <a:spLocks noEditPoints="1"/>
            </p:cNvSpPr>
            <p:nvPr/>
          </p:nvSpPr>
          <p:spPr bwMode="auto">
            <a:xfrm>
              <a:off x="2420" y="818"/>
              <a:ext cx="1099" cy="1666"/>
            </a:xfrm>
            <a:custGeom>
              <a:avLst/>
              <a:gdLst>
                <a:gd name="T0" fmla="*/ 456 w 462"/>
                <a:gd name="T1" fmla="*/ 700 h 700"/>
                <a:gd name="T2" fmla="*/ 331 w 462"/>
                <a:gd name="T3" fmla="*/ 700 h 700"/>
                <a:gd name="T4" fmla="*/ 324 w 462"/>
                <a:gd name="T5" fmla="*/ 694 h 700"/>
                <a:gd name="T6" fmla="*/ 324 w 462"/>
                <a:gd name="T7" fmla="*/ 237 h 700"/>
                <a:gd name="T8" fmla="*/ 343 w 462"/>
                <a:gd name="T9" fmla="*/ 219 h 700"/>
                <a:gd name="T10" fmla="*/ 443 w 462"/>
                <a:gd name="T11" fmla="*/ 219 h 700"/>
                <a:gd name="T12" fmla="*/ 462 w 462"/>
                <a:gd name="T13" fmla="*/ 237 h 700"/>
                <a:gd name="T14" fmla="*/ 462 w 462"/>
                <a:gd name="T15" fmla="*/ 694 h 700"/>
                <a:gd name="T16" fmla="*/ 456 w 462"/>
                <a:gd name="T17" fmla="*/ 700 h 700"/>
                <a:gd name="T18" fmla="*/ 337 w 462"/>
                <a:gd name="T19" fmla="*/ 687 h 700"/>
                <a:gd name="T20" fmla="*/ 449 w 462"/>
                <a:gd name="T21" fmla="*/ 687 h 700"/>
                <a:gd name="T22" fmla="*/ 449 w 462"/>
                <a:gd name="T23" fmla="*/ 237 h 700"/>
                <a:gd name="T24" fmla="*/ 443 w 462"/>
                <a:gd name="T25" fmla="*/ 231 h 700"/>
                <a:gd name="T26" fmla="*/ 343 w 462"/>
                <a:gd name="T27" fmla="*/ 231 h 700"/>
                <a:gd name="T28" fmla="*/ 337 w 462"/>
                <a:gd name="T29" fmla="*/ 237 h 700"/>
                <a:gd name="T30" fmla="*/ 337 w 462"/>
                <a:gd name="T31" fmla="*/ 687 h 700"/>
                <a:gd name="T32" fmla="*/ 56 w 462"/>
                <a:gd name="T33" fmla="*/ 12 h 700"/>
                <a:gd name="T34" fmla="*/ 6 w 462"/>
                <a:gd name="T35" fmla="*/ 12 h 700"/>
                <a:gd name="T36" fmla="*/ 0 w 462"/>
                <a:gd name="T37" fmla="*/ 6 h 700"/>
                <a:gd name="T38" fmla="*/ 6 w 462"/>
                <a:gd name="T39" fmla="*/ 0 h 700"/>
                <a:gd name="T40" fmla="*/ 56 w 462"/>
                <a:gd name="T41" fmla="*/ 0 h 700"/>
                <a:gd name="T42" fmla="*/ 62 w 462"/>
                <a:gd name="T43" fmla="*/ 6 h 700"/>
                <a:gd name="T44" fmla="*/ 56 w 462"/>
                <a:gd name="T45" fmla="*/ 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700">
                  <a:moveTo>
                    <a:pt x="456" y="700"/>
                  </a:moveTo>
                  <a:cubicBezTo>
                    <a:pt x="331" y="700"/>
                    <a:pt x="331" y="700"/>
                    <a:pt x="331" y="700"/>
                  </a:cubicBezTo>
                  <a:cubicBezTo>
                    <a:pt x="327" y="700"/>
                    <a:pt x="324" y="697"/>
                    <a:pt x="324" y="694"/>
                  </a:cubicBezTo>
                  <a:cubicBezTo>
                    <a:pt x="324" y="237"/>
                    <a:pt x="324" y="237"/>
                    <a:pt x="324" y="237"/>
                  </a:cubicBezTo>
                  <a:cubicBezTo>
                    <a:pt x="324" y="227"/>
                    <a:pt x="333" y="219"/>
                    <a:pt x="343" y="219"/>
                  </a:cubicBezTo>
                  <a:cubicBezTo>
                    <a:pt x="443" y="219"/>
                    <a:pt x="443" y="219"/>
                    <a:pt x="443" y="219"/>
                  </a:cubicBezTo>
                  <a:cubicBezTo>
                    <a:pt x="453" y="219"/>
                    <a:pt x="462" y="227"/>
                    <a:pt x="462" y="237"/>
                  </a:cubicBezTo>
                  <a:cubicBezTo>
                    <a:pt x="462" y="694"/>
                    <a:pt x="462" y="694"/>
                    <a:pt x="462" y="694"/>
                  </a:cubicBezTo>
                  <a:cubicBezTo>
                    <a:pt x="462" y="697"/>
                    <a:pt x="459" y="700"/>
                    <a:pt x="456" y="700"/>
                  </a:cubicBezTo>
                  <a:close/>
                  <a:moveTo>
                    <a:pt x="337" y="687"/>
                  </a:moveTo>
                  <a:cubicBezTo>
                    <a:pt x="449" y="687"/>
                    <a:pt x="449" y="687"/>
                    <a:pt x="449" y="687"/>
                  </a:cubicBezTo>
                  <a:cubicBezTo>
                    <a:pt x="449" y="237"/>
                    <a:pt x="449" y="237"/>
                    <a:pt x="449" y="237"/>
                  </a:cubicBezTo>
                  <a:cubicBezTo>
                    <a:pt x="449" y="234"/>
                    <a:pt x="447" y="231"/>
                    <a:pt x="443" y="231"/>
                  </a:cubicBezTo>
                  <a:cubicBezTo>
                    <a:pt x="343" y="231"/>
                    <a:pt x="343" y="231"/>
                    <a:pt x="343" y="231"/>
                  </a:cubicBezTo>
                  <a:cubicBezTo>
                    <a:pt x="340" y="231"/>
                    <a:pt x="337" y="234"/>
                    <a:pt x="337" y="237"/>
                  </a:cubicBezTo>
                  <a:lnTo>
                    <a:pt x="337" y="687"/>
                  </a:lnTo>
                  <a:close/>
                  <a:moveTo>
                    <a:pt x="56" y="12"/>
                  </a:moveTo>
                  <a:cubicBezTo>
                    <a:pt x="6" y="12"/>
                    <a:pt x="6" y="12"/>
                    <a:pt x="6" y="12"/>
                  </a:cubicBezTo>
                  <a:cubicBezTo>
                    <a:pt x="3" y="12"/>
                    <a:pt x="0" y="10"/>
                    <a:pt x="0" y="6"/>
                  </a:cubicBezTo>
                  <a:cubicBezTo>
                    <a:pt x="0" y="3"/>
                    <a:pt x="3" y="0"/>
                    <a:pt x="6" y="0"/>
                  </a:cubicBezTo>
                  <a:cubicBezTo>
                    <a:pt x="56" y="0"/>
                    <a:pt x="56" y="0"/>
                    <a:pt x="56" y="0"/>
                  </a:cubicBezTo>
                  <a:cubicBezTo>
                    <a:pt x="59" y="0"/>
                    <a:pt x="62" y="3"/>
                    <a:pt x="62" y="6"/>
                  </a:cubicBezTo>
                  <a:cubicBezTo>
                    <a:pt x="62" y="10"/>
                    <a:pt x="59" y="12"/>
                    <a:pt x="56"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0" name="Freeform 37"/>
            <p:cNvSpPr>
              <a:spLocks noEditPoints="1"/>
            </p:cNvSpPr>
            <p:nvPr/>
          </p:nvSpPr>
          <p:spPr bwMode="auto">
            <a:xfrm>
              <a:off x="2210" y="758"/>
              <a:ext cx="298" cy="284"/>
            </a:xfrm>
            <a:custGeom>
              <a:avLst/>
              <a:gdLst>
                <a:gd name="T0" fmla="*/ 119 w 125"/>
                <a:gd name="T1" fmla="*/ 62 h 119"/>
                <a:gd name="T2" fmla="*/ 113 w 125"/>
                <a:gd name="T3" fmla="*/ 56 h 119"/>
                <a:gd name="T4" fmla="*/ 113 w 125"/>
                <a:gd name="T5" fmla="*/ 6 h 119"/>
                <a:gd name="T6" fmla="*/ 119 w 125"/>
                <a:gd name="T7" fmla="*/ 0 h 119"/>
                <a:gd name="T8" fmla="*/ 125 w 125"/>
                <a:gd name="T9" fmla="*/ 6 h 119"/>
                <a:gd name="T10" fmla="*/ 125 w 125"/>
                <a:gd name="T11" fmla="*/ 56 h 119"/>
                <a:gd name="T12" fmla="*/ 119 w 125"/>
                <a:gd name="T13" fmla="*/ 62 h 119"/>
                <a:gd name="T14" fmla="*/ 57 w 125"/>
                <a:gd name="T15" fmla="*/ 119 h 119"/>
                <a:gd name="T16" fmla="*/ 7 w 125"/>
                <a:gd name="T17" fmla="*/ 119 h 119"/>
                <a:gd name="T18" fmla="*/ 0 w 125"/>
                <a:gd name="T19" fmla="*/ 112 h 119"/>
                <a:gd name="T20" fmla="*/ 7 w 125"/>
                <a:gd name="T21" fmla="*/ 106 h 119"/>
                <a:gd name="T22" fmla="*/ 57 w 125"/>
                <a:gd name="T23" fmla="*/ 106 h 119"/>
                <a:gd name="T24" fmla="*/ 63 w 125"/>
                <a:gd name="T25" fmla="*/ 112 h 119"/>
                <a:gd name="T26" fmla="*/ 57 w 125"/>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9">
                  <a:moveTo>
                    <a:pt x="119" y="62"/>
                  </a:moveTo>
                  <a:cubicBezTo>
                    <a:pt x="116" y="62"/>
                    <a:pt x="113" y="60"/>
                    <a:pt x="113" y="56"/>
                  </a:cubicBezTo>
                  <a:cubicBezTo>
                    <a:pt x="113" y="6"/>
                    <a:pt x="113" y="6"/>
                    <a:pt x="113" y="6"/>
                  </a:cubicBezTo>
                  <a:cubicBezTo>
                    <a:pt x="113" y="3"/>
                    <a:pt x="116" y="0"/>
                    <a:pt x="119" y="0"/>
                  </a:cubicBezTo>
                  <a:cubicBezTo>
                    <a:pt x="122" y="0"/>
                    <a:pt x="125" y="3"/>
                    <a:pt x="125" y="6"/>
                  </a:cubicBezTo>
                  <a:cubicBezTo>
                    <a:pt x="125" y="56"/>
                    <a:pt x="125" y="56"/>
                    <a:pt x="125" y="56"/>
                  </a:cubicBezTo>
                  <a:cubicBezTo>
                    <a:pt x="125" y="60"/>
                    <a:pt x="122" y="62"/>
                    <a:pt x="119" y="62"/>
                  </a:cubicBezTo>
                  <a:close/>
                  <a:moveTo>
                    <a:pt x="57" y="119"/>
                  </a:moveTo>
                  <a:cubicBezTo>
                    <a:pt x="7" y="119"/>
                    <a:pt x="7" y="119"/>
                    <a:pt x="7" y="119"/>
                  </a:cubicBezTo>
                  <a:cubicBezTo>
                    <a:pt x="3" y="119"/>
                    <a:pt x="0" y="116"/>
                    <a:pt x="0" y="112"/>
                  </a:cubicBezTo>
                  <a:cubicBezTo>
                    <a:pt x="0" y="109"/>
                    <a:pt x="3" y="106"/>
                    <a:pt x="7" y="106"/>
                  </a:cubicBezTo>
                  <a:cubicBezTo>
                    <a:pt x="57" y="106"/>
                    <a:pt x="57" y="106"/>
                    <a:pt x="57" y="106"/>
                  </a:cubicBezTo>
                  <a:cubicBezTo>
                    <a:pt x="60" y="106"/>
                    <a:pt x="63" y="109"/>
                    <a:pt x="63" y="112"/>
                  </a:cubicBezTo>
                  <a:cubicBezTo>
                    <a:pt x="63" y="116"/>
                    <a:pt x="60" y="119"/>
                    <a:pt x="57" y="1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1" name="Freeform 38"/>
            <p:cNvSpPr>
              <a:spLocks noEditPoints="1"/>
            </p:cNvSpPr>
            <p:nvPr/>
          </p:nvSpPr>
          <p:spPr bwMode="auto">
            <a:xfrm>
              <a:off x="2210" y="951"/>
              <a:ext cx="1159" cy="745"/>
            </a:xfrm>
            <a:custGeom>
              <a:avLst/>
              <a:gdLst>
                <a:gd name="T0" fmla="*/ 32 w 487"/>
                <a:gd name="T1" fmla="*/ 63 h 313"/>
                <a:gd name="T2" fmla="*/ 25 w 487"/>
                <a:gd name="T3" fmla="*/ 56 h 313"/>
                <a:gd name="T4" fmla="*/ 25 w 487"/>
                <a:gd name="T5" fmla="*/ 6 h 313"/>
                <a:gd name="T6" fmla="*/ 32 w 487"/>
                <a:gd name="T7" fmla="*/ 0 h 313"/>
                <a:gd name="T8" fmla="*/ 38 w 487"/>
                <a:gd name="T9" fmla="*/ 6 h 313"/>
                <a:gd name="T10" fmla="*/ 38 w 487"/>
                <a:gd name="T11" fmla="*/ 56 h 313"/>
                <a:gd name="T12" fmla="*/ 32 w 487"/>
                <a:gd name="T13" fmla="*/ 63 h 313"/>
                <a:gd name="T14" fmla="*/ 69 w 487"/>
                <a:gd name="T15" fmla="*/ 313 h 313"/>
                <a:gd name="T16" fmla="*/ 6 w 487"/>
                <a:gd name="T17" fmla="*/ 313 h 313"/>
                <a:gd name="T18" fmla="*/ 0 w 487"/>
                <a:gd name="T19" fmla="*/ 306 h 313"/>
                <a:gd name="T20" fmla="*/ 6 w 487"/>
                <a:gd name="T21" fmla="*/ 300 h 313"/>
                <a:gd name="T22" fmla="*/ 66 w 487"/>
                <a:gd name="T23" fmla="*/ 300 h 313"/>
                <a:gd name="T24" fmla="*/ 158 w 487"/>
                <a:gd name="T25" fmla="*/ 196 h 313"/>
                <a:gd name="T26" fmla="*/ 162 w 487"/>
                <a:gd name="T27" fmla="*/ 194 h 313"/>
                <a:gd name="T28" fmla="*/ 272 w 487"/>
                <a:gd name="T29" fmla="*/ 194 h 313"/>
                <a:gd name="T30" fmla="*/ 364 w 487"/>
                <a:gd name="T31" fmla="*/ 84 h 313"/>
                <a:gd name="T32" fmla="*/ 369 w 487"/>
                <a:gd name="T33" fmla="*/ 81 h 313"/>
                <a:gd name="T34" fmla="*/ 481 w 487"/>
                <a:gd name="T35" fmla="*/ 81 h 313"/>
                <a:gd name="T36" fmla="*/ 487 w 487"/>
                <a:gd name="T37" fmla="*/ 88 h 313"/>
                <a:gd name="T38" fmla="*/ 481 w 487"/>
                <a:gd name="T39" fmla="*/ 94 h 313"/>
                <a:gd name="T40" fmla="*/ 372 w 487"/>
                <a:gd name="T41" fmla="*/ 94 h 313"/>
                <a:gd name="T42" fmla="*/ 280 w 487"/>
                <a:gd name="T43" fmla="*/ 204 h 313"/>
                <a:gd name="T44" fmla="*/ 275 w 487"/>
                <a:gd name="T45" fmla="*/ 206 h 313"/>
                <a:gd name="T46" fmla="*/ 165 w 487"/>
                <a:gd name="T47" fmla="*/ 206 h 313"/>
                <a:gd name="T48" fmla="*/ 73 w 487"/>
                <a:gd name="T49" fmla="*/ 311 h 313"/>
                <a:gd name="T50" fmla="*/ 69 w 487"/>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313">
                  <a:moveTo>
                    <a:pt x="32" y="63"/>
                  </a:moveTo>
                  <a:cubicBezTo>
                    <a:pt x="28" y="63"/>
                    <a:pt x="25" y="60"/>
                    <a:pt x="25" y="56"/>
                  </a:cubicBezTo>
                  <a:cubicBezTo>
                    <a:pt x="25" y="6"/>
                    <a:pt x="25" y="6"/>
                    <a:pt x="25" y="6"/>
                  </a:cubicBezTo>
                  <a:cubicBezTo>
                    <a:pt x="25" y="3"/>
                    <a:pt x="28" y="0"/>
                    <a:pt x="32" y="0"/>
                  </a:cubicBezTo>
                  <a:cubicBezTo>
                    <a:pt x="35" y="0"/>
                    <a:pt x="38" y="3"/>
                    <a:pt x="38" y="6"/>
                  </a:cubicBezTo>
                  <a:cubicBezTo>
                    <a:pt x="38" y="56"/>
                    <a:pt x="38" y="56"/>
                    <a:pt x="38" y="56"/>
                  </a:cubicBezTo>
                  <a:cubicBezTo>
                    <a:pt x="38" y="60"/>
                    <a:pt x="35" y="63"/>
                    <a:pt x="32" y="63"/>
                  </a:cubicBezTo>
                  <a:close/>
                  <a:moveTo>
                    <a:pt x="69" y="313"/>
                  </a:moveTo>
                  <a:cubicBezTo>
                    <a:pt x="6" y="313"/>
                    <a:pt x="6" y="313"/>
                    <a:pt x="6" y="313"/>
                  </a:cubicBezTo>
                  <a:cubicBezTo>
                    <a:pt x="3" y="313"/>
                    <a:pt x="0" y="310"/>
                    <a:pt x="0" y="306"/>
                  </a:cubicBezTo>
                  <a:cubicBezTo>
                    <a:pt x="0" y="303"/>
                    <a:pt x="3" y="300"/>
                    <a:pt x="6" y="300"/>
                  </a:cubicBezTo>
                  <a:cubicBezTo>
                    <a:pt x="66" y="300"/>
                    <a:pt x="66" y="300"/>
                    <a:pt x="66" y="300"/>
                  </a:cubicBezTo>
                  <a:cubicBezTo>
                    <a:pt x="158" y="196"/>
                    <a:pt x="158" y="196"/>
                    <a:pt x="158" y="196"/>
                  </a:cubicBezTo>
                  <a:cubicBezTo>
                    <a:pt x="159" y="195"/>
                    <a:pt x="161" y="194"/>
                    <a:pt x="162" y="194"/>
                  </a:cubicBezTo>
                  <a:cubicBezTo>
                    <a:pt x="272" y="194"/>
                    <a:pt x="272" y="194"/>
                    <a:pt x="272" y="194"/>
                  </a:cubicBezTo>
                  <a:cubicBezTo>
                    <a:pt x="364" y="84"/>
                    <a:pt x="364" y="84"/>
                    <a:pt x="364" y="84"/>
                  </a:cubicBezTo>
                  <a:cubicBezTo>
                    <a:pt x="365" y="82"/>
                    <a:pt x="367" y="81"/>
                    <a:pt x="369" y="81"/>
                  </a:cubicBezTo>
                  <a:cubicBezTo>
                    <a:pt x="481" y="81"/>
                    <a:pt x="481" y="81"/>
                    <a:pt x="481" y="81"/>
                  </a:cubicBezTo>
                  <a:cubicBezTo>
                    <a:pt x="485" y="81"/>
                    <a:pt x="487" y="84"/>
                    <a:pt x="487" y="88"/>
                  </a:cubicBezTo>
                  <a:cubicBezTo>
                    <a:pt x="487" y="91"/>
                    <a:pt x="485" y="94"/>
                    <a:pt x="481" y="94"/>
                  </a:cubicBezTo>
                  <a:cubicBezTo>
                    <a:pt x="372" y="94"/>
                    <a:pt x="372" y="94"/>
                    <a:pt x="372" y="94"/>
                  </a:cubicBezTo>
                  <a:cubicBezTo>
                    <a:pt x="280" y="204"/>
                    <a:pt x="280" y="204"/>
                    <a:pt x="280" y="204"/>
                  </a:cubicBezTo>
                  <a:cubicBezTo>
                    <a:pt x="278" y="206"/>
                    <a:pt x="277" y="207"/>
                    <a:pt x="275" y="206"/>
                  </a:cubicBezTo>
                  <a:cubicBezTo>
                    <a:pt x="165" y="206"/>
                    <a:pt x="165" y="206"/>
                    <a:pt x="165" y="206"/>
                  </a:cubicBezTo>
                  <a:cubicBezTo>
                    <a:pt x="73" y="311"/>
                    <a:pt x="73" y="311"/>
                    <a:pt x="73" y="311"/>
                  </a:cubicBezTo>
                  <a:cubicBezTo>
                    <a:pt x="72" y="312"/>
                    <a:pt x="70" y="313"/>
                    <a:pt x="69" y="3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2" name="Oval 39"/>
            <p:cNvSpPr>
              <a:spLocks noChangeArrowheads="1"/>
            </p:cNvSpPr>
            <p:nvPr/>
          </p:nvSpPr>
          <p:spPr bwMode="auto">
            <a:xfrm>
              <a:off x="2791" y="1353"/>
              <a:ext cx="147"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3" name="Freeform 40"/>
            <p:cNvSpPr>
              <a:spLocks noEditPoints="1"/>
            </p:cNvSpPr>
            <p:nvPr/>
          </p:nvSpPr>
          <p:spPr bwMode="auto">
            <a:xfrm>
              <a:off x="2774" y="1339"/>
              <a:ext cx="179"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9" y="0"/>
                    <a:pt x="75" y="17"/>
                    <a:pt x="75" y="37"/>
                  </a:cubicBezTo>
                  <a:cubicBezTo>
                    <a:pt x="75" y="58"/>
                    <a:pt x="59" y="75"/>
                    <a:pt x="38" y="75"/>
                  </a:cubicBezTo>
                  <a:close/>
                  <a:moveTo>
                    <a:pt x="38" y="12"/>
                  </a:moveTo>
                  <a:cubicBezTo>
                    <a:pt x="24" y="12"/>
                    <a:pt x="13" y="23"/>
                    <a:pt x="13" y="37"/>
                  </a:cubicBezTo>
                  <a:cubicBezTo>
                    <a:pt x="13" y="51"/>
                    <a:pt x="24" y="62"/>
                    <a:pt x="38" y="62"/>
                  </a:cubicBezTo>
                  <a:cubicBezTo>
                    <a:pt x="52" y="62"/>
                    <a:pt x="63" y="51"/>
                    <a:pt x="63" y="37"/>
                  </a:cubicBezTo>
                  <a:cubicBezTo>
                    <a:pt x="63" y="23"/>
                    <a:pt x="52"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48" name="Oval 41"/>
            <p:cNvSpPr>
              <a:spLocks noChangeArrowheads="1"/>
            </p:cNvSpPr>
            <p:nvPr/>
          </p:nvSpPr>
          <p:spPr bwMode="auto">
            <a:xfrm>
              <a:off x="2298" y="1606"/>
              <a:ext cx="150" cy="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0" name="Freeform 42"/>
            <p:cNvSpPr>
              <a:spLocks noEditPoints="1"/>
            </p:cNvSpPr>
            <p:nvPr/>
          </p:nvSpPr>
          <p:spPr bwMode="auto">
            <a:xfrm>
              <a:off x="2284" y="1591"/>
              <a:ext cx="178"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8" y="0"/>
                    <a:pt x="75" y="17"/>
                    <a:pt x="75" y="37"/>
                  </a:cubicBezTo>
                  <a:cubicBezTo>
                    <a:pt x="75" y="58"/>
                    <a:pt x="58" y="75"/>
                    <a:pt x="38" y="75"/>
                  </a:cubicBezTo>
                  <a:close/>
                  <a:moveTo>
                    <a:pt x="38" y="12"/>
                  </a:moveTo>
                  <a:cubicBezTo>
                    <a:pt x="24" y="12"/>
                    <a:pt x="13" y="24"/>
                    <a:pt x="13" y="37"/>
                  </a:cubicBezTo>
                  <a:cubicBezTo>
                    <a:pt x="13" y="51"/>
                    <a:pt x="24" y="62"/>
                    <a:pt x="38" y="62"/>
                  </a:cubicBezTo>
                  <a:cubicBezTo>
                    <a:pt x="51" y="62"/>
                    <a:pt x="63" y="51"/>
                    <a:pt x="63" y="37"/>
                  </a:cubicBezTo>
                  <a:cubicBezTo>
                    <a:pt x="63" y="24"/>
                    <a:pt x="51"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1" name="Oval 43"/>
            <p:cNvSpPr>
              <a:spLocks noChangeArrowheads="1"/>
            </p:cNvSpPr>
            <p:nvPr/>
          </p:nvSpPr>
          <p:spPr bwMode="auto">
            <a:xfrm>
              <a:off x="3281" y="1085"/>
              <a:ext cx="147" cy="1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2" name="Freeform 44"/>
            <p:cNvSpPr>
              <a:spLocks noEditPoints="1"/>
            </p:cNvSpPr>
            <p:nvPr/>
          </p:nvSpPr>
          <p:spPr bwMode="auto">
            <a:xfrm>
              <a:off x="3267" y="1070"/>
              <a:ext cx="178" cy="179"/>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3 h 75"/>
                <a:gd name="T12" fmla="*/ 12 w 75"/>
                <a:gd name="T13" fmla="*/ 38 h 75"/>
                <a:gd name="T14" fmla="*/ 37 w 75"/>
                <a:gd name="T15" fmla="*/ 63 h 75"/>
                <a:gd name="T16" fmla="*/ 62 w 75"/>
                <a:gd name="T17" fmla="*/ 38 h 75"/>
                <a:gd name="T18" fmla="*/ 37 w 75"/>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6" y="75"/>
                    <a:pt x="0" y="58"/>
                    <a:pt x="0" y="38"/>
                  </a:cubicBezTo>
                  <a:cubicBezTo>
                    <a:pt x="0" y="17"/>
                    <a:pt x="16" y="0"/>
                    <a:pt x="37" y="0"/>
                  </a:cubicBezTo>
                  <a:cubicBezTo>
                    <a:pt x="58" y="0"/>
                    <a:pt x="75" y="17"/>
                    <a:pt x="75" y="38"/>
                  </a:cubicBezTo>
                  <a:cubicBezTo>
                    <a:pt x="75" y="58"/>
                    <a:pt x="58" y="75"/>
                    <a:pt x="37" y="75"/>
                  </a:cubicBezTo>
                  <a:close/>
                  <a:moveTo>
                    <a:pt x="37" y="13"/>
                  </a:moveTo>
                  <a:cubicBezTo>
                    <a:pt x="23" y="13"/>
                    <a:pt x="12" y="24"/>
                    <a:pt x="12" y="38"/>
                  </a:cubicBezTo>
                  <a:cubicBezTo>
                    <a:pt x="12" y="52"/>
                    <a:pt x="23" y="63"/>
                    <a:pt x="37" y="63"/>
                  </a:cubicBezTo>
                  <a:cubicBezTo>
                    <a:pt x="51" y="63"/>
                    <a:pt x="62" y="52"/>
                    <a:pt x="62" y="38"/>
                  </a:cubicBezTo>
                  <a:cubicBezTo>
                    <a:pt x="62" y="24"/>
                    <a:pt x="51" y="13"/>
                    <a:pt x="37"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89" name="椭圆 88"/>
          <p:cNvSpPr/>
          <p:nvPr/>
        </p:nvSpPr>
        <p:spPr>
          <a:xfrm rot="1500000">
            <a:off x="5762625" y="4358640"/>
            <a:ext cx="774065" cy="73787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800" noProof="0">
                <a:ln>
                  <a:noFill/>
                </a:ln>
                <a:solidFill>
                  <a:schemeClr val="bg1"/>
                </a:solidFill>
                <a:effectLst/>
                <a:uLnTx/>
                <a:uFillTx/>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5G</a:t>
            </a:r>
            <a:endParaRPr lang="en-US" altLang="zh-CN" sz="2400">
              <a:latin typeface="微软雅黑" panose="020B0503020204020204" charset="-122"/>
              <a:ea typeface="微软雅黑" panose="020B0503020204020204" charset="-122"/>
              <a:sym typeface="微软雅黑" panose="020B0503020204020204" charset="-122"/>
            </a:endParaRP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90"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90"/>
                                        </p:tgtEl>
                                      </p:cBhvr>
                                      <p:by x="115000" y="115000"/>
                                    </p:animScale>
                                  </p:childTnLst>
                                </p:cTn>
                              </p:par>
                              <p:par>
                                <p:cTn id="16" presetID="22" presetClass="entr" presetSubtype="1"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up)">
                                      <p:cBhvr>
                                        <p:cTn id="18" dur="500"/>
                                        <p:tgtEl>
                                          <p:spTgt spid="70"/>
                                        </p:tgtEl>
                                      </p:cBhvr>
                                    </p:animEffect>
                                  </p:childTnLst>
                                </p:cTn>
                              </p:par>
                              <p:par>
                                <p:cTn id="19" presetID="47" presetClass="entr" presetSubtype="0" fill="hold" nodeType="withEffect">
                                  <p:stCondLst>
                                    <p:cond delay="0"/>
                                  </p:stCondLst>
                                  <p:childTnLst>
                                    <p:set>
                                      <p:cBhvr>
                                        <p:cTn id="20" dur="500"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anim calcmode="lin" valueType="num">
                                      <p:cBhvr>
                                        <p:cTn id="22" dur="500" fill="hold"/>
                                        <p:tgtEl>
                                          <p:spTgt spid="83"/>
                                        </p:tgtEl>
                                        <p:attrNameLst>
                                          <p:attrName>ppt_x</p:attrName>
                                        </p:attrNameLst>
                                      </p:cBhvr>
                                      <p:tavLst>
                                        <p:tav tm="0">
                                          <p:val>
                                            <p:strVal val="#ppt_x"/>
                                          </p:val>
                                        </p:tav>
                                        <p:tav tm="100000">
                                          <p:val>
                                            <p:strVal val="#ppt_x"/>
                                          </p:val>
                                        </p:tav>
                                      </p:tavLst>
                                    </p:anim>
                                    <p:anim calcmode="lin" valueType="num">
                                      <p:cBhvr>
                                        <p:cTn id="23" dur="500" fill="hold"/>
                                        <p:tgtEl>
                                          <p:spTgt spid="83"/>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500"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anim calcmode="lin" valueType="num">
                                      <p:cBhvr>
                                        <p:cTn id="27" dur="500" fill="hold"/>
                                        <p:tgtEl>
                                          <p:spTgt spid="77"/>
                                        </p:tgtEl>
                                        <p:attrNameLst>
                                          <p:attrName>ppt_x</p:attrName>
                                        </p:attrNameLst>
                                      </p:cBhvr>
                                      <p:tavLst>
                                        <p:tav tm="0">
                                          <p:val>
                                            <p:strVal val="#ppt_x"/>
                                          </p:val>
                                        </p:tav>
                                        <p:tav tm="100000">
                                          <p:val>
                                            <p:strVal val="#ppt_x"/>
                                          </p:val>
                                        </p:tav>
                                      </p:tavLst>
                                    </p:anim>
                                    <p:anim calcmode="lin" valueType="num">
                                      <p:cBhvr>
                                        <p:cTn id="28" dur="500" fill="hold"/>
                                        <p:tgtEl>
                                          <p:spTgt spid="77"/>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500"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anim calcmode="lin" valueType="num">
                                      <p:cBhvr>
                                        <p:cTn id="32" dur="500" fill="hold"/>
                                        <p:tgtEl>
                                          <p:spTgt spid="71"/>
                                        </p:tgtEl>
                                        <p:attrNameLst>
                                          <p:attrName>ppt_x</p:attrName>
                                        </p:attrNameLst>
                                      </p:cBhvr>
                                      <p:tavLst>
                                        <p:tav tm="0">
                                          <p:val>
                                            <p:strVal val="#ppt_x"/>
                                          </p:val>
                                        </p:tav>
                                        <p:tav tm="100000">
                                          <p:val>
                                            <p:strVal val="#ppt_x"/>
                                          </p:val>
                                        </p:tav>
                                      </p:tavLst>
                                    </p:anim>
                                    <p:anim calcmode="lin" valueType="num">
                                      <p:cBhvr>
                                        <p:cTn id="33" dur="500" fill="hold"/>
                                        <p:tgtEl>
                                          <p:spTgt spid="71"/>
                                        </p:tgtEl>
                                        <p:attrNameLst>
                                          <p:attrName>ppt_y</p:attrName>
                                        </p:attrNameLst>
                                      </p:cBhvr>
                                      <p:tavLst>
                                        <p:tav tm="0">
                                          <p:val>
                                            <p:strVal val="#ppt_y-.1"/>
                                          </p:val>
                                        </p:tav>
                                        <p:tav tm="100000">
                                          <p:val>
                                            <p:strVal val="#ppt_y"/>
                                          </p:val>
                                        </p:tav>
                                      </p:tavLst>
                                    </p:anim>
                                  </p:childTnLst>
                                </p:cTn>
                              </p:par>
                              <p:par>
                                <p:cTn id="34" presetID="14" presetClass="entr" presetSubtype="10"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randombar(horizontal)">
                                      <p:cBhvr>
                                        <p:cTn id="36" dur="500"/>
                                        <p:tgtEl>
                                          <p:spTgt spid="96"/>
                                        </p:tgtEl>
                                      </p:cBhvr>
                                    </p:animEffect>
                                  </p:childTnLst>
                                </p:cTn>
                              </p:par>
                              <p:par>
                                <p:cTn id="37" presetID="42" presetClass="entr" presetSubtype="0" fill="hold" nodeType="withEffect">
                                  <p:stCondLst>
                                    <p:cond delay="0"/>
                                  </p:stCondLst>
                                  <p:childTnLst>
                                    <p:set>
                                      <p:cBhvr>
                                        <p:cTn id="38" dur="500"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500"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anim calcmode="lin" valueType="num">
                                      <p:cBhvr>
                                        <p:cTn id="45" dur="500" fill="hold"/>
                                        <p:tgtEl>
                                          <p:spTgt spid="14"/>
                                        </p:tgtEl>
                                        <p:attrNameLst>
                                          <p:attrName>ppt_x</p:attrName>
                                        </p:attrNameLst>
                                      </p:cBhvr>
                                      <p:tavLst>
                                        <p:tav tm="0">
                                          <p:val>
                                            <p:strVal val="#ppt_x"/>
                                          </p:val>
                                        </p:tav>
                                        <p:tav tm="100000">
                                          <p:val>
                                            <p:strVal val="#ppt_x"/>
                                          </p:val>
                                        </p:tav>
                                      </p:tavLst>
                                    </p:anim>
                                    <p:anim calcmode="lin" valueType="num">
                                      <p:cBhvr>
                                        <p:cTn id="46" dur="5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500"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500"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anim calcmode="lin" valueType="num">
                                      <p:cBhvr>
                                        <p:cTn id="55" dur="500" fill="hold"/>
                                        <p:tgtEl>
                                          <p:spTgt spid="32"/>
                                        </p:tgtEl>
                                        <p:attrNameLst>
                                          <p:attrName>ppt_x</p:attrName>
                                        </p:attrNameLst>
                                      </p:cBhvr>
                                      <p:tavLst>
                                        <p:tav tm="0">
                                          <p:val>
                                            <p:strVal val="#ppt_x"/>
                                          </p:val>
                                        </p:tav>
                                        <p:tav tm="100000">
                                          <p:val>
                                            <p:strVal val="#ppt_x"/>
                                          </p:val>
                                        </p:tav>
                                      </p:tavLst>
                                    </p:anim>
                                    <p:anim calcmode="lin" valueType="num">
                                      <p:cBhvr>
                                        <p:cTn id="56" dur="5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500"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anim calcmode="lin" valueType="num">
                                      <p:cBhvr>
                                        <p:cTn id="60" dur="500" fill="hold"/>
                                        <p:tgtEl>
                                          <p:spTgt spid="41"/>
                                        </p:tgtEl>
                                        <p:attrNameLst>
                                          <p:attrName>ppt_x</p:attrName>
                                        </p:attrNameLst>
                                      </p:cBhvr>
                                      <p:tavLst>
                                        <p:tav tm="0">
                                          <p:val>
                                            <p:strVal val="#ppt_x"/>
                                          </p:val>
                                        </p:tav>
                                        <p:tav tm="100000">
                                          <p:val>
                                            <p:strVal val="#ppt_x"/>
                                          </p:val>
                                        </p:tav>
                                      </p:tavLst>
                                    </p:anim>
                                    <p:anim calcmode="lin" valueType="num">
                                      <p:cBhvr>
                                        <p:cTn id="61" dur="500" fill="hold"/>
                                        <p:tgtEl>
                                          <p:spTgt spid="4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500"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anim calcmode="lin" valueType="num">
                                      <p:cBhvr>
                                        <p:cTn id="65" dur="500" fill="hold"/>
                                        <p:tgtEl>
                                          <p:spTgt spid="50"/>
                                        </p:tgtEl>
                                        <p:attrNameLst>
                                          <p:attrName>ppt_x</p:attrName>
                                        </p:attrNameLst>
                                      </p:cBhvr>
                                      <p:tavLst>
                                        <p:tav tm="0">
                                          <p:val>
                                            <p:strVal val="#ppt_x"/>
                                          </p:val>
                                        </p:tav>
                                        <p:tav tm="100000">
                                          <p:val>
                                            <p:strVal val="#ppt_x"/>
                                          </p:val>
                                        </p:tav>
                                      </p:tavLst>
                                    </p:anim>
                                    <p:anim calcmode="lin" valueType="num">
                                      <p:cBhvr>
                                        <p:cTn id="66" dur="500" fill="hold"/>
                                        <p:tgtEl>
                                          <p:spTgt spid="5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500"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500"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anim calcmode="lin" valueType="num">
                                      <p:cBhvr>
                                        <p:cTn id="75" dur="500" fill="hold"/>
                                        <p:tgtEl>
                                          <p:spTgt spid="89"/>
                                        </p:tgtEl>
                                        <p:attrNameLst>
                                          <p:attrName>ppt_x</p:attrName>
                                        </p:attrNameLst>
                                      </p:cBhvr>
                                      <p:tavLst>
                                        <p:tav tm="0">
                                          <p:val>
                                            <p:strVal val="#ppt_x"/>
                                          </p:val>
                                        </p:tav>
                                        <p:tav tm="100000">
                                          <p:val>
                                            <p:strVal val="#ppt_x"/>
                                          </p:val>
                                        </p:tav>
                                      </p:tavLst>
                                    </p:anim>
                                    <p:anim calcmode="lin" valueType="num">
                                      <p:cBhvr>
                                        <p:cTn id="76"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89" grpId="0" animBg="1"/>
      <p:bldP spid="591" grpId="0" bldLvl="0" animBg="1"/>
      <p:bldP spid="592" grpId="0" bldLvl="0" animBg="1"/>
      <p:bldP spid="593" grpId="0" bldLvl="0" animBg="1"/>
      <p:bldP spid="90"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1849688" y="2388106"/>
            <a:ext cx="3797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文本框 24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818300" y="1803249"/>
            <a:ext cx="1859040" cy="465850"/>
          </a:xfrm>
          <a:prstGeom prst="roundRect">
            <a:avLst/>
          </a:prstGeom>
          <a:solidFill>
            <a:srgbClr val="F36932"/>
          </a:solidFill>
          <a:ln w="19050">
            <a:solidFill>
              <a:schemeClr val="tx1"/>
            </a:solidFill>
          </a:ln>
        </p:spPr>
        <p:txBody>
          <a:bodyPr wrap="none" rtlCol="0">
            <a:spAutoFit/>
          </a:bodyPr>
          <a:lstStyle>
            <a:defPPr>
              <a:defRPr lang="en-US"/>
            </a:defPPr>
            <a:lvl1pPr marR="0" lvl="0" indent="0" fontAlgn="auto">
              <a:lnSpc>
                <a:spcPct val="100000"/>
              </a:lnSpc>
              <a:spcBef>
                <a:spcPts val="0"/>
              </a:spcBef>
              <a:spcAft>
                <a:spcPts val="0"/>
              </a:spcAft>
              <a:buClrTx/>
              <a:buSzTx/>
              <a:buFontTx/>
              <a:buNone/>
              <a:defRPr kumimoji="0" sz="1600" b="1" i="0" u="none" strike="noStrike" cap="none" spc="0" normalizeH="0" baseline="0">
                <a:ln>
                  <a:noFill/>
                </a:ln>
                <a:solidFill>
                  <a:prstClr val="black">
                    <a:lumMod val="75000"/>
                    <a:lumOff val="25000"/>
                  </a:prstClr>
                </a:solidFill>
                <a:effectLst/>
                <a:uLnTx/>
                <a:uFillTx/>
                <a:latin typeface="汉仪雅酷黑 65W" panose="020B0604020202020204" pitchFamily="34" charset="-122"/>
                <a:ea typeface="汉仪雅酷黑 65W" panose="020B0604020202020204" pitchFamily="34" charset="-122"/>
              </a:defRPr>
            </a:lvl1pPr>
          </a:lstStyle>
          <a:p>
            <a:r>
              <a:rPr lang="zh-CN" altLang="en-US" sz="2135" b="0">
                <a:solidFill>
                  <a:schemeClr val="bg1"/>
                </a:solidFill>
                <a:latin typeface="汉仪雅酷黑简" panose="00020600040101010101" charset="-122"/>
                <a:ea typeface="汉仪雅酷黑简" panose="00020600040101010101" charset="-122"/>
                <a:sym typeface="微软雅黑" panose="020B0503020204020204" charset="-122"/>
              </a:rPr>
              <a:t>薪酬负担过重</a:t>
            </a:r>
          </a:p>
        </p:txBody>
      </p:sp>
      <p:sp>
        <p:nvSpPr>
          <p:cNvPr id="248" name="矩形 24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727364" y="2430314"/>
            <a:ext cx="3600000" cy="706755"/>
          </a:xfrm>
          <a:prstGeom prst="rect">
            <a:avLst/>
          </a:prstGeom>
        </p:spPr>
        <p:txBody>
          <a:bodyPr wrap="square">
            <a:spAutoFit/>
          </a:bodyPr>
          <a:lstStyle/>
          <a:p>
            <a:pPr fontAlgn="base">
              <a:lnSpc>
                <a:spcPct val="125000"/>
              </a:lnSpc>
              <a:spcBef>
                <a:spcPct val="0"/>
              </a:spcBef>
              <a:spcAft>
                <a:spcPct val="0"/>
              </a:spcAft>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企业薪酬相对于市场水平过高，薪酬水平成为企业的负担</a:t>
            </a:r>
          </a:p>
        </p:txBody>
      </p:sp>
      <p:cxnSp>
        <p:nvCxnSpPr>
          <p:cNvPr id="258" name="直接连接符 257"/>
          <p:cNvCxnSpPr/>
          <p:nvPr/>
        </p:nvCxnSpPr>
        <p:spPr>
          <a:xfrm>
            <a:off x="1819616" y="4681968"/>
            <a:ext cx="3797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文本框 25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33846" y="4108948"/>
            <a:ext cx="2674380" cy="465850"/>
          </a:xfrm>
          <a:prstGeom prst="roundRect">
            <a:avLst/>
          </a:prstGeom>
          <a:solidFill>
            <a:srgbClr val="4C96DD"/>
          </a:solidFill>
          <a:ln w="19050">
            <a:solidFill>
              <a:schemeClr val="tx1"/>
            </a:solidFill>
          </a:ln>
        </p:spPr>
        <p:txBody>
          <a:bodyPr wrap="none" rtlCol="0">
            <a:spAutoFit/>
          </a:bodyPr>
          <a:lstStyle>
            <a:defPPr>
              <a:defRPr lang="en-US"/>
            </a:defPPr>
            <a:lvl1pPr marR="0" lvl="0" indent="0" fontAlgn="auto">
              <a:lnSpc>
                <a:spcPct val="100000"/>
              </a:lnSpc>
              <a:spcBef>
                <a:spcPts val="0"/>
              </a:spcBef>
              <a:spcAft>
                <a:spcPts val="0"/>
              </a:spcAft>
              <a:buClrTx/>
              <a:buSzTx/>
              <a:buFontTx/>
              <a:buNone/>
              <a:defRPr kumimoji="0" sz="1600" b="1" i="0" u="none" strike="noStrike" cap="none" spc="0" normalizeH="0" baseline="0">
                <a:ln>
                  <a:noFill/>
                </a:ln>
                <a:solidFill>
                  <a:schemeClr val="bg1"/>
                </a:solidFill>
                <a:effectLst/>
                <a:uLnTx/>
                <a:uFillTx/>
                <a:latin typeface="汉仪雅酷黑 65W" panose="020B0604020202020204" pitchFamily="34" charset="-122"/>
                <a:ea typeface="汉仪雅酷黑 65W" panose="020B0604020202020204" pitchFamily="34" charset="-122"/>
              </a:defRPr>
            </a:lvl1pPr>
          </a:lstStyle>
          <a:p>
            <a:r>
              <a:rPr lang="zh-CN" altLang="en-US" sz="2135" b="0">
                <a:latin typeface="汉仪雅酷黑简" panose="00020600040101010101" charset="-122"/>
                <a:ea typeface="汉仪雅酷黑简" panose="00020600040101010101" charset="-122"/>
                <a:sym typeface="微软雅黑" panose="020B0503020204020204" charset="-122"/>
              </a:rPr>
              <a:t>薪酬市场信息不透明</a:t>
            </a:r>
          </a:p>
        </p:txBody>
      </p:sp>
      <p:sp>
        <p:nvSpPr>
          <p:cNvPr id="260" name="矩形 25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697292" y="4724176"/>
            <a:ext cx="3600000" cy="1014730"/>
          </a:xfrm>
          <a:prstGeom prst="rect">
            <a:avLst/>
          </a:prstGeom>
        </p:spPr>
        <p:txBody>
          <a:bodyPr wrap="square">
            <a:spAutoFit/>
          </a:bodyPr>
          <a:lstStyle/>
          <a:p>
            <a:pPr fontAlgn="base">
              <a:lnSpc>
                <a:spcPct val="125000"/>
              </a:lnSpc>
              <a:spcBef>
                <a:spcPct val="0"/>
              </a:spcBef>
              <a:spcAft>
                <a:spcPct val="0"/>
              </a:spcAft>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企业薪酬水平过低，又失去对外部人才的吸引力和对内部员工的激励作用，导致人才短缺和流失</a:t>
            </a:r>
          </a:p>
        </p:txBody>
      </p:sp>
      <p:cxnSp>
        <p:nvCxnSpPr>
          <p:cNvPr id="266" name="直接连接符 265"/>
          <p:cNvCxnSpPr/>
          <p:nvPr/>
        </p:nvCxnSpPr>
        <p:spPr>
          <a:xfrm>
            <a:off x="7235475" y="2388106"/>
            <a:ext cx="3797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文本框 26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227760" y="1791412"/>
            <a:ext cx="2516266" cy="465852"/>
          </a:xfrm>
          <a:prstGeom prst="roundRect">
            <a:avLst/>
          </a:prstGeom>
          <a:solidFill>
            <a:srgbClr val="FFC468"/>
          </a:solidFill>
          <a:ln w="19050">
            <a:solidFill>
              <a:schemeClr val="tx1"/>
            </a:solidFill>
          </a:ln>
        </p:spPr>
        <p:txBody>
          <a:bodyPr wrap="none" rtlCol="0">
            <a:spAutoFit/>
          </a:bodyPr>
          <a:lstStyle>
            <a:defPPr>
              <a:defRPr lang="en-US"/>
            </a:defPPr>
            <a:lvl1pPr marR="0" lvl="0" indent="0" fontAlgn="auto">
              <a:lnSpc>
                <a:spcPct val="100000"/>
              </a:lnSpc>
              <a:spcBef>
                <a:spcPts val="0"/>
              </a:spcBef>
              <a:spcAft>
                <a:spcPts val="0"/>
              </a:spcAft>
              <a:buClrTx/>
              <a:buSzTx/>
              <a:buFontTx/>
              <a:buNone/>
              <a:defRPr kumimoji="0" sz="1600" b="1" i="0" u="none" strike="noStrike" cap="none" spc="0" normalizeH="0" baseline="0">
                <a:ln>
                  <a:noFill/>
                </a:ln>
                <a:solidFill>
                  <a:schemeClr val="bg1"/>
                </a:solidFill>
                <a:effectLst/>
                <a:uLnTx/>
                <a:uFillTx/>
                <a:latin typeface="汉仪雅酷黑 65W" panose="020B0604020202020204" pitchFamily="34" charset="-122"/>
                <a:ea typeface="汉仪雅酷黑 65W" panose="020B0604020202020204" pitchFamily="34" charset="-122"/>
              </a:defRPr>
            </a:lvl1pPr>
          </a:lstStyle>
          <a:p>
            <a:r>
              <a:rPr lang="zh-CN" altLang="en-US" sz="2135" b="0">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软件企业</a:t>
            </a:r>
            <a:r>
              <a:rPr lang="en-US" altLang="zh-CN" sz="2135" b="0">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HR</a:t>
            </a:r>
            <a:r>
              <a:rPr lang="zh-CN" altLang="en-US" sz="2135" b="0">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需做到</a:t>
            </a:r>
          </a:p>
        </p:txBody>
      </p:sp>
      <p:sp>
        <p:nvSpPr>
          <p:cNvPr id="268" name="矩形 26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7113151" y="2430314"/>
            <a:ext cx="3600000" cy="1322070"/>
          </a:xfrm>
          <a:prstGeom prst="rect">
            <a:avLst/>
          </a:prstGeom>
        </p:spPr>
        <p:txBody>
          <a:bodyPr wrap="square">
            <a:spAutoFit/>
          </a:bodyPr>
          <a:lstStyle/>
          <a:p>
            <a:pPr fontAlgn="base">
              <a:lnSpc>
                <a:spcPct val="125000"/>
              </a:lnSpc>
              <a:spcBef>
                <a:spcPct val="0"/>
              </a:spcBef>
              <a:spcAft>
                <a:spcPct val="0"/>
              </a:spcAft>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一方面对于持续走高的人工成本要有应变策略，结合企业当前发展需要制订相匹配的薪酬策略和有重点的激励措施；</a:t>
            </a:r>
          </a:p>
        </p:txBody>
      </p:sp>
      <p:cxnSp>
        <p:nvCxnSpPr>
          <p:cNvPr id="270" name="直接连接符 269"/>
          <p:cNvCxnSpPr/>
          <p:nvPr/>
        </p:nvCxnSpPr>
        <p:spPr>
          <a:xfrm>
            <a:off x="7205403" y="4681968"/>
            <a:ext cx="3797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文本框 27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197688" y="4108948"/>
            <a:ext cx="2674382" cy="465852"/>
          </a:xfrm>
          <a:prstGeom prst="roundRect">
            <a:avLst/>
          </a:prstGeom>
          <a:solidFill>
            <a:srgbClr val="2D66B6"/>
          </a:solidFill>
          <a:ln w="19050">
            <a:solidFill>
              <a:schemeClr val="tx1"/>
            </a:solidFill>
          </a:ln>
        </p:spPr>
        <p:txBody>
          <a:bodyPr wrap="none" rtlCol="0">
            <a:spAutoFit/>
          </a:bodyPr>
          <a:lstStyle>
            <a:defPPr>
              <a:defRPr lang="en-US"/>
            </a:defPPr>
            <a:lvl1pPr marR="0" lvl="0" indent="0" fontAlgn="auto">
              <a:lnSpc>
                <a:spcPct val="100000"/>
              </a:lnSpc>
              <a:spcBef>
                <a:spcPts val="0"/>
              </a:spcBef>
              <a:spcAft>
                <a:spcPts val="0"/>
              </a:spcAft>
              <a:buClrTx/>
              <a:buSzTx/>
              <a:buFontTx/>
              <a:buNone/>
              <a:defRPr kumimoji="0" sz="1600" b="1" i="0" u="none" strike="noStrike" cap="none" spc="0" normalizeH="0" baseline="0">
                <a:ln>
                  <a:noFill/>
                </a:ln>
                <a:solidFill>
                  <a:schemeClr val="bg1"/>
                </a:solidFill>
                <a:effectLst/>
                <a:uLnTx/>
                <a:uFillTx/>
                <a:latin typeface="汉仪雅酷黑 65W" panose="020B0604020202020204" pitchFamily="34" charset="-122"/>
                <a:ea typeface="汉仪雅酷黑 65W" panose="020B0604020202020204" pitchFamily="34" charset="-122"/>
              </a:defRPr>
            </a:lvl1pPr>
          </a:lstStyle>
          <a:p>
            <a:r>
              <a:rPr lang="zh-CN" altLang="en-US" sz="2135" b="0">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关注市场，应对趋势</a:t>
            </a:r>
          </a:p>
        </p:txBody>
      </p:sp>
      <p:sp>
        <p:nvSpPr>
          <p:cNvPr id="272" name="矩形 27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7083079" y="4724176"/>
            <a:ext cx="3600000" cy="706755"/>
          </a:xfrm>
          <a:prstGeom prst="rect">
            <a:avLst/>
          </a:prstGeom>
        </p:spPr>
        <p:txBody>
          <a:bodyPr wrap="square">
            <a:spAutoFit/>
          </a:bodyPr>
          <a:lstStyle/>
          <a:p>
            <a:pPr>
              <a:lnSpc>
                <a:spcPct val="125000"/>
              </a:lnSpc>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另一方面也要关注人均效能的提升，才能有的放矢地应对行业趋势。</a:t>
            </a:r>
          </a:p>
        </p:txBody>
      </p:sp>
      <p:sp>
        <p:nvSpPr>
          <p:cNvPr id="61" name="Freeform 36"/>
          <p:cNvSpPr>
            <a:spLocks noEditPoints="1"/>
          </p:cNvSpPr>
          <p:nvPr/>
        </p:nvSpPr>
        <p:spPr bwMode="auto">
          <a:xfrm>
            <a:off x="1223493" y="1737680"/>
            <a:ext cx="504649" cy="534848"/>
          </a:xfrm>
          <a:custGeom>
            <a:avLst/>
            <a:gdLst>
              <a:gd name="T0" fmla="*/ 483 w 730"/>
              <a:gd name="T1" fmla="*/ 397 h 774"/>
              <a:gd name="T2" fmla="*/ 582 w 730"/>
              <a:gd name="T3" fmla="*/ 216 h 774"/>
              <a:gd name="T4" fmla="*/ 365 w 730"/>
              <a:gd name="T5" fmla="*/ 0 h 774"/>
              <a:gd name="T6" fmla="*/ 148 w 730"/>
              <a:gd name="T7" fmla="*/ 216 h 774"/>
              <a:gd name="T8" fmla="*/ 247 w 730"/>
              <a:gd name="T9" fmla="*/ 397 h 774"/>
              <a:gd name="T10" fmla="*/ 0 w 730"/>
              <a:gd name="T11" fmla="*/ 744 h 774"/>
              <a:gd name="T12" fmla="*/ 30 w 730"/>
              <a:gd name="T13" fmla="*/ 774 h 774"/>
              <a:gd name="T14" fmla="*/ 60 w 730"/>
              <a:gd name="T15" fmla="*/ 744 h 774"/>
              <a:gd name="T16" fmla="*/ 323 w 730"/>
              <a:gd name="T17" fmla="*/ 441 h 774"/>
              <a:gd name="T18" fmla="*/ 256 w 730"/>
              <a:gd name="T19" fmla="*/ 655 h 774"/>
              <a:gd name="T20" fmla="*/ 264 w 730"/>
              <a:gd name="T21" fmla="*/ 685 h 774"/>
              <a:gd name="T22" fmla="*/ 343 w 730"/>
              <a:gd name="T23" fmla="*/ 765 h 774"/>
              <a:gd name="T24" fmla="*/ 364 w 730"/>
              <a:gd name="T25" fmla="*/ 773 h 774"/>
              <a:gd name="T26" fmla="*/ 385 w 730"/>
              <a:gd name="T27" fmla="*/ 765 h 774"/>
              <a:gd name="T28" fmla="*/ 465 w 730"/>
              <a:gd name="T29" fmla="*/ 685 h 774"/>
              <a:gd name="T30" fmla="*/ 472 w 730"/>
              <a:gd name="T31" fmla="*/ 655 h 774"/>
              <a:gd name="T32" fmla="*/ 406 w 730"/>
              <a:gd name="T33" fmla="*/ 441 h 774"/>
              <a:gd name="T34" fmla="*/ 670 w 730"/>
              <a:gd name="T35" fmla="*/ 744 h 774"/>
              <a:gd name="T36" fmla="*/ 700 w 730"/>
              <a:gd name="T37" fmla="*/ 774 h 774"/>
              <a:gd name="T38" fmla="*/ 730 w 730"/>
              <a:gd name="T39" fmla="*/ 744 h 774"/>
              <a:gd name="T40" fmla="*/ 483 w 730"/>
              <a:gd name="T41" fmla="*/ 397 h 774"/>
              <a:gd name="T42" fmla="*/ 208 w 730"/>
              <a:gd name="T43" fmla="*/ 216 h 774"/>
              <a:gd name="T44" fmla="*/ 365 w 730"/>
              <a:gd name="T45" fmla="*/ 60 h 774"/>
              <a:gd name="T46" fmla="*/ 522 w 730"/>
              <a:gd name="T47" fmla="*/ 216 h 774"/>
              <a:gd name="T48" fmla="*/ 365 w 730"/>
              <a:gd name="T49" fmla="*/ 372 h 774"/>
              <a:gd name="T50" fmla="*/ 208 w 730"/>
              <a:gd name="T51" fmla="*/ 21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0" h="774">
                <a:moveTo>
                  <a:pt x="483" y="397"/>
                </a:moveTo>
                <a:cubicBezTo>
                  <a:pt x="543" y="359"/>
                  <a:pt x="582" y="292"/>
                  <a:pt x="582" y="216"/>
                </a:cubicBezTo>
                <a:cubicBezTo>
                  <a:pt x="582" y="97"/>
                  <a:pt x="485" y="0"/>
                  <a:pt x="365" y="0"/>
                </a:cubicBezTo>
                <a:cubicBezTo>
                  <a:pt x="245" y="0"/>
                  <a:pt x="148" y="97"/>
                  <a:pt x="148" y="216"/>
                </a:cubicBezTo>
                <a:cubicBezTo>
                  <a:pt x="148" y="292"/>
                  <a:pt x="187" y="359"/>
                  <a:pt x="247" y="397"/>
                </a:cubicBezTo>
                <a:cubicBezTo>
                  <a:pt x="104" y="447"/>
                  <a:pt x="0" y="583"/>
                  <a:pt x="0" y="744"/>
                </a:cubicBezTo>
                <a:cubicBezTo>
                  <a:pt x="0" y="760"/>
                  <a:pt x="14" y="774"/>
                  <a:pt x="30" y="774"/>
                </a:cubicBezTo>
                <a:cubicBezTo>
                  <a:pt x="47" y="774"/>
                  <a:pt x="60" y="760"/>
                  <a:pt x="60" y="744"/>
                </a:cubicBezTo>
                <a:cubicBezTo>
                  <a:pt x="60" y="589"/>
                  <a:pt x="175" y="461"/>
                  <a:pt x="323" y="441"/>
                </a:cubicBezTo>
                <a:cubicBezTo>
                  <a:pt x="256" y="655"/>
                  <a:pt x="256" y="655"/>
                  <a:pt x="256" y="655"/>
                </a:cubicBezTo>
                <a:cubicBezTo>
                  <a:pt x="253" y="666"/>
                  <a:pt x="256" y="678"/>
                  <a:pt x="264" y="685"/>
                </a:cubicBezTo>
                <a:cubicBezTo>
                  <a:pt x="343" y="765"/>
                  <a:pt x="343" y="765"/>
                  <a:pt x="343" y="765"/>
                </a:cubicBezTo>
                <a:cubicBezTo>
                  <a:pt x="349" y="770"/>
                  <a:pt x="356" y="773"/>
                  <a:pt x="364" y="773"/>
                </a:cubicBezTo>
                <a:cubicBezTo>
                  <a:pt x="372" y="773"/>
                  <a:pt x="380" y="770"/>
                  <a:pt x="385" y="765"/>
                </a:cubicBezTo>
                <a:cubicBezTo>
                  <a:pt x="465" y="685"/>
                  <a:pt x="465" y="685"/>
                  <a:pt x="465" y="685"/>
                </a:cubicBezTo>
                <a:cubicBezTo>
                  <a:pt x="473" y="677"/>
                  <a:pt x="475" y="666"/>
                  <a:pt x="472" y="655"/>
                </a:cubicBezTo>
                <a:cubicBezTo>
                  <a:pt x="406" y="441"/>
                  <a:pt x="406" y="441"/>
                  <a:pt x="406" y="441"/>
                </a:cubicBezTo>
                <a:cubicBezTo>
                  <a:pt x="555" y="461"/>
                  <a:pt x="670" y="589"/>
                  <a:pt x="670" y="744"/>
                </a:cubicBezTo>
                <a:cubicBezTo>
                  <a:pt x="670" y="761"/>
                  <a:pt x="683" y="774"/>
                  <a:pt x="700" y="774"/>
                </a:cubicBezTo>
                <a:cubicBezTo>
                  <a:pt x="716" y="774"/>
                  <a:pt x="730" y="761"/>
                  <a:pt x="730" y="744"/>
                </a:cubicBezTo>
                <a:cubicBezTo>
                  <a:pt x="730" y="583"/>
                  <a:pt x="626" y="447"/>
                  <a:pt x="483" y="397"/>
                </a:cubicBezTo>
                <a:close/>
                <a:moveTo>
                  <a:pt x="208" y="216"/>
                </a:moveTo>
                <a:cubicBezTo>
                  <a:pt x="208" y="130"/>
                  <a:pt x="278" y="60"/>
                  <a:pt x="365" y="60"/>
                </a:cubicBezTo>
                <a:cubicBezTo>
                  <a:pt x="452" y="60"/>
                  <a:pt x="522" y="130"/>
                  <a:pt x="522" y="216"/>
                </a:cubicBezTo>
                <a:cubicBezTo>
                  <a:pt x="522" y="302"/>
                  <a:pt x="452" y="372"/>
                  <a:pt x="365" y="372"/>
                </a:cubicBezTo>
                <a:cubicBezTo>
                  <a:pt x="278" y="372"/>
                  <a:pt x="208" y="302"/>
                  <a:pt x="208" y="216"/>
                </a:cubicBezTo>
                <a:close/>
              </a:path>
            </a:pathLst>
          </a:custGeom>
          <a:solidFill>
            <a:srgbClr val="F36932"/>
          </a:solidFill>
          <a:ln>
            <a:noFill/>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nvGrpSpPr>
          <p:cNvPr id="51" name="Group 29"/>
          <p:cNvGrpSpPr>
            <a:grpSpLocks noChangeAspect="1"/>
          </p:cNvGrpSpPr>
          <p:nvPr/>
        </p:nvGrpSpPr>
        <p:grpSpPr bwMode="auto">
          <a:xfrm>
            <a:off x="1141849" y="4105147"/>
            <a:ext cx="515537" cy="473476"/>
            <a:chOff x="1972" y="788"/>
            <a:chExt cx="1814" cy="1666"/>
          </a:xfrm>
          <a:solidFill>
            <a:srgbClr val="4C96DD"/>
          </a:solidFill>
        </p:grpSpPr>
        <p:sp>
          <p:nvSpPr>
            <p:cNvPr id="53" name="Freeform 30"/>
            <p:cNvSpPr>
              <a:spLocks noEditPoints="1"/>
            </p:cNvSpPr>
            <p:nvPr/>
          </p:nvSpPr>
          <p:spPr bwMode="auto">
            <a:xfrm>
              <a:off x="2203" y="788"/>
              <a:ext cx="973" cy="1666"/>
            </a:xfrm>
            <a:custGeom>
              <a:avLst/>
              <a:gdLst>
                <a:gd name="T0" fmla="*/ 284 w 409"/>
                <a:gd name="T1" fmla="*/ 250 h 700"/>
                <a:gd name="T2" fmla="*/ 159 w 409"/>
                <a:gd name="T3" fmla="*/ 125 h 700"/>
                <a:gd name="T4" fmla="*/ 284 w 409"/>
                <a:gd name="T5" fmla="*/ 0 h 700"/>
                <a:gd name="T6" fmla="*/ 409 w 409"/>
                <a:gd name="T7" fmla="*/ 125 h 700"/>
                <a:gd name="T8" fmla="*/ 284 w 409"/>
                <a:gd name="T9" fmla="*/ 250 h 700"/>
                <a:gd name="T10" fmla="*/ 284 w 409"/>
                <a:gd name="T11" fmla="*/ 50 h 700"/>
                <a:gd name="T12" fmla="*/ 209 w 409"/>
                <a:gd name="T13" fmla="*/ 125 h 700"/>
                <a:gd name="T14" fmla="*/ 283 w 409"/>
                <a:gd name="T15" fmla="*/ 200 h 700"/>
                <a:gd name="T16" fmla="*/ 359 w 409"/>
                <a:gd name="T17" fmla="*/ 125 h 700"/>
                <a:gd name="T18" fmla="*/ 359 w 409"/>
                <a:gd name="T19" fmla="*/ 125 h 700"/>
                <a:gd name="T20" fmla="*/ 284 w 409"/>
                <a:gd name="T21" fmla="*/ 50 h 700"/>
                <a:gd name="T22" fmla="*/ 233 w 409"/>
                <a:gd name="T23" fmla="*/ 700 h 700"/>
                <a:gd name="T24" fmla="*/ 214 w 409"/>
                <a:gd name="T25" fmla="*/ 698 h 700"/>
                <a:gd name="T26" fmla="*/ 84 w 409"/>
                <a:gd name="T27" fmla="*/ 669 h 700"/>
                <a:gd name="T28" fmla="*/ 1 w 409"/>
                <a:gd name="T29" fmla="*/ 567 h 700"/>
                <a:gd name="T30" fmla="*/ 1 w 409"/>
                <a:gd name="T31" fmla="*/ 562 h 700"/>
                <a:gd name="T32" fmla="*/ 25 w 409"/>
                <a:gd name="T33" fmla="*/ 538 h 700"/>
                <a:gd name="T34" fmla="*/ 49 w 409"/>
                <a:gd name="T35" fmla="*/ 562 h 700"/>
                <a:gd name="T36" fmla="*/ 49 w 409"/>
                <a:gd name="T37" fmla="*/ 567 h 700"/>
                <a:gd name="T38" fmla="*/ 95 w 409"/>
                <a:gd name="T39" fmla="*/ 622 h 700"/>
                <a:gd name="T40" fmla="*/ 224 w 409"/>
                <a:gd name="T41" fmla="*/ 650 h 700"/>
                <a:gd name="T42" fmla="*/ 251 w 409"/>
                <a:gd name="T43" fmla="*/ 646 h 700"/>
                <a:gd name="T44" fmla="*/ 260 w 409"/>
                <a:gd name="T45" fmla="*/ 624 h 700"/>
                <a:gd name="T46" fmla="*/ 260 w 409"/>
                <a:gd name="T47" fmla="*/ 400 h 700"/>
                <a:gd name="T48" fmla="*/ 214 w 409"/>
                <a:gd name="T49" fmla="*/ 345 h 700"/>
                <a:gd name="T50" fmla="*/ 84 w 409"/>
                <a:gd name="T51" fmla="*/ 316 h 700"/>
                <a:gd name="T52" fmla="*/ 58 w 409"/>
                <a:gd name="T53" fmla="*/ 320 h 700"/>
                <a:gd name="T54" fmla="*/ 49 w 409"/>
                <a:gd name="T55" fmla="*/ 342 h 700"/>
                <a:gd name="T56" fmla="*/ 49 w 409"/>
                <a:gd name="T57" fmla="*/ 377 h 700"/>
                <a:gd name="T58" fmla="*/ 25 w 409"/>
                <a:gd name="T59" fmla="*/ 401 h 700"/>
                <a:gd name="T60" fmla="*/ 0 w 409"/>
                <a:gd name="T61" fmla="*/ 377 h 700"/>
                <a:gd name="T62" fmla="*/ 0 w 409"/>
                <a:gd name="T63" fmla="*/ 342 h 700"/>
                <a:gd name="T64" fmla="*/ 28 w 409"/>
                <a:gd name="T65" fmla="*/ 283 h 700"/>
                <a:gd name="T66" fmla="*/ 95 w 409"/>
                <a:gd name="T67" fmla="*/ 269 h 700"/>
                <a:gd name="T68" fmla="*/ 225 w 409"/>
                <a:gd name="T69" fmla="*/ 298 h 700"/>
                <a:gd name="T70" fmla="*/ 308 w 409"/>
                <a:gd name="T71" fmla="*/ 400 h 700"/>
                <a:gd name="T72" fmla="*/ 308 w 409"/>
                <a:gd name="T73" fmla="*/ 624 h 700"/>
                <a:gd name="T74" fmla="*/ 281 w 409"/>
                <a:gd name="T75" fmla="*/ 683 h 700"/>
                <a:gd name="T76" fmla="*/ 233 w 409"/>
                <a:gd name="T7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9" h="700">
                  <a:moveTo>
                    <a:pt x="284" y="250"/>
                  </a:moveTo>
                  <a:cubicBezTo>
                    <a:pt x="215" y="250"/>
                    <a:pt x="159" y="194"/>
                    <a:pt x="159" y="125"/>
                  </a:cubicBezTo>
                  <a:cubicBezTo>
                    <a:pt x="159" y="56"/>
                    <a:pt x="215" y="0"/>
                    <a:pt x="284" y="0"/>
                  </a:cubicBezTo>
                  <a:cubicBezTo>
                    <a:pt x="353" y="0"/>
                    <a:pt x="409" y="56"/>
                    <a:pt x="409" y="125"/>
                  </a:cubicBezTo>
                  <a:cubicBezTo>
                    <a:pt x="409" y="194"/>
                    <a:pt x="353" y="250"/>
                    <a:pt x="284" y="250"/>
                  </a:cubicBezTo>
                  <a:close/>
                  <a:moveTo>
                    <a:pt x="284" y="50"/>
                  </a:moveTo>
                  <a:cubicBezTo>
                    <a:pt x="242" y="50"/>
                    <a:pt x="209" y="83"/>
                    <a:pt x="209" y="125"/>
                  </a:cubicBezTo>
                  <a:cubicBezTo>
                    <a:pt x="208" y="166"/>
                    <a:pt x="242" y="200"/>
                    <a:pt x="283" y="200"/>
                  </a:cubicBezTo>
                  <a:cubicBezTo>
                    <a:pt x="325" y="201"/>
                    <a:pt x="359" y="167"/>
                    <a:pt x="359" y="125"/>
                  </a:cubicBezTo>
                  <a:cubicBezTo>
                    <a:pt x="359" y="125"/>
                    <a:pt x="359" y="125"/>
                    <a:pt x="359" y="125"/>
                  </a:cubicBezTo>
                  <a:cubicBezTo>
                    <a:pt x="359" y="84"/>
                    <a:pt x="325" y="50"/>
                    <a:pt x="284" y="50"/>
                  </a:cubicBezTo>
                  <a:close/>
                  <a:moveTo>
                    <a:pt x="233" y="700"/>
                  </a:moveTo>
                  <a:cubicBezTo>
                    <a:pt x="227" y="700"/>
                    <a:pt x="220" y="699"/>
                    <a:pt x="214" y="698"/>
                  </a:cubicBezTo>
                  <a:cubicBezTo>
                    <a:pt x="84" y="669"/>
                    <a:pt x="84" y="669"/>
                    <a:pt x="84" y="669"/>
                  </a:cubicBezTo>
                  <a:cubicBezTo>
                    <a:pt x="36" y="658"/>
                    <a:pt x="2" y="616"/>
                    <a:pt x="1" y="567"/>
                  </a:cubicBezTo>
                  <a:cubicBezTo>
                    <a:pt x="1" y="562"/>
                    <a:pt x="1" y="562"/>
                    <a:pt x="1" y="562"/>
                  </a:cubicBezTo>
                  <a:cubicBezTo>
                    <a:pt x="1" y="549"/>
                    <a:pt x="12" y="538"/>
                    <a:pt x="25" y="538"/>
                  </a:cubicBezTo>
                  <a:cubicBezTo>
                    <a:pt x="38" y="538"/>
                    <a:pt x="49" y="549"/>
                    <a:pt x="49" y="562"/>
                  </a:cubicBezTo>
                  <a:cubicBezTo>
                    <a:pt x="49" y="567"/>
                    <a:pt x="49" y="567"/>
                    <a:pt x="49" y="567"/>
                  </a:cubicBezTo>
                  <a:cubicBezTo>
                    <a:pt x="51" y="593"/>
                    <a:pt x="70" y="615"/>
                    <a:pt x="95" y="622"/>
                  </a:cubicBezTo>
                  <a:cubicBezTo>
                    <a:pt x="224" y="650"/>
                    <a:pt x="224" y="650"/>
                    <a:pt x="224" y="650"/>
                  </a:cubicBezTo>
                  <a:cubicBezTo>
                    <a:pt x="233" y="653"/>
                    <a:pt x="243" y="652"/>
                    <a:pt x="251" y="646"/>
                  </a:cubicBezTo>
                  <a:cubicBezTo>
                    <a:pt x="257" y="641"/>
                    <a:pt x="261" y="633"/>
                    <a:pt x="260" y="624"/>
                  </a:cubicBezTo>
                  <a:cubicBezTo>
                    <a:pt x="260" y="400"/>
                    <a:pt x="260" y="400"/>
                    <a:pt x="260" y="400"/>
                  </a:cubicBezTo>
                  <a:cubicBezTo>
                    <a:pt x="258" y="374"/>
                    <a:pt x="240" y="352"/>
                    <a:pt x="214" y="345"/>
                  </a:cubicBezTo>
                  <a:cubicBezTo>
                    <a:pt x="84" y="316"/>
                    <a:pt x="84" y="316"/>
                    <a:pt x="84" y="316"/>
                  </a:cubicBezTo>
                  <a:cubicBezTo>
                    <a:pt x="75" y="313"/>
                    <a:pt x="66" y="315"/>
                    <a:pt x="58" y="320"/>
                  </a:cubicBezTo>
                  <a:cubicBezTo>
                    <a:pt x="52" y="326"/>
                    <a:pt x="48" y="334"/>
                    <a:pt x="49" y="342"/>
                  </a:cubicBezTo>
                  <a:cubicBezTo>
                    <a:pt x="49" y="377"/>
                    <a:pt x="49" y="377"/>
                    <a:pt x="49" y="377"/>
                  </a:cubicBezTo>
                  <a:cubicBezTo>
                    <a:pt x="49" y="390"/>
                    <a:pt x="38" y="401"/>
                    <a:pt x="25" y="401"/>
                  </a:cubicBezTo>
                  <a:cubicBezTo>
                    <a:pt x="11" y="401"/>
                    <a:pt x="0" y="390"/>
                    <a:pt x="0" y="377"/>
                  </a:cubicBezTo>
                  <a:cubicBezTo>
                    <a:pt x="0" y="342"/>
                    <a:pt x="0" y="342"/>
                    <a:pt x="0" y="342"/>
                  </a:cubicBezTo>
                  <a:cubicBezTo>
                    <a:pt x="0" y="319"/>
                    <a:pt x="10" y="298"/>
                    <a:pt x="28" y="283"/>
                  </a:cubicBezTo>
                  <a:cubicBezTo>
                    <a:pt x="47" y="269"/>
                    <a:pt x="72" y="264"/>
                    <a:pt x="95" y="269"/>
                  </a:cubicBezTo>
                  <a:cubicBezTo>
                    <a:pt x="225" y="298"/>
                    <a:pt x="225" y="298"/>
                    <a:pt x="225" y="298"/>
                  </a:cubicBezTo>
                  <a:cubicBezTo>
                    <a:pt x="272" y="309"/>
                    <a:pt x="306" y="351"/>
                    <a:pt x="308" y="400"/>
                  </a:cubicBezTo>
                  <a:cubicBezTo>
                    <a:pt x="308" y="624"/>
                    <a:pt x="308" y="624"/>
                    <a:pt x="308" y="624"/>
                  </a:cubicBezTo>
                  <a:cubicBezTo>
                    <a:pt x="308" y="647"/>
                    <a:pt x="298" y="669"/>
                    <a:pt x="281" y="683"/>
                  </a:cubicBezTo>
                  <a:cubicBezTo>
                    <a:pt x="267" y="694"/>
                    <a:pt x="250" y="700"/>
                    <a:pt x="233" y="7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4" name="Freeform 31"/>
            <p:cNvSpPr>
              <a:spLocks noEditPoints="1"/>
            </p:cNvSpPr>
            <p:nvPr/>
          </p:nvSpPr>
          <p:spPr bwMode="auto">
            <a:xfrm>
              <a:off x="1972" y="1417"/>
              <a:ext cx="1581" cy="1037"/>
            </a:xfrm>
            <a:custGeom>
              <a:avLst/>
              <a:gdLst>
                <a:gd name="T0" fmla="*/ 432 w 664"/>
                <a:gd name="T1" fmla="*/ 436 h 436"/>
                <a:gd name="T2" fmla="*/ 384 w 664"/>
                <a:gd name="T3" fmla="*/ 419 h 436"/>
                <a:gd name="T4" fmla="*/ 357 w 664"/>
                <a:gd name="T5" fmla="*/ 360 h 436"/>
                <a:gd name="T6" fmla="*/ 357 w 664"/>
                <a:gd name="T7" fmla="*/ 136 h 436"/>
                <a:gd name="T8" fmla="*/ 440 w 664"/>
                <a:gd name="T9" fmla="*/ 34 h 436"/>
                <a:gd name="T10" fmla="*/ 570 w 664"/>
                <a:gd name="T11" fmla="*/ 5 h 436"/>
                <a:gd name="T12" fmla="*/ 636 w 664"/>
                <a:gd name="T13" fmla="*/ 19 h 436"/>
                <a:gd name="T14" fmla="*/ 664 w 664"/>
                <a:gd name="T15" fmla="*/ 78 h 436"/>
                <a:gd name="T16" fmla="*/ 664 w 664"/>
                <a:gd name="T17" fmla="*/ 108 h 436"/>
                <a:gd name="T18" fmla="*/ 640 w 664"/>
                <a:gd name="T19" fmla="*/ 132 h 436"/>
                <a:gd name="T20" fmla="*/ 616 w 664"/>
                <a:gd name="T21" fmla="*/ 108 h 436"/>
                <a:gd name="T22" fmla="*/ 616 w 664"/>
                <a:gd name="T23" fmla="*/ 78 h 436"/>
                <a:gd name="T24" fmla="*/ 606 w 664"/>
                <a:gd name="T25" fmla="*/ 56 h 436"/>
                <a:gd name="T26" fmla="*/ 581 w 664"/>
                <a:gd name="T27" fmla="*/ 52 h 436"/>
                <a:gd name="T28" fmla="*/ 451 w 664"/>
                <a:gd name="T29" fmla="*/ 80 h 436"/>
                <a:gd name="T30" fmla="*/ 405 w 664"/>
                <a:gd name="T31" fmla="*/ 136 h 436"/>
                <a:gd name="T32" fmla="*/ 405 w 664"/>
                <a:gd name="T33" fmla="*/ 360 h 436"/>
                <a:gd name="T34" fmla="*/ 414 w 664"/>
                <a:gd name="T35" fmla="*/ 382 h 436"/>
                <a:gd name="T36" fmla="*/ 440 w 664"/>
                <a:gd name="T37" fmla="*/ 387 h 436"/>
                <a:gd name="T38" fmla="*/ 570 w 664"/>
                <a:gd name="T39" fmla="*/ 358 h 436"/>
                <a:gd name="T40" fmla="*/ 616 w 664"/>
                <a:gd name="T41" fmla="*/ 303 h 436"/>
                <a:gd name="T42" fmla="*/ 616 w 664"/>
                <a:gd name="T43" fmla="*/ 296 h 436"/>
                <a:gd name="T44" fmla="*/ 640 w 664"/>
                <a:gd name="T45" fmla="*/ 271 h 436"/>
                <a:gd name="T46" fmla="*/ 664 w 664"/>
                <a:gd name="T47" fmla="*/ 296 h 436"/>
                <a:gd name="T48" fmla="*/ 664 w 664"/>
                <a:gd name="T49" fmla="*/ 296 h 436"/>
                <a:gd name="T50" fmla="*/ 664 w 664"/>
                <a:gd name="T51" fmla="*/ 303 h 436"/>
                <a:gd name="T52" fmla="*/ 581 w 664"/>
                <a:gd name="T53" fmla="*/ 405 h 436"/>
                <a:gd name="T54" fmla="*/ 451 w 664"/>
                <a:gd name="T55" fmla="*/ 434 h 436"/>
                <a:gd name="T56" fmla="*/ 432 w 664"/>
                <a:gd name="T57" fmla="*/ 436 h 436"/>
                <a:gd name="T58" fmla="*/ 148 w 664"/>
                <a:gd name="T59" fmla="*/ 321 h 436"/>
                <a:gd name="T60" fmla="*/ 54 w 664"/>
                <a:gd name="T61" fmla="*/ 280 h 436"/>
                <a:gd name="T62" fmla="*/ 43 w 664"/>
                <a:gd name="T63" fmla="*/ 114 h 436"/>
                <a:gd name="T64" fmla="*/ 114 w 664"/>
                <a:gd name="T65" fmla="*/ 86 h 436"/>
                <a:gd name="T66" fmla="*/ 208 w 664"/>
                <a:gd name="T67" fmla="*/ 127 h 436"/>
                <a:gd name="T68" fmla="*/ 220 w 664"/>
                <a:gd name="T69" fmla="*/ 292 h 436"/>
                <a:gd name="T70" fmla="*/ 148 w 664"/>
                <a:gd name="T71" fmla="*/ 321 h 436"/>
                <a:gd name="T72" fmla="*/ 114 w 664"/>
                <a:gd name="T73" fmla="*/ 136 h 436"/>
                <a:gd name="T74" fmla="*/ 78 w 664"/>
                <a:gd name="T75" fmla="*/ 150 h 436"/>
                <a:gd name="T76" fmla="*/ 90 w 664"/>
                <a:gd name="T77" fmla="*/ 245 h 436"/>
                <a:gd name="T78" fmla="*/ 148 w 664"/>
                <a:gd name="T79" fmla="*/ 271 h 436"/>
                <a:gd name="T80" fmla="*/ 184 w 664"/>
                <a:gd name="T81" fmla="*/ 257 h 436"/>
                <a:gd name="T82" fmla="*/ 172 w 664"/>
                <a:gd name="T83" fmla="*/ 162 h 436"/>
                <a:gd name="T84" fmla="*/ 114 w 664"/>
                <a:gd name="T85" fmla="*/ 1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436">
                  <a:moveTo>
                    <a:pt x="432" y="436"/>
                  </a:moveTo>
                  <a:cubicBezTo>
                    <a:pt x="415" y="436"/>
                    <a:pt x="398" y="430"/>
                    <a:pt x="384" y="419"/>
                  </a:cubicBezTo>
                  <a:cubicBezTo>
                    <a:pt x="366" y="405"/>
                    <a:pt x="356" y="383"/>
                    <a:pt x="357" y="360"/>
                  </a:cubicBezTo>
                  <a:cubicBezTo>
                    <a:pt x="357" y="136"/>
                    <a:pt x="357" y="136"/>
                    <a:pt x="357" y="136"/>
                  </a:cubicBezTo>
                  <a:cubicBezTo>
                    <a:pt x="358" y="87"/>
                    <a:pt x="392" y="45"/>
                    <a:pt x="440" y="34"/>
                  </a:cubicBezTo>
                  <a:cubicBezTo>
                    <a:pt x="570" y="5"/>
                    <a:pt x="570" y="5"/>
                    <a:pt x="570" y="5"/>
                  </a:cubicBezTo>
                  <a:cubicBezTo>
                    <a:pt x="593" y="0"/>
                    <a:pt x="617" y="5"/>
                    <a:pt x="636" y="19"/>
                  </a:cubicBezTo>
                  <a:cubicBezTo>
                    <a:pt x="654" y="34"/>
                    <a:pt x="664" y="55"/>
                    <a:pt x="664" y="78"/>
                  </a:cubicBezTo>
                  <a:cubicBezTo>
                    <a:pt x="664" y="108"/>
                    <a:pt x="664" y="108"/>
                    <a:pt x="664" y="108"/>
                  </a:cubicBezTo>
                  <a:cubicBezTo>
                    <a:pt x="664" y="121"/>
                    <a:pt x="653" y="132"/>
                    <a:pt x="640" y="132"/>
                  </a:cubicBezTo>
                  <a:cubicBezTo>
                    <a:pt x="627" y="132"/>
                    <a:pt x="616" y="121"/>
                    <a:pt x="616" y="108"/>
                  </a:cubicBezTo>
                  <a:cubicBezTo>
                    <a:pt x="616" y="78"/>
                    <a:pt x="616" y="78"/>
                    <a:pt x="616" y="78"/>
                  </a:cubicBezTo>
                  <a:cubicBezTo>
                    <a:pt x="616" y="70"/>
                    <a:pt x="613" y="62"/>
                    <a:pt x="606" y="56"/>
                  </a:cubicBezTo>
                  <a:cubicBezTo>
                    <a:pt x="599" y="51"/>
                    <a:pt x="590" y="49"/>
                    <a:pt x="581" y="52"/>
                  </a:cubicBezTo>
                  <a:cubicBezTo>
                    <a:pt x="451" y="80"/>
                    <a:pt x="451" y="80"/>
                    <a:pt x="451" y="80"/>
                  </a:cubicBezTo>
                  <a:cubicBezTo>
                    <a:pt x="425" y="87"/>
                    <a:pt x="407" y="109"/>
                    <a:pt x="405" y="136"/>
                  </a:cubicBezTo>
                  <a:cubicBezTo>
                    <a:pt x="405" y="360"/>
                    <a:pt x="405" y="360"/>
                    <a:pt x="405" y="360"/>
                  </a:cubicBezTo>
                  <a:cubicBezTo>
                    <a:pt x="405" y="369"/>
                    <a:pt x="408" y="377"/>
                    <a:pt x="414" y="382"/>
                  </a:cubicBezTo>
                  <a:cubicBezTo>
                    <a:pt x="422" y="388"/>
                    <a:pt x="431" y="389"/>
                    <a:pt x="440" y="387"/>
                  </a:cubicBezTo>
                  <a:cubicBezTo>
                    <a:pt x="570" y="358"/>
                    <a:pt x="570" y="358"/>
                    <a:pt x="570" y="358"/>
                  </a:cubicBezTo>
                  <a:cubicBezTo>
                    <a:pt x="595" y="352"/>
                    <a:pt x="614" y="329"/>
                    <a:pt x="616" y="303"/>
                  </a:cubicBezTo>
                  <a:cubicBezTo>
                    <a:pt x="616" y="296"/>
                    <a:pt x="616" y="296"/>
                    <a:pt x="616" y="296"/>
                  </a:cubicBezTo>
                  <a:cubicBezTo>
                    <a:pt x="616" y="282"/>
                    <a:pt x="627" y="271"/>
                    <a:pt x="640" y="271"/>
                  </a:cubicBezTo>
                  <a:cubicBezTo>
                    <a:pt x="653" y="271"/>
                    <a:pt x="664" y="282"/>
                    <a:pt x="664" y="296"/>
                  </a:cubicBezTo>
                  <a:cubicBezTo>
                    <a:pt x="664" y="296"/>
                    <a:pt x="664" y="296"/>
                    <a:pt x="664" y="296"/>
                  </a:cubicBezTo>
                  <a:cubicBezTo>
                    <a:pt x="664" y="303"/>
                    <a:pt x="664" y="303"/>
                    <a:pt x="664" y="303"/>
                  </a:cubicBezTo>
                  <a:cubicBezTo>
                    <a:pt x="663" y="352"/>
                    <a:pt x="629" y="393"/>
                    <a:pt x="581" y="405"/>
                  </a:cubicBezTo>
                  <a:cubicBezTo>
                    <a:pt x="451" y="434"/>
                    <a:pt x="451" y="434"/>
                    <a:pt x="451" y="434"/>
                  </a:cubicBezTo>
                  <a:cubicBezTo>
                    <a:pt x="445" y="435"/>
                    <a:pt x="438" y="436"/>
                    <a:pt x="432" y="436"/>
                  </a:cubicBezTo>
                  <a:close/>
                  <a:moveTo>
                    <a:pt x="148" y="321"/>
                  </a:moveTo>
                  <a:cubicBezTo>
                    <a:pt x="112" y="320"/>
                    <a:pt x="79" y="306"/>
                    <a:pt x="54" y="280"/>
                  </a:cubicBezTo>
                  <a:cubicBezTo>
                    <a:pt x="6" y="231"/>
                    <a:pt x="0" y="157"/>
                    <a:pt x="43" y="114"/>
                  </a:cubicBezTo>
                  <a:cubicBezTo>
                    <a:pt x="62" y="96"/>
                    <a:pt x="88" y="86"/>
                    <a:pt x="114" y="86"/>
                  </a:cubicBezTo>
                  <a:cubicBezTo>
                    <a:pt x="150" y="87"/>
                    <a:pt x="183" y="101"/>
                    <a:pt x="208" y="127"/>
                  </a:cubicBezTo>
                  <a:cubicBezTo>
                    <a:pt x="256" y="176"/>
                    <a:pt x="262" y="250"/>
                    <a:pt x="220" y="292"/>
                  </a:cubicBezTo>
                  <a:cubicBezTo>
                    <a:pt x="200" y="311"/>
                    <a:pt x="174" y="321"/>
                    <a:pt x="148" y="321"/>
                  </a:cubicBezTo>
                  <a:close/>
                  <a:moveTo>
                    <a:pt x="114" y="136"/>
                  </a:moveTo>
                  <a:cubicBezTo>
                    <a:pt x="101" y="136"/>
                    <a:pt x="88" y="141"/>
                    <a:pt x="78" y="150"/>
                  </a:cubicBezTo>
                  <a:cubicBezTo>
                    <a:pt x="55" y="173"/>
                    <a:pt x="62" y="215"/>
                    <a:pt x="90" y="245"/>
                  </a:cubicBezTo>
                  <a:cubicBezTo>
                    <a:pt x="105" y="261"/>
                    <a:pt x="126" y="270"/>
                    <a:pt x="148" y="271"/>
                  </a:cubicBezTo>
                  <a:cubicBezTo>
                    <a:pt x="161" y="271"/>
                    <a:pt x="174" y="266"/>
                    <a:pt x="184" y="257"/>
                  </a:cubicBezTo>
                  <a:cubicBezTo>
                    <a:pt x="207" y="234"/>
                    <a:pt x="202" y="191"/>
                    <a:pt x="172" y="162"/>
                  </a:cubicBezTo>
                  <a:cubicBezTo>
                    <a:pt x="157" y="146"/>
                    <a:pt x="136" y="137"/>
                    <a:pt x="11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5" name="Freeform 32"/>
            <p:cNvSpPr>
              <a:spLocks noEditPoints="1"/>
            </p:cNvSpPr>
            <p:nvPr/>
          </p:nvSpPr>
          <p:spPr bwMode="auto">
            <a:xfrm>
              <a:off x="3162" y="1621"/>
              <a:ext cx="624" cy="560"/>
            </a:xfrm>
            <a:custGeom>
              <a:avLst/>
              <a:gdLst>
                <a:gd name="T0" fmla="*/ 114 w 262"/>
                <a:gd name="T1" fmla="*/ 235 h 235"/>
                <a:gd name="T2" fmla="*/ 43 w 262"/>
                <a:gd name="T3" fmla="*/ 206 h 235"/>
                <a:gd name="T4" fmla="*/ 54 w 262"/>
                <a:gd name="T5" fmla="*/ 40 h 235"/>
                <a:gd name="T6" fmla="*/ 148 w 262"/>
                <a:gd name="T7" fmla="*/ 0 h 235"/>
                <a:gd name="T8" fmla="*/ 219 w 262"/>
                <a:gd name="T9" fmla="*/ 29 h 235"/>
                <a:gd name="T10" fmla="*/ 208 w 262"/>
                <a:gd name="T11" fmla="*/ 195 h 235"/>
                <a:gd name="T12" fmla="*/ 114 w 262"/>
                <a:gd name="T13" fmla="*/ 235 h 235"/>
                <a:gd name="T14" fmla="*/ 148 w 262"/>
                <a:gd name="T15" fmla="*/ 50 h 235"/>
                <a:gd name="T16" fmla="*/ 90 w 262"/>
                <a:gd name="T17" fmla="*/ 76 h 235"/>
                <a:gd name="T18" fmla="*/ 78 w 262"/>
                <a:gd name="T19" fmla="*/ 171 h 235"/>
                <a:gd name="T20" fmla="*/ 114 w 262"/>
                <a:gd name="T21" fmla="*/ 185 h 235"/>
                <a:gd name="T22" fmla="*/ 172 w 262"/>
                <a:gd name="T23" fmla="*/ 159 h 235"/>
                <a:gd name="T24" fmla="*/ 184 w 262"/>
                <a:gd name="T25" fmla="*/ 64 h 235"/>
                <a:gd name="T26" fmla="*/ 148 w 262"/>
                <a:gd name="T27" fmla="*/ 5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235">
                  <a:moveTo>
                    <a:pt x="114" y="235"/>
                  </a:moveTo>
                  <a:cubicBezTo>
                    <a:pt x="87" y="235"/>
                    <a:pt x="62" y="225"/>
                    <a:pt x="43" y="206"/>
                  </a:cubicBezTo>
                  <a:cubicBezTo>
                    <a:pt x="0" y="164"/>
                    <a:pt x="6" y="89"/>
                    <a:pt x="54" y="40"/>
                  </a:cubicBezTo>
                  <a:cubicBezTo>
                    <a:pt x="79" y="15"/>
                    <a:pt x="112" y="1"/>
                    <a:pt x="148" y="0"/>
                  </a:cubicBezTo>
                  <a:cubicBezTo>
                    <a:pt x="174" y="0"/>
                    <a:pt x="200" y="10"/>
                    <a:pt x="219" y="29"/>
                  </a:cubicBezTo>
                  <a:cubicBezTo>
                    <a:pt x="262" y="71"/>
                    <a:pt x="256" y="145"/>
                    <a:pt x="208" y="195"/>
                  </a:cubicBezTo>
                  <a:cubicBezTo>
                    <a:pt x="183" y="220"/>
                    <a:pt x="150" y="234"/>
                    <a:pt x="114" y="235"/>
                  </a:cubicBezTo>
                  <a:close/>
                  <a:moveTo>
                    <a:pt x="148" y="50"/>
                  </a:moveTo>
                  <a:cubicBezTo>
                    <a:pt x="126" y="51"/>
                    <a:pt x="105" y="60"/>
                    <a:pt x="90" y="76"/>
                  </a:cubicBezTo>
                  <a:cubicBezTo>
                    <a:pt x="60" y="105"/>
                    <a:pt x="55" y="148"/>
                    <a:pt x="78" y="171"/>
                  </a:cubicBezTo>
                  <a:cubicBezTo>
                    <a:pt x="88" y="180"/>
                    <a:pt x="101" y="185"/>
                    <a:pt x="114" y="185"/>
                  </a:cubicBezTo>
                  <a:cubicBezTo>
                    <a:pt x="136" y="184"/>
                    <a:pt x="157" y="175"/>
                    <a:pt x="172" y="159"/>
                  </a:cubicBezTo>
                  <a:cubicBezTo>
                    <a:pt x="201" y="129"/>
                    <a:pt x="207" y="87"/>
                    <a:pt x="184" y="64"/>
                  </a:cubicBezTo>
                  <a:cubicBezTo>
                    <a:pt x="174" y="55"/>
                    <a:pt x="161" y="50"/>
                    <a:pt x="14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224" name="Group 127"/>
          <p:cNvGrpSpPr>
            <a:grpSpLocks noChangeAspect="1"/>
          </p:cNvGrpSpPr>
          <p:nvPr/>
        </p:nvGrpSpPr>
        <p:grpSpPr bwMode="auto">
          <a:xfrm>
            <a:off x="6228196" y="3903278"/>
            <a:ext cx="828000" cy="829195"/>
            <a:chOff x="2191" y="941"/>
            <a:chExt cx="1386" cy="1388"/>
          </a:xfrm>
        </p:grpSpPr>
        <p:sp>
          <p:nvSpPr>
            <p:cNvPr id="227" name="Oval 129"/>
            <p:cNvSpPr>
              <a:spLocks noChangeArrowheads="1"/>
            </p:cNvSpPr>
            <p:nvPr/>
          </p:nvSpPr>
          <p:spPr bwMode="auto">
            <a:xfrm>
              <a:off x="2191" y="941"/>
              <a:ext cx="1386" cy="1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29" name="Oval 131"/>
            <p:cNvSpPr>
              <a:spLocks noChangeArrowheads="1"/>
            </p:cNvSpPr>
            <p:nvPr/>
          </p:nvSpPr>
          <p:spPr bwMode="auto">
            <a:xfrm>
              <a:off x="2229" y="981"/>
              <a:ext cx="1309" cy="1310"/>
            </a:xfrm>
            <a:prstGeom prst="ellipse">
              <a:avLst/>
            </a:prstGeom>
            <a:solidFill>
              <a:srgbClr val="2D66B6"/>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30" name="Freeform 132"/>
            <p:cNvSpPr/>
            <p:nvPr/>
          </p:nvSpPr>
          <p:spPr bwMode="auto">
            <a:xfrm>
              <a:off x="2207" y="1796"/>
              <a:ext cx="200" cy="216"/>
            </a:xfrm>
            <a:custGeom>
              <a:avLst/>
              <a:gdLst>
                <a:gd name="T0" fmla="*/ 83 w 84"/>
                <a:gd name="T1" fmla="*/ 47 h 91"/>
                <a:gd name="T2" fmla="*/ 44 w 84"/>
                <a:gd name="T3" fmla="*/ 89 h 91"/>
                <a:gd name="T4" fmla="*/ 41 w 84"/>
                <a:gd name="T5" fmla="*/ 89 h 91"/>
                <a:gd name="T6" fmla="*/ 2 w 84"/>
                <a:gd name="T7" fmla="*/ 47 h 91"/>
                <a:gd name="T8" fmla="*/ 2 w 84"/>
                <a:gd name="T9" fmla="*/ 44 h 91"/>
                <a:gd name="T10" fmla="*/ 41 w 84"/>
                <a:gd name="T11" fmla="*/ 1 h 91"/>
                <a:gd name="T12" fmla="*/ 44 w 84"/>
                <a:gd name="T13" fmla="*/ 1 h 91"/>
                <a:gd name="T14" fmla="*/ 83 w 84"/>
                <a:gd name="T15" fmla="*/ 44 h 91"/>
                <a:gd name="T16" fmla="*/ 83 w 84"/>
                <a:gd name="T1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1">
                  <a:moveTo>
                    <a:pt x="83" y="47"/>
                  </a:moveTo>
                  <a:cubicBezTo>
                    <a:pt x="60" y="56"/>
                    <a:pt x="52" y="64"/>
                    <a:pt x="44" y="89"/>
                  </a:cubicBezTo>
                  <a:cubicBezTo>
                    <a:pt x="44" y="91"/>
                    <a:pt x="41" y="91"/>
                    <a:pt x="41" y="89"/>
                  </a:cubicBezTo>
                  <a:cubicBezTo>
                    <a:pt x="33" y="64"/>
                    <a:pt x="25" y="56"/>
                    <a:pt x="2" y="47"/>
                  </a:cubicBezTo>
                  <a:cubicBezTo>
                    <a:pt x="0" y="46"/>
                    <a:pt x="0" y="44"/>
                    <a:pt x="2" y="44"/>
                  </a:cubicBezTo>
                  <a:cubicBezTo>
                    <a:pt x="25" y="35"/>
                    <a:pt x="33" y="26"/>
                    <a:pt x="41" y="1"/>
                  </a:cubicBezTo>
                  <a:cubicBezTo>
                    <a:pt x="41" y="0"/>
                    <a:pt x="44" y="0"/>
                    <a:pt x="44" y="1"/>
                  </a:cubicBezTo>
                  <a:cubicBezTo>
                    <a:pt x="52" y="26"/>
                    <a:pt x="60" y="35"/>
                    <a:pt x="83" y="44"/>
                  </a:cubicBezTo>
                  <a:cubicBezTo>
                    <a:pt x="84" y="44"/>
                    <a:pt x="84" y="46"/>
                    <a:pt x="83" y="47"/>
                  </a:cubicBezTo>
                  <a:close/>
                </a:path>
              </a:pathLst>
            </a:custGeom>
            <a:solidFill>
              <a:srgbClr val="ECC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31" name="Freeform 133"/>
            <p:cNvSpPr>
              <a:spLocks noEditPoints="1"/>
            </p:cNvSpPr>
            <p:nvPr/>
          </p:nvSpPr>
          <p:spPr bwMode="auto">
            <a:xfrm>
              <a:off x="2200" y="1791"/>
              <a:ext cx="205" cy="224"/>
            </a:xfrm>
            <a:custGeom>
              <a:avLst/>
              <a:gdLst>
                <a:gd name="T0" fmla="*/ 43 w 86"/>
                <a:gd name="T1" fmla="*/ 94 h 94"/>
                <a:gd name="T2" fmla="*/ 40 w 86"/>
                <a:gd name="T3" fmla="*/ 91 h 94"/>
                <a:gd name="T4" fmla="*/ 2 w 86"/>
                <a:gd name="T5" fmla="*/ 50 h 94"/>
                <a:gd name="T6" fmla="*/ 0 w 86"/>
                <a:gd name="T7" fmla="*/ 47 h 94"/>
                <a:gd name="T8" fmla="*/ 2 w 86"/>
                <a:gd name="T9" fmla="*/ 43 h 94"/>
                <a:gd name="T10" fmla="*/ 40 w 86"/>
                <a:gd name="T11" fmla="*/ 2 h 94"/>
                <a:gd name="T12" fmla="*/ 43 w 86"/>
                <a:gd name="T13" fmla="*/ 0 h 94"/>
                <a:gd name="T14" fmla="*/ 46 w 86"/>
                <a:gd name="T15" fmla="*/ 2 h 94"/>
                <a:gd name="T16" fmla="*/ 84 w 86"/>
                <a:gd name="T17" fmla="*/ 43 h 94"/>
                <a:gd name="T18" fmla="*/ 86 w 86"/>
                <a:gd name="T19" fmla="*/ 47 h 94"/>
                <a:gd name="T20" fmla="*/ 84 w 86"/>
                <a:gd name="T21" fmla="*/ 50 h 94"/>
                <a:gd name="T22" fmla="*/ 46 w 86"/>
                <a:gd name="T23" fmla="*/ 91 h 94"/>
                <a:gd name="T24" fmla="*/ 43 w 86"/>
                <a:gd name="T25" fmla="*/ 94 h 94"/>
                <a:gd name="T26" fmla="*/ 43 w 86"/>
                <a:gd name="T27" fmla="*/ 3 h 94"/>
                <a:gd name="T28" fmla="*/ 3 w 86"/>
                <a:gd name="T29" fmla="*/ 47 h 94"/>
                <a:gd name="T30" fmla="*/ 43 w 86"/>
                <a:gd name="T31" fmla="*/ 90 h 94"/>
                <a:gd name="T32" fmla="*/ 83 w 86"/>
                <a:gd name="T33" fmla="*/ 47 h 94"/>
                <a:gd name="T34" fmla="*/ 83 w 86"/>
                <a:gd name="T35" fmla="*/ 47 h 94"/>
                <a:gd name="T36" fmla="*/ 83 w 86"/>
                <a:gd name="T37" fmla="*/ 47 h 94"/>
                <a:gd name="T38" fmla="*/ 43 w 86"/>
                <a:gd name="T39"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4">
                  <a:moveTo>
                    <a:pt x="43" y="94"/>
                  </a:moveTo>
                  <a:cubicBezTo>
                    <a:pt x="41" y="94"/>
                    <a:pt x="40" y="93"/>
                    <a:pt x="40" y="91"/>
                  </a:cubicBezTo>
                  <a:cubicBezTo>
                    <a:pt x="32" y="67"/>
                    <a:pt x="24" y="59"/>
                    <a:pt x="2" y="50"/>
                  </a:cubicBezTo>
                  <a:cubicBezTo>
                    <a:pt x="0" y="49"/>
                    <a:pt x="0" y="48"/>
                    <a:pt x="0" y="47"/>
                  </a:cubicBezTo>
                  <a:cubicBezTo>
                    <a:pt x="0" y="45"/>
                    <a:pt x="0" y="44"/>
                    <a:pt x="2" y="43"/>
                  </a:cubicBezTo>
                  <a:cubicBezTo>
                    <a:pt x="24" y="35"/>
                    <a:pt x="32" y="26"/>
                    <a:pt x="40" y="2"/>
                  </a:cubicBezTo>
                  <a:cubicBezTo>
                    <a:pt x="40" y="1"/>
                    <a:pt x="41" y="0"/>
                    <a:pt x="43" y="0"/>
                  </a:cubicBezTo>
                  <a:cubicBezTo>
                    <a:pt x="44" y="0"/>
                    <a:pt x="46" y="1"/>
                    <a:pt x="46" y="2"/>
                  </a:cubicBezTo>
                  <a:cubicBezTo>
                    <a:pt x="54" y="26"/>
                    <a:pt x="62" y="35"/>
                    <a:pt x="84" y="43"/>
                  </a:cubicBezTo>
                  <a:cubicBezTo>
                    <a:pt x="85" y="44"/>
                    <a:pt x="86" y="45"/>
                    <a:pt x="86" y="47"/>
                  </a:cubicBezTo>
                  <a:cubicBezTo>
                    <a:pt x="86" y="48"/>
                    <a:pt x="85" y="49"/>
                    <a:pt x="84" y="50"/>
                  </a:cubicBezTo>
                  <a:cubicBezTo>
                    <a:pt x="62" y="59"/>
                    <a:pt x="54" y="67"/>
                    <a:pt x="46" y="91"/>
                  </a:cubicBezTo>
                  <a:cubicBezTo>
                    <a:pt x="46" y="93"/>
                    <a:pt x="44" y="94"/>
                    <a:pt x="43" y="94"/>
                  </a:cubicBezTo>
                  <a:close/>
                  <a:moveTo>
                    <a:pt x="43" y="3"/>
                  </a:moveTo>
                  <a:cubicBezTo>
                    <a:pt x="35" y="28"/>
                    <a:pt x="26" y="37"/>
                    <a:pt x="3" y="47"/>
                  </a:cubicBezTo>
                  <a:cubicBezTo>
                    <a:pt x="26" y="56"/>
                    <a:pt x="35" y="65"/>
                    <a:pt x="43" y="90"/>
                  </a:cubicBezTo>
                  <a:cubicBezTo>
                    <a:pt x="51" y="65"/>
                    <a:pt x="59" y="56"/>
                    <a:pt x="83" y="47"/>
                  </a:cubicBezTo>
                  <a:cubicBezTo>
                    <a:pt x="83" y="47"/>
                    <a:pt x="83" y="47"/>
                    <a:pt x="83" y="47"/>
                  </a:cubicBezTo>
                  <a:cubicBezTo>
                    <a:pt x="83" y="47"/>
                    <a:pt x="83" y="47"/>
                    <a:pt x="83" y="47"/>
                  </a:cubicBezTo>
                  <a:cubicBezTo>
                    <a:pt x="59" y="37"/>
                    <a:pt x="51" y="28"/>
                    <a:pt x="43"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32" name="Freeform 134"/>
            <p:cNvSpPr/>
            <p:nvPr/>
          </p:nvSpPr>
          <p:spPr bwMode="auto">
            <a:xfrm>
              <a:off x="3324" y="1886"/>
              <a:ext cx="200" cy="217"/>
            </a:xfrm>
            <a:custGeom>
              <a:avLst/>
              <a:gdLst>
                <a:gd name="T0" fmla="*/ 82 w 84"/>
                <a:gd name="T1" fmla="*/ 47 h 91"/>
                <a:gd name="T2" fmla="*/ 43 w 84"/>
                <a:gd name="T3" fmla="*/ 89 h 91"/>
                <a:gd name="T4" fmla="*/ 40 w 84"/>
                <a:gd name="T5" fmla="*/ 89 h 91"/>
                <a:gd name="T6" fmla="*/ 1 w 84"/>
                <a:gd name="T7" fmla="*/ 47 h 91"/>
                <a:gd name="T8" fmla="*/ 1 w 84"/>
                <a:gd name="T9" fmla="*/ 44 h 91"/>
                <a:gd name="T10" fmla="*/ 40 w 84"/>
                <a:gd name="T11" fmla="*/ 1 h 91"/>
                <a:gd name="T12" fmla="*/ 43 w 84"/>
                <a:gd name="T13" fmla="*/ 1 h 91"/>
                <a:gd name="T14" fmla="*/ 82 w 84"/>
                <a:gd name="T15" fmla="*/ 44 h 91"/>
                <a:gd name="T16" fmla="*/ 82 w 84"/>
                <a:gd name="T17"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1">
                  <a:moveTo>
                    <a:pt x="82" y="47"/>
                  </a:moveTo>
                  <a:cubicBezTo>
                    <a:pt x="60" y="56"/>
                    <a:pt x="52" y="64"/>
                    <a:pt x="43" y="89"/>
                  </a:cubicBezTo>
                  <a:cubicBezTo>
                    <a:pt x="43" y="91"/>
                    <a:pt x="41" y="91"/>
                    <a:pt x="40" y="89"/>
                  </a:cubicBezTo>
                  <a:cubicBezTo>
                    <a:pt x="32" y="64"/>
                    <a:pt x="24" y="56"/>
                    <a:pt x="1" y="47"/>
                  </a:cubicBezTo>
                  <a:cubicBezTo>
                    <a:pt x="0" y="46"/>
                    <a:pt x="0" y="44"/>
                    <a:pt x="1" y="44"/>
                  </a:cubicBezTo>
                  <a:cubicBezTo>
                    <a:pt x="24" y="35"/>
                    <a:pt x="32" y="26"/>
                    <a:pt x="40" y="1"/>
                  </a:cubicBezTo>
                  <a:cubicBezTo>
                    <a:pt x="41" y="0"/>
                    <a:pt x="43" y="0"/>
                    <a:pt x="43" y="1"/>
                  </a:cubicBezTo>
                  <a:cubicBezTo>
                    <a:pt x="52" y="26"/>
                    <a:pt x="60" y="35"/>
                    <a:pt x="82" y="44"/>
                  </a:cubicBezTo>
                  <a:cubicBezTo>
                    <a:pt x="84" y="44"/>
                    <a:pt x="84" y="46"/>
                    <a:pt x="82" y="47"/>
                  </a:cubicBezTo>
                  <a:close/>
                </a:path>
              </a:pathLst>
            </a:custGeom>
            <a:solidFill>
              <a:srgbClr val="ECC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33" name="Freeform 135"/>
            <p:cNvSpPr>
              <a:spLocks noEditPoints="1"/>
            </p:cNvSpPr>
            <p:nvPr/>
          </p:nvSpPr>
          <p:spPr bwMode="auto">
            <a:xfrm>
              <a:off x="3315" y="1881"/>
              <a:ext cx="207" cy="224"/>
            </a:xfrm>
            <a:custGeom>
              <a:avLst/>
              <a:gdLst>
                <a:gd name="T0" fmla="*/ 43 w 87"/>
                <a:gd name="T1" fmla="*/ 94 h 94"/>
                <a:gd name="T2" fmla="*/ 40 w 87"/>
                <a:gd name="T3" fmla="*/ 91 h 94"/>
                <a:gd name="T4" fmla="*/ 2 w 87"/>
                <a:gd name="T5" fmla="*/ 50 h 94"/>
                <a:gd name="T6" fmla="*/ 0 w 87"/>
                <a:gd name="T7" fmla="*/ 47 h 94"/>
                <a:gd name="T8" fmla="*/ 2 w 87"/>
                <a:gd name="T9" fmla="*/ 43 h 94"/>
                <a:gd name="T10" fmla="*/ 40 w 87"/>
                <a:gd name="T11" fmla="*/ 2 h 94"/>
                <a:gd name="T12" fmla="*/ 43 w 87"/>
                <a:gd name="T13" fmla="*/ 0 h 94"/>
                <a:gd name="T14" fmla="*/ 47 w 87"/>
                <a:gd name="T15" fmla="*/ 2 h 94"/>
                <a:gd name="T16" fmla="*/ 84 w 87"/>
                <a:gd name="T17" fmla="*/ 43 h 94"/>
                <a:gd name="T18" fmla="*/ 87 w 87"/>
                <a:gd name="T19" fmla="*/ 47 h 94"/>
                <a:gd name="T20" fmla="*/ 84 w 87"/>
                <a:gd name="T21" fmla="*/ 50 h 94"/>
                <a:gd name="T22" fmla="*/ 47 w 87"/>
                <a:gd name="T23" fmla="*/ 91 h 94"/>
                <a:gd name="T24" fmla="*/ 43 w 87"/>
                <a:gd name="T25" fmla="*/ 94 h 94"/>
                <a:gd name="T26" fmla="*/ 43 w 87"/>
                <a:gd name="T27" fmla="*/ 3 h 94"/>
                <a:gd name="T28" fmla="*/ 3 w 87"/>
                <a:gd name="T29" fmla="*/ 47 h 94"/>
                <a:gd name="T30" fmla="*/ 43 w 87"/>
                <a:gd name="T31" fmla="*/ 90 h 94"/>
                <a:gd name="T32" fmla="*/ 83 w 87"/>
                <a:gd name="T33" fmla="*/ 47 h 94"/>
                <a:gd name="T34" fmla="*/ 83 w 87"/>
                <a:gd name="T35" fmla="*/ 47 h 94"/>
                <a:gd name="T36" fmla="*/ 83 w 87"/>
                <a:gd name="T37" fmla="*/ 47 h 94"/>
                <a:gd name="T38" fmla="*/ 43 w 87"/>
                <a:gd name="T39"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94">
                  <a:moveTo>
                    <a:pt x="43" y="94"/>
                  </a:moveTo>
                  <a:cubicBezTo>
                    <a:pt x="42" y="94"/>
                    <a:pt x="40" y="93"/>
                    <a:pt x="40" y="91"/>
                  </a:cubicBezTo>
                  <a:cubicBezTo>
                    <a:pt x="32" y="67"/>
                    <a:pt x="25" y="59"/>
                    <a:pt x="2" y="50"/>
                  </a:cubicBezTo>
                  <a:cubicBezTo>
                    <a:pt x="1" y="49"/>
                    <a:pt x="0" y="48"/>
                    <a:pt x="0" y="47"/>
                  </a:cubicBezTo>
                  <a:cubicBezTo>
                    <a:pt x="0" y="45"/>
                    <a:pt x="1" y="44"/>
                    <a:pt x="2" y="43"/>
                  </a:cubicBezTo>
                  <a:cubicBezTo>
                    <a:pt x="25" y="35"/>
                    <a:pt x="32" y="26"/>
                    <a:pt x="40" y="2"/>
                  </a:cubicBezTo>
                  <a:cubicBezTo>
                    <a:pt x="40" y="1"/>
                    <a:pt x="42" y="0"/>
                    <a:pt x="43" y="0"/>
                  </a:cubicBezTo>
                  <a:cubicBezTo>
                    <a:pt x="45" y="0"/>
                    <a:pt x="46" y="1"/>
                    <a:pt x="47" y="2"/>
                  </a:cubicBezTo>
                  <a:cubicBezTo>
                    <a:pt x="55" y="26"/>
                    <a:pt x="62" y="35"/>
                    <a:pt x="84" y="43"/>
                  </a:cubicBezTo>
                  <a:cubicBezTo>
                    <a:pt x="86" y="44"/>
                    <a:pt x="87" y="45"/>
                    <a:pt x="87" y="47"/>
                  </a:cubicBezTo>
                  <a:cubicBezTo>
                    <a:pt x="87" y="48"/>
                    <a:pt x="86" y="49"/>
                    <a:pt x="84" y="50"/>
                  </a:cubicBezTo>
                  <a:cubicBezTo>
                    <a:pt x="62" y="59"/>
                    <a:pt x="55" y="67"/>
                    <a:pt x="47" y="91"/>
                  </a:cubicBezTo>
                  <a:cubicBezTo>
                    <a:pt x="46" y="93"/>
                    <a:pt x="45" y="94"/>
                    <a:pt x="43" y="94"/>
                  </a:cubicBezTo>
                  <a:close/>
                  <a:moveTo>
                    <a:pt x="43" y="3"/>
                  </a:moveTo>
                  <a:cubicBezTo>
                    <a:pt x="35" y="28"/>
                    <a:pt x="27" y="37"/>
                    <a:pt x="3" y="47"/>
                  </a:cubicBezTo>
                  <a:cubicBezTo>
                    <a:pt x="27" y="56"/>
                    <a:pt x="35" y="65"/>
                    <a:pt x="43" y="90"/>
                  </a:cubicBezTo>
                  <a:cubicBezTo>
                    <a:pt x="52" y="65"/>
                    <a:pt x="60" y="56"/>
                    <a:pt x="83" y="47"/>
                  </a:cubicBezTo>
                  <a:cubicBezTo>
                    <a:pt x="83" y="47"/>
                    <a:pt x="83" y="47"/>
                    <a:pt x="83" y="47"/>
                  </a:cubicBezTo>
                  <a:cubicBezTo>
                    <a:pt x="83" y="47"/>
                    <a:pt x="83" y="47"/>
                    <a:pt x="83" y="47"/>
                  </a:cubicBezTo>
                  <a:cubicBezTo>
                    <a:pt x="60" y="37"/>
                    <a:pt x="52" y="28"/>
                    <a:pt x="43"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34" name="Freeform 136"/>
            <p:cNvSpPr/>
            <p:nvPr/>
          </p:nvSpPr>
          <p:spPr bwMode="auto">
            <a:xfrm>
              <a:off x="3324" y="1143"/>
              <a:ext cx="157" cy="172"/>
            </a:xfrm>
            <a:custGeom>
              <a:avLst/>
              <a:gdLst>
                <a:gd name="T0" fmla="*/ 65 w 66"/>
                <a:gd name="T1" fmla="*/ 37 h 72"/>
                <a:gd name="T2" fmla="*/ 35 w 66"/>
                <a:gd name="T3" fmla="*/ 71 h 72"/>
                <a:gd name="T4" fmla="*/ 32 w 66"/>
                <a:gd name="T5" fmla="*/ 71 h 72"/>
                <a:gd name="T6" fmla="*/ 2 w 66"/>
                <a:gd name="T7" fmla="*/ 37 h 72"/>
                <a:gd name="T8" fmla="*/ 2 w 66"/>
                <a:gd name="T9" fmla="*/ 35 h 72"/>
                <a:gd name="T10" fmla="*/ 32 w 66"/>
                <a:gd name="T11" fmla="*/ 1 h 72"/>
                <a:gd name="T12" fmla="*/ 35 w 66"/>
                <a:gd name="T13" fmla="*/ 1 h 72"/>
                <a:gd name="T14" fmla="*/ 65 w 66"/>
                <a:gd name="T15" fmla="*/ 35 h 72"/>
                <a:gd name="T16" fmla="*/ 65 w 66"/>
                <a:gd name="T17"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72">
                  <a:moveTo>
                    <a:pt x="65" y="37"/>
                  </a:moveTo>
                  <a:cubicBezTo>
                    <a:pt x="47" y="44"/>
                    <a:pt x="41" y="51"/>
                    <a:pt x="35" y="71"/>
                  </a:cubicBezTo>
                  <a:cubicBezTo>
                    <a:pt x="34" y="72"/>
                    <a:pt x="33" y="72"/>
                    <a:pt x="32" y="71"/>
                  </a:cubicBezTo>
                  <a:cubicBezTo>
                    <a:pt x="26" y="51"/>
                    <a:pt x="19" y="44"/>
                    <a:pt x="2" y="37"/>
                  </a:cubicBezTo>
                  <a:cubicBezTo>
                    <a:pt x="0" y="37"/>
                    <a:pt x="0" y="35"/>
                    <a:pt x="2" y="35"/>
                  </a:cubicBezTo>
                  <a:cubicBezTo>
                    <a:pt x="19" y="27"/>
                    <a:pt x="26" y="21"/>
                    <a:pt x="32" y="1"/>
                  </a:cubicBezTo>
                  <a:cubicBezTo>
                    <a:pt x="33" y="0"/>
                    <a:pt x="34" y="0"/>
                    <a:pt x="35" y="1"/>
                  </a:cubicBezTo>
                  <a:cubicBezTo>
                    <a:pt x="41" y="21"/>
                    <a:pt x="47" y="27"/>
                    <a:pt x="65" y="35"/>
                  </a:cubicBezTo>
                  <a:cubicBezTo>
                    <a:pt x="66" y="35"/>
                    <a:pt x="66" y="37"/>
                    <a:pt x="65" y="37"/>
                  </a:cubicBezTo>
                  <a:close/>
                </a:path>
              </a:pathLst>
            </a:custGeom>
            <a:solidFill>
              <a:srgbClr val="ECC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35" name="Freeform 137"/>
            <p:cNvSpPr>
              <a:spLocks noEditPoints="1"/>
            </p:cNvSpPr>
            <p:nvPr/>
          </p:nvSpPr>
          <p:spPr bwMode="auto">
            <a:xfrm>
              <a:off x="3317" y="1138"/>
              <a:ext cx="164" cy="177"/>
            </a:xfrm>
            <a:custGeom>
              <a:avLst/>
              <a:gdLst>
                <a:gd name="T0" fmla="*/ 34 w 69"/>
                <a:gd name="T1" fmla="*/ 74 h 74"/>
                <a:gd name="T2" fmla="*/ 32 w 69"/>
                <a:gd name="T3" fmla="*/ 73 h 74"/>
                <a:gd name="T4" fmla="*/ 2 w 69"/>
                <a:gd name="T5" fmla="*/ 40 h 74"/>
                <a:gd name="T6" fmla="*/ 0 w 69"/>
                <a:gd name="T7" fmla="*/ 37 h 74"/>
                <a:gd name="T8" fmla="*/ 2 w 69"/>
                <a:gd name="T9" fmla="*/ 35 h 74"/>
                <a:gd name="T10" fmla="*/ 32 w 69"/>
                <a:gd name="T11" fmla="*/ 2 h 74"/>
                <a:gd name="T12" fmla="*/ 34 w 69"/>
                <a:gd name="T13" fmla="*/ 0 h 74"/>
                <a:gd name="T14" fmla="*/ 37 w 69"/>
                <a:gd name="T15" fmla="*/ 2 h 74"/>
                <a:gd name="T16" fmla="*/ 67 w 69"/>
                <a:gd name="T17" fmla="*/ 35 h 74"/>
                <a:gd name="T18" fmla="*/ 69 w 69"/>
                <a:gd name="T19" fmla="*/ 37 h 74"/>
                <a:gd name="T20" fmla="*/ 67 w 69"/>
                <a:gd name="T21" fmla="*/ 40 h 74"/>
                <a:gd name="T22" fmla="*/ 37 w 69"/>
                <a:gd name="T23" fmla="*/ 73 h 74"/>
                <a:gd name="T24" fmla="*/ 34 w 69"/>
                <a:gd name="T25" fmla="*/ 74 h 74"/>
                <a:gd name="T26" fmla="*/ 34 w 69"/>
                <a:gd name="T27" fmla="*/ 3 h 74"/>
                <a:gd name="T28" fmla="*/ 3 w 69"/>
                <a:gd name="T29" fmla="*/ 37 h 74"/>
                <a:gd name="T30" fmla="*/ 34 w 69"/>
                <a:gd name="T31" fmla="*/ 72 h 74"/>
                <a:gd name="T32" fmla="*/ 66 w 69"/>
                <a:gd name="T33" fmla="*/ 37 h 74"/>
                <a:gd name="T34" fmla="*/ 66 w 69"/>
                <a:gd name="T35" fmla="*/ 37 h 74"/>
                <a:gd name="T36" fmla="*/ 66 w 69"/>
                <a:gd name="T37" fmla="*/ 37 h 74"/>
                <a:gd name="T38" fmla="*/ 34 w 69"/>
                <a:gd name="T39"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74">
                  <a:moveTo>
                    <a:pt x="34" y="74"/>
                  </a:moveTo>
                  <a:cubicBezTo>
                    <a:pt x="33" y="74"/>
                    <a:pt x="32" y="74"/>
                    <a:pt x="32" y="73"/>
                  </a:cubicBezTo>
                  <a:cubicBezTo>
                    <a:pt x="25" y="53"/>
                    <a:pt x="20" y="47"/>
                    <a:pt x="2" y="40"/>
                  </a:cubicBezTo>
                  <a:cubicBezTo>
                    <a:pt x="1" y="40"/>
                    <a:pt x="0" y="39"/>
                    <a:pt x="0" y="37"/>
                  </a:cubicBezTo>
                  <a:cubicBezTo>
                    <a:pt x="0" y="36"/>
                    <a:pt x="1" y="35"/>
                    <a:pt x="2" y="35"/>
                  </a:cubicBezTo>
                  <a:cubicBezTo>
                    <a:pt x="20" y="28"/>
                    <a:pt x="25" y="21"/>
                    <a:pt x="32" y="2"/>
                  </a:cubicBezTo>
                  <a:cubicBezTo>
                    <a:pt x="32" y="1"/>
                    <a:pt x="33" y="0"/>
                    <a:pt x="34" y="0"/>
                  </a:cubicBezTo>
                  <a:cubicBezTo>
                    <a:pt x="36" y="0"/>
                    <a:pt x="37" y="1"/>
                    <a:pt x="37" y="2"/>
                  </a:cubicBezTo>
                  <a:cubicBezTo>
                    <a:pt x="43" y="21"/>
                    <a:pt x="49" y="28"/>
                    <a:pt x="67" y="35"/>
                  </a:cubicBezTo>
                  <a:cubicBezTo>
                    <a:pt x="68" y="35"/>
                    <a:pt x="69" y="36"/>
                    <a:pt x="69" y="37"/>
                  </a:cubicBezTo>
                  <a:cubicBezTo>
                    <a:pt x="69" y="39"/>
                    <a:pt x="68" y="40"/>
                    <a:pt x="67" y="40"/>
                  </a:cubicBezTo>
                  <a:cubicBezTo>
                    <a:pt x="49" y="47"/>
                    <a:pt x="43" y="53"/>
                    <a:pt x="37" y="73"/>
                  </a:cubicBezTo>
                  <a:cubicBezTo>
                    <a:pt x="37" y="74"/>
                    <a:pt x="36" y="74"/>
                    <a:pt x="34" y="74"/>
                  </a:cubicBezTo>
                  <a:close/>
                  <a:moveTo>
                    <a:pt x="34" y="3"/>
                  </a:moveTo>
                  <a:cubicBezTo>
                    <a:pt x="28" y="23"/>
                    <a:pt x="21" y="30"/>
                    <a:pt x="3" y="37"/>
                  </a:cubicBezTo>
                  <a:cubicBezTo>
                    <a:pt x="21" y="45"/>
                    <a:pt x="28" y="52"/>
                    <a:pt x="34" y="72"/>
                  </a:cubicBezTo>
                  <a:cubicBezTo>
                    <a:pt x="41" y="52"/>
                    <a:pt x="47" y="45"/>
                    <a:pt x="66" y="37"/>
                  </a:cubicBezTo>
                  <a:cubicBezTo>
                    <a:pt x="66" y="37"/>
                    <a:pt x="66" y="37"/>
                    <a:pt x="66" y="37"/>
                  </a:cubicBezTo>
                  <a:cubicBezTo>
                    <a:pt x="66" y="37"/>
                    <a:pt x="66" y="37"/>
                    <a:pt x="66" y="37"/>
                  </a:cubicBezTo>
                  <a:cubicBezTo>
                    <a:pt x="47" y="30"/>
                    <a:pt x="41" y="23"/>
                    <a:pt x="3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41" name="Freeform 143"/>
            <p:cNvSpPr/>
            <p:nvPr/>
          </p:nvSpPr>
          <p:spPr bwMode="auto">
            <a:xfrm>
              <a:off x="2612" y="1662"/>
              <a:ext cx="622" cy="584"/>
            </a:xfrm>
            <a:custGeom>
              <a:avLst/>
              <a:gdLst>
                <a:gd name="T0" fmla="*/ 211 w 261"/>
                <a:gd name="T1" fmla="*/ 245 h 245"/>
                <a:gd name="T2" fmla="*/ 256 w 261"/>
                <a:gd name="T3" fmla="*/ 222 h 245"/>
                <a:gd name="T4" fmla="*/ 214 w 261"/>
                <a:gd name="T5" fmla="*/ 158 h 245"/>
                <a:gd name="T6" fmla="*/ 215 w 261"/>
                <a:gd name="T7" fmla="*/ 150 h 245"/>
                <a:gd name="T8" fmla="*/ 201 w 261"/>
                <a:gd name="T9" fmla="*/ 129 h 245"/>
                <a:gd name="T10" fmla="*/ 199 w 261"/>
                <a:gd name="T11" fmla="*/ 128 h 245"/>
                <a:gd name="T12" fmla="*/ 200 w 261"/>
                <a:gd name="T13" fmla="*/ 124 h 245"/>
                <a:gd name="T14" fmla="*/ 205 w 261"/>
                <a:gd name="T15" fmla="*/ 110 h 245"/>
                <a:gd name="T16" fmla="*/ 226 w 261"/>
                <a:gd name="T17" fmla="*/ 116 h 245"/>
                <a:gd name="T18" fmla="*/ 249 w 261"/>
                <a:gd name="T19" fmla="*/ 109 h 245"/>
                <a:gd name="T20" fmla="*/ 250 w 261"/>
                <a:gd name="T21" fmla="*/ 69 h 245"/>
                <a:gd name="T22" fmla="*/ 209 w 261"/>
                <a:gd name="T23" fmla="*/ 48 h 245"/>
                <a:gd name="T24" fmla="*/ 209 w 261"/>
                <a:gd name="T25" fmla="*/ 48 h 245"/>
                <a:gd name="T26" fmla="*/ 172 w 261"/>
                <a:gd name="T27" fmla="*/ 65 h 245"/>
                <a:gd name="T28" fmla="*/ 127 w 261"/>
                <a:gd name="T29" fmla="*/ 10 h 245"/>
                <a:gd name="T30" fmla="*/ 98 w 261"/>
                <a:gd name="T31" fmla="*/ 2 h 245"/>
                <a:gd name="T32" fmla="*/ 82 w 261"/>
                <a:gd name="T33" fmla="*/ 12 h 245"/>
                <a:gd name="T34" fmla="*/ 79 w 261"/>
                <a:gd name="T35" fmla="*/ 18 h 245"/>
                <a:gd name="T36" fmla="*/ 65 w 261"/>
                <a:gd name="T37" fmla="*/ 8 h 245"/>
                <a:gd name="T38" fmla="*/ 40 w 261"/>
                <a:gd name="T39" fmla="*/ 8 h 245"/>
                <a:gd name="T40" fmla="*/ 32 w 261"/>
                <a:gd name="T41" fmla="*/ 21 h 245"/>
                <a:gd name="T42" fmla="*/ 32 w 261"/>
                <a:gd name="T43" fmla="*/ 25 h 245"/>
                <a:gd name="T44" fmla="*/ 24 w 261"/>
                <a:gd name="T45" fmla="*/ 24 h 245"/>
                <a:gd name="T46" fmla="*/ 7 w 261"/>
                <a:gd name="T47" fmla="*/ 34 h 245"/>
                <a:gd name="T48" fmla="*/ 5 w 261"/>
                <a:gd name="T49" fmla="*/ 67 h 245"/>
                <a:gd name="T50" fmla="*/ 29 w 261"/>
                <a:gd name="T51" fmla="*/ 91 h 245"/>
                <a:gd name="T52" fmla="*/ 45 w 261"/>
                <a:gd name="T53" fmla="*/ 99 h 245"/>
                <a:gd name="T54" fmla="*/ 58 w 261"/>
                <a:gd name="T55" fmla="*/ 106 h 245"/>
                <a:gd name="T56" fmla="*/ 98 w 261"/>
                <a:gd name="T57" fmla="*/ 140 h 245"/>
                <a:gd name="T58" fmla="*/ 102 w 261"/>
                <a:gd name="T59" fmla="*/ 146 h 245"/>
                <a:gd name="T60" fmla="*/ 126 w 261"/>
                <a:gd name="T61" fmla="*/ 170 h 245"/>
                <a:gd name="T62" fmla="*/ 142 w 261"/>
                <a:gd name="T63" fmla="*/ 173 h 245"/>
                <a:gd name="T64" fmla="*/ 148 w 261"/>
                <a:gd name="T65" fmla="*/ 173 h 245"/>
                <a:gd name="T66" fmla="*/ 153 w 261"/>
                <a:gd name="T67" fmla="*/ 181 h 245"/>
                <a:gd name="T68" fmla="*/ 169 w 261"/>
                <a:gd name="T69" fmla="*/ 188 h 245"/>
                <a:gd name="T70" fmla="*/ 176 w 261"/>
                <a:gd name="T71" fmla="*/ 189 h 245"/>
                <a:gd name="T72" fmla="*/ 211 w 261"/>
                <a:gd name="T73"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245">
                  <a:moveTo>
                    <a:pt x="211" y="245"/>
                  </a:moveTo>
                  <a:cubicBezTo>
                    <a:pt x="227" y="239"/>
                    <a:pt x="242" y="231"/>
                    <a:pt x="256" y="222"/>
                  </a:cubicBezTo>
                  <a:cubicBezTo>
                    <a:pt x="214" y="158"/>
                    <a:pt x="214" y="158"/>
                    <a:pt x="214" y="158"/>
                  </a:cubicBezTo>
                  <a:cubicBezTo>
                    <a:pt x="215" y="155"/>
                    <a:pt x="215" y="153"/>
                    <a:pt x="215" y="150"/>
                  </a:cubicBezTo>
                  <a:cubicBezTo>
                    <a:pt x="214" y="140"/>
                    <a:pt x="209" y="133"/>
                    <a:pt x="201" y="129"/>
                  </a:cubicBezTo>
                  <a:cubicBezTo>
                    <a:pt x="200" y="128"/>
                    <a:pt x="199" y="128"/>
                    <a:pt x="199" y="128"/>
                  </a:cubicBezTo>
                  <a:cubicBezTo>
                    <a:pt x="199" y="126"/>
                    <a:pt x="199" y="125"/>
                    <a:pt x="200" y="124"/>
                  </a:cubicBezTo>
                  <a:cubicBezTo>
                    <a:pt x="201" y="119"/>
                    <a:pt x="203" y="114"/>
                    <a:pt x="205" y="110"/>
                  </a:cubicBezTo>
                  <a:cubicBezTo>
                    <a:pt x="211" y="112"/>
                    <a:pt x="218" y="115"/>
                    <a:pt x="226" y="116"/>
                  </a:cubicBezTo>
                  <a:cubicBezTo>
                    <a:pt x="235" y="117"/>
                    <a:pt x="244" y="115"/>
                    <a:pt x="249" y="109"/>
                  </a:cubicBezTo>
                  <a:cubicBezTo>
                    <a:pt x="261" y="99"/>
                    <a:pt x="258" y="81"/>
                    <a:pt x="250" y="69"/>
                  </a:cubicBezTo>
                  <a:cubicBezTo>
                    <a:pt x="241" y="56"/>
                    <a:pt x="225" y="48"/>
                    <a:pt x="209" y="48"/>
                  </a:cubicBezTo>
                  <a:cubicBezTo>
                    <a:pt x="209" y="48"/>
                    <a:pt x="209" y="48"/>
                    <a:pt x="209" y="48"/>
                  </a:cubicBezTo>
                  <a:cubicBezTo>
                    <a:pt x="195" y="48"/>
                    <a:pt x="181" y="54"/>
                    <a:pt x="172" y="65"/>
                  </a:cubicBezTo>
                  <a:cubicBezTo>
                    <a:pt x="163" y="42"/>
                    <a:pt x="148" y="23"/>
                    <a:pt x="127" y="10"/>
                  </a:cubicBezTo>
                  <a:cubicBezTo>
                    <a:pt x="116" y="3"/>
                    <a:pt x="107" y="0"/>
                    <a:pt x="98" y="2"/>
                  </a:cubicBezTo>
                  <a:cubicBezTo>
                    <a:pt x="92" y="3"/>
                    <a:pt x="86" y="7"/>
                    <a:pt x="82" y="12"/>
                  </a:cubicBezTo>
                  <a:cubicBezTo>
                    <a:pt x="81" y="14"/>
                    <a:pt x="80" y="16"/>
                    <a:pt x="79" y="18"/>
                  </a:cubicBezTo>
                  <a:cubicBezTo>
                    <a:pt x="75" y="15"/>
                    <a:pt x="70" y="11"/>
                    <a:pt x="65" y="8"/>
                  </a:cubicBezTo>
                  <a:cubicBezTo>
                    <a:pt x="56" y="4"/>
                    <a:pt x="47" y="4"/>
                    <a:pt x="40" y="8"/>
                  </a:cubicBezTo>
                  <a:cubicBezTo>
                    <a:pt x="36" y="11"/>
                    <a:pt x="33" y="16"/>
                    <a:pt x="32" y="21"/>
                  </a:cubicBezTo>
                  <a:cubicBezTo>
                    <a:pt x="32" y="22"/>
                    <a:pt x="32" y="24"/>
                    <a:pt x="32" y="25"/>
                  </a:cubicBezTo>
                  <a:cubicBezTo>
                    <a:pt x="29" y="24"/>
                    <a:pt x="27" y="24"/>
                    <a:pt x="24" y="24"/>
                  </a:cubicBezTo>
                  <a:cubicBezTo>
                    <a:pt x="17" y="25"/>
                    <a:pt x="11" y="29"/>
                    <a:pt x="7" y="34"/>
                  </a:cubicBezTo>
                  <a:cubicBezTo>
                    <a:pt x="0" y="43"/>
                    <a:pt x="0" y="56"/>
                    <a:pt x="5" y="67"/>
                  </a:cubicBezTo>
                  <a:cubicBezTo>
                    <a:pt x="10" y="76"/>
                    <a:pt x="17" y="84"/>
                    <a:pt x="29" y="91"/>
                  </a:cubicBezTo>
                  <a:cubicBezTo>
                    <a:pt x="34" y="94"/>
                    <a:pt x="40" y="97"/>
                    <a:pt x="45" y="99"/>
                  </a:cubicBezTo>
                  <a:cubicBezTo>
                    <a:pt x="49" y="101"/>
                    <a:pt x="53" y="103"/>
                    <a:pt x="58" y="106"/>
                  </a:cubicBezTo>
                  <a:cubicBezTo>
                    <a:pt x="73" y="114"/>
                    <a:pt x="87" y="126"/>
                    <a:pt x="98" y="140"/>
                  </a:cubicBezTo>
                  <a:cubicBezTo>
                    <a:pt x="99" y="142"/>
                    <a:pt x="101" y="144"/>
                    <a:pt x="102" y="146"/>
                  </a:cubicBezTo>
                  <a:cubicBezTo>
                    <a:pt x="109" y="155"/>
                    <a:pt x="116" y="165"/>
                    <a:pt x="126" y="170"/>
                  </a:cubicBezTo>
                  <a:cubicBezTo>
                    <a:pt x="131" y="172"/>
                    <a:pt x="137" y="173"/>
                    <a:pt x="142" y="173"/>
                  </a:cubicBezTo>
                  <a:cubicBezTo>
                    <a:pt x="144" y="173"/>
                    <a:pt x="146" y="173"/>
                    <a:pt x="148" y="173"/>
                  </a:cubicBezTo>
                  <a:cubicBezTo>
                    <a:pt x="149" y="176"/>
                    <a:pt x="151" y="178"/>
                    <a:pt x="153" y="181"/>
                  </a:cubicBezTo>
                  <a:cubicBezTo>
                    <a:pt x="157" y="185"/>
                    <a:pt x="162" y="187"/>
                    <a:pt x="169" y="188"/>
                  </a:cubicBezTo>
                  <a:cubicBezTo>
                    <a:pt x="171" y="189"/>
                    <a:pt x="174" y="189"/>
                    <a:pt x="176" y="189"/>
                  </a:cubicBezTo>
                  <a:cubicBezTo>
                    <a:pt x="176" y="189"/>
                    <a:pt x="207" y="204"/>
                    <a:pt x="211" y="24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 name="Freeform 144"/>
            <p:cNvSpPr/>
            <p:nvPr/>
          </p:nvSpPr>
          <p:spPr bwMode="auto">
            <a:xfrm>
              <a:off x="3038" y="2010"/>
              <a:ext cx="200" cy="224"/>
            </a:xfrm>
            <a:custGeom>
              <a:avLst/>
              <a:gdLst>
                <a:gd name="T0" fmla="*/ 0 w 84"/>
                <a:gd name="T1" fmla="*/ 34 h 94"/>
                <a:gd name="T2" fmla="*/ 36 w 84"/>
                <a:gd name="T3" fmla="*/ 94 h 94"/>
                <a:gd name="T4" fmla="*/ 84 w 84"/>
                <a:gd name="T5" fmla="*/ 73 h 94"/>
                <a:gd name="T6" fmla="*/ 36 w 84"/>
                <a:gd name="T7" fmla="*/ 0 h 94"/>
                <a:gd name="T8" fmla="*/ 0 w 84"/>
                <a:gd name="T9" fmla="*/ 34 h 94"/>
              </a:gdLst>
              <a:ahLst/>
              <a:cxnLst>
                <a:cxn ang="0">
                  <a:pos x="T0" y="T1"/>
                </a:cxn>
                <a:cxn ang="0">
                  <a:pos x="T2" y="T3"/>
                </a:cxn>
                <a:cxn ang="0">
                  <a:pos x="T4" y="T5"/>
                </a:cxn>
                <a:cxn ang="0">
                  <a:pos x="T6" y="T7"/>
                </a:cxn>
                <a:cxn ang="0">
                  <a:pos x="T8" y="T9"/>
                </a:cxn>
              </a:cxnLst>
              <a:rect l="0" t="0" r="r" b="b"/>
              <a:pathLst>
                <a:path w="84" h="94">
                  <a:moveTo>
                    <a:pt x="0" y="34"/>
                  </a:moveTo>
                  <a:cubicBezTo>
                    <a:pt x="0" y="34"/>
                    <a:pt x="32" y="49"/>
                    <a:pt x="36" y="94"/>
                  </a:cubicBezTo>
                  <a:cubicBezTo>
                    <a:pt x="36" y="94"/>
                    <a:pt x="64" y="93"/>
                    <a:pt x="84" y="73"/>
                  </a:cubicBezTo>
                  <a:cubicBezTo>
                    <a:pt x="36" y="0"/>
                    <a:pt x="36" y="0"/>
                    <a:pt x="36" y="0"/>
                  </a:cubicBez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43" name="Freeform 145"/>
            <p:cNvSpPr/>
            <p:nvPr/>
          </p:nvSpPr>
          <p:spPr bwMode="auto">
            <a:xfrm>
              <a:off x="2974" y="1946"/>
              <a:ext cx="164" cy="140"/>
            </a:xfrm>
            <a:custGeom>
              <a:avLst/>
              <a:gdLst>
                <a:gd name="T0" fmla="*/ 50 w 69"/>
                <a:gd name="T1" fmla="*/ 51 h 59"/>
                <a:gd name="T2" fmla="*/ 20 w 69"/>
                <a:gd name="T3" fmla="*/ 58 h 59"/>
                <a:gd name="T4" fmla="*/ 6 w 69"/>
                <a:gd name="T5" fmla="*/ 51 h 59"/>
                <a:gd name="T6" fmla="*/ 2 w 69"/>
                <a:gd name="T7" fmla="*/ 36 h 59"/>
                <a:gd name="T8" fmla="*/ 15 w 69"/>
                <a:gd name="T9" fmla="*/ 23 h 59"/>
                <a:gd name="T10" fmla="*/ 26 w 69"/>
                <a:gd name="T11" fmla="*/ 17 h 59"/>
                <a:gd name="T12" fmla="*/ 33 w 69"/>
                <a:gd name="T13" fmla="*/ 6 h 59"/>
                <a:gd name="T14" fmla="*/ 50 w 69"/>
                <a:gd name="T15" fmla="*/ 3 h 59"/>
                <a:gd name="T16" fmla="*/ 50 w 69"/>
                <a:gd name="T1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9">
                  <a:moveTo>
                    <a:pt x="50" y="51"/>
                  </a:moveTo>
                  <a:cubicBezTo>
                    <a:pt x="42" y="57"/>
                    <a:pt x="30" y="59"/>
                    <a:pt x="20" y="58"/>
                  </a:cubicBezTo>
                  <a:cubicBezTo>
                    <a:pt x="15" y="57"/>
                    <a:pt x="10" y="55"/>
                    <a:pt x="6" y="51"/>
                  </a:cubicBezTo>
                  <a:cubicBezTo>
                    <a:pt x="2" y="47"/>
                    <a:pt x="0" y="41"/>
                    <a:pt x="2" y="36"/>
                  </a:cubicBezTo>
                  <a:cubicBezTo>
                    <a:pt x="3" y="30"/>
                    <a:pt x="9" y="26"/>
                    <a:pt x="15" y="23"/>
                  </a:cubicBezTo>
                  <a:cubicBezTo>
                    <a:pt x="19" y="21"/>
                    <a:pt x="23" y="20"/>
                    <a:pt x="26" y="17"/>
                  </a:cubicBezTo>
                  <a:cubicBezTo>
                    <a:pt x="30" y="13"/>
                    <a:pt x="30" y="9"/>
                    <a:pt x="33" y="6"/>
                  </a:cubicBezTo>
                  <a:cubicBezTo>
                    <a:pt x="38" y="0"/>
                    <a:pt x="44" y="0"/>
                    <a:pt x="50" y="3"/>
                  </a:cubicBezTo>
                  <a:cubicBezTo>
                    <a:pt x="69" y="13"/>
                    <a:pt x="64" y="40"/>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44" name="Freeform 146"/>
            <p:cNvSpPr>
              <a:spLocks noEditPoints="1"/>
            </p:cNvSpPr>
            <p:nvPr/>
          </p:nvSpPr>
          <p:spPr bwMode="auto">
            <a:xfrm>
              <a:off x="2967" y="1936"/>
              <a:ext cx="164" cy="155"/>
            </a:xfrm>
            <a:custGeom>
              <a:avLst/>
              <a:gdLst>
                <a:gd name="T0" fmla="*/ 23 w 69"/>
                <a:gd name="T1" fmla="*/ 64 h 65"/>
                <a:gd name="T2" fmla="*/ 7 w 69"/>
                <a:gd name="T3" fmla="*/ 57 h 65"/>
                <a:gd name="T4" fmla="*/ 2 w 69"/>
                <a:gd name="T5" fmla="*/ 40 h 65"/>
                <a:gd name="T6" fmla="*/ 17 w 69"/>
                <a:gd name="T7" fmla="*/ 25 h 65"/>
                <a:gd name="T8" fmla="*/ 19 w 69"/>
                <a:gd name="T9" fmla="*/ 24 h 65"/>
                <a:gd name="T10" fmla="*/ 27 w 69"/>
                <a:gd name="T11" fmla="*/ 19 h 65"/>
                <a:gd name="T12" fmla="*/ 31 w 69"/>
                <a:gd name="T13" fmla="*/ 13 h 65"/>
                <a:gd name="T14" fmla="*/ 34 w 69"/>
                <a:gd name="T15" fmla="*/ 8 h 65"/>
                <a:gd name="T16" fmla="*/ 55 w 69"/>
                <a:gd name="T17" fmla="*/ 5 h 65"/>
                <a:gd name="T18" fmla="*/ 68 w 69"/>
                <a:gd name="T19" fmla="*/ 26 h 65"/>
                <a:gd name="T20" fmla="*/ 54 w 69"/>
                <a:gd name="T21" fmla="*/ 57 h 65"/>
                <a:gd name="T22" fmla="*/ 54 w 69"/>
                <a:gd name="T23" fmla="*/ 57 h 65"/>
                <a:gd name="T24" fmla="*/ 30 w 69"/>
                <a:gd name="T25" fmla="*/ 65 h 65"/>
                <a:gd name="T26" fmla="*/ 23 w 69"/>
                <a:gd name="T27" fmla="*/ 64 h 65"/>
                <a:gd name="T28" fmla="*/ 51 w 69"/>
                <a:gd name="T29" fmla="*/ 53 h 65"/>
                <a:gd name="T30" fmla="*/ 63 w 69"/>
                <a:gd name="T31" fmla="*/ 26 h 65"/>
                <a:gd name="T32" fmla="*/ 52 w 69"/>
                <a:gd name="T33" fmla="*/ 9 h 65"/>
                <a:gd name="T34" fmla="*/ 38 w 69"/>
                <a:gd name="T35" fmla="*/ 12 h 65"/>
                <a:gd name="T36" fmla="*/ 36 w 69"/>
                <a:gd name="T37" fmla="*/ 16 h 65"/>
                <a:gd name="T38" fmla="*/ 31 w 69"/>
                <a:gd name="T39" fmla="*/ 23 h 65"/>
                <a:gd name="T40" fmla="*/ 21 w 69"/>
                <a:gd name="T41" fmla="*/ 29 h 65"/>
                <a:gd name="T42" fmla="*/ 19 w 69"/>
                <a:gd name="T43" fmla="*/ 30 h 65"/>
                <a:gd name="T44" fmla="*/ 7 w 69"/>
                <a:gd name="T45" fmla="*/ 41 h 65"/>
                <a:gd name="T46" fmla="*/ 11 w 69"/>
                <a:gd name="T47" fmla="*/ 53 h 65"/>
                <a:gd name="T48" fmla="*/ 24 w 69"/>
                <a:gd name="T49" fmla="*/ 59 h 65"/>
                <a:gd name="T50" fmla="*/ 51 w 69"/>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65">
                  <a:moveTo>
                    <a:pt x="23" y="64"/>
                  </a:moveTo>
                  <a:cubicBezTo>
                    <a:pt x="16" y="63"/>
                    <a:pt x="11" y="61"/>
                    <a:pt x="7" y="57"/>
                  </a:cubicBezTo>
                  <a:cubicBezTo>
                    <a:pt x="2" y="52"/>
                    <a:pt x="0" y="45"/>
                    <a:pt x="2" y="40"/>
                  </a:cubicBezTo>
                  <a:cubicBezTo>
                    <a:pt x="4" y="32"/>
                    <a:pt x="11" y="28"/>
                    <a:pt x="17" y="25"/>
                  </a:cubicBezTo>
                  <a:cubicBezTo>
                    <a:pt x="19" y="24"/>
                    <a:pt x="19" y="24"/>
                    <a:pt x="19" y="24"/>
                  </a:cubicBezTo>
                  <a:cubicBezTo>
                    <a:pt x="22" y="22"/>
                    <a:pt x="25" y="21"/>
                    <a:pt x="27" y="19"/>
                  </a:cubicBezTo>
                  <a:cubicBezTo>
                    <a:pt x="29" y="17"/>
                    <a:pt x="30" y="15"/>
                    <a:pt x="31" y="13"/>
                  </a:cubicBezTo>
                  <a:cubicBezTo>
                    <a:pt x="32" y="12"/>
                    <a:pt x="33" y="10"/>
                    <a:pt x="34" y="8"/>
                  </a:cubicBezTo>
                  <a:cubicBezTo>
                    <a:pt x="39" y="2"/>
                    <a:pt x="47" y="0"/>
                    <a:pt x="55" y="5"/>
                  </a:cubicBezTo>
                  <a:cubicBezTo>
                    <a:pt x="63" y="9"/>
                    <a:pt x="68" y="16"/>
                    <a:pt x="68" y="26"/>
                  </a:cubicBezTo>
                  <a:cubicBezTo>
                    <a:pt x="69" y="38"/>
                    <a:pt x="64" y="50"/>
                    <a:pt x="54" y="57"/>
                  </a:cubicBezTo>
                  <a:cubicBezTo>
                    <a:pt x="54" y="57"/>
                    <a:pt x="54" y="57"/>
                    <a:pt x="54" y="57"/>
                  </a:cubicBezTo>
                  <a:cubicBezTo>
                    <a:pt x="48" y="62"/>
                    <a:pt x="39" y="65"/>
                    <a:pt x="30" y="65"/>
                  </a:cubicBezTo>
                  <a:cubicBezTo>
                    <a:pt x="28" y="65"/>
                    <a:pt x="25" y="65"/>
                    <a:pt x="23" y="64"/>
                  </a:cubicBezTo>
                  <a:close/>
                  <a:moveTo>
                    <a:pt x="51" y="53"/>
                  </a:moveTo>
                  <a:cubicBezTo>
                    <a:pt x="59" y="47"/>
                    <a:pt x="64" y="36"/>
                    <a:pt x="63" y="26"/>
                  </a:cubicBezTo>
                  <a:cubicBezTo>
                    <a:pt x="62" y="21"/>
                    <a:pt x="60" y="14"/>
                    <a:pt x="52" y="9"/>
                  </a:cubicBezTo>
                  <a:cubicBezTo>
                    <a:pt x="47" y="7"/>
                    <a:pt x="42" y="7"/>
                    <a:pt x="38" y="12"/>
                  </a:cubicBezTo>
                  <a:cubicBezTo>
                    <a:pt x="37" y="13"/>
                    <a:pt x="37" y="14"/>
                    <a:pt x="36" y="16"/>
                  </a:cubicBezTo>
                  <a:cubicBezTo>
                    <a:pt x="35" y="18"/>
                    <a:pt x="34" y="20"/>
                    <a:pt x="31" y="23"/>
                  </a:cubicBezTo>
                  <a:cubicBezTo>
                    <a:pt x="28" y="25"/>
                    <a:pt x="25" y="27"/>
                    <a:pt x="21" y="29"/>
                  </a:cubicBezTo>
                  <a:cubicBezTo>
                    <a:pt x="19" y="30"/>
                    <a:pt x="19" y="30"/>
                    <a:pt x="19" y="30"/>
                  </a:cubicBezTo>
                  <a:cubicBezTo>
                    <a:pt x="14" y="32"/>
                    <a:pt x="9" y="36"/>
                    <a:pt x="7" y="41"/>
                  </a:cubicBezTo>
                  <a:cubicBezTo>
                    <a:pt x="6" y="45"/>
                    <a:pt x="8" y="50"/>
                    <a:pt x="11" y="53"/>
                  </a:cubicBezTo>
                  <a:cubicBezTo>
                    <a:pt x="14" y="56"/>
                    <a:pt x="18" y="58"/>
                    <a:pt x="24" y="59"/>
                  </a:cubicBezTo>
                  <a:cubicBezTo>
                    <a:pt x="33" y="61"/>
                    <a:pt x="44" y="58"/>
                    <a:pt x="5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45" name="Freeform 147"/>
            <p:cNvSpPr/>
            <p:nvPr/>
          </p:nvSpPr>
          <p:spPr bwMode="auto">
            <a:xfrm>
              <a:off x="2624" y="1648"/>
              <a:ext cx="607" cy="407"/>
            </a:xfrm>
            <a:custGeom>
              <a:avLst/>
              <a:gdLst>
                <a:gd name="T0" fmla="*/ 224 w 255"/>
                <a:gd name="T1" fmla="*/ 110 h 171"/>
                <a:gd name="T2" fmla="*/ 245 w 255"/>
                <a:gd name="T3" fmla="*/ 104 h 171"/>
                <a:gd name="T4" fmla="*/ 246 w 255"/>
                <a:gd name="T5" fmla="*/ 67 h 171"/>
                <a:gd name="T6" fmla="*/ 207 w 255"/>
                <a:gd name="T7" fmla="*/ 47 h 171"/>
                <a:gd name="T8" fmla="*/ 169 w 255"/>
                <a:gd name="T9" fmla="*/ 67 h 171"/>
                <a:gd name="T10" fmla="*/ 124 w 255"/>
                <a:gd name="T11" fmla="*/ 9 h 171"/>
                <a:gd name="T12" fmla="*/ 96 w 255"/>
                <a:gd name="T13" fmla="*/ 1 h 171"/>
                <a:gd name="T14" fmla="*/ 80 w 255"/>
                <a:gd name="T15" fmla="*/ 22 h 171"/>
                <a:gd name="T16" fmla="*/ 62 w 255"/>
                <a:gd name="T17" fmla="*/ 8 h 171"/>
                <a:gd name="T18" fmla="*/ 39 w 255"/>
                <a:gd name="T19" fmla="*/ 8 h 171"/>
                <a:gd name="T20" fmla="*/ 35 w 255"/>
                <a:gd name="T21" fmla="*/ 28 h 171"/>
                <a:gd name="T22" fmla="*/ 7 w 255"/>
                <a:gd name="T23" fmla="*/ 32 h 171"/>
                <a:gd name="T24" fmla="*/ 6 w 255"/>
                <a:gd name="T25" fmla="*/ 63 h 171"/>
                <a:gd name="T26" fmla="*/ 28 w 255"/>
                <a:gd name="T27" fmla="*/ 85 h 171"/>
                <a:gd name="T28" fmla="*/ 57 w 255"/>
                <a:gd name="T29" fmla="*/ 100 h 171"/>
                <a:gd name="T30" fmla="*/ 98 w 255"/>
                <a:gd name="T31" fmla="*/ 136 h 171"/>
                <a:gd name="T32" fmla="*/ 125 w 255"/>
                <a:gd name="T33" fmla="*/ 164 h 171"/>
                <a:gd name="T34" fmla="*/ 168 w 255"/>
                <a:gd name="T35" fmla="*/ 158 h 171"/>
                <a:gd name="T36" fmla="*/ 192 w 255"/>
                <a:gd name="T37" fmla="*/ 130 h 171"/>
                <a:gd name="T38" fmla="*/ 202 w 255"/>
                <a:gd name="T39" fmla="*/ 104 h 171"/>
                <a:gd name="T40" fmla="*/ 224 w 255"/>
                <a:gd name="T41" fmla="*/ 11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5" h="171">
                  <a:moveTo>
                    <a:pt x="224" y="110"/>
                  </a:moveTo>
                  <a:cubicBezTo>
                    <a:pt x="232" y="111"/>
                    <a:pt x="240" y="110"/>
                    <a:pt x="245" y="104"/>
                  </a:cubicBezTo>
                  <a:cubicBezTo>
                    <a:pt x="255" y="95"/>
                    <a:pt x="253" y="78"/>
                    <a:pt x="246" y="67"/>
                  </a:cubicBezTo>
                  <a:cubicBezTo>
                    <a:pt x="237" y="55"/>
                    <a:pt x="222" y="47"/>
                    <a:pt x="207" y="47"/>
                  </a:cubicBezTo>
                  <a:cubicBezTo>
                    <a:pt x="192" y="47"/>
                    <a:pt x="177" y="55"/>
                    <a:pt x="169" y="67"/>
                  </a:cubicBezTo>
                  <a:cubicBezTo>
                    <a:pt x="161" y="44"/>
                    <a:pt x="145" y="23"/>
                    <a:pt x="124" y="9"/>
                  </a:cubicBezTo>
                  <a:cubicBezTo>
                    <a:pt x="115" y="4"/>
                    <a:pt x="106" y="0"/>
                    <a:pt x="96" y="1"/>
                  </a:cubicBezTo>
                  <a:cubicBezTo>
                    <a:pt x="86" y="3"/>
                    <a:pt x="77" y="12"/>
                    <a:pt x="80" y="22"/>
                  </a:cubicBezTo>
                  <a:cubicBezTo>
                    <a:pt x="74" y="17"/>
                    <a:pt x="69" y="11"/>
                    <a:pt x="62" y="8"/>
                  </a:cubicBezTo>
                  <a:cubicBezTo>
                    <a:pt x="55" y="4"/>
                    <a:pt x="46" y="4"/>
                    <a:pt x="39" y="8"/>
                  </a:cubicBezTo>
                  <a:cubicBezTo>
                    <a:pt x="33" y="12"/>
                    <a:pt x="30" y="22"/>
                    <a:pt x="35" y="28"/>
                  </a:cubicBezTo>
                  <a:cubicBezTo>
                    <a:pt x="27" y="21"/>
                    <a:pt x="13" y="24"/>
                    <a:pt x="7" y="32"/>
                  </a:cubicBezTo>
                  <a:cubicBezTo>
                    <a:pt x="0" y="41"/>
                    <a:pt x="1" y="53"/>
                    <a:pt x="6" y="63"/>
                  </a:cubicBezTo>
                  <a:cubicBezTo>
                    <a:pt x="10" y="73"/>
                    <a:pt x="19" y="80"/>
                    <a:pt x="28" y="85"/>
                  </a:cubicBezTo>
                  <a:cubicBezTo>
                    <a:pt x="37" y="91"/>
                    <a:pt x="47" y="95"/>
                    <a:pt x="57" y="100"/>
                  </a:cubicBezTo>
                  <a:cubicBezTo>
                    <a:pt x="73" y="109"/>
                    <a:pt x="87" y="121"/>
                    <a:pt x="98" y="136"/>
                  </a:cubicBezTo>
                  <a:cubicBezTo>
                    <a:pt x="106" y="146"/>
                    <a:pt x="113" y="158"/>
                    <a:pt x="125" y="164"/>
                  </a:cubicBezTo>
                  <a:cubicBezTo>
                    <a:pt x="139" y="171"/>
                    <a:pt x="155" y="167"/>
                    <a:pt x="168" y="158"/>
                  </a:cubicBezTo>
                  <a:cubicBezTo>
                    <a:pt x="177" y="151"/>
                    <a:pt x="187" y="141"/>
                    <a:pt x="192" y="130"/>
                  </a:cubicBezTo>
                  <a:cubicBezTo>
                    <a:pt x="196" y="121"/>
                    <a:pt x="196" y="111"/>
                    <a:pt x="202" y="104"/>
                  </a:cubicBezTo>
                  <a:cubicBezTo>
                    <a:pt x="209" y="107"/>
                    <a:pt x="216" y="109"/>
                    <a:pt x="22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3" name="Freeform 148"/>
            <p:cNvSpPr>
              <a:spLocks noEditPoints="1"/>
            </p:cNvSpPr>
            <p:nvPr/>
          </p:nvSpPr>
          <p:spPr bwMode="auto">
            <a:xfrm>
              <a:off x="2617" y="1641"/>
              <a:ext cx="621" cy="412"/>
            </a:xfrm>
            <a:custGeom>
              <a:avLst/>
              <a:gdLst>
                <a:gd name="T0" fmla="*/ 103 w 261"/>
                <a:gd name="T1" fmla="*/ 146 h 173"/>
                <a:gd name="T2" fmla="*/ 58 w 261"/>
                <a:gd name="T3" fmla="*/ 106 h 173"/>
                <a:gd name="T4" fmla="*/ 30 w 261"/>
                <a:gd name="T5" fmla="*/ 91 h 173"/>
                <a:gd name="T6" fmla="*/ 8 w 261"/>
                <a:gd name="T7" fmla="*/ 34 h 173"/>
                <a:gd name="T8" fmla="*/ 33 w 261"/>
                <a:gd name="T9" fmla="*/ 25 h 173"/>
                <a:gd name="T10" fmla="*/ 41 w 261"/>
                <a:gd name="T11" fmla="*/ 8 h 173"/>
                <a:gd name="T12" fmla="*/ 80 w 261"/>
                <a:gd name="T13" fmla="*/ 18 h 173"/>
                <a:gd name="T14" fmla="*/ 99 w 261"/>
                <a:gd name="T15" fmla="*/ 2 h 173"/>
                <a:gd name="T16" fmla="*/ 173 w 261"/>
                <a:gd name="T17" fmla="*/ 65 h 173"/>
                <a:gd name="T18" fmla="*/ 210 w 261"/>
                <a:gd name="T19" fmla="*/ 48 h 173"/>
                <a:gd name="T20" fmla="*/ 250 w 261"/>
                <a:gd name="T21" fmla="*/ 109 h 173"/>
                <a:gd name="T22" fmla="*/ 227 w 261"/>
                <a:gd name="T23" fmla="*/ 116 h 173"/>
                <a:gd name="T24" fmla="*/ 201 w 261"/>
                <a:gd name="T25" fmla="*/ 124 h 173"/>
                <a:gd name="T26" fmla="*/ 172 w 261"/>
                <a:gd name="T27" fmla="*/ 163 h 173"/>
                <a:gd name="T28" fmla="*/ 127 w 261"/>
                <a:gd name="T29" fmla="*/ 170 h 173"/>
                <a:gd name="T30" fmla="*/ 227 w 261"/>
                <a:gd name="T31" fmla="*/ 111 h 173"/>
                <a:gd name="T32" fmla="*/ 247 w 261"/>
                <a:gd name="T33" fmla="*/ 105 h 173"/>
                <a:gd name="T34" fmla="*/ 210 w 261"/>
                <a:gd name="T35" fmla="*/ 53 h 173"/>
                <a:gd name="T36" fmla="*/ 174 w 261"/>
                <a:gd name="T37" fmla="*/ 72 h 173"/>
                <a:gd name="T38" fmla="*/ 169 w 261"/>
                <a:gd name="T39" fmla="*/ 71 h 173"/>
                <a:gd name="T40" fmla="*/ 99 w 261"/>
                <a:gd name="T41" fmla="*/ 7 h 173"/>
                <a:gd name="T42" fmla="*/ 86 w 261"/>
                <a:gd name="T43" fmla="*/ 24 h 173"/>
                <a:gd name="T44" fmla="*/ 81 w 261"/>
                <a:gd name="T45" fmla="*/ 27 h 173"/>
                <a:gd name="T46" fmla="*/ 44 w 261"/>
                <a:gd name="T47" fmla="*/ 13 h 173"/>
                <a:gd name="T48" fmla="*/ 40 w 261"/>
                <a:gd name="T49" fmla="*/ 29 h 173"/>
                <a:gd name="T50" fmla="*/ 36 w 261"/>
                <a:gd name="T51" fmla="*/ 33 h 173"/>
                <a:gd name="T52" fmla="*/ 12 w 261"/>
                <a:gd name="T53" fmla="*/ 37 h 173"/>
                <a:gd name="T54" fmla="*/ 33 w 261"/>
                <a:gd name="T55" fmla="*/ 86 h 173"/>
                <a:gd name="T56" fmla="*/ 61 w 261"/>
                <a:gd name="T57" fmla="*/ 101 h 173"/>
                <a:gd name="T58" fmla="*/ 107 w 261"/>
                <a:gd name="T59" fmla="*/ 143 h 173"/>
                <a:gd name="T60" fmla="*/ 169 w 261"/>
                <a:gd name="T61" fmla="*/ 159 h 173"/>
                <a:gd name="T62" fmla="*/ 195 w 261"/>
                <a:gd name="T63" fmla="*/ 122 h 173"/>
                <a:gd name="T64" fmla="*/ 205 w 261"/>
                <a:gd name="T65" fmla="*/ 10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173">
                  <a:moveTo>
                    <a:pt x="127" y="170"/>
                  </a:moveTo>
                  <a:cubicBezTo>
                    <a:pt x="116" y="165"/>
                    <a:pt x="110" y="155"/>
                    <a:pt x="103" y="146"/>
                  </a:cubicBezTo>
                  <a:cubicBezTo>
                    <a:pt x="102" y="144"/>
                    <a:pt x="100" y="142"/>
                    <a:pt x="99" y="140"/>
                  </a:cubicBezTo>
                  <a:cubicBezTo>
                    <a:pt x="88" y="126"/>
                    <a:pt x="74" y="114"/>
                    <a:pt x="58" y="106"/>
                  </a:cubicBezTo>
                  <a:cubicBezTo>
                    <a:pt x="54" y="103"/>
                    <a:pt x="50" y="101"/>
                    <a:pt x="46" y="99"/>
                  </a:cubicBezTo>
                  <a:cubicBezTo>
                    <a:pt x="40" y="96"/>
                    <a:pt x="35" y="94"/>
                    <a:pt x="30" y="91"/>
                  </a:cubicBezTo>
                  <a:cubicBezTo>
                    <a:pt x="18" y="84"/>
                    <a:pt x="11" y="76"/>
                    <a:pt x="6" y="67"/>
                  </a:cubicBezTo>
                  <a:cubicBezTo>
                    <a:pt x="0" y="56"/>
                    <a:pt x="1" y="43"/>
                    <a:pt x="8" y="34"/>
                  </a:cubicBezTo>
                  <a:cubicBezTo>
                    <a:pt x="11" y="29"/>
                    <a:pt x="18" y="25"/>
                    <a:pt x="24" y="24"/>
                  </a:cubicBezTo>
                  <a:cubicBezTo>
                    <a:pt x="27" y="24"/>
                    <a:pt x="30" y="24"/>
                    <a:pt x="33" y="25"/>
                  </a:cubicBezTo>
                  <a:cubicBezTo>
                    <a:pt x="33" y="24"/>
                    <a:pt x="33" y="22"/>
                    <a:pt x="33" y="21"/>
                  </a:cubicBezTo>
                  <a:cubicBezTo>
                    <a:pt x="34" y="16"/>
                    <a:pt x="37" y="11"/>
                    <a:pt x="41" y="8"/>
                  </a:cubicBezTo>
                  <a:cubicBezTo>
                    <a:pt x="48" y="4"/>
                    <a:pt x="57" y="4"/>
                    <a:pt x="66" y="8"/>
                  </a:cubicBezTo>
                  <a:cubicBezTo>
                    <a:pt x="71" y="11"/>
                    <a:pt x="76" y="15"/>
                    <a:pt x="80" y="18"/>
                  </a:cubicBezTo>
                  <a:cubicBezTo>
                    <a:pt x="81" y="16"/>
                    <a:pt x="81" y="14"/>
                    <a:pt x="83" y="12"/>
                  </a:cubicBezTo>
                  <a:cubicBezTo>
                    <a:pt x="86" y="7"/>
                    <a:pt x="92" y="3"/>
                    <a:pt x="99" y="2"/>
                  </a:cubicBezTo>
                  <a:cubicBezTo>
                    <a:pt x="107" y="0"/>
                    <a:pt x="117" y="3"/>
                    <a:pt x="128" y="10"/>
                  </a:cubicBezTo>
                  <a:cubicBezTo>
                    <a:pt x="148" y="23"/>
                    <a:pt x="164" y="42"/>
                    <a:pt x="173" y="65"/>
                  </a:cubicBezTo>
                  <a:cubicBezTo>
                    <a:pt x="182" y="54"/>
                    <a:pt x="196" y="48"/>
                    <a:pt x="210" y="48"/>
                  </a:cubicBezTo>
                  <a:cubicBezTo>
                    <a:pt x="210" y="48"/>
                    <a:pt x="210" y="48"/>
                    <a:pt x="210" y="48"/>
                  </a:cubicBezTo>
                  <a:cubicBezTo>
                    <a:pt x="226" y="48"/>
                    <a:pt x="242" y="56"/>
                    <a:pt x="251" y="69"/>
                  </a:cubicBezTo>
                  <a:cubicBezTo>
                    <a:pt x="259" y="81"/>
                    <a:pt x="261" y="99"/>
                    <a:pt x="250" y="109"/>
                  </a:cubicBezTo>
                  <a:cubicBezTo>
                    <a:pt x="245" y="115"/>
                    <a:pt x="236" y="117"/>
                    <a:pt x="227" y="116"/>
                  </a:cubicBezTo>
                  <a:cubicBezTo>
                    <a:pt x="227" y="116"/>
                    <a:pt x="227" y="116"/>
                    <a:pt x="227" y="116"/>
                  </a:cubicBezTo>
                  <a:cubicBezTo>
                    <a:pt x="219" y="115"/>
                    <a:pt x="212" y="112"/>
                    <a:pt x="206" y="110"/>
                  </a:cubicBezTo>
                  <a:cubicBezTo>
                    <a:pt x="203" y="114"/>
                    <a:pt x="202" y="119"/>
                    <a:pt x="201" y="124"/>
                  </a:cubicBezTo>
                  <a:cubicBezTo>
                    <a:pt x="200" y="127"/>
                    <a:pt x="199" y="131"/>
                    <a:pt x="197" y="134"/>
                  </a:cubicBezTo>
                  <a:cubicBezTo>
                    <a:pt x="193" y="144"/>
                    <a:pt x="184" y="155"/>
                    <a:pt x="172" y="163"/>
                  </a:cubicBezTo>
                  <a:cubicBezTo>
                    <a:pt x="165" y="169"/>
                    <a:pt x="154" y="173"/>
                    <a:pt x="143" y="173"/>
                  </a:cubicBezTo>
                  <a:cubicBezTo>
                    <a:pt x="137" y="173"/>
                    <a:pt x="132" y="172"/>
                    <a:pt x="127" y="170"/>
                  </a:cubicBezTo>
                  <a:close/>
                  <a:moveTo>
                    <a:pt x="206" y="104"/>
                  </a:moveTo>
                  <a:cubicBezTo>
                    <a:pt x="214" y="107"/>
                    <a:pt x="220" y="110"/>
                    <a:pt x="227" y="111"/>
                  </a:cubicBezTo>
                  <a:cubicBezTo>
                    <a:pt x="227" y="111"/>
                    <a:pt x="227" y="111"/>
                    <a:pt x="227" y="111"/>
                  </a:cubicBezTo>
                  <a:cubicBezTo>
                    <a:pt x="235" y="111"/>
                    <a:pt x="242" y="110"/>
                    <a:pt x="247" y="105"/>
                  </a:cubicBezTo>
                  <a:cubicBezTo>
                    <a:pt x="255" y="97"/>
                    <a:pt x="253" y="82"/>
                    <a:pt x="246" y="72"/>
                  </a:cubicBezTo>
                  <a:cubicBezTo>
                    <a:pt x="238" y="60"/>
                    <a:pt x="224" y="53"/>
                    <a:pt x="210" y="53"/>
                  </a:cubicBezTo>
                  <a:cubicBezTo>
                    <a:pt x="210" y="53"/>
                    <a:pt x="210" y="53"/>
                    <a:pt x="210" y="53"/>
                  </a:cubicBezTo>
                  <a:cubicBezTo>
                    <a:pt x="196" y="53"/>
                    <a:pt x="182" y="60"/>
                    <a:pt x="174" y="72"/>
                  </a:cubicBezTo>
                  <a:cubicBezTo>
                    <a:pt x="173" y="73"/>
                    <a:pt x="172" y="73"/>
                    <a:pt x="171" y="73"/>
                  </a:cubicBezTo>
                  <a:cubicBezTo>
                    <a:pt x="170" y="73"/>
                    <a:pt x="169" y="72"/>
                    <a:pt x="169" y="71"/>
                  </a:cubicBezTo>
                  <a:cubicBezTo>
                    <a:pt x="161" y="48"/>
                    <a:pt x="146" y="28"/>
                    <a:pt x="125" y="15"/>
                  </a:cubicBezTo>
                  <a:cubicBezTo>
                    <a:pt x="115" y="8"/>
                    <a:pt x="107" y="6"/>
                    <a:pt x="99" y="7"/>
                  </a:cubicBezTo>
                  <a:cubicBezTo>
                    <a:pt x="95" y="8"/>
                    <a:pt x="90" y="11"/>
                    <a:pt x="87" y="15"/>
                  </a:cubicBezTo>
                  <a:cubicBezTo>
                    <a:pt x="86" y="17"/>
                    <a:pt x="85" y="20"/>
                    <a:pt x="86" y="24"/>
                  </a:cubicBezTo>
                  <a:cubicBezTo>
                    <a:pt x="86" y="26"/>
                    <a:pt x="85" y="27"/>
                    <a:pt x="84" y="27"/>
                  </a:cubicBezTo>
                  <a:cubicBezTo>
                    <a:pt x="83" y="28"/>
                    <a:pt x="82" y="28"/>
                    <a:pt x="81" y="27"/>
                  </a:cubicBezTo>
                  <a:cubicBezTo>
                    <a:pt x="76" y="22"/>
                    <a:pt x="70" y="16"/>
                    <a:pt x="64" y="13"/>
                  </a:cubicBezTo>
                  <a:cubicBezTo>
                    <a:pt x="58" y="10"/>
                    <a:pt x="50" y="9"/>
                    <a:pt x="44" y="13"/>
                  </a:cubicBezTo>
                  <a:cubicBezTo>
                    <a:pt x="41" y="15"/>
                    <a:pt x="39" y="18"/>
                    <a:pt x="38" y="22"/>
                  </a:cubicBezTo>
                  <a:cubicBezTo>
                    <a:pt x="38" y="25"/>
                    <a:pt x="39" y="27"/>
                    <a:pt x="40" y="29"/>
                  </a:cubicBezTo>
                  <a:cubicBezTo>
                    <a:pt x="41" y="30"/>
                    <a:pt x="41" y="32"/>
                    <a:pt x="40" y="33"/>
                  </a:cubicBezTo>
                  <a:cubicBezTo>
                    <a:pt x="39" y="34"/>
                    <a:pt x="37" y="34"/>
                    <a:pt x="36" y="33"/>
                  </a:cubicBezTo>
                  <a:cubicBezTo>
                    <a:pt x="33" y="30"/>
                    <a:pt x="29" y="29"/>
                    <a:pt x="25" y="30"/>
                  </a:cubicBezTo>
                  <a:cubicBezTo>
                    <a:pt x="20" y="30"/>
                    <a:pt x="15" y="33"/>
                    <a:pt x="12" y="37"/>
                  </a:cubicBezTo>
                  <a:cubicBezTo>
                    <a:pt x="7" y="44"/>
                    <a:pt x="6" y="55"/>
                    <a:pt x="11" y="65"/>
                  </a:cubicBezTo>
                  <a:cubicBezTo>
                    <a:pt x="15" y="73"/>
                    <a:pt x="22" y="80"/>
                    <a:pt x="33" y="86"/>
                  </a:cubicBezTo>
                  <a:cubicBezTo>
                    <a:pt x="38" y="89"/>
                    <a:pt x="43" y="92"/>
                    <a:pt x="48" y="94"/>
                  </a:cubicBezTo>
                  <a:cubicBezTo>
                    <a:pt x="52" y="96"/>
                    <a:pt x="57" y="98"/>
                    <a:pt x="61" y="101"/>
                  </a:cubicBezTo>
                  <a:cubicBezTo>
                    <a:pt x="77" y="110"/>
                    <a:pt x="92" y="122"/>
                    <a:pt x="103" y="137"/>
                  </a:cubicBezTo>
                  <a:cubicBezTo>
                    <a:pt x="104" y="139"/>
                    <a:pt x="106" y="141"/>
                    <a:pt x="107" y="143"/>
                  </a:cubicBezTo>
                  <a:cubicBezTo>
                    <a:pt x="114" y="152"/>
                    <a:pt x="120" y="160"/>
                    <a:pt x="129" y="165"/>
                  </a:cubicBezTo>
                  <a:cubicBezTo>
                    <a:pt x="141" y="170"/>
                    <a:pt x="156" y="168"/>
                    <a:pt x="169" y="159"/>
                  </a:cubicBezTo>
                  <a:cubicBezTo>
                    <a:pt x="180" y="151"/>
                    <a:pt x="188" y="141"/>
                    <a:pt x="192" y="132"/>
                  </a:cubicBezTo>
                  <a:cubicBezTo>
                    <a:pt x="194" y="129"/>
                    <a:pt x="194" y="126"/>
                    <a:pt x="195" y="122"/>
                  </a:cubicBezTo>
                  <a:cubicBezTo>
                    <a:pt x="197" y="116"/>
                    <a:pt x="199" y="110"/>
                    <a:pt x="203" y="105"/>
                  </a:cubicBezTo>
                  <a:cubicBezTo>
                    <a:pt x="204" y="104"/>
                    <a:pt x="205" y="104"/>
                    <a:pt x="205" y="104"/>
                  </a:cubicBezTo>
                  <a:cubicBezTo>
                    <a:pt x="206" y="104"/>
                    <a:pt x="206" y="104"/>
                    <a:pt x="206"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4" name="Freeform 149"/>
            <p:cNvSpPr/>
            <p:nvPr/>
          </p:nvSpPr>
          <p:spPr bwMode="auto">
            <a:xfrm>
              <a:off x="2881" y="1850"/>
              <a:ext cx="114" cy="131"/>
            </a:xfrm>
            <a:custGeom>
              <a:avLst/>
              <a:gdLst>
                <a:gd name="T0" fmla="*/ 45 w 48"/>
                <a:gd name="T1" fmla="*/ 55 h 55"/>
                <a:gd name="T2" fmla="*/ 35 w 48"/>
                <a:gd name="T3" fmla="*/ 17 h 55"/>
                <a:gd name="T4" fmla="*/ 0 w 48"/>
                <a:gd name="T5" fmla="*/ 1 h 55"/>
              </a:gdLst>
              <a:ahLst/>
              <a:cxnLst>
                <a:cxn ang="0">
                  <a:pos x="T0" y="T1"/>
                </a:cxn>
                <a:cxn ang="0">
                  <a:pos x="T2" y="T3"/>
                </a:cxn>
                <a:cxn ang="0">
                  <a:pos x="T4" y="T5"/>
                </a:cxn>
              </a:cxnLst>
              <a:rect l="0" t="0" r="r" b="b"/>
              <a:pathLst>
                <a:path w="48" h="55">
                  <a:moveTo>
                    <a:pt x="45" y="55"/>
                  </a:moveTo>
                  <a:cubicBezTo>
                    <a:pt x="48" y="42"/>
                    <a:pt x="44" y="27"/>
                    <a:pt x="35" y="17"/>
                  </a:cubicBezTo>
                  <a:cubicBezTo>
                    <a:pt x="27" y="7"/>
                    <a:pt x="13" y="0"/>
                    <a:pt x="0"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5" name="Freeform 150"/>
            <p:cNvSpPr/>
            <p:nvPr/>
          </p:nvSpPr>
          <p:spPr bwMode="auto">
            <a:xfrm>
              <a:off x="2874" y="1846"/>
              <a:ext cx="126" cy="142"/>
            </a:xfrm>
            <a:custGeom>
              <a:avLst/>
              <a:gdLst>
                <a:gd name="T0" fmla="*/ 48 w 53"/>
                <a:gd name="T1" fmla="*/ 60 h 60"/>
                <a:gd name="T2" fmla="*/ 51 w 53"/>
                <a:gd name="T3" fmla="*/ 57 h 60"/>
                <a:gd name="T4" fmla="*/ 40 w 53"/>
                <a:gd name="T5" fmla="*/ 17 h 60"/>
                <a:gd name="T6" fmla="*/ 3 w 53"/>
                <a:gd name="T7" fmla="*/ 0 h 60"/>
                <a:gd name="T8" fmla="*/ 0 w 53"/>
                <a:gd name="T9" fmla="*/ 3 h 60"/>
                <a:gd name="T10" fmla="*/ 3 w 53"/>
                <a:gd name="T11" fmla="*/ 5 h 60"/>
                <a:gd name="T12" fmla="*/ 36 w 53"/>
                <a:gd name="T13" fmla="*/ 21 h 60"/>
                <a:gd name="T14" fmla="*/ 45 w 53"/>
                <a:gd name="T15" fmla="*/ 56 h 60"/>
                <a:gd name="T16" fmla="*/ 47 w 53"/>
                <a:gd name="T17" fmla="*/ 59 h 60"/>
                <a:gd name="T18" fmla="*/ 48 w 53"/>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60">
                  <a:moveTo>
                    <a:pt x="48" y="60"/>
                  </a:moveTo>
                  <a:cubicBezTo>
                    <a:pt x="49" y="60"/>
                    <a:pt x="50" y="59"/>
                    <a:pt x="51" y="57"/>
                  </a:cubicBezTo>
                  <a:cubicBezTo>
                    <a:pt x="53" y="43"/>
                    <a:pt x="50" y="28"/>
                    <a:pt x="40" y="17"/>
                  </a:cubicBezTo>
                  <a:cubicBezTo>
                    <a:pt x="31" y="6"/>
                    <a:pt x="17" y="0"/>
                    <a:pt x="3" y="0"/>
                  </a:cubicBezTo>
                  <a:cubicBezTo>
                    <a:pt x="1" y="0"/>
                    <a:pt x="0" y="1"/>
                    <a:pt x="0" y="3"/>
                  </a:cubicBezTo>
                  <a:cubicBezTo>
                    <a:pt x="0" y="4"/>
                    <a:pt x="1" y="6"/>
                    <a:pt x="3" y="5"/>
                  </a:cubicBezTo>
                  <a:cubicBezTo>
                    <a:pt x="15" y="5"/>
                    <a:pt x="28" y="11"/>
                    <a:pt x="36" y="21"/>
                  </a:cubicBezTo>
                  <a:cubicBezTo>
                    <a:pt x="44" y="30"/>
                    <a:pt x="48" y="44"/>
                    <a:pt x="45" y="56"/>
                  </a:cubicBezTo>
                  <a:cubicBezTo>
                    <a:pt x="45" y="58"/>
                    <a:pt x="46" y="59"/>
                    <a:pt x="47" y="59"/>
                  </a:cubicBezTo>
                  <a:cubicBezTo>
                    <a:pt x="47" y="60"/>
                    <a:pt x="48" y="60"/>
                    <a:pt x="48" y="6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49" name="Freeform 151"/>
            <p:cNvSpPr/>
            <p:nvPr/>
          </p:nvSpPr>
          <p:spPr bwMode="auto">
            <a:xfrm>
              <a:off x="2817" y="1738"/>
              <a:ext cx="55" cy="81"/>
            </a:xfrm>
            <a:custGeom>
              <a:avLst/>
              <a:gdLst>
                <a:gd name="T0" fmla="*/ 23 w 23"/>
                <a:gd name="T1" fmla="*/ 0 h 34"/>
                <a:gd name="T2" fmla="*/ 0 w 23"/>
                <a:gd name="T3" fmla="*/ 34 h 34"/>
              </a:gdLst>
              <a:ahLst/>
              <a:cxnLst>
                <a:cxn ang="0">
                  <a:pos x="T0" y="T1"/>
                </a:cxn>
                <a:cxn ang="0">
                  <a:pos x="T2" y="T3"/>
                </a:cxn>
              </a:cxnLst>
              <a:rect l="0" t="0" r="r" b="b"/>
              <a:pathLst>
                <a:path w="23" h="34">
                  <a:moveTo>
                    <a:pt x="23" y="0"/>
                  </a:moveTo>
                  <a:cubicBezTo>
                    <a:pt x="11" y="7"/>
                    <a:pt x="3" y="20"/>
                    <a:pt x="0" y="3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50" name="Freeform 152"/>
            <p:cNvSpPr/>
            <p:nvPr/>
          </p:nvSpPr>
          <p:spPr bwMode="auto">
            <a:xfrm>
              <a:off x="2810" y="1731"/>
              <a:ext cx="71" cy="95"/>
            </a:xfrm>
            <a:custGeom>
              <a:avLst/>
              <a:gdLst>
                <a:gd name="T0" fmla="*/ 3 w 30"/>
                <a:gd name="T1" fmla="*/ 40 h 40"/>
                <a:gd name="T2" fmla="*/ 6 w 30"/>
                <a:gd name="T3" fmla="*/ 37 h 40"/>
                <a:gd name="T4" fmla="*/ 28 w 30"/>
                <a:gd name="T5" fmla="*/ 5 h 40"/>
                <a:gd name="T6" fmla="*/ 29 w 30"/>
                <a:gd name="T7" fmla="*/ 2 h 40"/>
                <a:gd name="T8" fmla="*/ 25 w 30"/>
                <a:gd name="T9" fmla="*/ 1 h 40"/>
                <a:gd name="T10" fmla="*/ 1 w 30"/>
                <a:gd name="T11" fmla="*/ 36 h 40"/>
                <a:gd name="T12" fmla="*/ 3 w 30"/>
                <a:gd name="T13" fmla="*/ 40 h 40"/>
                <a:gd name="T14" fmla="*/ 3 w 30"/>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0">
                  <a:moveTo>
                    <a:pt x="3" y="40"/>
                  </a:moveTo>
                  <a:cubicBezTo>
                    <a:pt x="5" y="40"/>
                    <a:pt x="6" y="39"/>
                    <a:pt x="6" y="37"/>
                  </a:cubicBezTo>
                  <a:cubicBezTo>
                    <a:pt x="8" y="24"/>
                    <a:pt x="16" y="12"/>
                    <a:pt x="28" y="5"/>
                  </a:cubicBezTo>
                  <a:cubicBezTo>
                    <a:pt x="29" y="5"/>
                    <a:pt x="30" y="3"/>
                    <a:pt x="29" y="2"/>
                  </a:cubicBezTo>
                  <a:cubicBezTo>
                    <a:pt x="28" y="0"/>
                    <a:pt x="26" y="0"/>
                    <a:pt x="25" y="1"/>
                  </a:cubicBezTo>
                  <a:cubicBezTo>
                    <a:pt x="12" y="8"/>
                    <a:pt x="3" y="22"/>
                    <a:pt x="1" y="36"/>
                  </a:cubicBezTo>
                  <a:cubicBezTo>
                    <a:pt x="0" y="38"/>
                    <a:pt x="1" y="39"/>
                    <a:pt x="3" y="40"/>
                  </a:cubicBezTo>
                  <a:cubicBezTo>
                    <a:pt x="3" y="40"/>
                    <a:pt x="3" y="40"/>
                    <a:pt x="3"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51" name="Freeform 153"/>
            <p:cNvSpPr/>
            <p:nvPr/>
          </p:nvSpPr>
          <p:spPr bwMode="auto">
            <a:xfrm>
              <a:off x="2707" y="1715"/>
              <a:ext cx="115" cy="76"/>
            </a:xfrm>
            <a:custGeom>
              <a:avLst/>
              <a:gdLst>
                <a:gd name="T0" fmla="*/ 0 w 48"/>
                <a:gd name="T1" fmla="*/ 0 h 32"/>
                <a:gd name="T2" fmla="*/ 48 w 48"/>
                <a:gd name="T3" fmla="*/ 32 h 32"/>
              </a:gdLst>
              <a:ahLst/>
              <a:cxnLst>
                <a:cxn ang="0">
                  <a:pos x="T0" y="T1"/>
                </a:cxn>
                <a:cxn ang="0">
                  <a:pos x="T2" y="T3"/>
                </a:cxn>
              </a:cxnLst>
              <a:rect l="0" t="0" r="r" b="b"/>
              <a:pathLst>
                <a:path w="48" h="32">
                  <a:moveTo>
                    <a:pt x="0" y="0"/>
                  </a:moveTo>
                  <a:cubicBezTo>
                    <a:pt x="21" y="5"/>
                    <a:pt x="35" y="15"/>
                    <a:pt x="48" y="3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52" name="Freeform 154"/>
            <p:cNvSpPr/>
            <p:nvPr/>
          </p:nvSpPr>
          <p:spPr bwMode="auto">
            <a:xfrm>
              <a:off x="2700" y="1707"/>
              <a:ext cx="129" cy="89"/>
            </a:xfrm>
            <a:custGeom>
              <a:avLst/>
              <a:gdLst>
                <a:gd name="T0" fmla="*/ 51 w 54"/>
                <a:gd name="T1" fmla="*/ 37 h 37"/>
                <a:gd name="T2" fmla="*/ 52 w 54"/>
                <a:gd name="T3" fmla="*/ 37 h 37"/>
                <a:gd name="T4" fmla="*/ 53 w 54"/>
                <a:gd name="T5" fmla="*/ 33 h 37"/>
                <a:gd name="T6" fmla="*/ 4 w 54"/>
                <a:gd name="T7" fmla="*/ 0 h 37"/>
                <a:gd name="T8" fmla="*/ 1 w 54"/>
                <a:gd name="T9" fmla="*/ 2 h 37"/>
                <a:gd name="T10" fmla="*/ 3 w 54"/>
                <a:gd name="T11" fmla="*/ 6 h 37"/>
                <a:gd name="T12" fmla="*/ 48 w 54"/>
                <a:gd name="T13" fmla="*/ 36 h 37"/>
                <a:gd name="T14" fmla="*/ 51 w 54"/>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7">
                  <a:moveTo>
                    <a:pt x="51" y="37"/>
                  </a:moveTo>
                  <a:cubicBezTo>
                    <a:pt x="51" y="37"/>
                    <a:pt x="52" y="37"/>
                    <a:pt x="52" y="37"/>
                  </a:cubicBezTo>
                  <a:cubicBezTo>
                    <a:pt x="54" y="36"/>
                    <a:pt x="54" y="34"/>
                    <a:pt x="53" y="33"/>
                  </a:cubicBezTo>
                  <a:cubicBezTo>
                    <a:pt x="39" y="15"/>
                    <a:pt x="24" y="5"/>
                    <a:pt x="4" y="0"/>
                  </a:cubicBezTo>
                  <a:cubicBezTo>
                    <a:pt x="2" y="0"/>
                    <a:pt x="1" y="1"/>
                    <a:pt x="1" y="2"/>
                  </a:cubicBezTo>
                  <a:cubicBezTo>
                    <a:pt x="0" y="4"/>
                    <a:pt x="1" y="5"/>
                    <a:pt x="3" y="6"/>
                  </a:cubicBezTo>
                  <a:cubicBezTo>
                    <a:pt x="21" y="10"/>
                    <a:pt x="35" y="19"/>
                    <a:pt x="48" y="36"/>
                  </a:cubicBezTo>
                  <a:cubicBezTo>
                    <a:pt x="49" y="37"/>
                    <a:pt x="50" y="37"/>
                    <a:pt x="51"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53" name="Freeform 155"/>
            <p:cNvSpPr/>
            <p:nvPr/>
          </p:nvSpPr>
          <p:spPr bwMode="auto">
            <a:xfrm>
              <a:off x="2807" y="1693"/>
              <a:ext cx="17" cy="36"/>
            </a:xfrm>
            <a:custGeom>
              <a:avLst/>
              <a:gdLst>
                <a:gd name="T0" fmla="*/ 0 w 7"/>
                <a:gd name="T1" fmla="*/ 0 h 15"/>
                <a:gd name="T2" fmla="*/ 7 w 7"/>
                <a:gd name="T3" fmla="*/ 15 h 15"/>
              </a:gdLst>
              <a:ahLst/>
              <a:cxnLst>
                <a:cxn ang="0">
                  <a:pos x="T0" y="T1"/>
                </a:cxn>
                <a:cxn ang="0">
                  <a:pos x="T2" y="T3"/>
                </a:cxn>
              </a:cxnLst>
              <a:rect l="0" t="0" r="r" b="b"/>
              <a:pathLst>
                <a:path w="7" h="15">
                  <a:moveTo>
                    <a:pt x="0" y="0"/>
                  </a:moveTo>
                  <a:cubicBezTo>
                    <a:pt x="4" y="4"/>
                    <a:pt x="7" y="9"/>
                    <a:pt x="7" y="1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54" name="Freeform 156"/>
            <p:cNvSpPr/>
            <p:nvPr/>
          </p:nvSpPr>
          <p:spPr bwMode="auto">
            <a:xfrm>
              <a:off x="2800" y="1686"/>
              <a:ext cx="31" cy="48"/>
            </a:xfrm>
            <a:custGeom>
              <a:avLst/>
              <a:gdLst>
                <a:gd name="T0" fmla="*/ 10 w 13"/>
                <a:gd name="T1" fmla="*/ 20 h 20"/>
                <a:gd name="T2" fmla="*/ 11 w 13"/>
                <a:gd name="T3" fmla="*/ 20 h 20"/>
                <a:gd name="T4" fmla="*/ 13 w 13"/>
                <a:gd name="T5" fmla="*/ 17 h 20"/>
                <a:gd name="T6" fmla="*/ 5 w 13"/>
                <a:gd name="T7" fmla="*/ 1 h 20"/>
                <a:gd name="T8" fmla="*/ 1 w 13"/>
                <a:gd name="T9" fmla="*/ 1 h 20"/>
                <a:gd name="T10" fmla="*/ 1 w 13"/>
                <a:gd name="T11" fmla="*/ 5 h 20"/>
                <a:gd name="T12" fmla="*/ 8 w 13"/>
                <a:gd name="T13" fmla="*/ 18 h 20"/>
                <a:gd name="T14" fmla="*/ 10 w 1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0">
                  <a:moveTo>
                    <a:pt x="10" y="20"/>
                  </a:moveTo>
                  <a:cubicBezTo>
                    <a:pt x="10" y="20"/>
                    <a:pt x="10" y="20"/>
                    <a:pt x="11" y="20"/>
                  </a:cubicBezTo>
                  <a:cubicBezTo>
                    <a:pt x="12" y="20"/>
                    <a:pt x="13" y="19"/>
                    <a:pt x="13" y="17"/>
                  </a:cubicBezTo>
                  <a:cubicBezTo>
                    <a:pt x="12" y="11"/>
                    <a:pt x="9" y="5"/>
                    <a:pt x="5" y="1"/>
                  </a:cubicBezTo>
                  <a:cubicBezTo>
                    <a:pt x="4" y="0"/>
                    <a:pt x="2" y="0"/>
                    <a:pt x="1" y="1"/>
                  </a:cubicBezTo>
                  <a:cubicBezTo>
                    <a:pt x="0" y="2"/>
                    <a:pt x="0" y="4"/>
                    <a:pt x="1" y="5"/>
                  </a:cubicBezTo>
                  <a:cubicBezTo>
                    <a:pt x="5" y="8"/>
                    <a:pt x="7" y="13"/>
                    <a:pt x="8" y="18"/>
                  </a:cubicBezTo>
                  <a:cubicBezTo>
                    <a:pt x="8" y="19"/>
                    <a:pt x="9" y="20"/>
                    <a:pt x="1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55" name="Freeform 157"/>
            <p:cNvSpPr>
              <a:spLocks noEditPoints="1"/>
            </p:cNvSpPr>
            <p:nvPr/>
          </p:nvSpPr>
          <p:spPr bwMode="auto">
            <a:xfrm>
              <a:off x="2700" y="1234"/>
              <a:ext cx="734" cy="440"/>
            </a:xfrm>
            <a:custGeom>
              <a:avLst/>
              <a:gdLst>
                <a:gd name="T0" fmla="*/ 260 w 308"/>
                <a:gd name="T1" fmla="*/ 88 h 185"/>
                <a:gd name="T2" fmla="*/ 246 w 308"/>
                <a:gd name="T3" fmla="*/ 83 h 185"/>
                <a:gd name="T4" fmla="*/ 168 w 308"/>
                <a:gd name="T5" fmla="*/ 5 h 185"/>
                <a:gd name="T6" fmla="*/ 77 w 308"/>
                <a:gd name="T7" fmla="*/ 56 h 185"/>
                <a:gd name="T8" fmla="*/ 55 w 308"/>
                <a:gd name="T9" fmla="*/ 56 h 185"/>
                <a:gd name="T10" fmla="*/ 2 w 308"/>
                <a:gd name="T11" fmla="*/ 75 h 185"/>
                <a:gd name="T12" fmla="*/ 47 w 308"/>
                <a:gd name="T13" fmla="*/ 109 h 185"/>
                <a:gd name="T14" fmla="*/ 72 w 308"/>
                <a:gd name="T15" fmla="*/ 117 h 185"/>
                <a:gd name="T16" fmla="*/ 147 w 308"/>
                <a:gd name="T17" fmla="*/ 181 h 185"/>
                <a:gd name="T18" fmla="*/ 232 w 308"/>
                <a:gd name="T19" fmla="*/ 141 h 185"/>
                <a:gd name="T20" fmla="*/ 246 w 308"/>
                <a:gd name="T21" fmla="*/ 141 h 185"/>
                <a:gd name="T22" fmla="*/ 252 w 308"/>
                <a:gd name="T23" fmla="*/ 141 h 185"/>
                <a:gd name="T24" fmla="*/ 291 w 308"/>
                <a:gd name="T25" fmla="*/ 136 h 185"/>
                <a:gd name="T26" fmla="*/ 306 w 308"/>
                <a:gd name="T27" fmla="*/ 122 h 185"/>
                <a:gd name="T28" fmla="*/ 260 w 308"/>
                <a:gd name="T29" fmla="*/ 88 h 185"/>
                <a:gd name="T30" fmla="*/ 23 w 308"/>
                <a:gd name="T31" fmla="*/ 78 h 185"/>
                <a:gd name="T32" fmla="*/ 71 w 308"/>
                <a:gd name="T33" fmla="*/ 75 h 185"/>
                <a:gd name="T34" fmla="*/ 69 w 308"/>
                <a:gd name="T35" fmla="*/ 82 h 185"/>
                <a:gd name="T36" fmla="*/ 69 w 308"/>
                <a:gd name="T37" fmla="*/ 96 h 185"/>
                <a:gd name="T38" fmla="*/ 23 w 308"/>
                <a:gd name="T39" fmla="*/ 78 h 185"/>
                <a:gd name="T40" fmla="*/ 241 w 308"/>
                <a:gd name="T41" fmla="*/ 122 h 185"/>
                <a:gd name="T42" fmla="*/ 246 w 308"/>
                <a:gd name="T43" fmla="*/ 103 h 185"/>
                <a:gd name="T44" fmla="*/ 246 w 308"/>
                <a:gd name="T45" fmla="*/ 103 h 185"/>
                <a:gd name="T46" fmla="*/ 284 w 308"/>
                <a:gd name="T47" fmla="*/ 119 h 185"/>
                <a:gd name="T48" fmla="*/ 241 w 308"/>
                <a:gd name="T49" fmla="*/ 12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8" h="185">
                  <a:moveTo>
                    <a:pt x="260" y="88"/>
                  </a:moveTo>
                  <a:cubicBezTo>
                    <a:pt x="256" y="86"/>
                    <a:pt x="251" y="85"/>
                    <a:pt x="246" y="83"/>
                  </a:cubicBezTo>
                  <a:cubicBezTo>
                    <a:pt x="242" y="43"/>
                    <a:pt x="210" y="10"/>
                    <a:pt x="168" y="5"/>
                  </a:cubicBezTo>
                  <a:cubicBezTo>
                    <a:pt x="129" y="0"/>
                    <a:pt x="92" y="22"/>
                    <a:pt x="77" y="56"/>
                  </a:cubicBezTo>
                  <a:cubicBezTo>
                    <a:pt x="69" y="56"/>
                    <a:pt x="62" y="56"/>
                    <a:pt x="55" y="56"/>
                  </a:cubicBezTo>
                  <a:cubicBezTo>
                    <a:pt x="20" y="56"/>
                    <a:pt x="4" y="62"/>
                    <a:pt x="2" y="75"/>
                  </a:cubicBezTo>
                  <a:cubicBezTo>
                    <a:pt x="0" y="87"/>
                    <a:pt x="13" y="98"/>
                    <a:pt x="47" y="109"/>
                  </a:cubicBezTo>
                  <a:cubicBezTo>
                    <a:pt x="55" y="112"/>
                    <a:pt x="63" y="114"/>
                    <a:pt x="72" y="117"/>
                  </a:cubicBezTo>
                  <a:cubicBezTo>
                    <a:pt x="81" y="150"/>
                    <a:pt x="110" y="177"/>
                    <a:pt x="147" y="181"/>
                  </a:cubicBezTo>
                  <a:cubicBezTo>
                    <a:pt x="182" y="185"/>
                    <a:pt x="215" y="169"/>
                    <a:pt x="232" y="141"/>
                  </a:cubicBezTo>
                  <a:cubicBezTo>
                    <a:pt x="237" y="141"/>
                    <a:pt x="242" y="141"/>
                    <a:pt x="246" y="141"/>
                  </a:cubicBezTo>
                  <a:cubicBezTo>
                    <a:pt x="248" y="141"/>
                    <a:pt x="250" y="141"/>
                    <a:pt x="252" y="141"/>
                  </a:cubicBezTo>
                  <a:cubicBezTo>
                    <a:pt x="270" y="141"/>
                    <a:pt x="283" y="139"/>
                    <a:pt x="291" y="136"/>
                  </a:cubicBezTo>
                  <a:cubicBezTo>
                    <a:pt x="300" y="133"/>
                    <a:pt x="305" y="129"/>
                    <a:pt x="306" y="122"/>
                  </a:cubicBezTo>
                  <a:cubicBezTo>
                    <a:pt x="308" y="110"/>
                    <a:pt x="294" y="99"/>
                    <a:pt x="260" y="88"/>
                  </a:cubicBezTo>
                  <a:close/>
                  <a:moveTo>
                    <a:pt x="23" y="78"/>
                  </a:moveTo>
                  <a:cubicBezTo>
                    <a:pt x="31" y="76"/>
                    <a:pt x="47" y="74"/>
                    <a:pt x="71" y="75"/>
                  </a:cubicBezTo>
                  <a:cubicBezTo>
                    <a:pt x="70" y="77"/>
                    <a:pt x="70" y="80"/>
                    <a:pt x="69" y="82"/>
                  </a:cubicBezTo>
                  <a:cubicBezTo>
                    <a:pt x="69" y="87"/>
                    <a:pt x="69" y="92"/>
                    <a:pt x="69" y="96"/>
                  </a:cubicBezTo>
                  <a:cubicBezTo>
                    <a:pt x="45" y="89"/>
                    <a:pt x="30" y="83"/>
                    <a:pt x="23" y="78"/>
                  </a:cubicBezTo>
                  <a:close/>
                  <a:moveTo>
                    <a:pt x="241" y="122"/>
                  </a:moveTo>
                  <a:cubicBezTo>
                    <a:pt x="244" y="116"/>
                    <a:pt x="245" y="110"/>
                    <a:pt x="246" y="103"/>
                  </a:cubicBezTo>
                  <a:cubicBezTo>
                    <a:pt x="246" y="103"/>
                    <a:pt x="246" y="103"/>
                    <a:pt x="246" y="103"/>
                  </a:cubicBezTo>
                  <a:cubicBezTo>
                    <a:pt x="265" y="109"/>
                    <a:pt x="278" y="115"/>
                    <a:pt x="284" y="119"/>
                  </a:cubicBezTo>
                  <a:cubicBezTo>
                    <a:pt x="277" y="121"/>
                    <a:pt x="263" y="122"/>
                    <a:pt x="241" y="12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56" name="Freeform 158"/>
            <p:cNvSpPr/>
            <p:nvPr/>
          </p:nvSpPr>
          <p:spPr bwMode="auto">
            <a:xfrm>
              <a:off x="2850" y="1212"/>
              <a:ext cx="424" cy="293"/>
            </a:xfrm>
            <a:custGeom>
              <a:avLst/>
              <a:gdLst>
                <a:gd name="T0" fmla="*/ 178 w 178"/>
                <a:gd name="T1" fmla="*/ 104 h 123"/>
                <a:gd name="T2" fmla="*/ 178 w 178"/>
                <a:gd name="T3" fmla="*/ 104 h 123"/>
                <a:gd name="T4" fmla="*/ 173 w 178"/>
                <a:gd name="T5" fmla="*/ 123 h 123"/>
                <a:gd name="T6" fmla="*/ 83 w 178"/>
                <a:gd name="T7" fmla="*/ 114 h 123"/>
                <a:gd name="T8" fmla="*/ 1 w 178"/>
                <a:gd name="T9" fmla="*/ 97 h 123"/>
                <a:gd name="T10" fmla="*/ 1 w 178"/>
                <a:gd name="T11" fmla="*/ 83 h 123"/>
                <a:gd name="T12" fmla="*/ 2 w 178"/>
                <a:gd name="T13" fmla="*/ 75 h 123"/>
                <a:gd name="T14" fmla="*/ 9 w 178"/>
                <a:gd name="T15" fmla="*/ 57 h 123"/>
                <a:gd name="T16" fmla="*/ 100 w 178"/>
                <a:gd name="T17" fmla="*/ 5 h 123"/>
                <a:gd name="T18" fmla="*/ 178 w 178"/>
                <a:gd name="T19" fmla="*/ 84 h 123"/>
                <a:gd name="T20" fmla="*/ 178 w 178"/>
                <a:gd name="T21" fmla="*/ 10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3">
                  <a:moveTo>
                    <a:pt x="178" y="104"/>
                  </a:moveTo>
                  <a:cubicBezTo>
                    <a:pt x="178" y="104"/>
                    <a:pt x="178" y="104"/>
                    <a:pt x="178" y="104"/>
                  </a:cubicBezTo>
                  <a:cubicBezTo>
                    <a:pt x="177" y="110"/>
                    <a:pt x="175" y="117"/>
                    <a:pt x="173" y="123"/>
                  </a:cubicBezTo>
                  <a:cubicBezTo>
                    <a:pt x="151" y="122"/>
                    <a:pt x="121" y="120"/>
                    <a:pt x="83" y="114"/>
                  </a:cubicBezTo>
                  <a:cubicBezTo>
                    <a:pt x="49" y="109"/>
                    <a:pt x="22" y="103"/>
                    <a:pt x="1" y="97"/>
                  </a:cubicBezTo>
                  <a:cubicBezTo>
                    <a:pt x="0" y="92"/>
                    <a:pt x="1" y="87"/>
                    <a:pt x="1" y="83"/>
                  </a:cubicBezTo>
                  <a:cubicBezTo>
                    <a:pt x="2" y="80"/>
                    <a:pt x="2" y="78"/>
                    <a:pt x="2" y="75"/>
                  </a:cubicBezTo>
                  <a:cubicBezTo>
                    <a:pt x="4" y="69"/>
                    <a:pt x="6" y="63"/>
                    <a:pt x="9" y="57"/>
                  </a:cubicBezTo>
                  <a:cubicBezTo>
                    <a:pt x="24" y="22"/>
                    <a:pt x="61" y="0"/>
                    <a:pt x="100" y="5"/>
                  </a:cubicBezTo>
                  <a:cubicBezTo>
                    <a:pt x="142" y="10"/>
                    <a:pt x="174" y="44"/>
                    <a:pt x="178" y="84"/>
                  </a:cubicBezTo>
                  <a:cubicBezTo>
                    <a:pt x="178" y="90"/>
                    <a:pt x="178" y="97"/>
                    <a:pt x="178" y="104"/>
                  </a:cubicBezTo>
                  <a:close/>
                </a:path>
              </a:pathLst>
            </a:custGeom>
            <a:solidFill>
              <a:srgbClr val="4C96DD"/>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57" name="Freeform 159"/>
            <p:cNvSpPr/>
            <p:nvPr/>
          </p:nvSpPr>
          <p:spPr bwMode="auto">
            <a:xfrm>
              <a:off x="2853" y="1443"/>
              <a:ext cx="409" cy="212"/>
            </a:xfrm>
            <a:custGeom>
              <a:avLst/>
              <a:gdLst>
                <a:gd name="T0" fmla="*/ 172 w 172"/>
                <a:gd name="T1" fmla="*/ 26 h 89"/>
                <a:gd name="T2" fmla="*/ 163 w 172"/>
                <a:gd name="T3" fmla="*/ 44 h 89"/>
                <a:gd name="T4" fmla="*/ 78 w 172"/>
                <a:gd name="T5" fmla="*/ 85 h 89"/>
                <a:gd name="T6" fmla="*/ 3 w 172"/>
                <a:gd name="T7" fmla="*/ 20 h 89"/>
                <a:gd name="T8" fmla="*/ 0 w 172"/>
                <a:gd name="T9" fmla="*/ 0 h 89"/>
                <a:gd name="T10" fmla="*/ 82 w 172"/>
                <a:gd name="T11" fmla="*/ 17 h 89"/>
                <a:gd name="T12" fmla="*/ 172 w 172"/>
                <a:gd name="T13" fmla="*/ 26 h 89"/>
              </a:gdLst>
              <a:ahLst/>
              <a:cxnLst>
                <a:cxn ang="0">
                  <a:pos x="T0" y="T1"/>
                </a:cxn>
                <a:cxn ang="0">
                  <a:pos x="T2" y="T3"/>
                </a:cxn>
                <a:cxn ang="0">
                  <a:pos x="T4" y="T5"/>
                </a:cxn>
                <a:cxn ang="0">
                  <a:pos x="T6" y="T7"/>
                </a:cxn>
                <a:cxn ang="0">
                  <a:pos x="T8" y="T9"/>
                </a:cxn>
                <a:cxn ang="0">
                  <a:pos x="T10" y="T11"/>
                </a:cxn>
                <a:cxn ang="0">
                  <a:pos x="T12" y="T13"/>
                </a:cxn>
              </a:cxnLst>
              <a:rect l="0" t="0" r="r" b="b"/>
              <a:pathLst>
                <a:path w="172" h="89">
                  <a:moveTo>
                    <a:pt x="172" y="26"/>
                  </a:moveTo>
                  <a:cubicBezTo>
                    <a:pt x="170" y="32"/>
                    <a:pt x="167" y="39"/>
                    <a:pt x="163" y="44"/>
                  </a:cubicBezTo>
                  <a:cubicBezTo>
                    <a:pt x="145" y="72"/>
                    <a:pt x="113" y="89"/>
                    <a:pt x="78" y="85"/>
                  </a:cubicBezTo>
                  <a:cubicBezTo>
                    <a:pt x="41" y="80"/>
                    <a:pt x="12" y="54"/>
                    <a:pt x="3" y="20"/>
                  </a:cubicBezTo>
                  <a:cubicBezTo>
                    <a:pt x="1" y="14"/>
                    <a:pt x="0" y="7"/>
                    <a:pt x="0" y="0"/>
                  </a:cubicBezTo>
                  <a:cubicBezTo>
                    <a:pt x="21" y="6"/>
                    <a:pt x="48" y="12"/>
                    <a:pt x="82" y="17"/>
                  </a:cubicBezTo>
                  <a:cubicBezTo>
                    <a:pt x="120" y="23"/>
                    <a:pt x="150" y="25"/>
                    <a:pt x="172" y="26"/>
                  </a:cubicBezTo>
                  <a:close/>
                </a:path>
              </a:pathLst>
            </a:custGeom>
            <a:solidFill>
              <a:srgbClr val="4C96DD"/>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6" name="Freeform 160"/>
            <p:cNvSpPr/>
            <p:nvPr/>
          </p:nvSpPr>
          <p:spPr bwMode="auto">
            <a:xfrm>
              <a:off x="2686" y="1345"/>
              <a:ext cx="733" cy="205"/>
            </a:xfrm>
            <a:custGeom>
              <a:avLst/>
              <a:gdLst>
                <a:gd name="T0" fmla="*/ 261 w 308"/>
                <a:gd name="T1" fmla="*/ 32 h 86"/>
                <a:gd name="T2" fmla="*/ 247 w 308"/>
                <a:gd name="T3" fmla="*/ 28 h 86"/>
                <a:gd name="T4" fmla="*/ 247 w 308"/>
                <a:gd name="T5" fmla="*/ 48 h 86"/>
                <a:gd name="T6" fmla="*/ 285 w 308"/>
                <a:gd name="T7" fmla="*/ 63 h 86"/>
                <a:gd name="T8" fmla="*/ 242 w 308"/>
                <a:gd name="T9" fmla="*/ 67 h 86"/>
                <a:gd name="T10" fmla="*/ 152 w 308"/>
                <a:gd name="T11" fmla="*/ 58 h 86"/>
                <a:gd name="T12" fmla="*/ 70 w 308"/>
                <a:gd name="T13" fmla="*/ 41 h 86"/>
                <a:gd name="T14" fmla="*/ 24 w 308"/>
                <a:gd name="T15" fmla="*/ 23 h 86"/>
                <a:gd name="T16" fmla="*/ 71 w 308"/>
                <a:gd name="T17" fmla="*/ 19 h 86"/>
                <a:gd name="T18" fmla="*/ 78 w 308"/>
                <a:gd name="T19" fmla="*/ 1 h 86"/>
                <a:gd name="T20" fmla="*/ 56 w 308"/>
                <a:gd name="T21" fmla="*/ 0 h 86"/>
                <a:gd name="T22" fmla="*/ 2 w 308"/>
                <a:gd name="T23" fmla="*/ 19 h 86"/>
                <a:gd name="T24" fmla="*/ 48 w 308"/>
                <a:gd name="T25" fmla="*/ 54 h 86"/>
                <a:gd name="T26" fmla="*/ 73 w 308"/>
                <a:gd name="T27" fmla="*/ 61 h 86"/>
                <a:gd name="T28" fmla="*/ 149 w 308"/>
                <a:gd name="T29" fmla="*/ 77 h 86"/>
                <a:gd name="T30" fmla="*/ 233 w 308"/>
                <a:gd name="T31" fmla="*/ 85 h 86"/>
                <a:gd name="T32" fmla="*/ 247 w 308"/>
                <a:gd name="T33" fmla="*/ 86 h 86"/>
                <a:gd name="T34" fmla="*/ 253 w 308"/>
                <a:gd name="T35" fmla="*/ 86 h 86"/>
                <a:gd name="T36" fmla="*/ 292 w 308"/>
                <a:gd name="T37" fmla="*/ 81 h 86"/>
                <a:gd name="T38" fmla="*/ 306 w 308"/>
                <a:gd name="T39" fmla="*/ 67 h 86"/>
                <a:gd name="T40" fmla="*/ 261 w 308"/>
                <a:gd name="T4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 h="86">
                  <a:moveTo>
                    <a:pt x="261" y="32"/>
                  </a:moveTo>
                  <a:cubicBezTo>
                    <a:pt x="257" y="31"/>
                    <a:pt x="252" y="29"/>
                    <a:pt x="247" y="28"/>
                  </a:cubicBezTo>
                  <a:cubicBezTo>
                    <a:pt x="247" y="34"/>
                    <a:pt x="247" y="41"/>
                    <a:pt x="247" y="48"/>
                  </a:cubicBezTo>
                  <a:cubicBezTo>
                    <a:pt x="266" y="54"/>
                    <a:pt x="279" y="59"/>
                    <a:pt x="285" y="63"/>
                  </a:cubicBezTo>
                  <a:cubicBezTo>
                    <a:pt x="278" y="65"/>
                    <a:pt x="264" y="67"/>
                    <a:pt x="242" y="67"/>
                  </a:cubicBezTo>
                  <a:cubicBezTo>
                    <a:pt x="220" y="66"/>
                    <a:pt x="190" y="64"/>
                    <a:pt x="152" y="58"/>
                  </a:cubicBezTo>
                  <a:cubicBezTo>
                    <a:pt x="118" y="53"/>
                    <a:pt x="91" y="47"/>
                    <a:pt x="70" y="41"/>
                  </a:cubicBezTo>
                  <a:cubicBezTo>
                    <a:pt x="46" y="34"/>
                    <a:pt x="31" y="27"/>
                    <a:pt x="24" y="23"/>
                  </a:cubicBezTo>
                  <a:cubicBezTo>
                    <a:pt x="32" y="20"/>
                    <a:pt x="48" y="19"/>
                    <a:pt x="71" y="19"/>
                  </a:cubicBezTo>
                  <a:cubicBezTo>
                    <a:pt x="73" y="13"/>
                    <a:pt x="75" y="7"/>
                    <a:pt x="78" y="1"/>
                  </a:cubicBezTo>
                  <a:cubicBezTo>
                    <a:pt x="70" y="0"/>
                    <a:pt x="63" y="0"/>
                    <a:pt x="56" y="0"/>
                  </a:cubicBezTo>
                  <a:cubicBezTo>
                    <a:pt x="20" y="1"/>
                    <a:pt x="4" y="7"/>
                    <a:pt x="2" y="19"/>
                  </a:cubicBezTo>
                  <a:cubicBezTo>
                    <a:pt x="0" y="32"/>
                    <a:pt x="14" y="42"/>
                    <a:pt x="48" y="54"/>
                  </a:cubicBezTo>
                  <a:cubicBezTo>
                    <a:pt x="55" y="56"/>
                    <a:pt x="64" y="59"/>
                    <a:pt x="73" y="61"/>
                  </a:cubicBezTo>
                  <a:cubicBezTo>
                    <a:pt x="95" y="67"/>
                    <a:pt x="122" y="73"/>
                    <a:pt x="149" y="77"/>
                  </a:cubicBezTo>
                  <a:cubicBezTo>
                    <a:pt x="179" y="82"/>
                    <a:pt x="208" y="85"/>
                    <a:pt x="233" y="85"/>
                  </a:cubicBezTo>
                  <a:cubicBezTo>
                    <a:pt x="238" y="86"/>
                    <a:pt x="243" y="86"/>
                    <a:pt x="247" y="86"/>
                  </a:cubicBezTo>
                  <a:cubicBezTo>
                    <a:pt x="249" y="86"/>
                    <a:pt x="251" y="86"/>
                    <a:pt x="253" y="86"/>
                  </a:cubicBezTo>
                  <a:cubicBezTo>
                    <a:pt x="271" y="85"/>
                    <a:pt x="284" y="84"/>
                    <a:pt x="292" y="81"/>
                  </a:cubicBezTo>
                  <a:cubicBezTo>
                    <a:pt x="301" y="78"/>
                    <a:pt x="306" y="73"/>
                    <a:pt x="306" y="67"/>
                  </a:cubicBezTo>
                  <a:cubicBezTo>
                    <a:pt x="308" y="54"/>
                    <a:pt x="295" y="44"/>
                    <a:pt x="261" y="32"/>
                  </a:cubicBezTo>
                  <a:close/>
                </a:path>
              </a:pathLst>
            </a:custGeom>
            <a:solidFill>
              <a:srgbClr val="ECC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7" name="Freeform 161"/>
            <p:cNvSpPr/>
            <p:nvPr/>
          </p:nvSpPr>
          <p:spPr bwMode="auto">
            <a:xfrm>
              <a:off x="2686" y="1345"/>
              <a:ext cx="733" cy="205"/>
            </a:xfrm>
            <a:custGeom>
              <a:avLst/>
              <a:gdLst>
                <a:gd name="T0" fmla="*/ 261 w 308"/>
                <a:gd name="T1" fmla="*/ 32 h 86"/>
                <a:gd name="T2" fmla="*/ 247 w 308"/>
                <a:gd name="T3" fmla="*/ 28 h 86"/>
                <a:gd name="T4" fmla="*/ 247 w 308"/>
                <a:gd name="T5" fmla="*/ 48 h 86"/>
                <a:gd name="T6" fmla="*/ 285 w 308"/>
                <a:gd name="T7" fmla="*/ 63 h 86"/>
                <a:gd name="T8" fmla="*/ 242 w 308"/>
                <a:gd name="T9" fmla="*/ 67 h 86"/>
                <a:gd name="T10" fmla="*/ 152 w 308"/>
                <a:gd name="T11" fmla="*/ 58 h 86"/>
                <a:gd name="T12" fmla="*/ 70 w 308"/>
                <a:gd name="T13" fmla="*/ 41 h 86"/>
                <a:gd name="T14" fmla="*/ 24 w 308"/>
                <a:gd name="T15" fmla="*/ 23 h 86"/>
                <a:gd name="T16" fmla="*/ 71 w 308"/>
                <a:gd name="T17" fmla="*/ 19 h 86"/>
                <a:gd name="T18" fmla="*/ 78 w 308"/>
                <a:gd name="T19" fmla="*/ 1 h 86"/>
                <a:gd name="T20" fmla="*/ 56 w 308"/>
                <a:gd name="T21" fmla="*/ 0 h 86"/>
                <a:gd name="T22" fmla="*/ 2 w 308"/>
                <a:gd name="T23" fmla="*/ 19 h 86"/>
                <a:gd name="T24" fmla="*/ 48 w 308"/>
                <a:gd name="T25" fmla="*/ 54 h 86"/>
                <a:gd name="T26" fmla="*/ 73 w 308"/>
                <a:gd name="T27" fmla="*/ 61 h 86"/>
                <a:gd name="T28" fmla="*/ 149 w 308"/>
                <a:gd name="T29" fmla="*/ 77 h 86"/>
                <a:gd name="T30" fmla="*/ 233 w 308"/>
                <a:gd name="T31" fmla="*/ 85 h 86"/>
                <a:gd name="T32" fmla="*/ 247 w 308"/>
                <a:gd name="T33" fmla="*/ 86 h 86"/>
                <a:gd name="T34" fmla="*/ 253 w 308"/>
                <a:gd name="T35" fmla="*/ 86 h 86"/>
                <a:gd name="T36" fmla="*/ 292 w 308"/>
                <a:gd name="T37" fmla="*/ 81 h 86"/>
                <a:gd name="T38" fmla="*/ 306 w 308"/>
                <a:gd name="T39" fmla="*/ 67 h 86"/>
                <a:gd name="T40" fmla="*/ 261 w 308"/>
                <a:gd name="T4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 h="86">
                  <a:moveTo>
                    <a:pt x="261" y="32"/>
                  </a:moveTo>
                  <a:cubicBezTo>
                    <a:pt x="257" y="31"/>
                    <a:pt x="252" y="29"/>
                    <a:pt x="247" y="28"/>
                  </a:cubicBezTo>
                  <a:cubicBezTo>
                    <a:pt x="247" y="34"/>
                    <a:pt x="247" y="41"/>
                    <a:pt x="247" y="48"/>
                  </a:cubicBezTo>
                  <a:cubicBezTo>
                    <a:pt x="266" y="54"/>
                    <a:pt x="279" y="59"/>
                    <a:pt x="285" y="63"/>
                  </a:cubicBezTo>
                  <a:cubicBezTo>
                    <a:pt x="278" y="65"/>
                    <a:pt x="264" y="67"/>
                    <a:pt x="242" y="67"/>
                  </a:cubicBezTo>
                  <a:cubicBezTo>
                    <a:pt x="220" y="66"/>
                    <a:pt x="190" y="64"/>
                    <a:pt x="152" y="58"/>
                  </a:cubicBezTo>
                  <a:cubicBezTo>
                    <a:pt x="118" y="53"/>
                    <a:pt x="91" y="47"/>
                    <a:pt x="70" y="41"/>
                  </a:cubicBezTo>
                  <a:cubicBezTo>
                    <a:pt x="46" y="34"/>
                    <a:pt x="31" y="27"/>
                    <a:pt x="24" y="23"/>
                  </a:cubicBezTo>
                  <a:cubicBezTo>
                    <a:pt x="32" y="20"/>
                    <a:pt x="48" y="19"/>
                    <a:pt x="71" y="19"/>
                  </a:cubicBezTo>
                  <a:cubicBezTo>
                    <a:pt x="73" y="13"/>
                    <a:pt x="75" y="7"/>
                    <a:pt x="78" y="1"/>
                  </a:cubicBezTo>
                  <a:cubicBezTo>
                    <a:pt x="70" y="0"/>
                    <a:pt x="63" y="0"/>
                    <a:pt x="56" y="0"/>
                  </a:cubicBezTo>
                  <a:cubicBezTo>
                    <a:pt x="20" y="1"/>
                    <a:pt x="4" y="7"/>
                    <a:pt x="2" y="19"/>
                  </a:cubicBezTo>
                  <a:cubicBezTo>
                    <a:pt x="0" y="32"/>
                    <a:pt x="14" y="42"/>
                    <a:pt x="48" y="54"/>
                  </a:cubicBezTo>
                  <a:cubicBezTo>
                    <a:pt x="55" y="56"/>
                    <a:pt x="64" y="59"/>
                    <a:pt x="73" y="61"/>
                  </a:cubicBezTo>
                  <a:cubicBezTo>
                    <a:pt x="95" y="67"/>
                    <a:pt x="122" y="73"/>
                    <a:pt x="149" y="77"/>
                  </a:cubicBezTo>
                  <a:cubicBezTo>
                    <a:pt x="179" y="82"/>
                    <a:pt x="208" y="85"/>
                    <a:pt x="233" y="85"/>
                  </a:cubicBezTo>
                  <a:cubicBezTo>
                    <a:pt x="238" y="86"/>
                    <a:pt x="243" y="86"/>
                    <a:pt x="247" y="86"/>
                  </a:cubicBezTo>
                  <a:cubicBezTo>
                    <a:pt x="249" y="86"/>
                    <a:pt x="251" y="86"/>
                    <a:pt x="253" y="86"/>
                  </a:cubicBezTo>
                  <a:cubicBezTo>
                    <a:pt x="271" y="85"/>
                    <a:pt x="284" y="84"/>
                    <a:pt x="292" y="81"/>
                  </a:cubicBezTo>
                  <a:cubicBezTo>
                    <a:pt x="301" y="78"/>
                    <a:pt x="306" y="73"/>
                    <a:pt x="306" y="67"/>
                  </a:cubicBezTo>
                  <a:cubicBezTo>
                    <a:pt x="308" y="54"/>
                    <a:pt x="295" y="44"/>
                    <a:pt x="261" y="32"/>
                  </a:cubicBezTo>
                  <a:close/>
                </a:path>
              </a:pathLst>
            </a:custGeom>
            <a:solidFill>
              <a:srgbClr val="FFCB27"/>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grpSp>
      <p:grpSp>
        <p:nvGrpSpPr>
          <p:cNvPr id="262" name="Group 164"/>
          <p:cNvGrpSpPr>
            <a:grpSpLocks noChangeAspect="1"/>
          </p:cNvGrpSpPr>
          <p:nvPr/>
        </p:nvGrpSpPr>
        <p:grpSpPr bwMode="auto">
          <a:xfrm>
            <a:off x="6253800" y="1618355"/>
            <a:ext cx="776793" cy="1077999"/>
            <a:chOff x="2400" y="960"/>
            <a:chExt cx="931" cy="1292"/>
          </a:xfrm>
        </p:grpSpPr>
        <p:sp>
          <p:nvSpPr>
            <p:cNvPr id="284" name="Freeform 185"/>
            <p:cNvSpPr/>
            <p:nvPr/>
          </p:nvSpPr>
          <p:spPr bwMode="auto">
            <a:xfrm>
              <a:off x="2438" y="960"/>
              <a:ext cx="874" cy="1292"/>
            </a:xfrm>
            <a:custGeom>
              <a:avLst/>
              <a:gdLst>
                <a:gd name="T0" fmla="*/ 185 w 367"/>
                <a:gd name="T1" fmla="*/ 543 h 543"/>
                <a:gd name="T2" fmla="*/ 182 w 367"/>
                <a:gd name="T3" fmla="*/ 543 h 543"/>
                <a:gd name="T4" fmla="*/ 0 w 367"/>
                <a:gd name="T5" fmla="*/ 361 h 543"/>
                <a:gd name="T6" fmla="*/ 0 w 367"/>
                <a:gd name="T7" fmla="*/ 182 h 543"/>
                <a:gd name="T8" fmla="*/ 182 w 367"/>
                <a:gd name="T9" fmla="*/ 0 h 543"/>
                <a:gd name="T10" fmla="*/ 185 w 367"/>
                <a:gd name="T11" fmla="*/ 0 h 543"/>
                <a:gd name="T12" fmla="*/ 367 w 367"/>
                <a:gd name="T13" fmla="*/ 182 h 543"/>
                <a:gd name="T14" fmla="*/ 367 w 367"/>
                <a:gd name="T15" fmla="*/ 361 h 543"/>
                <a:gd name="T16" fmla="*/ 185 w 367"/>
                <a:gd name="T17"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543">
                  <a:moveTo>
                    <a:pt x="185" y="543"/>
                  </a:moveTo>
                  <a:cubicBezTo>
                    <a:pt x="182" y="543"/>
                    <a:pt x="182" y="543"/>
                    <a:pt x="182" y="543"/>
                  </a:cubicBezTo>
                  <a:cubicBezTo>
                    <a:pt x="81" y="543"/>
                    <a:pt x="0" y="461"/>
                    <a:pt x="0" y="361"/>
                  </a:cubicBezTo>
                  <a:cubicBezTo>
                    <a:pt x="0" y="182"/>
                    <a:pt x="0" y="182"/>
                    <a:pt x="0" y="182"/>
                  </a:cubicBezTo>
                  <a:cubicBezTo>
                    <a:pt x="0" y="81"/>
                    <a:pt x="81" y="0"/>
                    <a:pt x="182" y="0"/>
                  </a:cubicBezTo>
                  <a:cubicBezTo>
                    <a:pt x="185" y="0"/>
                    <a:pt x="185" y="0"/>
                    <a:pt x="185" y="0"/>
                  </a:cubicBezTo>
                  <a:cubicBezTo>
                    <a:pt x="285" y="0"/>
                    <a:pt x="367" y="81"/>
                    <a:pt x="367" y="182"/>
                  </a:cubicBezTo>
                  <a:cubicBezTo>
                    <a:pt x="367" y="361"/>
                    <a:pt x="367" y="361"/>
                    <a:pt x="367" y="361"/>
                  </a:cubicBezTo>
                  <a:cubicBezTo>
                    <a:pt x="367" y="461"/>
                    <a:pt x="285" y="543"/>
                    <a:pt x="185" y="5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85" name="Freeform 186"/>
            <p:cNvSpPr/>
            <p:nvPr/>
          </p:nvSpPr>
          <p:spPr bwMode="auto">
            <a:xfrm>
              <a:off x="2438" y="960"/>
              <a:ext cx="874" cy="1292"/>
            </a:xfrm>
            <a:custGeom>
              <a:avLst/>
              <a:gdLst>
                <a:gd name="T0" fmla="*/ 185 w 367"/>
                <a:gd name="T1" fmla="*/ 543 h 543"/>
                <a:gd name="T2" fmla="*/ 182 w 367"/>
                <a:gd name="T3" fmla="*/ 543 h 543"/>
                <a:gd name="T4" fmla="*/ 0 w 367"/>
                <a:gd name="T5" fmla="*/ 361 h 543"/>
                <a:gd name="T6" fmla="*/ 0 w 367"/>
                <a:gd name="T7" fmla="*/ 182 h 543"/>
                <a:gd name="T8" fmla="*/ 182 w 367"/>
                <a:gd name="T9" fmla="*/ 0 h 543"/>
                <a:gd name="T10" fmla="*/ 185 w 367"/>
                <a:gd name="T11" fmla="*/ 0 h 543"/>
                <a:gd name="T12" fmla="*/ 367 w 367"/>
                <a:gd name="T13" fmla="*/ 182 h 543"/>
                <a:gd name="T14" fmla="*/ 367 w 367"/>
                <a:gd name="T15" fmla="*/ 361 h 543"/>
                <a:gd name="T16" fmla="*/ 185 w 367"/>
                <a:gd name="T17"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543">
                  <a:moveTo>
                    <a:pt x="185" y="543"/>
                  </a:moveTo>
                  <a:cubicBezTo>
                    <a:pt x="182" y="543"/>
                    <a:pt x="182" y="543"/>
                    <a:pt x="182" y="543"/>
                  </a:cubicBezTo>
                  <a:cubicBezTo>
                    <a:pt x="81" y="543"/>
                    <a:pt x="0" y="461"/>
                    <a:pt x="0" y="361"/>
                  </a:cubicBezTo>
                  <a:cubicBezTo>
                    <a:pt x="0" y="182"/>
                    <a:pt x="0" y="182"/>
                    <a:pt x="0" y="182"/>
                  </a:cubicBezTo>
                  <a:cubicBezTo>
                    <a:pt x="0" y="81"/>
                    <a:pt x="81" y="0"/>
                    <a:pt x="182" y="0"/>
                  </a:cubicBezTo>
                  <a:cubicBezTo>
                    <a:pt x="185" y="0"/>
                    <a:pt x="185" y="0"/>
                    <a:pt x="185" y="0"/>
                  </a:cubicBezTo>
                  <a:cubicBezTo>
                    <a:pt x="285" y="0"/>
                    <a:pt x="367" y="81"/>
                    <a:pt x="367" y="182"/>
                  </a:cubicBezTo>
                  <a:cubicBezTo>
                    <a:pt x="367" y="361"/>
                    <a:pt x="367" y="361"/>
                    <a:pt x="367" y="361"/>
                  </a:cubicBezTo>
                  <a:cubicBezTo>
                    <a:pt x="367" y="461"/>
                    <a:pt x="285" y="543"/>
                    <a:pt x="185" y="543"/>
                  </a:cubicBezTo>
                  <a:close/>
                </a:path>
              </a:pathLst>
            </a:custGeom>
            <a:noFill/>
            <a:ln w="1587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86" name="Freeform 187"/>
            <p:cNvSpPr/>
            <p:nvPr/>
          </p:nvSpPr>
          <p:spPr bwMode="auto">
            <a:xfrm>
              <a:off x="2476" y="1000"/>
              <a:ext cx="794" cy="1211"/>
            </a:xfrm>
            <a:custGeom>
              <a:avLst/>
              <a:gdLst>
                <a:gd name="T0" fmla="*/ 167 w 333"/>
                <a:gd name="T1" fmla="*/ 509 h 509"/>
                <a:gd name="T2" fmla="*/ 167 w 333"/>
                <a:gd name="T3" fmla="*/ 509 h 509"/>
                <a:gd name="T4" fmla="*/ 0 w 333"/>
                <a:gd name="T5" fmla="*/ 343 h 509"/>
                <a:gd name="T6" fmla="*/ 0 w 333"/>
                <a:gd name="T7" fmla="*/ 167 h 509"/>
                <a:gd name="T8" fmla="*/ 167 w 333"/>
                <a:gd name="T9" fmla="*/ 0 h 509"/>
                <a:gd name="T10" fmla="*/ 167 w 333"/>
                <a:gd name="T11" fmla="*/ 0 h 509"/>
                <a:gd name="T12" fmla="*/ 333 w 333"/>
                <a:gd name="T13" fmla="*/ 167 h 509"/>
                <a:gd name="T14" fmla="*/ 333 w 333"/>
                <a:gd name="T15" fmla="*/ 343 h 509"/>
                <a:gd name="T16" fmla="*/ 167 w 333"/>
                <a:gd name="T17"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509">
                  <a:moveTo>
                    <a:pt x="167" y="509"/>
                  </a:moveTo>
                  <a:cubicBezTo>
                    <a:pt x="167" y="509"/>
                    <a:pt x="167" y="509"/>
                    <a:pt x="167" y="509"/>
                  </a:cubicBezTo>
                  <a:cubicBezTo>
                    <a:pt x="75" y="509"/>
                    <a:pt x="0" y="435"/>
                    <a:pt x="0" y="343"/>
                  </a:cubicBezTo>
                  <a:cubicBezTo>
                    <a:pt x="0" y="167"/>
                    <a:pt x="0" y="167"/>
                    <a:pt x="0" y="167"/>
                  </a:cubicBezTo>
                  <a:cubicBezTo>
                    <a:pt x="0" y="75"/>
                    <a:pt x="75" y="0"/>
                    <a:pt x="167" y="0"/>
                  </a:cubicBezTo>
                  <a:cubicBezTo>
                    <a:pt x="167" y="0"/>
                    <a:pt x="167" y="0"/>
                    <a:pt x="167" y="0"/>
                  </a:cubicBezTo>
                  <a:cubicBezTo>
                    <a:pt x="259" y="0"/>
                    <a:pt x="333" y="75"/>
                    <a:pt x="333" y="167"/>
                  </a:cubicBezTo>
                  <a:cubicBezTo>
                    <a:pt x="333" y="343"/>
                    <a:pt x="333" y="343"/>
                    <a:pt x="333" y="343"/>
                  </a:cubicBezTo>
                  <a:cubicBezTo>
                    <a:pt x="333" y="435"/>
                    <a:pt x="259" y="509"/>
                    <a:pt x="167" y="509"/>
                  </a:cubicBezTo>
                  <a:close/>
                </a:path>
              </a:pathLst>
            </a:custGeom>
            <a:solidFill>
              <a:srgbClr val="68AE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87" name="Freeform 188"/>
            <p:cNvSpPr/>
            <p:nvPr/>
          </p:nvSpPr>
          <p:spPr bwMode="auto">
            <a:xfrm>
              <a:off x="2476" y="1000"/>
              <a:ext cx="794" cy="1211"/>
            </a:xfrm>
            <a:custGeom>
              <a:avLst/>
              <a:gdLst>
                <a:gd name="T0" fmla="*/ 167 w 333"/>
                <a:gd name="T1" fmla="*/ 509 h 509"/>
                <a:gd name="T2" fmla="*/ 167 w 333"/>
                <a:gd name="T3" fmla="*/ 509 h 509"/>
                <a:gd name="T4" fmla="*/ 0 w 333"/>
                <a:gd name="T5" fmla="*/ 343 h 509"/>
                <a:gd name="T6" fmla="*/ 0 w 333"/>
                <a:gd name="T7" fmla="*/ 167 h 509"/>
                <a:gd name="T8" fmla="*/ 167 w 333"/>
                <a:gd name="T9" fmla="*/ 0 h 509"/>
                <a:gd name="T10" fmla="*/ 167 w 333"/>
                <a:gd name="T11" fmla="*/ 0 h 509"/>
                <a:gd name="T12" fmla="*/ 333 w 333"/>
                <a:gd name="T13" fmla="*/ 167 h 509"/>
                <a:gd name="T14" fmla="*/ 333 w 333"/>
                <a:gd name="T15" fmla="*/ 343 h 509"/>
                <a:gd name="T16" fmla="*/ 167 w 333"/>
                <a:gd name="T17"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509">
                  <a:moveTo>
                    <a:pt x="167" y="509"/>
                  </a:moveTo>
                  <a:cubicBezTo>
                    <a:pt x="167" y="509"/>
                    <a:pt x="167" y="509"/>
                    <a:pt x="167" y="509"/>
                  </a:cubicBezTo>
                  <a:cubicBezTo>
                    <a:pt x="75" y="509"/>
                    <a:pt x="0" y="435"/>
                    <a:pt x="0" y="343"/>
                  </a:cubicBezTo>
                  <a:cubicBezTo>
                    <a:pt x="0" y="167"/>
                    <a:pt x="0" y="167"/>
                    <a:pt x="0" y="167"/>
                  </a:cubicBezTo>
                  <a:cubicBezTo>
                    <a:pt x="0" y="75"/>
                    <a:pt x="75" y="0"/>
                    <a:pt x="167" y="0"/>
                  </a:cubicBezTo>
                  <a:cubicBezTo>
                    <a:pt x="167" y="0"/>
                    <a:pt x="167" y="0"/>
                    <a:pt x="167" y="0"/>
                  </a:cubicBezTo>
                  <a:cubicBezTo>
                    <a:pt x="259" y="0"/>
                    <a:pt x="333" y="75"/>
                    <a:pt x="333" y="167"/>
                  </a:cubicBezTo>
                  <a:cubicBezTo>
                    <a:pt x="333" y="343"/>
                    <a:pt x="333" y="343"/>
                    <a:pt x="333" y="343"/>
                  </a:cubicBezTo>
                  <a:cubicBezTo>
                    <a:pt x="333" y="435"/>
                    <a:pt x="259" y="509"/>
                    <a:pt x="167" y="509"/>
                  </a:cubicBezTo>
                  <a:close/>
                </a:path>
              </a:pathLst>
            </a:custGeom>
            <a:noFill/>
            <a:ln w="15875"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88" name="Freeform 189"/>
            <p:cNvSpPr/>
            <p:nvPr/>
          </p:nvSpPr>
          <p:spPr bwMode="auto">
            <a:xfrm>
              <a:off x="2571" y="1250"/>
              <a:ext cx="718" cy="719"/>
            </a:xfrm>
            <a:custGeom>
              <a:avLst/>
              <a:gdLst>
                <a:gd name="T0" fmla="*/ 176 w 301"/>
                <a:gd name="T1" fmla="*/ 9 h 302"/>
                <a:gd name="T2" fmla="*/ 195 w 301"/>
                <a:gd name="T3" fmla="*/ 100 h 302"/>
                <a:gd name="T4" fmla="*/ 202 w 301"/>
                <a:gd name="T5" fmla="*/ 106 h 302"/>
                <a:gd name="T6" fmla="*/ 292 w 301"/>
                <a:gd name="T7" fmla="*/ 127 h 302"/>
                <a:gd name="T8" fmla="*/ 294 w 301"/>
                <a:gd name="T9" fmla="*/ 143 h 302"/>
                <a:gd name="T10" fmla="*/ 215 w 301"/>
                <a:gd name="T11" fmla="*/ 189 h 302"/>
                <a:gd name="T12" fmla="*/ 210 w 301"/>
                <a:gd name="T13" fmla="*/ 197 h 302"/>
                <a:gd name="T14" fmla="*/ 219 w 301"/>
                <a:gd name="T15" fmla="*/ 289 h 302"/>
                <a:gd name="T16" fmla="*/ 204 w 301"/>
                <a:gd name="T17" fmla="*/ 297 h 302"/>
                <a:gd name="T18" fmla="*/ 135 w 301"/>
                <a:gd name="T19" fmla="*/ 235 h 302"/>
                <a:gd name="T20" fmla="*/ 126 w 301"/>
                <a:gd name="T21" fmla="*/ 234 h 302"/>
                <a:gd name="T22" fmla="*/ 41 w 301"/>
                <a:gd name="T23" fmla="*/ 270 h 302"/>
                <a:gd name="T24" fmla="*/ 30 w 301"/>
                <a:gd name="T25" fmla="*/ 259 h 302"/>
                <a:gd name="T26" fmla="*/ 67 w 301"/>
                <a:gd name="T27" fmla="*/ 174 h 302"/>
                <a:gd name="T28" fmla="*/ 66 w 301"/>
                <a:gd name="T29" fmla="*/ 165 h 302"/>
                <a:gd name="T30" fmla="*/ 5 w 301"/>
                <a:gd name="T31" fmla="*/ 96 h 302"/>
                <a:gd name="T32" fmla="*/ 12 w 301"/>
                <a:gd name="T33" fmla="*/ 81 h 302"/>
                <a:gd name="T34" fmla="*/ 104 w 301"/>
                <a:gd name="T35" fmla="*/ 90 h 302"/>
                <a:gd name="T36" fmla="*/ 112 w 301"/>
                <a:gd name="T37" fmla="*/ 86 h 302"/>
                <a:gd name="T38" fmla="*/ 160 w 301"/>
                <a:gd name="T39" fmla="*/ 7 h 302"/>
                <a:gd name="T40" fmla="*/ 176 w 301"/>
                <a:gd name="T41" fmla="*/ 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302">
                  <a:moveTo>
                    <a:pt x="176" y="9"/>
                  </a:moveTo>
                  <a:cubicBezTo>
                    <a:pt x="195" y="100"/>
                    <a:pt x="195" y="100"/>
                    <a:pt x="195" y="100"/>
                  </a:cubicBezTo>
                  <a:cubicBezTo>
                    <a:pt x="196" y="103"/>
                    <a:pt x="199" y="105"/>
                    <a:pt x="202" y="106"/>
                  </a:cubicBezTo>
                  <a:cubicBezTo>
                    <a:pt x="292" y="127"/>
                    <a:pt x="292" y="127"/>
                    <a:pt x="292" y="127"/>
                  </a:cubicBezTo>
                  <a:cubicBezTo>
                    <a:pt x="300" y="128"/>
                    <a:pt x="301" y="139"/>
                    <a:pt x="294" y="143"/>
                  </a:cubicBezTo>
                  <a:cubicBezTo>
                    <a:pt x="215" y="189"/>
                    <a:pt x="215" y="189"/>
                    <a:pt x="215" y="189"/>
                  </a:cubicBezTo>
                  <a:cubicBezTo>
                    <a:pt x="212" y="191"/>
                    <a:pt x="210" y="194"/>
                    <a:pt x="210" y="197"/>
                  </a:cubicBezTo>
                  <a:cubicBezTo>
                    <a:pt x="219" y="289"/>
                    <a:pt x="219" y="289"/>
                    <a:pt x="219" y="289"/>
                  </a:cubicBezTo>
                  <a:cubicBezTo>
                    <a:pt x="220" y="297"/>
                    <a:pt x="210" y="302"/>
                    <a:pt x="204" y="297"/>
                  </a:cubicBezTo>
                  <a:cubicBezTo>
                    <a:pt x="135" y="235"/>
                    <a:pt x="135" y="235"/>
                    <a:pt x="135" y="235"/>
                  </a:cubicBezTo>
                  <a:cubicBezTo>
                    <a:pt x="133" y="233"/>
                    <a:pt x="129" y="233"/>
                    <a:pt x="126" y="234"/>
                  </a:cubicBezTo>
                  <a:cubicBezTo>
                    <a:pt x="41" y="270"/>
                    <a:pt x="41" y="270"/>
                    <a:pt x="41" y="270"/>
                  </a:cubicBezTo>
                  <a:cubicBezTo>
                    <a:pt x="34" y="273"/>
                    <a:pt x="27" y="266"/>
                    <a:pt x="30" y="259"/>
                  </a:cubicBezTo>
                  <a:cubicBezTo>
                    <a:pt x="67" y="174"/>
                    <a:pt x="67" y="174"/>
                    <a:pt x="67" y="174"/>
                  </a:cubicBezTo>
                  <a:cubicBezTo>
                    <a:pt x="68" y="171"/>
                    <a:pt x="68" y="168"/>
                    <a:pt x="66" y="165"/>
                  </a:cubicBezTo>
                  <a:cubicBezTo>
                    <a:pt x="5" y="96"/>
                    <a:pt x="5" y="96"/>
                    <a:pt x="5" y="96"/>
                  </a:cubicBezTo>
                  <a:cubicBezTo>
                    <a:pt x="0" y="90"/>
                    <a:pt x="4" y="80"/>
                    <a:pt x="12" y="81"/>
                  </a:cubicBezTo>
                  <a:cubicBezTo>
                    <a:pt x="104" y="90"/>
                    <a:pt x="104" y="90"/>
                    <a:pt x="104" y="90"/>
                  </a:cubicBezTo>
                  <a:cubicBezTo>
                    <a:pt x="107" y="91"/>
                    <a:pt x="111" y="89"/>
                    <a:pt x="112" y="86"/>
                  </a:cubicBezTo>
                  <a:cubicBezTo>
                    <a:pt x="160" y="7"/>
                    <a:pt x="160" y="7"/>
                    <a:pt x="160" y="7"/>
                  </a:cubicBezTo>
                  <a:cubicBezTo>
                    <a:pt x="164" y="0"/>
                    <a:pt x="174" y="2"/>
                    <a:pt x="176"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89" name="Freeform 190"/>
            <p:cNvSpPr/>
            <p:nvPr/>
          </p:nvSpPr>
          <p:spPr bwMode="auto">
            <a:xfrm>
              <a:off x="2519" y="1226"/>
              <a:ext cx="720" cy="719"/>
            </a:xfrm>
            <a:custGeom>
              <a:avLst/>
              <a:gdLst>
                <a:gd name="T0" fmla="*/ 176 w 302"/>
                <a:gd name="T1" fmla="*/ 9 h 302"/>
                <a:gd name="T2" fmla="*/ 196 w 302"/>
                <a:gd name="T3" fmla="*/ 100 h 302"/>
                <a:gd name="T4" fmla="*/ 203 w 302"/>
                <a:gd name="T5" fmla="*/ 106 h 302"/>
                <a:gd name="T6" fmla="*/ 293 w 302"/>
                <a:gd name="T7" fmla="*/ 127 h 302"/>
                <a:gd name="T8" fmla="*/ 295 w 302"/>
                <a:gd name="T9" fmla="*/ 143 h 302"/>
                <a:gd name="T10" fmla="*/ 215 w 302"/>
                <a:gd name="T11" fmla="*/ 189 h 302"/>
                <a:gd name="T12" fmla="*/ 211 w 302"/>
                <a:gd name="T13" fmla="*/ 198 h 302"/>
                <a:gd name="T14" fmla="*/ 220 w 302"/>
                <a:gd name="T15" fmla="*/ 289 h 302"/>
                <a:gd name="T16" fmla="*/ 205 w 302"/>
                <a:gd name="T17" fmla="*/ 297 h 302"/>
                <a:gd name="T18" fmla="*/ 136 w 302"/>
                <a:gd name="T19" fmla="*/ 235 h 302"/>
                <a:gd name="T20" fmla="*/ 127 w 302"/>
                <a:gd name="T21" fmla="*/ 234 h 302"/>
                <a:gd name="T22" fmla="*/ 42 w 302"/>
                <a:gd name="T23" fmla="*/ 270 h 302"/>
                <a:gd name="T24" fmla="*/ 31 w 302"/>
                <a:gd name="T25" fmla="*/ 259 h 302"/>
                <a:gd name="T26" fmla="*/ 68 w 302"/>
                <a:gd name="T27" fmla="*/ 174 h 302"/>
                <a:gd name="T28" fmla="*/ 66 w 302"/>
                <a:gd name="T29" fmla="*/ 165 h 302"/>
                <a:gd name="T30" fmla="*/ 6 w 302"/>
                <a:gd name="T31" fmla="*/ 96 h 302"/>
                <a:gd name="T32" fmla="*/ 13 w 302"/>
                <a:gd name="T33" fmla="*/ 81 h 302"/>
                <a:gd name="T34" fmla="*/ 105 w 302"/>
                <a:gd name="T35" fmla="*/ 90 h 302"/>
                <a:gd name="T36" fmla="*/ 113 w 302"/>
                <a:gd name="T37" fmla="*/ 86 h 302"/>
                <a:gd name="T38" fmla="*/ 160 w 302"/>
                <a:gd name="T39" fmla="*/ 7 h 302"/>
                <a:gd name="T40" fmla="*/ 176 w 302"/>
                <a:gd name="T41" fmla="*/ 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2" h="302">
                  <a:moveTo>
                    <a:pt x="176" y="9"/>
                  </a:moveTo>
                  <a:cubicBezTo>
                    <a:pt x="196" y="100"/>
                    <a:pt x="196" y="100"/>
                    <a:pt x="196" y="100"/>
                  </a:cubicBezTo>
                  <a:cubicBezTo>
                    <a:pt x="197" y="103"/>
                    <a:pt x="199" y="105"/>
                    <a:pt x="203" y="106"/>
                  </a:cubicBezTo>
                  <a:cubicBezTo>
                    <a:pt x="293" y="127"/>
                    <a:pt x="293" y="127"/>
                    <a:pt x="293" y="127"/>
                  </a:cubicBezTo>
                  <a:cubicBezTo>
                    <a:pt x="300" y="128"/>
                    <a:pt x="302" y="139"/>
                    <a:pt x="295" y="143"/>
                  </a:cubicBezTo>
                  <a:cubicBezTo>
                    <a:pt x="215" y="189"/>
                    <a:pt x="215" y="189"/>
                    <a:pt x="215" y="189"/>
                  </a:cubicBezTo>
                  <a:cubicBezTo>
                    <a:pt x="213" y="191"/>
                    <a:pt x="211" y="194"/>
                    <a:pt x="211" y="198"/>
                  </a:cubicBezTo>
                  <a:cubicBezTo>
                    <a:pt x="220" y="289"/>
                    <a:pt x="220" y="289"/>
                    <a:pt x="220" y="289"/>
                  </a:cubicBezTo>
                  <a:cubicBezTo>
                    <a:pt x="220" y="297"/>
                    <a:pt x="211" y="302"/>
                    <a:pt x="205" y="297"/>
                  </a:cubicBezTo>
                  <a:cubicBezTo>
                    <a:pt x="136" y="235"/>
                    <a:pt x="136" y="235"/>
                    <a:pt x="136" y="235"/>
                  </a:cubicBezTo>
                  <a:cubicBezTo>
                    <a:pt x="134" y="233"/>
                    <a:pt x="130" y="233"/>
                    <a:pt x="127" y="234"/>
                  </a:cubicBezTo>
                  <a:cubicBezTo>
                    <a:pt x="42" y="270"/>
                    <a:pt x="42" y="270"/>
                    <a:pt x="42" y="270"/>
                  </a:cubicBezTo>
                  <a:cubicBezTo>
                    <a:pt x="35" y="273"/>
                    <a:pt x="28" y="266"/>
                    <a:pt x="31" y="259"/>
                  </a:cubicBezTo>
                  <a:cubicBezTo>
                    <a:pt x="68" y="174"/>
                    <a:pt x="68" y="174"/>
                    <a:pt x="68" y="174"/>
                  </a:cubicBezTo>
                  <a:cubicBezTo>
                    <a:pt x="69" y="171"/>
                    <a:pt x="69" y="168"/>
                    <a:pt x="66" y="165"/>
                  </a:cubicBezTo>
                  <a:cubicBezTo>
                    <a:pt x="6" y="96"/>
                    <a:pt x="6" y="96"/>
                    <a:pt x="6" y="96"/>
                  </a:cubicBezTo>
                  <a:cubicBezTo>
                    <a:pt x="0" y="90"/>
                    <a:pt x="5" y="80"/>
                    <a:pt x="13" y="81"/>
                  </a:cubicBezTo>
                  <a:cubicBezTo>
                    <a:pt x="105" y="90"/>
                    <a:pt x="105" y="90"/>
                    <a:pt x="105" y="90"/>
                  </a:cubicBezTo>
                  <a:cubicBezTo>
                    <a:pt x="108" y="91"/>
                    <a:pt x="111" y="89"/>
                    <a:pt x="113" y="86"/>
                  </a:cubicBezTo>
                  <a:cubicBezTo>
                    <a:pt x="160" y="7"/>
                    <a:pt x="160" y="7"/>
                    <a:pt x="160" y="7"/>
                  </a:cubicBezTo>
                  <a:cubicBezTo>
                    <a:pt x="164" y="0"/>
                    <a:pt x="175" y="2"/>
                    <a:pt x="176" y="9"/>
                  </a:cubicBezTo>
                  <a:close/>
                </a:path>
              </a:pathLst>
            </a:custGeom>
            <a:solidFill>
              <a:srgbClr val="FFCB27"/>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0" name="Freeform 191"/>
            <p:cNvSpPr/>
            <p:nvPr/>
          </p:nvSpPr>
          <p:spPr bwMode="auto">
            <a:xfrm>
              <a:off x="2900" y="1471"/>
              <a:ext cx="215" cy="214"/>
            </a:xfrm>
            <a:custGeom>
              <a:avLst/>
              <a:gdLst>
                <a:gd name="T0" fmla="*/ 6 w 90"/>
                <a:gd name="T1" fmla="*/ 35 h 90"/>
                <a:gd name="T2" fmla="*/ 35 w 90"/>
                <a:gd name="T3" fmla="*/ 85 h 90"/>
                <a:gd name="T4" fmla="*/ 85 w 90"/>
                <a:gd name="T5" fmla="*/ 55 h 90"/>
                <a:gd name="T6" fmla="*/ 55 w 90"/>
                <a:gd name="T7" fmla="*/ 6 h 90"/>
                <a:gd name="T8" fmla="*/ 6 w 90"/>
                <a:gd name="T9" fmla="*/ 35 h 90"/>
              </a:gdLst>
              <a:ahLst/>
              <a:cxnLst>
                <a:cxn ang="0">
                  <a:pos x="T0" y="T1"/>
                </a:cxn>
                <a:cxn ang="0">
                  <a:pos x="T2" y="T3"/>
                </a:cxn>
                <a:cxn ang="0">
                  <a:pos x="T4" y="T5"/>
                </a:cxn>
                <a:cxn ang="0">
                  <a:pos x="T6" y="T7"/>
                </a:cxn>
                <a:cxn ang="0">
                  <a:pos x="T8" y="T9"/>
                </a:cxn>
              </a:cxnLst>
              <a:rect l="0" t="0" r="r" b="b"/>
              <a:pathLst>
                <a:path w="90" h="90">
                  <a:moveTo>
                    <a:pt x="6" y="35"/>
                  </a:moveTo>
                  <a:cubicBezTo>
                    <a:pt x="0" y="57"/>
                    <a:pt x="14" y="79"/>
                    <a:pt x="35" y="85"/>
                  </a:cubicBezTo>
                  <a:cubicBezTo>
                    <a:pt x="57" y="90"/>
                    <a:pt x="79" y="77"/>
                    <a:pt x="85" y="55"/>
                  </a:cubicBezTo>
                  <a:cubicBezTo>
                    <a:pt x="90" y="33"/>
                    <a:pt x="77" y="11"/>
                    <a:pt x="55" y="6"/>
                  </a:cubicBezTo>
                  <a:cubicBezTo>
                    <a:pt x="34" y="0"/>
                    <a:pt x="11" y="13"/>
                    <a:pt x="6"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1" name="Freeform 192"/>
            <p:cNvSpPr/>
            <p:nvPr/>
          </p:nvSpPr>
          <p:spPr bwMode="auto">
            <a:xfrm>
              <a:off x="2652" y="1436"/>
              <a:ext cx="215" cy="214"/>
            </a:xfrm>
            <a:custGeom>
              <a:avLst/>
              <a:gdLst>
                <a:gd name="T0" fmla="*/ 6 w 90"/>
                <a:gd name="T1" fmla="*/ 35 h 90"/>
                <a:gd name="T2" fmla="*/ 35 w 90"/>
                <a:gd name="T3" fmla="*/ 85 h 90"/>
                <a:gd name="T4" fmla="*/ 85 w 90"/>
                <a:gd name="T5" fmla="*/ 55 h 90"/>
                <a:gd name="T6" fmla="*/ 55 w 90"/>
                <a:gd name="T7" fmla="*/ 6 h 90"/>
                <a:gd name="T8" fmla="*/ 6 w 90"/>
                <a:gd name="T9" fmla="*/ 35 h 90"/>
              </a:gdLst>
              <a:ahLst/>
              <a:cxnLst>
                <a:cxn ang="0">
                  <a:pos x="T0" y="T1"/>
                </a:cxn>
                <a:cxn ang="0">
                  <a:pos x="T2" y="T3"/>
                </a:cxn>
                <a:cxn ang="0">
                  <a:pos x="T4" y="T5"/>
                </a:cxn>
                <a:cxn ang="0">
                  <a:pos x="T6" y="T7"/>
                </a:cxn>
                <a:cxn ang="0">
                  <a:pos x="T8" y="T9"/>
                </a:cxn>
              </a:cxnLst>
              <a:rect l="0" t="0" r="r" b="b"/>
              <a:pathLst>
                <a:path w="90" h="90">
                  <a:moveTo>
                    <a:pt x="6" y="35"/>
                  </a:moveTo>
                  <a:cubicBezTo>
                    <a:pt x="0" y="57"/>
                    <a:pt x="13" y="79"/>
                    <a:pt x="35" y="85"/>
                  </a:cubicBezTo>
                  <a:cubicBezTo>
                    <a:pt x="57" y="90"/>
                    <a:pt x="79" y="77"/>
                    <a:pt x="85" y="55"/>
                  </a:cubicBezTo>
                  <a:cubicBezTo>
                    <a:pt x="90" y="33"/>
                    <a:pt x="77" y="11"/>
                    <a:pt x="55" y="6"/>
                  </a:cubicBezTo>
                  <a:cubicBezTo>
                    <a:pt x="33" y="0"/>
                    <a:pt x="11" y="13"/>
                    <a:pt x="6"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2" name="Freeform 193"/>
            <p:cNvSpPr/>
            <p:nvPr/>
          </p:nvSpPr>
          <p:spPr bwMode="auto">
            <a:xfrm>
              <a:off x="2834" y="1531"/>
              <a:ext cx="102" cy="52"/>
            </a:xfrm>
            <a:custGeom>
              <a:avLst/>
              <a:gdLst>
                <a:gd name="T0" fmla="*/ 6 w 43"/>
                <a:gd name="T1" fmla="*/ 17 h 22"/>
                <a:gd name="T2" fmla="*/ 11 w 43"/>
                <a:gd name="T3" fmla="*/ 16 h 22"/>
                <a:gd name="T4" fmla="*/ 21 w 43"/>
                <a:gd name="T5" fmla="*/ 14 h 22"/>
                <a:gd name="T6" fmla="*/ 30 w 43"/>
                <a:gd name="T7" fmla="*/ 19 h 22"/>
                <a:gd name="T8" fmla="*/ 40 w 43"/>
                <a:gd name="T9" fmla="*/ 20 h 22"/>
                <a:gd name="T10" fmla="*/ 40 w 43"/>
                <a:gd name="T11" fmla="*/ 10 h 22"/>
                <a:gd name="T12" fmla="*/ 23 w 43"/>
                <a:gd name="T13" fmla="*/ 1 h 22"/>
                <a:gd name="T14" fmla="*/ 5 w 43"/>
                <a:gd name="T15" fmla="*/ 4 h 22"/>
                <a:gd name="T16" fmla="*/ 2 w 43"/>
                <a:gd name="T17" fmla="*/ 13 h 22"/>
                <a:gd name="T18" fmla="*/ 6 w 43"/>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
                  <a:moveTo>
                    <a:pt x="6" y="17"/>
                  </a:moveTo>
                  <a:cubicBezTo>
                    <a:pt x="8" y="17"/>
                    <a:pt x="9" y="17"/>
                    <a:pt x="11" y="16"/>
                  </a:cubicBezTo>
                  <a:cubicBezTo>
                    <a:pt x="14" y="14"/>
                    <a:pt x="18" y="14"/>
                    <a:pt x="21" y="14"/>
                  </a:cubicBezTo>
                  <a:cubicBezTo>
                    <a:pt x="25" y="15"/>
                    <a:pt x="28" y="17"/>
                    <a:pt x="30" y="19"/>
                  </a:cubicBezTo>
                  <a:cubicBezTo>
                    <a:pt x="33" y="22"/>
                    <a:pt x="37" y="22"/>
                    <a:pt x="40" y="20"/>
                  </a:cubicBezTo>
                  <a:cubicBezTo>
                    <a:pt x="43" y="17"/>
                    <a:pt x="43" y="13"/>
                    <a:pt x="40" y="10"/>
                  </a:cubicBezTo>
                  <a:cubicBezTo>
                    <a:pt x="36" y="5"/>
                    <a:pt x="30" y="2"/>
                    <a:pt x="23" y="1"/>
                  </a:cubicBezTo>
                  <a:cubicBezTo>
                    <a:pt x="17" y="0"/>
                    <a:pt x="10" y="1"/>
                    <a:pt x="5" y="4"/>
                  </a:cubicBezTo>
                  <a:cubicBezTo>
                    <a:pt x="1" y="6"/>
                    <a:pt x="0" y="10"/>
                    <a:pt x="2" y="13"/>
                  </a:cubicBezTo>
                  <a:cubicBezTo>
                    <a:pt x="3" y="15"/>
                    <a:pt x="4" y="16"/>
                    <a:pt x="6"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3" name="Freeform 194"/>
            <p:cNvSpPr/>
            <p:nvPr/>
          </p:nvSpPr>
          <p:spPr bwMode="auto">
            <a:xfrm>
              <a:off x="2798" y="1628"/>
              <a:ext cx="126" cy="93"/>
            </a:xfrm>
            <a:custGeom>
              <a:avLst/>
              <a:gdLst>
                <a:gd name="T0" fmla="*/ 1 w 53"/>
                <a:gd name="T1" fmla="*/ 16 h 39"/>
                <a:gd name="T2" fmla="*/ 11 w 53"/>
                <a:gd name="T3" fmla="*/ 30 h 39"/>
                <a:gd name="T4" fmla="*/ 41 w 53"/>
                <a:gd name="T5" fmla="*/ 35 h 39"/>
                <a:gd name="T6" fmla="*/ 47 w 53"/>
                <a:gd name="T7" fmla="*/ 32 h 39"/>
                <a:gd name="T8" fmla="*/ 52 w 53"/>
                <a:gd name="T9" fmla="*/ 23 h 39"/>
                <a:gd name="T10" fmla="*/ 51 w 53"/>
                <a:gd name="T11" fmla="*/ 23 h 39"/>
                <a:gd name="T12" fmla="*/ 51 w 53"/>
                <a:gd name="T13" fmla="*/ 22 h 39"/>
                <a:gd name="T14" fmla="*/ 44 w 53"/>
                <a:gd name="T15" fmla="*/ 20 h 39"/>
                <a:gd name="T16" fmla="*/ 33 w 53"/>
                <a:gd name="T17" fmla="*/ 16 h 39"/>
                <a:gd name="T18" fmla="*/ 22 w 53"/>
                <a:gd name="T19" fmla="*/ 6 h 39"/>
                <a:gd name="T20" fmla="*/ 8 w 53"/>
                <a:gd name="T21" fmla="*/ 2 h 39"/>
                <a:gd name="T22" fmla="*/ 1 w 53"/>
                <a:gd name="T2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39">
                  <a:moveTo>
                    <a:pt x="1" y="16"/>
                  </a:moveTo>
                  <a:cubicBezTo>
                    <a:pt x="3" y="22"/>
                    <a:pt x="7" y="26"/>
                    <a:pt x="11" y="30"/>
                  </a:cubicBezTo>
                  <a:cubicBezTo>
                    <a:pt x="20" y="36"/>
                    <a:pt x="31" y="39"/>
                    <a:pt x="41" y="35"/>
                  </a:cubicBezTo>
                  <a:cubicBezTo>
                    <a:pt x="43" y="35"/>
                    <a:pt x="45" y="34"/>
                    <a:pt x="47" y="32"/>
                  </a:cubicBezTo>
                  <a:cubicBezTo>
                    <a:pt x="50" y="30"/>
                    <a:pt x="53" y="27"/>
                    <a:pt x="52" y="23"/>
                  </a:cubicBezTo>
                  <a:cubicBezTo>
                    <a:pt x="51" y="23"/>
                    <a:pt x="51" y="23"/>
                    <a:pt x="51" y="23"/>
                  </a:cubicBezTo>
                  <a:cubicBezTo>
                    <a:pt x="51" y="23"/>
                    <a:pt x="51" y="22"/>
                    <a:pt x="51" y="22"/>
                  </a:cubicBezTo>
                  <a:cubicBezTo>
                    <a:pt x="49" y="20"/>
                    <a:pt x="46" y="20"/>
                    <a:pt x="44" y="20"/>
                  </a:cubicBezTo>
                  <a:cubicBezTo>
                    <a:pt x="40" y="20"/>
                    <a:pt x="37" y="19"/>
                    <a:pt x="33" y="16"/>
                  </a:cubicBezTo>
                  <a:cubicBezTo>
                    <a:pt x="29" y="13"/>
                    <a:pt x="26" y="9"/>
                    <a:pt x="22" y="6"/>
                  </a:cubicBezTo>
                  <a:cubicBezTo>
                    <a:pt x="18" y="2"/>
                    <a:pt x="12" y="0"/>
                    <a:pt x="8" y="2"/>
                  </a:cubicBezTo>
                  <a:cubicBezTo>
                    <a:pt x="3" y="4"/>
                    <a:pt x="0" y="11"/>
                    <a:pt x="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4" name="Freeform 195"/>
            <p:cNvSpPr>
              <a:spLocks noEditPoints="1"/>
            </p:cNvSpPr>
            <p:nvPr/>
          </p:nvSpPr>
          <p:spPr bwMode="auto">
            <a:xfrm>
              <a:off x="2795" y="1626"/>
              <a:ext cx="131" cy="95"/>
            </a:xfrm>
            <a:custGeom>
              <a:avLst/>
              <a:gdLst>
                <a:gd name="T0" fmla="*/ 12 w 55"/>
                <a:gd name="T1" fmla="*/ 32 h 40"/>
                <a:gd name="T2" fmla="*/ 1 w 55"/>
                <a:gd name="T3" fmla="*/ 18 h 40"/>
                <a:gd name="T4" fmla="*/ 1 w 55"/>
                <a:gd name="T5" fmla="*/ 18 h 40"/>
                <a:gd name="T6" fmla="*/ 8 w 55"/>
                <a:gd name="T7" fmla="*/ 2 h 40"/>
                <a:gd name="T8" fmla="*/ 24 w 55"/>
                <a:gd name="T9" fmla="*/ 6 h 40"/>
                <a:gd name="T10" fmla="*/ 29 w 55"/>
                <a:gd name="T11" fmla="*/ 11 h 40"/>
                <a:gd name="T12" fmla="*/ 35 w 55"/>
                <a:gd name="T13" fmla="*/ 16 h 40"/>
                <a:gd name="T14" fmla="*/ 45 w 55"/>
                <a:gd name="T15" fmla="*/ 20 h 40"/>
                <a:gd name="T16" fmla="*/ 46 w 55"/>
                <a:gd name="T17" fmla="*/ 20 h 40"/>
                <a:gd name="T18" fmla="*/ 52 w 55"/>
                <a:gd name="T19" fmla="*/ 22 h 40"/>
                <a:gd name="T20" fmla="*/ 53 w 55"/>
                <a:gd name="T21" fmla="*/ 23 h 40"/>
                <a:gd name="T22" fmla="*/ 54 w 55"/>
                <a:gd name="T23" fmla="*/ 24 h 40"/>
                <a:gd name="T24" fmla="*/ 49 w 55"/>
                <a:gd name="T25" fmla="*/ 34 h 40"/>
                <a:gd name="T26" fmla="*/ 43 w 55"/>
                <a:gd name="T27" fmla="*/ 38 h 40"/>
                <a:gd name="T28" fmla="*/ 25 w 55"/>
                <a:gd name="T29" fmla="*/ 38 h 40"/>
                <a:gd name="T30" fmla="*/ 12 w 55"/>
                <a:gd name="T31" fmla="*/ 32 h 40"/>
                <a:gd name="T32" fmla="*/ 51 w 55"/>
                <a:gd name="T33" fmla="*/ 25 h 40"/>
                <a:gd name="T34" fmla="*/ 51 w 55"/>
                <a:gd name="T35" fmla="*/ 24 h 40"/>
                <a:gd name="T36" fmla="*/ 46 w 55"/>
                <a:gd name="T37" fmla="*/ 22 h 40"/>
                <a:gd name="T38" fmla="*/ 45 w 55"/>
                <a:gd name="T39" fmla="*/ 22 h 40"/>
                <a:gd name="T40" fmla="*/ 34 w 55"/>
                <a:gd name="T41" fmla="*/ 18 h 40"/>
                <a:gd name="T42" fmla="*/ 27 w 55"/>
                <a:gd name="T43" fmla="*/ 13 h 40"/>
                <a:gd name="T44" fmla="*/ 22 w 55"/>
                <a:gd name="T45" fmla="*/ 8 h 40"/>
                <a:gd name="T46" fmla="*/ 9 w 55"/>
                <a:gd name="T47" fmla="*/ 5 h 40"/>
                <a:gd name="T48" fmla="*/ 4 w 55"/>
                <a:gd name="T49" fmla="*/ 17 h 40"/>
                <a:gd name="T50" fmla="*/ 4 w 55"/>
                <a:gd name="T51" fmla="*/ 17 h 40"/>
                <a:gd name="T52" fmla="*/ 13 w 55"/>
                <a:gd name="T53" fmla="*/ 29 h 40"/>
                <a:gd name="T54" fmla="*/ 42 w 55"/>
                <a:gd name="T55" fmla="*/ 35 h 40"/>
                <a:gd name="T56" fmla="*/ 47 w 55"/>
                <a:gd name="T57" fmla="*/ 32 h 40"/>
                <a:gd name="T58" fmla="*/ 51 w 55"/>
                <a:gd name="T59" fmla="*/ 26 h 40"/>
                <a:gd name="T60" fmla="*/ 51 w 55"/>
                <a:gd name="T61"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40">
                  <a:moveTo>
                    <a:pt x="12" y="32"/>
                  </a:moveTo>
                  <a:cubicBezTo>
                    <a:pt x="6" y="28"/>
                    <a:pt x="2" y="23"/>
                    <a:pt x="1" y="18"/>
                  </a:cubicBezTo>
                  <a:cubicBezTo>
                    <a:pt x="1" y="18"/>
                    <a:pt x="1" y="18"/>
                    <a:pt x="1" y="18"/>
                  </a:cubicBezTo>
                  <a:cubicBezTo>
                    <a:pt x="0" y="12"/>
                    <a:pt x="2" y="5"/>
                    <a:pt x="8" y="2"/>
                  </a:cubicBezTo>
                  <a:cubicBezTo>
                    <a:pt x="13" y="0"/>
                    <a:pt x="19" y="1"/>
                    <a:pt x="24" y="6"/>
                  </a:cubicBezTo>
                  <a:cubicBezTo>
                    <a:pt x="26" y="7"/>
                    <a:pt x="28" y="9"/>
                    <a:pt x="29" y="11"/>
                  </a:cubicBezTo>
                  <a:cubicBezTo>
                    <a:pt x="31" y="13"/>
                    <a:pt x="33" y="15"/>
                    <a:pt x="35" y="16"/>
                  </a:cubicBezTo>
                  <a:cubicBezTo>
                    <a:pt x="38" y="18"/>
                    <a:pt x="41" y="19"/>
                    <a:pt x="45" y="20"/>
                  </a:cubicBezTo>
                  <a:cubicBezTo>
                    <a:pt x="45" y="20"/>
                    <a:pt x="46" y="20"/>
                    <a:pt x="46" y="20"/>
                  </a:cubicBezTo>
                  <a:cubicBezTo>
                    <a:pt x="48" y="20"/>
                    <a:pt x="51" y="20"/>
                    <a:pt x="52" y="22"/>
                  </a:cubicBezTo>
                  <a:cubicBezTo>
                    <a:pt x="53" y="22"/>
                    <a:pt x="53" y="23"/>
                    <a:pt x="53" y="23"/>
                  </a:cubicBezTo>
                  <a:cubicBezTo>
                    <a:pt x="54" y="24"/>
                    <a:pt x="54" y="24"/>
                    <a:pt x="54" y="24"/>
                  </a:cubicBezTo>
                  <a:cubicBezTo>
                    <a:pt x="55" y="27"/>
                    <a:pt x="53" y="31"/>
                    <a:pt x="49" y="34"/>
                  </a:cubicBezTo>
                  <a:cubicBezTo>
                    <a:pt x="47" y="36"/>
                    <a:pt x="44" y="37"/>
                    <a:pt x="43" y="38"/>
                  </a:cubicBezTo>
                  <a:cubicBezTo>
                    <a:pt x="37" y="40"/>
                    <a:pt x="31" y="40"/>
                    <a:pt x="25" y="38"/>
                  </a:cubicBezTo>
                  <a:cubicBezTo>
                    <a:pt x="21" y="37"/>
                    <a:pt x="16" y="35"/>
                    <a:pt x="12" y="32"/>
                  </a:cubicBezTo>
                  <a:close/>
                  <a:moveTo>
                    <a:pt x="51" y="25"/>
                  </a:moveTo>
                  <a:cubicBezTo>
                    <a:pt x="51" y="24"/>
                    <a:pt x="51" y="24"/>
                    <a:pt x="51" y="24"/>
                  </a:cubicBezTo>
                  <a:cubicBezTo>
                    <a:pt x="50" y="23"/>
                    <a:pt x="48" y="23"/>
                    <a:pt x="46" y="22"/>
                  </a:cubicBezTo>
                  <a:cubicBezTo>
                    <a:pt x="46" y="22"/>
                    <a:pt x="45" y="22"/>
                    <a:pt x="45" y="22"/>
                  </a:cubicBezTo>
                  <a:cubicBezTo>
                    <a:pt x="41" y="22"/>
                    <a:pt x="38" y="21"/>
                    <a:pt x="34" y="18"/>
                  </a:cubicBezTo>
                  <a:cubicBezTo>
                    <a:pt x="31" y="17"/>
                    <a:pt x="29" y="15"/>
                    <a:pt x="27" y="13"/>
                  </a:cubicBezTo>
                  <a:cubicBezTo>
                    <a:pt x="26" y="11"/>
                    <a:pt x="24" y="9"/>
                    <a:pt x="22" y="8"/>
                  </a:cubicBezTo>
                  <a:cubicBezTo>
                    <a:pt x="18" y="4"/>
                    <a:pt x="13" y="3"/>
                    <a:pt x="9" y="5"/>
                  </a:cubicBezTo>
                  <a:cubicBezTo>
                    <a:pt x="4" y="6"/>
                    <a:pt x="3" y="13"/>
                    <a:pt x="4" y="17"/>
                  </a:cubicBezTo>
                  <a:cubicBezTo>
                    <a:pt x="4" y="17"/>
                    <a:pt x="4" y="17"/>
                    <a:pt x="4" y="17"/>
                  </a:cubicBezTo>
                  <a:cubicBezTo>
                    <a:pt x="5" y="23"/>
                    <a:pt x="10" y="27"/>
                    <a:pt x="13" y="29"/>
                  </a:cubicBezTo>
                  <a:cubicBezTo>
                    <a:pt x="22" y="36"/>
                    <a:pt x="33" y="38"/>
                    <a:pt x="42" y="35"/>
                  </a:cubicBezTo>
                  <a:cubicBezTo>
                    <a:pt x="43" y="35"/>
                    <a:pt x="45" y="34"/>
                    <a:pt x="47" y="32"/>
                  </a:cubicBezTo>
                  <a:cubicBezTo>
                    <a:pt x="48" y="31"/>
                    <a:pt x="52" y="28"/>
                    <a:pt x="51" y="26"/>
                  </a:cubicBezTo>
                  <a:lnTo>
                    <a:pt x="51"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5" name="Freeform 196"/>
            <p:cNvSpPr/>
            <p:nvPr/>
          </p:nvSpPr>
          <p:spPr bwMode="auto">
            <a:xfrm>
              <a:off x="2903" y="1683"/>
              <a:ext cx="21" cy="22"/>
            </a:xfrm>
            <a:custGeom>
              <a:avLst/>
              <a:gdLst>
                <a:gd name="T0" fmla="*/ 0 w 9"/>
                <a:gd name="T1" fmla="*/ 5 h 9"/>
                <a:gd name="T2" fmla="*/ 3 w 9"/>
                <a:gd name="T3" fmla="*/ 9 h 9"/>
                <a:gd name="T4" fmla="*/ 8 w 9"/>
                <a:gd name="T5" fmla="*/ 0 h 9"/>
                <a:gd name="T6" fmla="*/ 7 w 9"/>
                <a:gd name="T7" fmla="*/ 0 h 9"/>
                <a:gd name="T8" fmla="*/ 4 w 9"/>
                <a:gd name="T9" fmla="*/ 3 h 9"/>
                <a:gd name="T10" fmla="*/ 0 w 9"/>
                <a:gd name="T11" fmla="*/ 5 h 9"/>
              </a:gdLst>
              <a:ahLst/>
              <a:cxnLst>
                <a:cxn ang="0">
                  <a:pos x="T0" y="T1"/>
                </a:cxn>
                <a:cxn ang="0">
                  <a:pos x="T2" y="T3"/>
                </a:cxn>
                <a:cxn ang="0">
                  <a:pos x="T4" y="T5"/>
                </a:cxn>
                <a:cxn ang="0">
                  <a:pos x="T6" y="T7"/>
                </a:cxn>
                <a:cxn ang="0">
                  <a:pos x="T8" y="T9"/>
                </a:cxn>
                <a:cxn ang="0">
                  <a:pos x="T10" y="T11"/>
                </a:cxn>
              </a:cxnLst>
              <a:rect l="0" t="0" r="r" b="b"/>
              <a:pathLst>
                <a:path w="9" h="9">
                  <a:moveTo>
                    <a:pt x="0" y="5"/>
                  </a:moveTo>
                  <a:cubicBezTo>
                    <a:pt x="2" y="6"/>
                    <a:pt x="3" y="7"/>
                    <a:pt x="3" y="9"/>
                  </a:cubicBezTo>
                  <a:cubicBezTo>
                    <a:pt x="6" y="7"/>
                    <a:pt x="9" y="4"/>
                    <a:pt x="8" y="0"/>
                  </a:cubicBezTo>
                  <a:cubicBezTo>
                    <a:pt x="7" y="0"/>
                    <a:pt x="7" y="0"/>
                    <a:pt x="7" y="0"/>
                  </a:cubicBezTo>
                  <a:cubicBezTo>
                    <a:pt x="7" y="0"/>
                    <a:pt x="5" y="2"/>
                    <a:pt x="4" y="3"/>
                  </a:cubicBezTo>
                  <a:cubicBezTo>
                    <a:pt x="3" y="3"/>
                    <a:pt x="1" y="4"/>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6" name="Freeform 197"/>
            <p:cNvSpPr/>
            <p:nvPr/>
          </p:nvSpPr>
          <p:spPr bwMode="auto">
            <a:xfrm>
              <a:off x="2941" y="1555"/>
              <a:ext cx="83" cy="97"/>
            </a:xfrm>
            <a:custGeom>
              <a:avLst/>
              <a:gdLst>
                <a:gd name="T0" fmla="*/ 19 w 35"/>
                <a:gd name="T1" fmla="*/ 10 h 41"/>
                <a:gd name="T2" fmla="*/ 22 w 35"/>
                <a:gd name="T3" fmla="*/ 19 h 41"/>
                <a:gd name="T4" fmla="*/ 27 w 35"/>
                <a:gd name="T5" fmla="*/ 25 h 41"/>
                <a:gd name="T6" fmla="*/ 32 w 35"/>
                <a:gd name="T7" fmla="*/ 27 h 41"/>
                <a:gd name="T8" fmla="*/ 32 w 35"/>
                <a:gd name="T9" fmla="*/ 37 h 41"/>
                <a:gd name="T10" fmla="*/ 21 w 35"/>
                <a:gd name="T11" fmla="*/ 40 h 41"/>
                <a:gd name="T12" fmla="*/ 4 w 35"/>
                <a:gd name="T13" fmla="*/ 27 h 41"/>
                <a:gd name="T14" fmla="*/ 4 w 35"/>
                <a:gd name="T15" fmla="*/ 7 h 41"/>
                <a:gd name="T16" fmla="*/ 19 w 35"/>
                <a:gd name="T1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1">
                  <a:moveTo>
                    <a:pt x="19" y="10"/>
                  </a:moveTo>
                  <a:cubicBezTo>
                    <a:pt x="20" y="13"/>
                    <a:pt x="20" y="16"/>
                    <a:pt x="22" y="19"/>
                  </a:cubicBezTo>
                  <a:cubicBezTo>
                    <a:pt x="23" y="21"/>
                    <a:pt x="24" y="24"/>
                    <a:pt x="27" y="25"/>
                  </a:cubicBezTo>
                  <a:cubicBezTo>
                    <a:pt x="29" y="26"/>
                    <a:pt x="31" y="26"/>
                    <a:pt x="32" y="27"/>
                  </a:cubicBezTo>
                  <a:cubicBezTo>
                    <a:pt x="35" y="30"/>
                    <a:pt x="35" y="35"/>
                    <a:pt x="32" y="37"/>
                  </a:cubicBezTo>
                  <a:cubicBezTo>
                    <a:pt x="29" y="40"/>
                    <a:pt x="25" y="41"/>
                    <a:pt x="21" y="40"/>
                  </a:cubicBezTo>
                  <a:cubicBezTo>
                    <a:pt x="14" y="39"/>
                    <a:pt x="7" y="34"/>
                    <a:pt x="4" y="27"/>
                  </a:cubicBezTo>
                  <a:cubicBezTo>
                    <a:pt x="1" y="22"/>
                    <a:pt x="0" y="12"/>
                    <a:pt x="4" y="7"/>
                  </a:cubicBezTo>
                  <a:cubicBezTo>
                    <a:pt x="8" y="0"/>
                    <a:pt x="16" y="5"/>
                    <a:pt x="1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7" name="Freeform 198"/>
            <p:cNvSpPr/>
            <p:nvPr/>
          </p:nvSpPr>
          <p:spPr bwMode="auto">
            <a:xfrm>
              <a:off x="2686" y="1509"/>
              <a:ext cx="81" cy="98"/>
            </a:xfrm>
            <a:custGeom>
              <a:avLst/>
              <a:gdLst>
                <a:gd name="T0" fmla="*/ 19 w 34"/>
                <a:gd name="T1" fmla="*/ 11 h 41"/>
                <a:gd name="T2" fmla="*/ 21 w 34"/>
                <a:gd name="T3" fmla="*/ 19 h 41"/>
                <a:gd name="T4" fmla="*/ 26 w 34"/>
                <a:gd name="T5" fmla="*/ 26 h 41"/>
                <a:gd name="T6" fmla="*/ 31 w 34"/>
                <a:gd name="T7" fmla="*/ 29 h 41"/>
                <a:gd name="T8" fmla="*/ 30 w 34"/>
                <a:gd name="T9" fmla="*/ 39 h 41"/>
                <a:gd name="T10" fmla="*/ 19 w 34"/>
                <a:gd name="T11" fmla="*/ 40 h 41"/>
                <a:gd name="T12" fmla="*/ 3 w 34"/>
                <a:gd name="T13" fmla="*/ 26 h 41"/>
                <a:gd name="T14" fmla="*/ 4 w 34"/>
                <a:gd name="T15" fmla="*/ 6 h 41"/>
                <a:gd name="T16" fmla="*/ 19 w 34"/>
                <a:gd name="T1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1">
                  <a:moveTo>
                    <a:pt x="19" y="11"/>
                  </a:moveTo>
                  <a:cubicBezTo>
                    <a:pt x="20" y="13"/>
                    <a:pt x="20" y="16"/>
                    <a:pt x="21" y="19"/>
                  </a:cubicBezTo>
                  <a:cubicBezTo>
                    <a:pt x="22" y="22"/>
                    <a:pt x="23" y="24"/>
                    <a:pt x="26" y="26"/>
                  </a:cubicBezTo>
                  <a:cubicBezTo>
                    <a:pt x="28" y="27"/>
                    <a:pt x="30" y="27"/>
                    <a:pt x="31" y="29"/>
                  </a:cubicBezTo>
                  <a:cubicBezTo>
                    <a:pt x="34" y="31"/>
                    <a:pt x="33" y="36"/>
                    <a:pt x="30" y="39"/>
                  </a:cubicBezTo>
                  <a:cubicBezTo>
                    <a:pt x="27" y="41"/>
                    <a:pt x="23" y="41"/>
                    <a:pt x="19" y="40"/>
                  </a:cubicBezTo>
                  <a:cubicBezTo>
                    <a:pt x="12" y="39"/>
                    <a:pt x="5" y="33"/>
                    <a:pt x="3" y="26"/>
                  </a:cubicBezTo>
                  <a:cubicBezTo>
                    <a:pt x="0" y="20"/>
                    <a:pt x="0" y="11"/>
                    <a:pt x="4" y="6"/>
                  </a:cubicBezTo>
                  <a:cubicBezTo>
                    <a:pt x="9" y="0"/>
                    <a:pt x="17" y="5"/>
                    <a:pt x="19"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8" name="Freeform 199"/>
            <p:cNvSpPr/>
            <p:nvPr/>
          </p:nvSpPr>
          <p:spPr bwMode="auto">
            <a:xfrm>
              <a:off x="3096" y="1885"/>
              <a:ext cx="235" cy="236"/>
            </a:xfrm>
            <a:custGeom>
              <a:avLst/>
              <a:gdLst>
                <a:gd name="T0" fmla="*/ 97 w 99"/>
                <a:gd name="T1" fmla="*/ 52 h 99"/>
                <a:gd name="T2" fmla="*/ 52 w 99"/>
                <a:gd name="T3" fmla="*/ 97 h 99"/>
                <a:gd name="T4" fmla="*/ 47 w 99"/>
                <a:gd name="T5" fmla="*/ 97 h 99"/>
                <a:gd name="T6" fmla="*/ 3 w 99"/>
                <a:gd name="T7" fmla="*/ 52 h 99"/>
                <a:gd name="T8" fmla="*/ 3 w 99"/>
                <a:gd name="T9" fmla="*/ 47 h 99"/>
                <a:gd name="T10" fmla="*/ 47 w 99"/>
                <a:gd name="T11" fmla="*/ 3 h 99"/>
                <a:gd name="T12" fmla="*/ 52 w 99"/>
                <a:gd name="T13" fmla="*/ 3 h 99"/>
                <a:gd name="T14" fmla="*/ 97 w 99"/>
                <a:gd name="T15" fmla="*/ 47 h 99"/>
                <a:gd name="T16" fmla="*/ 97 w 99"/>
                <a:gd name="T17"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97" y="52"/>
                  </a:moveTo>
                  <a:cubicBezTo>
                    <a:pt x="68" y="60"/>
                    <a:pt x="59" y="68"/>
                    <a:pt x="52" y="97"/>
                  </a:cubicBezTo>
                  <a:cubicBezTo>
                    <a:pt x="52" y="99"/>
                    <a:pt x="48" y="99"/>
                    <a:pt x="47" y="97"/>
                  </a:cubicBezTo>
                  <a:cubicBezTo>
                    <a:pt x="40" y="68"/>
                    <a:pt x="32" y="60"/>
                    <a:pt x="3" y="52"/>
                  </a:cubicBezTo>
                  <a:cubicBezTo>
                    <a:pt x="0" y="52"/>
                    <a:pt x="0" y="48"/>
                    <a:pt x="3" y="47"/>
                  </a:cubicBezTo>
                  <a:cubicBezTo>
                    <a:pt x="32" y="40"/>
                    <a:pt x="40" y="32"/>
                    <a:pt x="47" y="3"/>
                  </a:cubicBezTo>
                  <a:cubicBezTo>
                    <a:pt x="48" y="0"/>
                    <a:pt x="52" y="0"/>
                    <a:pt x="52" y="3"/>
                  </a:cubicBezTo>
                  <a:cubicBezTo>
                    <a:pt x="59" y="32"/>
                    <a:pt x="68" y="40"/>
                    <a:pt x="97" y="47"/>
                  </a:cubicBezTo>
                  <a:cubicBezTo>
                    <a:pt x="99" y="48"/>
                    <a:pt x="99" y="52"/>
                    <a:pt x="97" y="52"/>
                  </a:cubicBezTo>
                  <a:close/>
                </a:path>
              </a:pathLst>
            </a:custGeom>
            <a:solidFill>
              <a:srgbClr val="FFFFFF"/>
            </a:solidFill>
            <a:ln w="12700" cap="rnd">
              <a:solidFill>
                <a:srgbClr val="000000"/>
              </a:solidFill>
              <a:prstDash val="solid"/>
              <a:round/>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299" name="Freeform 200"/>
            <p:cNvSpPr/>
            <p:nvPr/>
          </p:nvSpPr>
          <p:spPr bwMode="auto">
            <a:xfrm>
              <a:off x="2400" y="1114"/>
              <a:ext cx="236" cy="234"/>
            </a:xfrm>
            <a:custGeom>
              <a:avLst/>
              <a:gdLst>
                <a:gd name="T0" fmla="*/ 96 w 99"/>
                <a:gd name="T1" fmla="*/ 52 h 98"/>
                <a:gd name="T2" fmla="*/ 52 w 99"/>
                <a:gd name="T3" fmla="*/ 96 h 98"/>
                <a:gd name="T4" fmla="*/ 47 w 99"/>
                <a:gd name="T5" fmla="*/ 96 h 98"/>
                <a:gd name="T6" fmla="*/ 3 w 99"/>
                <a:gd name="T7" fmla="*/ 52 h 98"/>
                <a:gd name="T8" fmla="*/ 3 w 99"/>
                <a:gd name="T9" fmla="*/ 47 h 98"/>
                <a:gd name="T10" fmla="*/ 47 w 99"/>
                <a:gd name="T11" fmla="*/ 3 h 98"/>
                <a:gd name="T12" fmla="*/ 52 w 99"/>
                <a:gd name="T13" fmla="*/ 3 h 98"/>
                <a:gd name="T14" fmla="*/ 96 w 99"/>
                <a:gd name="T15" fmla="*/ 47 h 98"/>
                <a:gd name="T16" fmla="*/ 96 w 99"/>
                <a:gd name="T17"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8">
                  <a:moveTo>
                    <a:pt x="96" y="52"/>
                  </a:moveTo>
                  <a:cubicBezTo>
                    <a:pt x="67" y="59"/>
                    <a:pt x="59" y="67"/>
                    <a:pt x="52" y="96"/>
                  </a:cubicBezTo>
                  <a:cubicBezTo>
                    <a:pt x="51" y="98"/>
                    <a:pt x="48" y="98"/>
                    <a:pt x="47" y="96"/>
                  </a:cubicBezTo>
                  <a:cubicBezTo>
                    <a:pt x="40" y="67"/>
                    <a:pt x="31" y="59"/>
                    <a:pt x="3" y="52"/>
                  </a:cubicBezTo>
                  <a:cubicBezTo>
                    <a:pt x="0" y="51"/>
                    <a:pt x="0" y="47"/>
                    <a:pt x="3" y="47"/>
                  </a:cubicBezTo>
                  <a:cubicBezTo>
                    <a:pt x="31" y="40"/>
                    <a:pt x="40" y="31"/>
                    <a:pt x="47" y="3"/>
                  </a:cubicBezTo>
                  <a:cubicBezTo>
                    <a:pt x="48" y="0"/>
                    <a:pt x="51" y="0"/>
                    <a:pt x="52" y="3"/>
                  </a:cubicBezTo>
                  <a:cubicBezTo>
                    <a:pt x="59" y="31"/>
                    <a:pt x="67" y="40"/>
                    <a:pt x="96" y="47"/>
                  </a:cubicBezTo>
                  <a:cubicBezTo>
                    <a:pt x="99" y="47"/>
                    <a:pt x="99" y="51"/>
                    <a:pt x="96" y="52"/>
                  </a:cubicBezTo>
                  <a:close/>
                </a:path>
              </a:pathLst>
            </a:custGeom>
            <a:solidFill>
              <a:srgbClr val="FFFFFF"/>
            </a:solidFill>
            <a:ln w="12700" cap="rnd">
              <a:solidFill>
                <a:srgbClr val="000000"/>
              </a:solidFill>
              <a:prstDash val="solid"/>
              <a:round/>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300" name="Freeform 201"/>
            <p:cNvSpPr/>
            <p:nvPr/>
          </p:nvSpPr>
          <p:spPr bwMode="auto">
            <a:xfrm>
              <a:off x="3117" y="1807"/>
              <a:ext cx="72" cy="74"/>
            </a:xfrm>
            <a:custGeom>
              <a:avLst/>
              <a:gdLst>
                <a:gd name="T0" fmla="*/ 30 w 30"/>
                <a:gd name="T1" fmla="*/ 16 h 31"/>
                <a:gd name="T2" fmla="*/ 16 w 30"/>
                <a:gd name="T3" fmla="*/ 30 h 31"/>
                <a:gd name="T4" fmla="*/ 14 w 30"/>
                <a:gd name="T5" fmla="*/ 30 h 31"/>
                <a:gd name="T6" fmla="*/ 0 w 30"/>
                <a:gd name="T7" fmla="*/ 16 h 31"/>
                <a:gd name="T8" fmla="*/ 0 w 30"/>
                <a:gd name="T9" fmla="*/ 15 h 31"/>
                <a:gd name="T10" fmla="*/ 14 w 30"/>
                <a:gd name="T11" fmla="*/ 1 h 31"/>
                <a:gd name="T12" fmla="*/ 16 w 30"/>
                <a:gd name="T13" fmla="*/ 1 h 31"/>
                <a:gd name="T14" fmla="*/ 30 w 30"/>
                <a:gd name="T15" fmla="*/ 15 h 31"/>
                <a:gd name="T16" fmla="*/ 30 w 30"/>
                <a:gd name="T1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30" y="16"/>
                  </a:moveTo>
                  <a:cubicBezTo>
                    <a:pt x="21" y="19"/>
                    <a:pt x="18" y="21"/>
                    <a:pt x="16" y="30"/>
                  </a:cubicBezTo>
                  <a:cubicBezTo>
                    <a:pt x="16" y="31"/>
                    <a:pt x="14" y="31"/>
                    <a:pt x="14" y="30"/>
                  </a:cubicBezTo>
                  <a:cubicBezTo>
                    <a:pt x="12" y="21"/>
                    <a:pt x="9" y="19"/>
                    <a:pt x="0" y="16"/>
                  </a:cubicBezTo>
                  <a:cubicBezTo>
                    <a:pt x="0" y="16"/>
                    <a:pt x="0" y="15"/>
                    <a:pt x="0" y="15"/>
                  </a:cubicBezTo>
                  <a:cubicBezTo>
                    <a:pt x="9" y="12"/>
                    <a:pt x="12" y="10"/>
                    <a:pt x="14" y="1"/>
                  </a:cubicBezTo>
                  <a:cubicBezTo>
                    <a:pt x="14" y="0"/>
                    <a:pt x="16" y="0"/>
                    <a:pt x="16" y="1"/>
                  </a:cubicBezTo>
                  <a:cubicBezTo>
                    <a:pt x="18" y="10"/>
                    <a:pt x="21" y="12"/>
                    <a:pt x="30" y="15"/>
                  </a:cubicBezTo>
                  <a:cubicBezTo>
                    <a:pt x="30" y="15"/>
                    <a:pt x="30" y="16"/>
                    <a:pt x="30" y="16"/>
                  </a:cubicBezTo>
                  <a:close/>
                </a:path>
              </a:pathLst>
            </a:custGeom>
            <a:solidFill>
              <a:srgbClr val="FFFFFF"/>
            </a:solidFill>
            <a:ln w="4763" cap="rnd">
              <a:solidFill>
                <a:srgbClr val="000000"/>
              </a:solidFill>
              <a:prstDash val="solid"/>
              <a:round/>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sp>
          <p:nvSpPr>
            <p:cNvPr id="301" name="Freeform 202"/>
            <p:cNvSpPr/>
            <p:nvPr/>
          </p:nvSpPr>
          <p:spPr bwMode="auto">
            <a:xfrm>
              <a:off x="2605" y="1329"/>
              <a:ext cx="69" cy="69"/>
            </a:xfrm>
            <a:custGeom>
              <a:avLst/>
              <a:gdLst>
                <a:gd name="T0" fmla="*/ 28 w 29"/>
                <a:gd name="T1" fmla="*/ 15 h 29"/>
                <a:gd name="T2" fmla="*/ 15 w 29"/>
                <a:gd name="T3" fmla="*/ 28 h 29"/>
                <a:gd name="T4" fmla="*/ 14 w 29"/>
                <a:gd name="T5" fmla="*/ 28 h 29"/>
                <a:gd name="T6" fmla="*/ 1 w 29"/>
                <a:gd name="T7" fmla="*/ 15 h 29"/>
                <a:gd name="T8" fmla="*/ 1 w 29"/>
                <a:gd name="T9" fmla="*/ 13 h 29"/>
                <a:gd name="T10" fmla="*/ 14 w 29"/>
                <a:gd name="T11" fmla="*/ 0 h 29"/>
                <a:gd name="T12" fmla="*/ 15 w 29"/>
                <a:gd name="T13" fmla="*/ 0 h 29"/>
                <a:gd name="T14" fmla="*/ 28 w 29"/>
                <a:gd name="T15" fmla="*/ 13 h 29"/>
                <a:gd name="T16" fmla="*/ 28 w 29"/>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15"/>
                  </a:moveTo>
                  <a:cubicBezTo>
                    <a:pt x="20" y="17"/>
                    <a:pt x="17" y="19"/>
                    <a:pt x="15" y="28"/>
                  </a:cubicBezTo>
                  <a:cubicBezTo>
                    <a:pt x="15" y="29"/>
                    <a:pt x="14" y="29"/>
                    <a:pt x="14" y="28"/>
                  </a:cubicBezTo>
                  <a:cubicBezTo>
                    <a:pt x="12" y="19"/>
                    <a:pt x="9" y="17"/>
                    <a:pt x="1" y="15"/>
                  </a:cubicBezTo>
                  <a:cubicBezTo>
                    <a:pt x="0" y="15"/>
                    <a:pt x="0" y="14"/>
                    <a:pt x="1" y="13"/>
                  </a:cubicBezTo>
                  <a:cubicBezTo>
                    <a:pt x="9" y="11"/>
                    <a:pt x="12" y="9"/>
                    <a:pt x="14" y="0"/>
                  </a:cubicBezTo>
                  <a:cubicBezTo>
                    <a:pt x="14" y="0"/>
                    <a:pt x="15" y="0"/>
                    <a:pt x="15" y="0"/>
                  </a:cubicBezTo>
                  <a:cubicBezTo>
                    <a:pt x="17" y="9"/>
                    <a:pt x="20" y="11"/>
                    <a:pt x="28" y="13"/>
                  </a:cubicBezTo>
                  <a:cubicBezTo>
                    <a:pt x="29" y="14"/>
                    <a:pt x="29" y="15"/>
                    <a:pt x="28" y="15"/>
                  </a:cubicBezTo>
                  <a:close/>
                </a:path>
              </a:pathLst>
            </a:custGeom>
            <a:solidFill>
              <a:srgbClr val="FFFFFF"/>
            </a:solidFill>
            <a:ln w="4763" cap="rnd">
              <a:solidFill>
                <a:srgbClr val="000000"/>
              </a:solidFill>
              <a:prstDash val="solid"/>
              <a:round/>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微软雅黑" panose="020B0503020204020204" charset="-122"/>
              </a:endParaRPr>
            </a:p>
          </p:txBody>
        </p:sp>
      </p:grpSp>
      <p:sp>
        <p:nvSpPr>
          <p:cNvPr id="16" name="PA_库_Rectangle: Rounded Corners 1"/>
          <p:cNvSpPr/>
          <p:nvPr>
            <p:custDataLst>
              <p:tags r:id="rId1"/>
            </p:custDataLst>
          </p:nvPr>
        </p:nvSpPr>
        <p:spPr>
          <a:xfrm>
            <a:off x="5955030" y="779145"/>
            <a:ext cx="90000" cy="5185410"/>
          </a:xfrm>
          <a:prstGeom prst="roundRect">
            <a:avLst>
              <a:gd name="adj" fmla="val 3058"/>
            </a:avLst>
          </a:prstGeom>
          <a:gradFill>
            <a:gsLst>
              <a:gs pos="0">
                <a:schemeClr val="accent1"/>
              </a:gs>
              <a:gs pos="100000">
                <a:schemeClr val="accent1">
                  <a:lumMod val="75000"/>
                </a:schemeClr>
              </a:gs>
            </a:gsLst>
            <a:lin ang="5400000" scaled="1"/>
          </a:gradFill>
          <a:ln w="12700">
            <a:solidFill>
              <a:schemeClr val="tx1"/>
            </a:solidFill>
          </a:ln>
          <a:effectLst>
            <a:outerShdw blurRad="977900" dist="3810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88"/>
                                        </p:tgtEl>
                                      </p:cBhvr>
                                      <p:by x="115000" y="115000"/>
                                    </p:animScale>
                                  </p:childTnLst>
                                </p:cTn>
                              </p:par>
                              <p:par>
                                <p:cTn id="16" presetID="47" presetClass="entr" presetSubtype="0" fill="hold" nodeType="withEffect">
                                  <p:stCondLst>
                                    <p:cond delay="0"/>
                                  </p:stCondLst>
                                  <p:childTnLst>
                                    <p:set>
                                      <p:cBhvr>
                                        <p:cTn id="17" dur="500"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anim calcmode="lin" valueType="num">
                                      <p:cBhvr>
                                        <p:cTn id="19" dur="500" fill="hold"/>
                                        <p:tgtEl>
                                          <p:spTgt spid="60"/>
                                        </p:tgtEl>
                                        <p:attrNameLst>
                                          <p:attrName>ppt_x</p:attrName>
                                        </p:attrNameLst>
                                      </p:cBhvr>
                                      <p:tavLst>
                                        <p:tav tm="0">
                                          <p:val>
                                            <p:strVal val="#ppt_x"/>
                                          </p:val>
                                        </p:tav>
                                        <p:tav tm="100000">
                                          <p:val>
                                            <p:strVal val="#ppt_x"/>
                                          </p:val>
                                        </p:tav>
                                      </p:tavLst>
                                    </p:anim>
                                    <p:anim calcmode="lin" valueType="num">
                                      <p:cBhvr>
                                        <p:cTn id="20" dur="500" fill="hold"/>
                                        <p:tgtEl>
                                          <p:spTgt spid="6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500" fill="hold">
                                          <p:stCondLst>
                                            <p:cond delay="0"/>
                                          </p:stCondLst>
                                        </p:cTn>
                                        <p:tgtEl>
                                          <p:spTgt spid="247"/>
                                        </p:tgtEl>
                                        <p:attrNameLst>
                                          <p:attrName>style.visibility</p:attrName>
                                        </p:attrNameLst>
                                      </p:cBhvr>
                                      <p:to>
                                        <p:strVal val="visible"/>
                                      </p:to>
                                    </p:set>
                                    <p:animEffect transition="in" filter="fade">
                                      <p:cBhvr>
                                        <p:cTn id="23" dur="500"/>
                                        <p:tgtEl>
                                          <p:spTgt spid="247"/>
                                        </p:tgtEl>
                                      </p:cBhvr>
                                    </p:animEffect>
                                    <p:anim calcmode="lin" valueType="num">
                                      <p:cBhvr>
                                        <p:cTn id="24" dur="500" fill="hold"/>
                                        <p:tgtEl>
                                          <p:spTgt spid="247"/>
                                        </p:tgtEl>
                                        <p:attrNameLst>
                                          <p:attrName>ppt_x</p:attrName>
                                        </p:attrNameLst>
                                      </p:cBhvr>
                                      <p:tavLst>
                                        <p:tav tm="0">
                                          <p:val>
                                            <p:strVal val="#ppt_x"/>
                                          </p:val>
                                        </p:tav>
                                        <p:tav tm="100000">
                                          <p:val>
                                            <p:strVal val="#ppt_x"/>
                                          </p:val>
                                        </p:tav>
                                      </p:tavLst>
                                    </p:anim>
                                    <p:anim calcmode="lin" valueType="num">
                                      <p:cBhvr>
                                        <p:cTn id="25" dur="500" fill="hold"/>
                                        <p:tgtEl>
                                          <p:spTgt spid="24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500" fill="hold">
                                          <p:stCondLst>
                                            <p:cond delay="0"/>
                                          </p:stCondLst>
                                        </p:cTn>
                                        <p:tgtEl>
                                          <p:spTgt spid="248"/>
                                        </p:tgtEl>
                                        <p:attrNameLst>
                                          <p:attrName>style.visibility</p:attrName>
                                        </p:attrNameLst>
                                      </p:cBhvr>
                                      <p:to>
                                        <p:strVal val="visible"/>
                                      </p:to>
                                    </p:set>
                                    <p:animEffect transition="in" filter="fade">
                                      <p:cBhvr>
                                        <p:cTn id="28" dur="500"/>
                                        <p:tgtEl>
                                          <p:spTgt spid="248"/>
                                        </p:tgtEl>
                                      </p:cBhvr>
                                    </p:animEffect>
                                    <p:anim calcmode="lin" valueType="num">
                                      <p:cBhvr>
                                        <p:cTn id="29" dur="500" fill="hold"/>
                                        <p:tgtEl>
                                          <p:spTgt spid="248"/>
                                        </p:tgtEl>
                                        <p:attrNameLst>
                                          <p:attrName>ppt_x</p:attrName>
                                        </p:attrNameLst>
                                      </p:cBhvr>
                                      <p:tavLst>
                                        <p:tav tm="0">
                                          <p:val>
                                            <p:strVal val="#ppt_x"/>
                                          </p:val>
                                        </p:tav>
                                        <p:tav tm="100000">
                                          <p:val>
                                            <p:strVal val="#ppt_x"/>
                                          </p:val>
                                        </p:tav>
                                      </p:tavLst>
                                    </p:anim>
                                    <p:anim calcmode="lin" valueType="num">
                                      <p:cBhvr>
                                        <p:cTn id="30" dur="500" fill="hold"/>
                                        <p:tgtEl>
                                          <p:spTgt spid="24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500"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anim calcmode="lin" valueType="num">
                                      <p:cBhvr>
                                        <p:cTn id="34" dur="500" fill="hold"/>
                                        <p:tgtEl>
                                          <p:spTgt spid="61"/>
                                        </p:tgtEl>
                                        <p:attrNameLst>
                                          <p:attrName>ppt_x</p:attrName>
                                        </p:attrNameLst>
                                      </p:cBhvr>
                                      <p:tavLst>
                                        <p:tav tm="0">
                                          <p:val>
                                            <p:strVal val="#ppt_x"/>
                                          </p:val>
                                        </p:tav>
                                        <p:tav tm="100000">
                                          <p:val>
                                            <p:strVal val="#ppt_x"/>
                                          </p:val>
                                        </p:tav>
                                      </p:tavLst>
                                    </p:anim>
                                    <p:anim calcmode="lin" valueType="num">
                                      <p:cBhvr>
                                        <p:cTn id="35" dur="5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7" presetClass="entr" presetSubtype="0" fill="hold" nodeType="afterEffect">
                                  <p:stCondLst>
                                    <p:cond delay="0"/>
                                  </p:stCondLst>
                                  <p:childTnLst>
                                    <p:set>
                                      <p:cBhvr>
                                        <p:cTn id="38" dur="500" fill="hold">
                                          <p:stCondLst>
                                            <p:cond delay="0"/>
                                          </p:stCondLst>
                                        </p:cTn>
                                        <p:tgtEl>
                                          <p:spTgt spid="258"/>
                                        </p:tgtEl>
                                        <p:attrNameLst>
                                          <p:attrName>style.visibility</p:attrName>
                                        </p:attrNameLst>
                                      </p:cBhvr>
                                      <p:to>
                                        <p:strVal val="visible"/>
                                      </p:to>
                                    </p:set>
                                    <p:animEffect transition="in" filter="fade">
                                      <p:cBhvr>
                                        <p:cTn id="39" dur="500"/>
                                        <p:tgtEl>
                                          <p:spTgt spid="258"/>
                                        </p:tgtEl>
                                      </p:cBhvr>
                                    </p:animEffect>
                                    <p:anim calcmode="lin" valueType="num">
                                      <p:cBhvr>
                                        <p:cTn id="40" dur="500" fill="hold"/>
                                        <p:tgtEl>
                                          <p:spTgt spid="258"/>
                                        </p:tgtEl>
                                        <p:attrNameLst>
                                          <p:attrName>ppt_x</p:attrName>
                                        </p:attrNameLst>
                                      </p:cBhvr>
                                      <p:tavLst>
                                        <p:tav tm="0">
                                          <p:val>
                                            <p:strVal val="#ppt_x"/>
                                          </p:val>
                                        </p:tav>
                                        <p:tav tm="100000">
                                          <p:val>
                                            <p:strVal val="#ppt_x"/>
                                          </p:val>
                                        </p:tav>
                                      </p:tavLst>
                                    </p:anim>
                                    <p:anim calcmode="lin" valueType="num">
                                      <p:cBhvr>
                                        <p:cTn id="41" dur="500" fill="hold"/>
                                        <p:tgtEl>
                                          <p:spTgt spid="25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500" fill="hold">
                                          <p:stCondLst>
                                            <p:cond delay="0"/>
                                          </p:stCondLst>
                                        </p:cTn>
                                        <p:tgtEl>
                                          <p:spTgt spid="259"/>
                                        </p:tgtEl>
                                        <p:attrNameLst>
                                          <p:attrName>style.visibility</p:attrName>
                                        </p:attrNameLst>
                                      </p:cBhvr>
                                      <p:to>
                                        <p:strVal val="visible"/>
                                      </p:to>
                                    </p:set>
                                    <p:animEffect transition="in" filter="fade">
                                      <p:cBhvr>
                                        <p:cTn id="44" dur="500"/>
                                        <p:tgtEl>
                                          <p:spTgt spid="259"/>
                                        </p:tgtEl>
                                      </p:cBhvr>
                                    </p:animEffect>
                                    <p:anim calcmode="lin" valueType="num">
                                      <p:cBhvr>
                                        <p:cTn id="45" dur="500" fill="hold"/>
                                        <p:tgtEl>
                                          <p:spTgt spid="259"/>
                                        </p:tgtEl>
                                        <p:attrNameLst>
                                          <p:attrName>ppt_x</p:attrName>
                                        </p:attrNameLst>
                                      </p:cBhvr>
                                      <p:tavLst>
                                        <p:tav tm="0">
                                          <p:val>
                                            <p:strVal val="#ppt_x"/>
                                          </p:val>
                                        </p:tav>
                                        <p:tav tm="100000">
                                          <p:val>
                                            <p:strVal val="#ppt_x"/>
                                          </p:val>
                                        </p:tav>
                                      </p:tavLst>
                                    </p:anim>
                                    <p:anim calcmode="lin" valueType="num">
                                      <p:cBhvr>
                                        <p:cTn id="46" dur="500" fill="hold"/>
                                        <p:tgtEl>
                                          <p:spTgt spid="259"/>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500" fill="hold">
                                          <p:stCondLst>
                                            <p:cond delay="0"/>
                                          </p:stCondLst>
                                        </p:cTn>
                                        <p:tgtEl>
                                          <p:spTgt spid="260"/>
                                        </p:tgtEl>
                                        <p:attrNameLst>
                                          <p:attrName>style.visibility</p:attrName>
                                        </p:attrNameLst>
                                      </p:cBhvr>
                                      <p:to>
                                        <p:strVal val="visible"/>
                                      </p:to>
                                    </p:set>
                                    <p:animEffect transition="in" filter="fade">
                                      <p:cBhvr>
                                        <p:cTn id="49" dur="500"/>
                                        <p:tgtEl>
                                          <p:spTgt spid="260"/>
                                        </p:tgtEl>
                                      </p:cBhvr>
                                    </p:animEffect>
                                    <p:anim calcmode="lin" valueType="num">
                                      <p:cBhvr>
                                        <p:cTn id="50" dur="500" fill="hold"/>
                                        <p:tgtEl>
                                          <p:spTgt spid="260"/>
                                        </p:tgtEl>
                                        <p:attrNameLst>
                                          <p:attrName>ppt_x</p:attrName>
                                        </p:attrNameLst>
                                      </p:cBhvr>
                                      <p:tavLst>
                                        <p:tav tm="0">
                                          <p:val>
                                            <p:strVal val="#ppt_x"/>
                                          </p:val>
                                        </p:tav>
                                        <p:tav tm="100000">
                                          <p:val>
                                            <p:strVal val="#ppt_x"/>
                                          </p:val>
                                        </p:tav>
                                      </p:tavLst>
                                    </p:anim>
                                    <p:anim calcmode="lin" valueType="num">
                                      <p:cBhvr>
                                        <p:cTn id="51" dur="500" fill="hold"/>
                                        <p:tgtEl>
                                          <p:spTgt spid="26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500"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anim calcmode="lin" valueType="num">
                                      <p:cBhvr>
                                        <p:cTn id="55" dur="500" fill="hold"/>
                                        <p:tgtEl>
                                          <p:spTgt spid="51"/>
                                        </p:tgtEl>
                                        <p:attrNameLst>
                                          <p:attrName>ppt_x</p:attrName>
                                        </p:attrNameLst>
                                      </p:cBhvr>
                                      <p:tavLst>
                                        <p:tav tm="0">
                                          <p:val>
                                            <p:strVal val="#ppt_x"/>
                                          </p:val>
                                        </p:tav>
                                        <p:tav tm="100000">
                                          <p:val>
                                            <p:strVal val="#ppt_x"/>
                                          </p:val>
                                        </p:tav>
                                      </p:tavLst>
                                    </p:anim>
                                    <p:anim calcmode="lin" valueType="num">
                                      <p:cBhvr>
                                        <p:cTn id="56" dur="5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14" presetClass="entr" presetSubtype="1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par>
                          <p:cTn id="61" fill="hold">
                            <p:stCondLst>
                              <p:cond delay="1500"/>
                            </p:stCondLst>
                            <p:childTnLst>
                              <p:par>
                                <p:cTn id="62" presetID="47" presetClass="entr" presetSubtype="0" fill="hold" nodeType="afterEffect">
                                  <p:stCondLst>
                                    <p:cond delay="0"/>
                                  </p:stCondLst>
                                  <p:childTnLst>
                                    <p:set>
                                      <p:cBhvr>
                                        <p:cTn id="63" dur="500" fill="hold">
                                          <p:stCondLst>
                                            <p:cond delay="0"/>
                                          </p:stCondLst>
                                        </p:cTn>
                                        <p:tgtEl>
                                          <p:spTgt spid="266"/>
                                        </p:tgtEl>
                                        <p:attrNameLst>
                                          <p:attrName>style.visibility</p:attrName>
                                        </p:attrNameLst>
                                      </p:cBhvr>
                                      <p:to>
                                        <p:strVal val="visible"/>
                                      </p:to>
                                    </p:set>
                                    <p:animEffect transition="in" filter="fade">
                                      <p:cBhvr>
                                        <p:cTn id="64" dur="500"/>
                                        <p:tgtEl>
                                          <p:spTgt spid="266"/>
                                        </p:tgtEl>
                                      </p:cBhvr>
                                    </p:animEffect>
                                    <p:anim calcmode="lin" valueType="num">
                                      <p:cBhvr>
                                        <p:cTn id="65" dur="500" fill="hold"/>
                                        <p:tgtEl>
                                          <p:spTgt spid="266"/>
                                        </p:tgtEl>
                                        <p:attrNameLst>
                                          <p:attrName>ppt_x</p:attrName>
                                        </p:attrNameLst>
                                      </p:cBhvr>
                                      <p:tavLst>
                                        <p:tav tm="0">
                                          <p:val>
                                            <p:strVal val="#ppt_x"/>
                                          </p:val>
                                        </p:tav>
                                        <p:tav tm="100000">
                                          <p:val>
                                            <p:strVal val="#ppt_x"/>
                                          </p:val>
                                        </p:tav>
                                      </p:tavLst>
                                    </p:anim>
                                    <p:anim calcmode="lin" valueType="num">
                                      <p:cBhvr>
                                        <p:cTn id="66" dur="500" fill="hold"/>
                                        <p:tgtEl>
                                          <p:spTgt spid="266"/>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500" fill="hold">
                                          <p:stCondLst>
                                            <p:cond delay="0"/>
                                          </p:stCondLst>
                                        </p:cTn>
                                        <p:tgtEl>
                                          <p:spTgt spid="267"/>
                                        </p:tgtEl>
                                        <p:attrNameLst>
                                          <p:attrName>style.visibility</p:attrName>
                                        </p:attrNameLst>
                                      </p:cBhvr>
                                      <p:to>
                                        <p:strVal val="visible"/>
                                      </p:to>
                                    </p:set>
                                    <p:animEffect transition="in" filter="fade">
                                      <p:cBhvr>
                                        <p:cTn id="69" dur="500"/>
                                        <p:tgtEl>
                                          <p:spTgt spid="267"/>
                                        </p:tgtEl>
                                      </p:cBhvr>
                                    </p:animEffect>
                                    <p:anim calcmode="lin" valueType="num">
                                      <p:cBhvr>
                                        <p:cTn id="70" dur="500" fill="hold"/>
                                        <p:tgtEl>
                                          <p:spTgt spid="267"/>
                                        </p:tgtEl>
                                        <p:attrNameLst>
                                          <p:attrName>ppt_x</p:attrName>
                                        </p:attrNameLst>
                                      </p:cBhvr>
                                      <p:tavLst>
                                        <p:tav tm="0">
                                          <p:val>
                                            <p:strVal val="#ppt_x"/>
                                          </p:val>
                                        </p:tav>
                                        <p:tav tm="100000">
                                          <p:val>
                                            <p:strVal val="#ppt_x"/>
                                          </p:val>
                                        </p:tav>
                                      </p:tavLst>
                                    </p:anim>
                                    <p:anim calcmode="lin" valueType="num">
                                      <p:cBhvr>
                                        <p:cTn id="71" dur="500" fill="hold"/>
                                        <p:tgtEl>
                                          <p:spTgt spid="267"/>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500" fill="hold">
                                          <p:stCondLst>
                                            <p:cond delay="0"/>
                                          </p:stCondLst>
                                        </p:cTn>
                                        <p:tgtEl>
                                          <p:spTgt spid="268"/>
                                        </p:tgtEl>
                                        <p:attrNameLst>
                                          <p:attrName>style.visibility</p:attrName>
                                        </p:attrNameLst>
                                      </p:cBhvr>
                                      <p:to>
                                        <p:strVal val="visible"/>
                                      </p:to>
                                    </p:set>
                                    <p:animEffect transition="in" filter="fade">
                                      <p:cBhvr>
                                        <p:cTn id="74" dur="500"/>
                                        <p:tgtEl>
                                          <p:spTgt spid="268"/>
                                        </p:tgtEl>
                                      </p:cBhvr>
                                    </p:animEffect>
                                    <p:anim calcmode="lin" valueType="num">
                                      <p:cBhvr>
                                        <p:cTn id="75" dur="500" fill="hold"/>
                                        <p:tgtEl>
                                          <p:spTgt spid="268"/>
                                        </p:tgtEl>
                                        <p:attrNameLst>
                                          <p:attrName>ppt_x</p:attrName>
                                        </p:attrNameLst>
                                      </p:cBhvr>
                                      <p:tavLst>
                                        <p:tav tm="0">
                                          <p:val>
                                            <p:strVal val="#ppt_x"/>
                                          </p:val>
                                        </p:tav>
                                        <p:tav tm="100000">
                                          <p:val>
                                            <p:strVal val="#ppt_x"/>
                                          </p:val>
                                        </p:tav>
                                      </p:tavLst>
                                    </p:anim>
                                    <p:anim calcmode="lin" valueType="num">
                                      <p:cBhvr>
                                        <p:cTn id="76" dur="500" fill="hold"/>
                                        <p:tgtEl>
                                          <p:spTgt spid="268"/>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500" fill="hold">
                                          <p:stCondLst>
                                            <p:cond delay="0"/>
                                          </p:stCondLst>
                                        </p:cTn>
                                        <p:tgtEl>
                                          <p:spTgt spid="262"/>
                                        </p:tgtEl>
                                        <p:attrNameLst>
                                          <p:attrName>style.visibility</p:attrName>
                                        </p:attrNameLst>
                                      </p:cBhvr>
                                      <p:to>
                                        <p:strVal val="visible"/>
                                      </p:to>
                                    </p:set>
                                    <p:animEffect transition="in" filter="fade">
                                      <p:cBhvr>
                                        <p:cTn id="79" dur="500"/>
                                        <p:tgtEl>
                                          <p:spTgt spid="262"/>
                                        </p:tgtEl>
                                      </p:cBhvr>
                                    </p:animEffect>
                                    <p:anim calcmode="lin" valueType="num">
                                      <p:cBhvr>
                                        <p:cTn id="80" dur="500" fill="hold"/>
                                        <p:tgtEl>
                                          <p:spTgt spid="262"/>
                                        </p:tgtEl>
                                        <p:attrNameLst>
                                          <p:attrName>ppt_x</p:attrName>
                                        </p:attrNameLst>
                                      </p:cBhvr>
                                      <p:tavLst>
                                        <p:tav tm="0">
                                          <p:val>
                                            <p:strVal val="#ppt_x"/>
                                          </p:val>
                                        </p:tav>
                                        <p:tav tm="100000">
                                          <p:val>
                                            <p:strVal val="#ppt_x"/>
                                          </p:val>
                                        </p:tav>
                                      </p:tavLst>
                                    </p:anim>
                                    <p:anim calcmode="lin" valueType="num">
                                      <p:cBhvr>
                                        <p:cTn id="81" dur="500" fill="hold"/>
                                        <p:tgtEl>
                                          <p:spTgt spid="262"/>
                                        </p:tgtEl>
                                        <p:attrNameLst>
                                          <p:attrName>ppt_y</p:attrName>
                                        </p:attrNameLst>
                                      </p:cBhvr>
                                      <p:tavLst>
                                        <p:tav tm="0">
                                          <p:val>
                                            <p:strVal val="#ppt_y-.1"/>
                                          </p:val>
                                        </p:tav>
                                        <p:tav tm="100000">
                                          <p:val>
                                            <p:strVal val="#ppt_y"/>
                                          </p:val>
                                        </p:tav>
                                      </p:tavLst>
                                    </p:anim>
                                  </p:childTnLst>
                                </p:cTn>
                              </p:par>
                            </p:childTnLst>
                          </p:cTn>
                        </p:par>
                        <p:par>
                          <p:cTn id="82" fill="hold">
                            <p:stCondLst>
                              <p:cond delay="2000"/>
                            </p:stCondLst>
                            <p:childTnLst>
                              <p:par>
                                <p:cTn id="83" presetID="47" presetClass="entr" presetSubtype="0" fill="hold" nodeType="afterEffect">
                                  <p:stCondLst>
                                    <p:cond delay="0"/>
                                  </p:stCondLst>
                                  <p:childTnLst>
                                    <p:set>
                                      <p:cBhvr>
                                        <p:cTn id="84" dur="1" fill="hold">
                                          <p:stCondLst>
                                            <p:cond delay="0"/>
                                          </p:stCondLst>
                                        </p:cTn>
                                        <p:tgtEl>
                                          <p:spTgt spid="270"/>
                                        </p:tgtEl>
                                        <p:attrNameLst>
                                          <p:attrName>style.visibility</p:attrName>
                                        </p:attrNameLst>
                                      </p:cBhvr>
                                      <p:to>
                                        <p:strVal val="visible"/>
                                      </p:to>
                                    </p:set>
                                    <p:animEffect transition="in" filter="fade">
                                      <p:cBhvr>
                                        <p:cTn id="85" dur="1000"/>
                                        <p:tgtEl>
                                          <p:spTgt spid="270"/>
                                        </p:tgtEl>
                                      </p:cBhvr>
                                    </p:animEffect>
                                    <p:anim calcmode="lin" valueType="num">
                                      <p:cBhvr>
                                        <p:cTn id="86" dur="1000" fill="hold"/>
                                        <p:tgtEl>
                                          <p:spTgt spid="270"/>
                                        </p:tgtEl>
                                        <p:attrNameLst>
                                          <p:attrName>ppt_x</p:attrName>
                                        </p:attrNameLst>
                                      </p:cBhvr>
                                      <p:tavLst>
                                        <p:tav tm="0">
                                          <p:val>
                                            <p:strVal val="#ppt_x"/>
                                          </p:val>
                                        </p:tav>
                                        <p:tav tm="100000">
                                          <p:val>
                                            <p:strVal val="#ppt_x"/>
                                          </p:val>
                                        </p:tav>
                                      </p:tavLst>
                                    </p:anim>
                                    <p:anim calcmode="lin" valueType="num">
                                      <p:cBhvr>
                                        <p:cTn id="87" dur="1000" fill="hold"/>
                                        <p:tgtEl>
                                          <p:spTgt spid="27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71"/>
                                        </p:tgtEl>
                                        <p:attrNameLst>
                                          <p:attrName>style.visibility</p:attrName>
                                        </p:attrNameLst>
                                      </p:cBhvr>
                                      <p:to>
                                        <p:strVal val="visible"/>
                                      </p:to>
                                    </p:set>
                                    <p:animEffect transition="in" filter="fade">
                                      <p:cBhvr>
                                        <p:cTn id="90" dur="1000"/>
                                        <p:tgtEl>
                                          <p:spTgt spid="271"/>
                                        </p:tgtEl>
                                      </p:cBhvr>
                                    </p:animEffect>
                                    <p:anim calcmode="lin" valueType="num">
                                      <p:cBhvr>
                                        <p:cTn id="91" dur="1000" fill="hold"/>
                                        <p:tgtEl>
                                          <p:spTgt spid="271"/>
                                        </p:tgtEl>
                                        <p:attrNameLst>
                                          <p:attrName>ppt_x</p:attrName>
                                        </p:attrNameLst>
                                      </p:cBhvr>
                                      <p:tavLst>
                                        <p:tav tm="0">
                                          <p:val>
                                            <p:strVal val="#ppt_x"/>
                                          </p:val>
                                        </p:tav>
                                        <p:tav tm="100000">
                                          <p:val>
                                            <p:strVal val="#ppt_x"/>
                                          </p:val>
                                        </p:tav>
                                      </p:tavLst>
                                    </p:anim>
                                    <p:anim calcmode="lin" valueType="num">
                                      <p:cBhvr>
                                        <p:cTn id="92" dur="1000" fill="hold"/>
                                        <p:tgtEl>
                                          <p:spTgt spid="271"/>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72"/>
                                        </p:tgtEl>
                                        <p:attrNameLst>
                                          <p:attrName>style.visibility</p:attrName>
                                        </p:attrNameLst>
                                      </p:cBhvr>
                                      <p:to>
                                        <p:strVal val="visible"/>
                                      </p:to>
                                    </p:set>
                                    <p:animEffect transition="in" filter="fade">
                                      <p:cBhvr>
                                        <p:cTn id="95" dur="1000"/>
                                        <p:tgtEl>
                                          <p:spTgt spid="272"/>
                                        </p:tgtEl>
                                      </p:cBhvr>
                                    </p:animEffect>
                                    <p:anim calcmode="lin" valueType="num">
                                      <p:cBhvr>
                                        <p:cTn id="96" dur="1000" fill="hold"/>
                                        <p:tgtEl>
                                          <p:spTgt spid="272"/>
                                        </p:tgtEl>
                                        <p:attrNameLst>
                                          <p:attrName>ppt_x</p:attrName>
                                        </p:attrNameLst>
                                      </p:cBhvr>
                                      <p:tavLst>
                                        <p:tav tm="0">
                                          <p:val>
                                            <p:strVal val="#ppt_x"/>
                                          </p:val>
                                        </p:tav>
                                        <p:tav tm="100000">
                                          <p:val>
                                            <p:strVal val="#ppt_x"/>
                                          </p:val>
                                        </p:tav>
                                      </p:tavLst>
                                    </p:anim>
                                    <p:anim calcmode="lin" valueType="num">
                                      <p:cBhvr>
                                        <p:cTn id="97" dur="1000" fill="hold"/>
                                        <p:tgtEl>
                                          <p:spTgt spid="272"/>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224"/>
                                        </p:tgtEl>
                                        <p:attrNameLst>
                                          <p:attrName>style.visibility</p:attrName>
                                        </p:attrNameLst>
                                      </p:cBhvr>
                                      <p:to>
                                        <p:strVal val="visible"/>
                                      </p:to>
                                    </p:set>
                                    <p:animEffect transition="in" filter="fade">
                                      <p:cBhvr>
                                        <p:cTn id="100" dur="1000"/>
                                        <p:tgtEl>
                                          <p:spTgt spid="224"/>
                                        </p:tgtEl>
                                      </p:cBhvr>
                                    </p:animEffect>
                                    <p:anim calcmode="lin" valueType="num">
                                      <p:cBhvr>
                                        <p:cTn id="101" dur="1000" fill="hold"/>
                                        <p:tgtEl>
                                          <p:spTgt spid="224"/>
                                        </p:tgtEl>
                                        <p:attrNameLst>
                                          <p:attrName>ppt_x</p:attrName>
                                        </p:attrNameLst>
                                      </p:cBhvr>
                                      <p:tavLst>
                                        <p:tav tm="0">
                                          <p:val>
                                            <p:strVal val="#ppt_x"/>
                                          </p:val>
                                        </p:tav>
                                        <p:tav tm="100000">
                                          <p:val>
                                            <p:strVal val="#ppt_x"/>
                                          </p:val>
                                        </p:tav>
                                      </p:tavLst>
                                    </p:anim>
                                    <p:anim calcmode="lin" valueType="num">
                                      <p:cBhvr>
                                        <p:cTn id="102"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8" grpId="0"/>
      <p:bldP spid="259" grpId="0" animBg="1"/>
      <p:bldP spid="260" grpId="0"/>
      <p:bldP spid="267" grpId="0" animBg="1"/>
      <p:bldP spid="268" grpId="0"/>
      <p:bldP spid="271" grpId="0" bldLvl="0" animBg="1"/>
      <p:bldP spid="272" grpId="0"/>
      <p:bldP spid="61" grpId="0" animBg="1"/>
      <p:bldP spid="16" grpId="0" animBg="1"/>
      <p:bldP spid="591" grpId="0" bldLvl="0" animBg="1"/>
      <p:bldP spid="592" grpId="0" bldLvl="0" animBg="1"/>
      <p:bldP spid="593" grpId="0" bldLvl="0" animBg="1"/>
      <p:bldP spid="8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297900" y="687648"/>
            <a:ext cx="9596201" cy="5482705"/>
            <a:chOff x="1188720" y="515736"/>
            <a:chExt cx="7197151" cy="4112029"/>
          </a:xfrm>
        </p:grpSpPr>
        <p:sp>
          <p:nvSpPr>
            <p:cNvPr id="21" name="任意多边形: 形状 20"/>
            <p:cNvSpPr/>
            <p:nvPr/>
          </p:nvSpPr>
          <p:spPr>
            <a:xfrm>
              <a:off x="1188720" y="515736"/>
              <a:ext cx="7190509" cy="4112029"/>
            </a:xfrm>
            <a:custGeom>
              <a:avLst/>
              <a:gdLst>
                <a:gd name="connsiteX0" fmla="*/ 244789 w 7190509"/>
                <a:gd name="connsiteY0" fmla="*/ 0 h 4112029"/>
                <a:gd name="connsiteX1" fmla="*/ 6945720 w 7190509"/>
                <a:gd name="connsiteY1" fmla="*/ 0 h 4112029"/>
                <a:gd name="connsiteX2" fmla="*/ 7190509 w 7190509"/>
                <a:gd name="connsiteY2" fmla="*/ 244789 h 4112029"/>
                <a:gd name="connsiteX3" fmla="*/ 7190509 w 7190509"/>
                <a:gd name="connsiteY3" fmla="*/ 3186767 h 4112029"/>
                <a:gd name="connsiteX4" fmla="*/ 6306985 w 7190509"/>
                <a:gd name="connsiteY4" fmla="*/ 4112029 h 4112029"/>
                <a:gd name="connsiteX5" fmla="*/ 244789 w 7190509"/>
                <a:gd name="connsiteY5" fmla="*/ 4112029 h 4112029"/>
                <a:gd name="connsiteX6" fmla="*/ 0 w 7190509"/>
                <a:gd name="connsiteY6" fmla="*/ 3867240 h 4112029"/>
                <a:gd name="connsiteX7" fmla="*/ 0 w 7190509"/>
                <a:gd name="connsiteY7" fmla="*/ 244789 h 4112029"/>
                <a:gd name="connsiteX8" fmla="*/ 244789 w 7190509"/>
                <a:gd name="connsiteY8" fmla="*/ 0 h 411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0509" h="4112029">
                  <a:moveTo>
                    <a:pt x="244789" y="0"/>
                  </a:moveTo>
                  <a:lnTo>
                    <a:pt x="6945720" y="0"/>
                  </a:lnTo>
                  <a:cubicBezTo>
                    <a:pt x="7080913" y="0"/>
                    <a:pt x="7190509" y="109596"/>
                    <a:pt x="7190509" y="244789"/>
                  </a:cubicBezTo>
                  <a:lnTo>
                    <a:pt x="7190509" y="3186767"/>
                  </a:lnTo>
                  <a:lnTo>
                    <a:pt x="6306985" y="4112029"/>
                  </a:lnTo>
                  <a:lnTo>
                    <a:pt x="244789" y="4112029"/>
                  </a:lnTo>
                  <a:cubicBezTo>
                    <a:pt x="109596" y="4112029"/>
                    <a:pt x="0" y="4002433"/>
                    <a:pt x="0" y="3867240"/>
                  </a:cubicBezTo>
                  <a:lnTo>
                    <a:pt x="0" y="244789"/>
                  </a:lnTo>
                  <a:cubicBezTo>
                    <a:pt x="0" y="109596"/>
                    <a:pt x="109596" y="0"/>
                    <a:pt x="244789" y="0"/>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 name="任意多边形: 形状 18"/>
            <p:cNvSpPr/>
            <p:nvPr/>
          </p:nvSpPr>
          <p:spPr>
            <a:xfrm rot="16017969" flipV="1">
              <a:off x="7513219" y="3710643"/>
              <a:ext cx="845310" cy="899994"/>
            </a:xfrm>
            <a:custGeom>
              <a:avLst/>
              <a:gdLst>
                <a:gd name="connsiteX0" fmla="*/ 861473 w 861473"/>
                <a:gd name="connsiteY0" fmla="*/ 0 h 917203"/>
                <a:gd name="connsiteX1" fmla="*/ 861473 w 861473"/>
                <a:gd name="connsiteY1" fmla="*/ 672414 h 917203"/>
                <a:gd name="connsiteX2" fmla="*/ 616684 w 861473"/>
                <a:gd name="connsiteY2" fmla="*/ 917203 h 917203"/>
                <a:gd name="connsiteX3" fmla="*/ 0 w 861473"/>
                <a:gd name="connsiteY3" fmla="*/ 917203 h 917203"/>
              </a:gdLst>
              <a:ahLst/>
              <a:cxnLst>
                <a:cxn ang="0">
                  <a:pos x="connsiteX0" y="connsiteY0"/>
                </a:cxn>
                <a:cxn ang="0">
                  <a:pos x="connsiteX1" y="connsiteY1"/>
                </a:cxn>
                <a:cxn ang="0">
                  <a:pos x="connsiteX2" y="connsiteY2"/>
                </a:cxn>
                <a:cxn ang="0">
                  <a:pos x="connsiteX3" y="connsiteY3"/>
                </a:cxn>
              </a:cxnLst>
              <a:rect l="l" t="t" r="r" b="b"/>
              <a:pathLst>
                <a:path w="861473" h="917203">
                  <a:moveTo>
                    <a:pt x="861473" y="0"/>
                  </a:moveTo>
                  <a:lnTo>
                    <a:pt x="861473" y="672414"/>
                  </a:lnTo>
                  <a:cubicBezTo>
                    <a:pt x="861473" y="807607"/>
                    <a:pt x="751877" y="917203"/>
                    <a:pt x="616684" y="917203"/>
                  </a:cubicBezTo>
                  <a:lnTo>
                    <a:pt x="0" y="917203"/>
                  </a:lnTo>
                  <a:close/>
                </a:path>
              </a:pathLst>
            </a:custGeom>
            <a:solidFill>
              <a:srgbClr val="4E99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35" name="矩形: 圆角 34"/>
          <p:cNvSpPr/>
          <p:nvPr/>
        </p:nvSpPr>
        <p:spPr>
          <a:xfrm>
            <a:off x="1584961" y="1402080"/>
            <a:ext cx="3744685" cy="4380412"/>
          </a:xfrm>
          <a:prstGeom prst="roundRect">
            <a:avLst>
              <a:gd name="adj" fmla="val 6667"/>
            </a:avLst>
          </a:prstGeom>
          <a:solidFill>
            <a:schemeClr val="accent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文本框 24"/>
          <p:cNvSpPr txBox="1"/>
          <p:nvPr/>
        </p:nvSpPr>
        <p:spPr>
          <a:xfrm>
            <a:off x="10470009" y="5403531"/>
            <a:ext cx="1539240" cy="9124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5335" b="1">
                <a:ln>
                  <a:gradFill>
                    <a:gsLst>
                      <a:gs pos="51000">
                        <a:schemeClr val="bg1">
                          <a:alpha val="0"/>
                        </a:schemeClr>
                      </a:gs>
                      <a:gs pos="0">
                        <a:schemeClr val="bg1"/>
                      </a:gs>
                    </a:gsLst>
                    <a:lin ang="5400000" scaled="1"/>
                  </a:gradFill>
                </a:ln>
                <a:noFill/>
                <a:latin typeface="微软雅黑" panose="020B0503020204020204" charset="-122"/>
                <a:ea typeface="微软雅黑" panose="020B0503020204020204" charset="-122"/>
                <a:sym typeface="微软雅黑" panose="020B0503020204020204" charset="-122"/>
              </a:rPr>
              <a:t>调研</a:t>
            </a:r>
            <a:endParaRPr kumimoji="0" lang="zh-CN" altLang="en-US" sz="5335" b="1" i="0" u="none" strike="noStrike" kern="1200" cap="none" spc="0" normalizeH="0" baseline="0" noProof="0">
              <a:ln>
                <a:gradFill>
                  <a:gsLst>
                    <a:gs pos="51000">
                      <a:schemeClr val="bg1">
                        <a:alpha val="0"/>
                      </a:schemeClr>
                    </a:gs>
                    <a:gs pos="0">
                      <a:schemeClr val="bg1"/>
                    </a:gs>
                  </a:gsLst>
                  <a:lin ang="5400000" scaled="1"/>
                </a:gradFill>
              </a:ln>
              <a:noFill/>
              <a:effectLst/>
              <a:uLnTx/>
              <a:uFillTx/>
              <a:latin typeface="微软雅黑" panose="020B0503020204020204" charset="-122"/>
              <a:ea typeface="微软雅黑" panose="020B0503020204020204" charset="-122"/>
              <a:sym typeface="微软雅黑" panose="020B0503020204020204" charset="-122"/>
            </a:endParaRPr>
          </a:p>
        </p:txBody>
      </p:sp>
      <p:sp>
        <p:nvSpPr>
          <p:cNvPr id="24" name="文本框 23"/>
          <p:cNvSpPr txBox="1"/>
          <p:nvPr/>
        </p:nvSpPr>
        <p:spPr>
          <a:xfrm>
            <a:off x="10466803" y="5658840"/>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gradFill>
                    <a:gsLst>
                      <a:gs pos="0">
                        <a:schemeClr val="bg1"/>
                      </a:gs>
                      <a:gs pos="63000">
                        <a:schemeClr val="bg1">
                          <a:alpha val="0"/>
                        </a:schemeClr>
                      </a:gs>
                    </a:gsLst>
                    <a:lin ang="5400000" scaled="1"/>
                  </a:gradFill>
                </a:ln>
                <a:latin typeface="微软雅黑" panose="020B0503020204020204" charset="-122"/>
                <a:ea typeface="微软雅黑" panose="020B0503020204020204" charset="-122"/>
                <a:sym typeface="微软雅黑" panose="020B0503020204020204" charset="-122"/>
              </a:rPr>
              <a:t>调研</a:t>
            </a:r>
          </a:p>
        </p:txBody>
      </p:sp>
      <p:sp>
        <p:nvSpPr>
          <p:cNvPr id="27" name="文本框 26"/>
          <p:cNvSpPr txBox="1"/>
          <p:nvPr/>
        </p:nvSpPr>
        <p:spPr>
          <a:xfrm>
            <a:off x="10460523" y="5914152"/>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solidFill>
                    <a:schemeClr val="bg1"/>
                  </a:solidFill>
                </a:ln>
                <a:solidFill>
                  <a:schemeClr val="bg1"/>
                </a:solidFill>
                <a:latin typeface="微软雅黑" panose="020B0503020204020204" charset="-122"/>
                <a:ea typeface="微软雅黑" panose="020B0503020204020204" charset="-122"/>
                <a:sym typeface="微软雅黑" panose="020B0503020204020204" charset="-122"/>
              </a:rPr>
              <a:t>调研</a:t>
            </a:r>
          </a:p>
        </p:txBody>
      </p:sp>
      <p:sp>
        <p:nvSpPr>
          <p:cNvPr id="39" name="矩形 38"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6659457" y="1581680"/>
            <a:ext cx="3918469" cy="1976120"/>
          </a:xfrm>
          <a:prstGeom prst="rect">
            <a:avLst/>
          </a:prstGeom>
          <a:noFill/>
        </p:spPr>
        <p:txBody>
          <a:bodyPr wrap="square">
            <a:spAutoFit/>
          </a:bodyPr>
          <a:lstStyle/>
          <a:p>
            <a:pPr lvl="0" algn="just" defTabSz="457200" fontAlgn="base">
              <a:lnSpc>
                <a:spcPct val="125000"/>
              </a:lnSpc>
              <a:buClrTx/>
              <a:buSzTx/>
              <a:buFontTx/>
              <a:defRPr/>
            </a:pPr>
            <a:r>
              <a:rPr lang="en-US" altLang="zh-CN" sz="140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影响劳动力需求的因素包括微观和宏观两方面。微观因素包括：企业生产/经 营规模、企业技术和管理水平、企业利润、工资变化、其他要素价格、预期等。</a:t>
            </a:r>
          </a:p>
          <a:p>
            <a:pPr lvl="0" algn="just" defTabSz="457200" fontAlgn="base">
              <a:lnSpc>
                <a:spcPct val="125000"/>
              </a:lnSpc>
              <a:buClrTx/>
              <a:buSzTx/>
              <a:buFontTx/>
              <a:defRPr/>
            </a:pPr>
            <a:r>
              <a:rPr lang="en-US" altLang="zh-CN" sz="140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宏观因素包括：社会生产规模、国家经济体制、产业结构、科技水平、对外开放程度、市场环境、政府政策等。</a:t>
            </a:r>
          </a:p>
        </p:txBody>
      </p:sp>
      <p:sp>
        <p:nvSpPr>
          <p:cNvPr id="44" name="矩形 43"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6659245" y="3849370"/>
            <a:ext cx="3918585" cy="1976120"/>
          </a:xfrm>
          <a:prstGeom prst="rect">
            <a:avLst/>
          </a:prstGeom>
          <a:noFill/>
        </p:spPr>
        <p:txBody>
          <a:bodyPr wrap="square">
            <a:spAutoFit/>
          </a:bodyPr>
          <a:lstStyle/>
          <a:p>
            <a:pPr lvl="0" algn="just" defTabSz="457200" fontAlgn="base">
              <a:lnSpc>
                <a:spcPct val="125000"/>
              </a:lnSpc>
              <a:buClrTx/>
              <a:buSzTx/>
              <a:buFontTx/>
              <a:defRPr/>
            </a:pPr>
            <a:r>
              <a:rPr lang="en-US" altLang="zh-CN" sz="140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在实际中，工资上升将对劳动力需求产生两方面的影响：</a:t>
            </a:r>
          </a:p>
          <a:p>
            <a:pPr lvl="0" algn="just" defTabSz="457200" fontAlgn="base">
              <a:lnSpc>
                <a:spcPct val="125000"/>
              </a:lnSpc>
              <a:buClrTx/>
              <a:buSzTx/>
              <a:buFontTx/>
              <a:defRPr/>
            </a:pPr>
            <a:r>
              <a:rPr lang="en-US" altLang="zh-CN" sz="140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1）替代效应：企业可能采用资本替代劳动力的方式应对劳动力价格上涨； </a:t>
            </a:r>
          </a:p>
          <a:p>
            <a:pPr lvl="0" algn="just" defTabSz="457200" fontAlgn="base">
              <a:lnSpc>
                <a:spcPct val="125000"/>
              </a:lnSpc>
              <a:buClrTx/>
              <a:buSzTx/>
              <a:buFontTx/>
              <a:defRPr/>
            </a:pPr>
            <a:r>
              <a:rPr lang="en-US" altLang="zh-CN" sz="140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2）规模效应：工资上涨意味着生产</a:t>
            </a:r>
          </a:p>
          <a:p>
            <a:pPr lvl="0" algn="just" defTabSz="457200" fontAlgn="base">
              <a:lnSpc>
                <a:spcPct val="125000"/>
              </a:lnSpc>
              <a:buClrTx/>
              <a:buSzTx/>
              <a:buFontTx/>
              <a:defRPr/>
            </a:pPr>
            <a:r>
              <a:rPr lang="en-US" altLang="zh-CN" sz="140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成本上升，进而引发产品价格上升、</a:t>
            </a:r>
          </a:p>
          <a:p>
            <a:pPr lvl="0" algn="just" defTabSz="457200" fontAlgn="base">
              <a:lnSpc>
                <a:spcPct val="125000"/>
              </a:lnSpc>
              <a:buClrTx/>
              <a:buSzTx/>
              <a:buFontTx/>
              <a:defRPr/>
            </a:pPr>
            <a:r>
              <a:rPr lang="en-US" altLang="zh-CN" sz="140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消费需求下降。</a:t>
            </a:r>
          </a:p>
        </p:txBody>
      </p:sp>
      <p:grpSp>
        <p:nvGrpSpPr>
          <p:cNvPr id="3" name="组合 2"/>
          <p:cNvGrpSpPr/>
          <p:nvPr/>
        </p:nvGrpSpPr>
        <p:grpSpPr>
          <a:xfrm>
            <a:off x="6096000" y="1657880"/>
            <a:ext cx="481330" cy="481330"/>
            <a:chOff x="9600" y="3226"/>
            <a:chExt cx="758" cy="758"/>
          </a:xfrm>
        </p:grpSpPr>
        <p:sp>
          <p:nvSpPr>
            <p:cNvPr id="30" name="椭圆 29"/>
            <p:cNvSpPr/>
            <p:nvPr/>
          </p:nvSpPr>
          <p:spPr>
            <a:xfrm>
              <a:off x="9600" y="3226"/>
              <a:ext cx="758" cy="758"/>
            </a:xfrm>
            <a:prstGeom prst="ellipse">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6" name="Freeform 5"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9796" y="3417"/>
              <a:ext cx="366" cy="352"/>
            </a:xfrm>
            <a:custGeom>
              <a:avLst/>
              <a:gdLst>
                <a:gd name="T0" fmla="*/ 550 w 675"/>
                <a:gd name="T1" fmla="*/ 125 h 650"/>
                <a:gd name="T2" fmla="*/ 488 w 675"/>
                <a:gd name="T3" fmla="*/ 125 h 650"/>
                <a:gd name="T4" fmla="*/ 488 w 675"/>
                <a:gd name="T5" fmla="*/ 75 h 650"/>
                <a:gd name="T6" fmla="*/ 413 w 675"/>
                <a:gd name="T7" fmla="*/ 0 h 650"/>
                <a:gd name="T8" fmla="*/ 262 w 675"/>
                <a:gd name="T9" fmla="*/ 0 h 650"/>
                <a:gd name="T10" fmla="*/ 187 w 675"/>
                <a:gd name="T11" fmla="*/ 75 h 650"/>
                <a:gd name="T12" fmla="*/ 187 w 675"/>
                <a:gd name="T13" fmla="*/ 125 h 650"/>
                <a:gd name="T14" fmla="*/ 125 w 675"/>
                <a:gd name="T15" fmla="*/ 125 h 650"/>
                <a:gd name="T16" fmla="*/ 0 w 675"/>
                <a:gd name="T17" fmla="*/ 250 h 650"/>
                <a:gd name="T18" fmla="*/ 0 w 675"/>
                <a:gd name="T19" fmla="*/ 525 h 650"/>
                <a:gd name="T20" fmla="*/ 125 w 675"/>
                <a:gd name="T21" fmla="*/ 650 h 650"/>
                <a:gd name="T22" fmla="*/ 550 w 675"/>
                <a:gd name="T23" fmla="*/ 650 h 650"/>
                <a:gd name="T24" fmla="*/ 675 w 675"/>
                <a:gd name="T25" fmla="*/ 525 h 650"/>
                <a:gd name="T26" fmla="*/ 675 w 675"/>
                <a:gd name="T27" fmla="*/ 250 h 650"/>
                <a:gd name="T28" fmla="*/ 550 w 675"/>
                <a:gd name="T29" fmla="*/ 125 h 650"/>
                <a:gd name="T30" fmla="*/ 237 w 675"/>
                <a:gd name="T31" fmla="*/ 75 h 650"/>
                <a:gd name="T32" fmla="*/ 262 w 675"/>
                <a:gd name="T33" fmla="*/ 50 h 650"/>
                <a:gd name="T34" fmla="*/ 413 w 675"/>
                <a:gd name="T35" fmla="*/ 50 h 650"/>
                <a:gd name="T36" fmla="*/ 438 w 675"/>
                <a:gd name="T37" fmla="*/ 75 h 650"/>
                <a:gd name="T38" fmla="*/ 438 w 675"/>
                <a:gd name="T39" fmla="*/ 125 h 650"/>
                <a:gd name="T40" fmla="*/ 237 w 675"/>
                <a:gd name="T41" fmla="*/ 125 h 650"/>
                <a:gd name="T42" fmla="*/ 237 w 675"/>
                <a:gd name="T43" fmla="*/ 75 h 650"/>
                <a:gd name="T44" fmla="*/ 125 w 675"/>
                <a:gd name="T45" fmla="*/ 175 h 650"/>
                <a:gd name="T46" fmla="*/ 550 w 675"/>
                <a:gd name="T47" fmla="*/ 175 h 650"/>
                <a:gd name="T48" fmla="*/ 625 w 675"/>
                <a:gd name="T49" fmla="*/ 250 h 650"/>
                <a:gd name="T50" fmla="*/ 625 w 675"/>
                <a:gd name="T51" fmla="*/ 275 h 650"/>
                <a:gd name="T52" fmla="*/ 50 w 675"/>
                <a:gd name="T53" fmla="*/ 275 h 650"/>
                <a:gd name="T54" fmla="*/ 50 w 675"/>
                <a:gd name="T55" fmla="*/ 250 h 650"/>
                <a:gd name="T56" fmla="*/ 125 w 675"/>
                <a:gd name="T57" fmla="*/ 175 h 650"/>
                <a:gd name="T58" fmla="*/ 381 w 675"/>
                <a:gd name="T59" fmla="*/ 325 h 650"/>
                <a:gd name="T60" fmla="*/ 338 w 675"/>
                <a:gd name="T61" fmla="*/ 350 h 650"/>
                <a:gd name="T62" fmla="*/ 294 w 675"/>
                <a:gd name="T63" fmla="*/ 325 h 650"/>
                <a:gd name="T64" fmla="*/ 381 w 675"/>
                <a:gd name="T65" fmla="*/ 325 h 650"/>
                <a:gd name="T66" fmla="*/ 550 w 675"/>
                <a:gd name="T67" fmla="*/ 600 h 650"/>
                <a:gd name="T68" fmla="*/ 125 w 675"/>
                <a:gd name="T69" fmla="*/ 600 h 650"/>
                <a:gd name="T70" fmla="*/ 50 w 675"/>
                <a:gd name="T71" fmla="*/ 525 h 650"/>
                <a:gd name="T72" fmla="*/ 50 w 675"/>
                <a:gd name="T73" fmla="*/ 325 h 650"/>
                <a:gd name="T74" fmla="*/ 241 w 675"/>
                <a:gd name="T75" fmla="*/ 325 h 650"/>
                <a:gd name="T76" fmla="*/ 338 w 675"/>
                <a:gd name="T77" fmla="*/ 400 h 650"/>
                <a:gd name="T78" fmla="*/ 434 w 675"/>
                <a:gd name="T79" fmla="*/ 325 h 650"/>
                <a:gd name="T80" fmla="*/ 625 w 675"/>
                <a:gd name="T81" fmla="*/ 325 h 650"/>
                <a:gd name="T82" fmla="*/ 625 w 675"/>
                <a:gd name="T83" fmla="*/ 525 h 650"/>
                <a:gd name="T84" fmla="*/ 550 w 675"/>
                <a:gd name="T85" fmla="*/ 60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5" h="650">
                  <a:moveTo>
                    <a:pt x="550" y="125"/>
                  </a:moveTo>
                  <a:cubicBezTo>
                    <a:pt x="488" y="125"/>
                    <a:pt x="488" y="125"/>
                    <a:pt x="488" y="125"/>
                  </a:cubicBezTo>
                  <a:cubicBezTo>
                    <a:pt x="488" y="75"/>
                    <a:pt x="488" y="75"/>
                    <a:pt x="488" y="75"/>
                  </a:cubicBezTo>
                  <a:cubicBezTo>
                    <a:pt x="488" y="34"/>
                    <a:pt x="454" y="0"/>
                    <a:pt x="413" y="0"/>
                  </a:cubicBezTo>
                  <a:cubicBezTo>
                    <a:pt x="262" y="0"/>
                    <a:pt x="262" y="0"/>
                    <a:pt x="262" y="0"/>
                  </a:cubicBezTo>
                  <a:cubicBezTo>
                    <a:pt x="221" y="0"/>
                    <a:pt x="187" y="34"/>
                    <a:pt x="187" y="75"/>
                  </a:cubicBezTo>
                  <a:cubicBezTo>
                    <a:pt x="187" y="125"/>
                    <a:pt x="187" y="125"/>
                    <a:pt x="187" y="125"/>
                  </a:cubicBezTo>
                  <a:cubicBezTo>
                    <a:pt x="125" y="125"/>
                    <a:pt x="125" y="125"/>
                    <a:pt x="125" y="125"/>
                  </a:cubicBezTo>
                  <a:cubicBezTo>
                    <a:pt x="56" y="125"/>
                    <a:pt x="0" y="181"/>
                    <a:pt x="0" y="250"/>
                  </a:cubicBezTo>
                  <a:cubicBezTo>
                    <a:pt x="0" y="525"/>
                    <a:pt x="0" y="525"/>
                    <a:pt x="0" y="525"/>
                  </a:cubicBezTo>
                  <a:cubicBezTo>
                    <a:pt x="0" y="594"/>
                    <a:pt x="56" y="650"/>
                    <a:pt x="125" y="650"/>
                  </a:cubicBezTo>
                  <a:cubicBezTo>
                    <a:pt x="550" y="650"/>
                    <a:pt x="550" y="650"/>
                    <a:pt x="550" y="650"/>
                  </a:cubicBezTo>
                  <a:cubicBezTo>
                    <a:pt x="619" y="650"/>
                    <a:pt x="675" y="594"/>
                    <a:pt x="675" y="525"/>
                  </a:cubicBezTo>
                  <a:cubicBezTo>
                    <a:pt x="675" y="250"/>
                    <a:pt x="675" y="250"/>
                    <a:pt x="675" y="250"/>
                  </a:cubicBezTo>
                  <a:cubicBezTo>
                    <a:pt x="675" y="181"/>
                    <a:pt x="619" y="125"/>
                    <a:pt x="550" y="125"/>
                  </a:cubicBezTo>
                  <a:close/>
                  <a:moveTo>
                    <a:pt x="237" y="75"/>
                  </a:moveTo>
                  <a:cubicBezTo>
                    <a:pt x="237" y="61"/>
                    <a:pt x="249" y="50"/>
                    <a:pt x="262" y="50"/>
                  </a:cubicBezTo>
                  <a:cubicBezTo>
                    <a:pt x="413" y="50"/>
                    <a:pt x="413" y="50"/>
                    <a:pt x="413" y="50"/>
                  </a:cubicBezTo>
                  <a:cubicBezTo>
                    <a:pt x="426" y="50"/>
                    <a:pt x="438" y="61"/>
                    <a:pt x="438" y="75"/>
                  </a:cubicBezTo>
                  <a:cubicBezTo>
                    <a:pt x="438" y="125"/>
                    <a:pt x="438" y="125"/>
                    <a:pt x="438" y="125"/>
                  </a:cubicBezTo>
                  <a:cubicBezTo>
                    <a:pt x="237" y="125"/>
                    <a:pt x="237" y="125"/>
                    <a:pt x="237" y="125"/>
                  </a:cubicBezTo>
                  <a:lnTo>
                    <a:pt x="237" y="75"/>
                  </a:lnTo>
                  <a:close/>
                  <a:moveTo>
                    <a:pt x="125" y="175"/>
                  </a:moveTo>
                  <a:cubicBezTo>
                    <a:pt x="550" y="175"/>
                    <a:pt x="550" y="175"/>
                    <a:pt x="550" y="175"/>
                  </a:cubicBezTo>
                  <a:cubicBezTo>
                    <a:pt x="591" y="175"/>
                    <a:pt x="625" y="209"/>
                    <a:pt x="625" y="250"/>
                  </a:cubicBezTo>
                  <a:cubicBezTo>
                    <a:pt x="625" y="275"/>
                    <a:pt x="625" y="275"/>
                    <a:pt x="625" y="275"/>
                  </a:cubicBezTo>
                  <a:cubicBezTo>
                    <a:pt x="50" y="275"/>
                    <a:pt x="50" y="275"/>
                    <a:pt x="50" y="275"/>
                  </a:cubicBezTo>
                  <a:cubicBezTo>
                    <a:pt x="50" y="250"/>
                    <a:pt x="50" y="250"/>
                    <a:pt x="50" y="250"/>
                  </a:cubicBezTo>
                  <a:cubicBezTo>
                    <a:pt x="50" y="209"/>
                    <a:pt x="84" y="175"/>
                    <a:pt x="125" y="175"/>
                  </a:cubicBezTo>
                  <a:close/>
                  <a:moveTo>
                    <a:pt x="381" y="325"/>
                  </a:moveTo>
                  <a:cubicBezTo>
                    <a:pt x="372" y="340"/>
                    <a:pt x="356" y="350"/>
                    <a:pt x="338" y="350"/>
                  </a:cubicBezTo>
                  <a:cubicBezTo>
                    <a:pt x="319" y="350"/>
                    <a:pt x="303" y="340"/>
                    <a:pt x="294" y="325"/>
                  </a:cubicBezTo>
                  <a:lnTo>
                    <a:pt x="381" y="325"/>
                  </a:lnTo>
                  <a:close/>
                  <a:moveTo>
                    <a:pt x="550" y="600"/>
                  </a:moveTo>
                  <a:cubicBezTo>
                    <a:pt x="125" y="600"/>
                    <a:pt x="125" y="600"/>
                    <a:pt x="125" y="600"/>
                  </a:cubicBezTo>
                  <a:cubicBezTo>
                    <a:pt x="84" y="600"/>
                    <a:pt x="50" y="566"/>
                    <a:pt x="50" y="525"/>
                  </a:cubicBezTo>
                  <a:cubicBezTo>
                    <a:pt x="50" y="325"/>
                    <a:pt x="50" y="325"/>
                    <a:pt x="50" y="325"/>
                  </a:cubicBezTo>
                  <a:cubicBezTo>
                    <a:pt x="241" y="325"/>
                    <a:pt x="241" y="325"/>
                    <a:pt x="241" y="325"/>
                  </a:cubicBezTo>
                  <a:cubicBezTo>
                    <a:pt x="252" y="368"/>
                    <a:pt x="291" y="400"/>
                    <a:pt x="338" y="400"/>
                  </a:cubicBezTo>
                  <a:cubicBezTo>
                    <a:pt x="384" y="400"/>
                    <a:pt x="422" y="368"/>
                    <a:pt x="434" y="325"/>
                  </a:cubicBezTo>
                  <a:cubicBezTo>
                    <a:pt x="625" y="325"/>
                    <a:pt x="625" y="325"/>
                    <a:pt x="625" y="325"/>
                  </a:cubicBezTo>
                  <a:cubicBezTo>
                    <a:pt x="625" y="525"/>
                    <a:pt x="625" y="525"/>
                    <a:pt x="625" y="525"/>
                  </a:cubicBezTo>
                  <a:cubicBezTo>
                    <a:pt x="625" y="566"/>
                    <a:pt x="591" y="600"/>
                    <a:pt x="550" y="60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4" name="组合 3"/>
          <p:cNvGrpSpPr/>
          <p:nvPr/>
        </p:nvGrpSpPr>
        <p:grpSpPr>
          <a:xfrm>
            <a:off x="6096000" y="3896995"/>
            <a:ext cx="481330" cy="481330"/>
            <a:chOff x="9600" y="5882"/>
            <a:chExt cx="758" cy="758"/>
          </a:xfrm>
        </p:grpSpPr>
        <p:sp>
          <p:nvSpPr>
            <p:cNvPr id="42" name="椭圆 41"/>
            <p:cNvSpPr/>
            <p:nvPr/>
          </p:nvSpPr>
          <p:spPr>
            <a:xfrm>
              <a:off x="9600" y="5882"/>
              <a:ext cx="758" cy="758"/>
            </a:xfrm>
            <a:prstGeom prst="ellipse">
              <a:avLst/>
            </a:prstGeom>
            <a:solidFill>
              <a:srgbClr val="FFC4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8" name="Freeform 9" descr="e7d195523061f1c09e9d68d7cf438b91ef959ecb14fc25d26BBA7F7DBC18E55DFF4014AF651F0BF2569D4B6C1DA7F1A4683A481403BD872FC687266AD13265C1DE7C373772FD8728ABDD69ADD03BFF5BE2862BC891DBB79ED0E678D89084930AB27EC8153C83ABFCBF00007DECEB083F2B8008F0DBC73AFAC429AB9DA6306CC862B96B7460E91C3C340CF285686A6C25387F12FEF0612543"/>
            <p:cNvSpPr>
              <a:spLocks noEditPoints="1"/>
            </p:cNvSpPr>
            <p:nvPr/>
          </p:nvSpPr>
          <p:spPr bwMode="auto">
            <a:xfrm>
              <a:off x="9784" y="6073"/>
              <a:ext cx="390" cy="375"/>
            </a:xfrm>
            <a:custGeom>
              <a:avLst/>
              <a:gdLst>
                <a:gd name="T0" fmla="*/ 336 w 676"/>
                <a:gd name="T1" fmla="*/ 115 h 650"/>
                <a:gd name="T2" fmla="*/ 383 w 676"/>
                <a:gd name="T3" fmla="*/ 150 h 650"/>
                <a:gd name="T4" fmla="*/ 586 w 676"/>
                <a:gd name="T5" fmla="*/ 150 h 650"/>
                <a:gd name="T6" fmla="*/ 536 w 676"/>
                <a:gd name="T7" fmla="*/ 100 h 650"/>
                <a:gd name="T8" fmla="*/ 331 w 676"/>
                <a:gd name="T9" fmla="*/ 100 h 650"/>
                <a:gd name="T10" fmla="*/ 336 w 676"/>
                <a:gd name="T11" fmla="*/ 115 h 650"/>
                <a:gd name="T12" fmla="*/ 316 w 676"/>
                <a:gd name="T13" fmla="*/ 50 h 650"/>
                <a:gd name="T14" fmla="*/ 536 w 676"/>
                <a:gd name="T15" fmla="*/ 50 h 650"/>
                <a:gd name="T16" fmla="*/ 636 w 676"/>
                <a:gd name="T17" fmla="*/ 150 h 650"/>
                <a:gd name="T18" fmla="*/ 636 w 676"/>
                <a:gd name="T19" fmla="*/ 170 h 650"/>
                <a:gd name="T20" fmla="*/ 676 w 676"/>
                <a:gd name="T21" fmla="*/ 250 h 650"/>
                <a:gd name="T22" fmla="*/ 676 w 676"/>
                <a:gd name="T23" fmla="*/ 550 h 650"/>
                <a:gd name="T24" fmla="*/ 576 w 676"/>
                <a:gd name="T25" fmla="*/ 650 h 650"/>
                <a:gd name="T26" fmla="*/ 100 w 676"/>
                <a:gd name="T27" fmla="*/ 650 h 650"/>
                <a:gd name="T28" fmla="*/ 0 w 676"/>
                <a:gd name="T29" fmla="*/ 550 h 650"/>
                <a:gd name="T30" fmla="*/ 0 w 676"/>
                <a:gd name="T31" fmla="*/ 100 h 650"/>
                <a:gd name="T32" fmla="*/ 100 w 676"/>
                <a:gd name="T33" fmla="*/ 0 h 650"/>
                <a:gd name="T34" fmla="*/ 228 w 676"/>
                <a:gd name="T35" fmla="*/ 0 h 650"/>
                <a:gd name="T36" fmla="*/ 316 w 676"/>
                <a:gd name="T37" fmla="*/ 50 h 650"/>
                <a:gd name="T38" fmla="*/ 228 w 676"/>
                <a:gd name="T39" fmla="*/ 50 h 650"/>
                <a:gd name="T40" fmla="*/ 100 w 676"/>
                <a:gd name="T41" fmla="*/ 50 h 650"/>
                <a:gd name="T42" fmla="*/ 50 w 676"/>
                <a:gd name="T43" fmla="*/ 100 h 650"/>
                <a:gd name="T44" fmla="*/ 50 w 676"/>
                <a:gd name="T45" fmla="*/ 550 h 650"/>
                <a:gd name="T46" fmla="*/ 100 w 676"/>
                <a:gd name="T47" fmla="*/ 600 h 650"/>
                <a:gd name="T48" fmla="*/ 575 w 676"/>
                <a:gd name="T49" fmla="*/ 600 h 650"/>
                <a:gd name="T50" fmla="*/ 625 w 676"/>
                <a:gd name="T51" fmla="*/ 550 h 650"/>
                <a:gd name="T52" fmla="*/ 625 w 676"/>
                <a:gd name="T53" fmla="*/ 250 h 650"/>
                <a:gd name="T54" fmla="*/ 575 w 676"/>
                <a:gd name="T55" fmla="*/ 200 h 650"/>
                <a:gd name="T56" fmla="*/ 386 w 676"/>
                <a:gd name="T57" fmla="*/ 200 h 650"/>
                <a:gd name="T58" fmla="*/ 291 w 676"/>
                <a:gd name="T59" fmla="*/ 130 h 650"/>
                <a:gd name="T60" fmla="*/ 276 w 676"/>
                <a:gd name="T61" fmla="*/ 85 h 650"/>
                <a:gd name="T62" fmla="*/ 228 w 676"/>
                <a:gd name="T63" fmla="*/ 50 h 650"/>
                <a:gd name="T64" fmla="*/ 150 w 676"/>
                <a:gd name="T65" fmla="*/ 475 h 650"/>
                <a:gd name="T66" fmla="*/ 350 w 676"/>
                <a:gd name="T67" fmla="*/ 475 h 650"/>
                <a:gd name="T68" fmla="*/ 375 w 676"/>
                <a:gd name="T69" fmla="*/ 500 h 650"/>
                <a:gd name="T70" fmla="*/ 350 w 676"/>
                <a:gd name="T71" fmla="*/ 525 h 650"/>
                <a:gd name="T72" fmla="*/ 150 w 676"/>
                <a:gd name="T73" fmla="*/ 525 h 650"/>
                <a:gd name="T74" fmla="*/ 125 w 676"/>
                <a:gd name="T75" fmla="*/ 500 h 650"/>
                <a:gd name="T76" fmla="*/ 150 w 676"/>
                <a:gd name="T77" fmla="*/ 47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6" h="650">
                  <a:moveTo>
                    <a:pt x="336" y="115"/>
                  </a:moveTo>
                  <a:cubicBezTo>
                    <a:pt x="342" y="136"/>
                    <a:pt x="362" y="150"/>
                    <a:pt x="383" y="150"/>
                  </a:cubicBezTo>
                  <a:cubicBezTo>
                    <a:pt x="586" y="150"/>
                    <a:pt x="586" y="150"/>
                    <a:pt x="586" y="150"/>
                  </a:cubicBezTo>
                  <a:cubicBezTo>
                    <a:pt x="586" y="122"/>
                    <a:pt x="563" y="100"/>
                    <a:pt x="536" y="100"/>
                  </a:cubicBezTo>
                  <a:cubicBezTo>
                    <a:pt x="331" y="100"/>
                    <a:pt x="331" y="100"/>
                    <a:pt x="331" y="100"/>
                  </a:cubicBezTo>
                  <a:lnTo>
                    <a:pt x="336" y="115"/>
                  </a:lnTo>
                  <a:close/>
                  <a:moveTo>
                    <a:pt x="316" y="50"/>
                  </a:moveTo>
                  <a:cubicBezTo>
                    <a:pt x="536" y="50"/>
                    <a:pt x="536" y="50"/>
                    <a:pt x="536" y="50"/>
                  </a:cubicBezTo>
                  <a:cubicBezTo>
                    <a:pt x="591" y="50"/>
                    <a:pt x="636" y="95"/>
                    <a:pt x="636" y="150"/>
                  </a:cubicBezTo>
                  <a:cubicBezTo>
                    <a:pt x="636" y="170"/>
                    <a:pt x="636" y="170"/>
                    <a:pt x="636" y="170"/>
                  </a:cubicBezTo>
                  <a:cubicBezTo>
                    <a:pt x="660" y="189"/>
                    <a:pt x="676" y="217"/>
                    <a:pt x="676" y="250"/>
                  </a:cubicBezTo>
                  <a:cubicBezTo>
                    <a:pt x="676" y="550"/>
                    <a:pt x="676" y="550"/>
                    <a:pt x="676" y="550"/>
                  </a:cubicBezTo>
                  <a:cubicBezTo>
                    <a:pt x="676" y="605"/>
                    <a:pt x="631" y="650"/>
                    <a:pt x="576" y="650"/>
                  </a:cubicBezTo>
                  <a:cubicBezTo>
                    <a:pt x="100" y="650"/>
                    <a:pt x="100" y="650"/>
                    <a:pt x="100" y="650"/>
                  </a:cubicBezTo>
                  <a:cubicBezTo>
                    <a:pt x="45" y="650"/>
                    <a:pt x="0" y="605"/>
                    <a:pt x="0" y="550"/>
                  </a:cubicBezTo>
                  <a:cubicBezTo>
                    <a:pt x="0" y="100"/>
                    <a:pt x="0" y="100"/>
                    <a:pt x="0" y="100"/>
                  </a:cubicBezTo>
                  <a:cubicBezTo>
                    <a:pt x="0" y="45"/>
                    <a:pt x="45" y="0"/>
                    <a:pt x="100" y="0"/>
                  </a:cubicBezTo>
                  <a:cubicBezTo>
                    <a:pt x="228" y="0"/>
                    <a:pt x="228" y="0"/>
                    <a:pt x="228" y="0"/>
                  </a:cubicBezTo>
                  <a:cubicBezTo>
                    <a:pt x="265" y="0"/>
                    <a:pt x="298" y="20"/>
                    <a:pt x="316" y="50"/>
                  </a:cubicBezTo>
                  <a:close/>
                  <a:moveTo>
                    <a:pt x="228" y="50"/>
                  </a:moveTo>
                  <a:cubicBezTo>
                    <a:pt x="100" y="50"/>
                    <a:pt x="100" y="50"/>
                    <a:pt x="100" y="50"/>
                  </a:cubicBezTo>
                  <a:cubicBezTo>
                    <a:pt x="72" y="50"/>
                    <a:pt x="50" y="72"/>
                    <a:pt x="50" y="100"/>
                  </a:cubicBezTo>
                  <a:cubicBezTo>
                    <a:pt x="50" y="550"/>
                    <a:pt x="50" y="550"/>
                    <a:pt x="50" y="550"/>
                  </a:cubicBezTo>
                  <a:cubicBezTo>
                    <a:pt x="50" y="578"/>
                    <a:pt x="72" y="600"/>
                    <a:pt x="100" y="600"/>
                  </a:cubicBezTo>
                  <a:cubicBezTo>
                    <a:pt x="575" y="600"/>
                    <a:pt x="575" y="600"/>
                    <a:pt x="575" y="600"/>
                  </a:cubicBezTo>
                  <a:cubicBezTo>
                    <a:pt x="602" y="600"/>
                    <a:pt x="625" y="578"/>
                    <a:pt x="625" y="550"/>
                  </a:cubicBezTo>
                  <a:cubicBezTo>
                    <a:pt x="625" y="250"/>
                    <a:pt x="625" y="250"/>
                    <a:pt x="625" y="250"/>
                  </a:cubicBezTo>
                  <a:cubicBezTo>
                    <a:pt x="625" y="222"/>
                    <a:pt x="602" y="200"/>
                    <a:pt x="575" y="200"/>
                  </a:cubicBezTo>
                  <a:cubicBezTo>
                    <a:pt x="386" y="200"/>
                    <a:pt x="386" y="200"/>
                    <a:pt x="386" y="200"/>
                  </a:cubicBezTo>
                  <a:cubicBezTo>
                    <a:pt x="342" y="200"/>
                    <a:pt x="303" y="171"/>
                    <a:pt x="291" y="130"/>
                  </a:cubicBezTo>
                  <a:cubicBezTo>
                    <a:pt x="276" y="85"/>
                    <a:pt x="276" y="85"/>
                    <a:pt x="276" y="85"/>
                  </a:cubicBezTo>
                  <a:cubicBezTo>
                    <a:pt x="270" y="64"/>
                    <a:pt x="251" y="50"/>
                    <a:pt x="228" y="50"/>
                  </a:cubicBezTo>
                  <a:close/>
                  <a:moveTo>
                    <a:pt x="150" y="475"/>
                  </a:moveTo>
                  <a:cubicBezTo>
                    <a:pt x="350" y="475"/>
                    <a:pt x="350" y="475"/>
                    <a:pt x="350" y="475"/>
                  </a:cubicBezTo>
                  <a:cubicBezTo>
                    <a:pt x="363" y="475"/>
                    <a:pt x="375" y="486"/>
                    <a:pt x="375" y="500"/>
                  </a:cubicBezTo>
                  <a:cubicBezTo>
                    <a:pt x="375" y="514"/>
                    <a:pt x="363" y="525"/>
                    <a:pt x="350" y="525"/>
                  </a:cubicBezTo>
                  <a:cubicBezTo>
                    <a:pt x="150" y="525"/>
                    <a:pt x="150" y="525"/>
                    <a:pt x="150" y="525"/>
                  </a:cubicBezTo>
                  <a:cubicBezTo>
                    <a:pt x="136" y="525"/>
                    <a:pt x="125" y="514"/>
                    <a:pt x="125" y="500"/>
                  </a:cubicBezTo>
                  <a:cubicBezTo>
                    <a:pt x="125" y="486"/>
                    <a:pt x="136" y="475"/>
                    <a:pt x="150" y="475"/>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1">
                    <a:lumMod val="85000"/>
                    <a:lumOff val="15000"/>
                  </a:schemeClr>
                </a:solidFill>
                <a:latin typeface="微软雅黑" panose="020B0503020204020204" charset="-122"/>
                <a:ea typeface="微软雅黑" panose="020B0503020204020204" charset="-122"/>
                <a:sym typeface="微软雅黑" panose="020B0503020204020204" charset="-122"/>
              </a:endParaRPr>
            </a:p>
          </p:txBody>
        </p:sp>
      </p:grpSp>
      <p:sp>
        <p:nvSpPr>
          <p:cNvPr id="2" name="矩形: 圆角 1"/>
          <p:cNvSpPr/>
          <p:nvPr/>
        </p:nvSpPr>
        <p:spPr>
          <a:xfrm>
            <a:off x="1689735" y="1323975"/>
            <a:ext cx="4170045" cy="4380230"/>
          </a:xfrm>
          <a:prstGeom prst="roundRect">
            <a:avLst>
              <a:gd name="adj" fmla="val 6667"/>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1730375" y="1947545"/>
            <a:ext cx="4079240" cy="3784600"/>
          </a:xfrm>
          <a:prstGeom prst="rect">
            <a:avLst/>
          </a:prstGeom>
          <a:noFill/>
        </p:spPr>
        <p:txBody>
          <a:bodyPr wrap="square">
            <a:spAutoFit/>
          </a:bodyPr>
          <a:lstStyle/>
          <a:p>
            <a:pPr marR="0" lvl="0" algn="just" defTabSz="457200" rtl="0" fontAlgn="base">
              <a:lnSpc>
                <a:spcPct val="125000"/>
              </a:lnSpc>
              <a:spcBef>
                <a:spcPct val="0"/>
              </a:spcBef>
              <a:spcAft>
                <a:spcPct val="0"/>
              </a:spcAft>
              <a:buClrTx/>
              <a:buSzTx/>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      在劳动力市场上，劳动力的需求和供给是永恒的话题。大数据分析是绘制劳动力供给和需求曲线的重要手段。对于人力资源从业者来说</a:t>
            </a:r>
            <a:r>
              <a:rPr kumimoji="0" lang="zh-CN" altLang="en-US"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a:t>
            </a:r>
            <a:r>
              <a:rPr kumimoji="0" lang="en-US" altLang="zh-CN"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了解国家和行业总体的劳动力需求和供给，可以为公司的人力资源规划提供坚实的依据。</a:t>
            </a:r>
          </a:p>
          <a:p>
            <a:pPr marR="0" lvl="0" algn="just" defTabSz="457200" rtl="0" fontAlgn="base">
              <a:lnSpc>
                <a:spcPct val="125000"/>
              </a:lnSpc>
              <a:spcBef>
                <a:spcPct val="0"/>
              </a:spcBef>
              <a:spcAft>
                <a:spcPct val="0"/>
              </a:spcAft>
              <a:buClrTx/>
              <a:buSzTx/>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      此次软件行业企业薪酬调研活动，由</a:t>
            </a:r>
            <a:r>
              <a:rPr kumimoji="0" lang="en-US" altLang="zh-CN" sz="1600" b="0" i="0" u="none" strike="noStrike" kern="1200" cap="none" spc="0" normalizeH="0" baseline="0" noProof="0">
                <a:ln>
                  <a:noFill/>
                </a:ln>
                <a:solidFill>
                  <a:srgbClr val="F36932"/>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武汉市软件行业协会</a:t>
            </a:r>
            <a:r>
              <a:rPr kumimoji="0" lang="en-US" altLang="zh-CN"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组织发起，由</a:t>
            </a:r>
            <a:r>
              <a:rPr kumimoji="0" lang="en-US" altLang="zh-CN" sz="1600" b="0" i="0" u="none" strike="noStrike" kern="1200" cap="none" spc="0" normalizeH="0" baseline="0" noProof="0">
                <a:ln>
                  <a:noFill/>
                </a:ln>
                <a:solidFill>
                  <a:srgbClr val="F36932"/>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武汉华中新世纪人才股份有限公司</a:t>
            </a:r>
            <a:r>
              <a:rPr kumimoji="0" lang="en-US" altLang="zh-CN" sz="16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负责调研执行，旨在广泛了解当前武汉本地软件行业部分岗位的薪酬情况，提升协会服务品质，增进企业人力资源的管理交流。</a:t>
            </a:r>
          </a:p>
        </p:txBody>
      </p:sp>
      <p:sp>
        <p:nvSpPr>
          <p:cNvPr id="23" name="文本框 22"/>
          <p:cNvSpPr txBox="1"/>
          <p:nvPr/>
        </p:nvSpPr>
        <p:spPr>
          <a:xfrm>
            <a:off x="1757791" y="1433120"/>
            <a:ext cx="2672080" cy="5219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a:ln>
                  <a:noFill/>
                </a:ln>
                <a:effectLst/>
                <a:uLnTx/>
                <a:uFillTx/>
                <a:latin typeface="汉仪雅酷黑简" panose="00020600040101010101" charset="-122"/>
                <a:ea typeface="汉仪雅酷黑简" panose="00020600040101010101" charset="-122"/>
                <a:sym typeface="微软雅黑" panose="020B0503020204020204" charset="-122"/>
              </a:rPr>
              <a:t>薪酬调研白皮书</a:t>
            </a: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88"/>
                                        </p:tgtEl>
                                      </p:cBhvr>
                                      <p:by x="115000" y="115000"/>
                                    </p:animScale>
                                  </p:childTnLst>
                                </p:cTn>
                              </p:par>
                              <p:par>
                                <p:cTn id="16" presetID="42"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Effect transition="in" filter="fade">
                                      <p:cBhvr>
                                        <p:cTn id="35" dur="500"/>
                                        <p:tgtEl>
                                          <p:spTgt spid="3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47" presetClass="entr" presetSubtype="0" fill="hold" grpId="0" nodeType="withEffect">
                                  <p:stCondLst>
                                    <p:cond delay="0"/>
                                  </p:stCondLst>
                                  <p:childTnLst>
                                    <p:set>
                                      <p:cBhvr>
                                        <p:cTn id="48" dur="500"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anim calcmode="lin" valueType="num">
                                      <p:cBhvr>
                                        <p:cTn id="50" dur="500" fill="hold"/>
                                        <p:tgtEl>
                                          <p:spTgt spid="39"/>
                                        </p:tgtEl>
                                        <p:attrNameLst>
                                          <p:attrName>ppt_x</p:attrName>
                                        </p:attrNameLst>
                                      </p:cBhvr>
                                      <p:tavLst>
                                        <p:tav tm="0">
                                          <p:val>
                                            <p:strVal val="#ppt_x"/>
                                          </p:val>
                                        </p:tav>
                                        <p:tav tm="100000">
                                          <p:val>
                                            <p:strVal val="#ppt_x"/>
                                          </p:val>
                                        </p:tav>
                                      </p:tavLst>
                                    </p:anim>
                                    <p:anim calcmode="lin" valueType="num">
                                      <p:cBhvr>
                                        <p:cTn id="51" dur="500" fill="hold"/>
                                        <p:tgtEl>
                                          <p:spTgt spid="3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500"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anim calcmode="lin" valueType="num">
                                      <p:cBhvr>
                                        <p:cTn id="55" dur="500" fill="hold"/>
                                        <p:tgtEl>
                                          <p:spTgt spid="3"/>
                                        </p:tgtEl>
                                        <p:attrNameLst>
                                          <p:attrName>ppt_x</p:attrName>
                                        </p:attrNameLst>
                                      </p:cBhvr>
                                      <p:tavLst>
                                        <p:tav tm="0">
                                          <p:val>
                                            <p:strVal val="#ppt_x"/>
                                          </p:val>
                                        </p:tav>
                                        <p:tav tm="100000">
                                          <p:val>
                                            <p:strVal val="#ppt_x"/>
                                          </p:val>
                                        </p:tav>
                                      </p:tavLst>
                                    </p:anim>
                                    <p:anim calcmode="lin" valueType="num">
                                      <p:cBhvr>
                                        <p:cTn id="56" dur="5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500"/>
                            </p:stCondLst>
                            <p:childTnLst>
                              <p:par>
                                <p:cTn id="58" presetID="47" presetClass="entr" presetSubtype="0" fill="hold" nodeType="afterEffect">
                                  <p:stCondLst>
                                    <p:cond delay="0"/>
                                  </p:stCondLst>
                                  <p:childTnLst>
                                    <p:set>
                                      <p:cBhvr>
                                        <p:cTn id="59" dur="500"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anim calcmode="lin" valueType="num">
                                      <p:cBhvr>
                                        <p:cTn id="61" dur="500" fill="hold"/>
                                        <p:tgtEl>
                                          <p:spTgt spid="4"/>
                                        </p:tgtEl>
                                        <p:attrNameLst>
                                          <p:attrName>ppt_x</p:attrName>
                                        </p:attrNameLst>
                                      </p:cBhvr>
                                      <p:tavLst>
                                        <p:tav tm="0">
                                          <p:val>
                                            <p:strVal val="#ppt_x"/>
                                          </p:val>
                                        </p:tav>
                                        <p:tav tm="100000">
                                          <p:val>
                                            <p:strVal val="#ppt_x"/>
                                          </p:val>
                                        </p:tav>
                                      </p:tavLst>
                                    </p:anim>
                                    <p:anim calcmode="lin" valueType="num">
                                      <p:cBhvr>
                                        <p:cTn id="62" dur="500" fill="hold"/>
                                        <p:tgtEl>
                                          <p:spTgt spid="4"/>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500"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anim calcmode="lin" valueType="num">
                                      <p:cBhvr>
                                        <p:cTn id="66" dur="500" fill="hold"/>
                                        <p:tgtEl>
                                          <p:spTgt spid="44"/>
                                        </p:tgtEl>
                                        <p:attrNameLst>
                                          <p:attrName>ppt_x</p:attrName>
                                        </p:attrNameLst>
                                      </p:cBhvr>
                                      <p:tavLst>
                                        <p:tav tm="0">
                                          <p:val>
                                            <p:strVal val="#ppt_x"/>
                                          </p:val>
                                        </p:tav>
                                        <p:tav tm="100000">
                                          <p:val>
                                            <p:strVal val="#ppt_x"/>
                                          </p:val>
                                        </p:tav>
                                      </p:tavLst>
                                    </p:anim>
                                    <p:anim calcmode="lin" valueType="num">
                                      <p:cBhvr>
                                        <p:cTn id="67"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5" grpId="0"/>
      <p:bldP spid="24" grpId="0"/>
      <p:bldP spid="27" grpId="0"/>
      <p:bldP spid="39" grpId="0"/>
      <p:bldP spid="44" grpId="0"/>
      <p:bldP spid="2" grpId="0" animBg="1"/>
      <p:bldP spid="22" grpId="0"/>
      <p:bldP spid="23" grpId="0"/>
      <p:bldP spid="591" grpId="0" bldLvl="0" animBg="1"/>
      <p:bldP spid="592" grpId="0" bldLvl="0" animBg="1"/>
      <p:bldP spid="593" grpId="0" bldLvl="0" animBg="1"/>
      <p:bldP spid="88"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47871" y="556320"/>
            <a:ext cx="11096259" cy="5745359"/>
            <a:chOff x="1188720" y="515736"/>
            <a:chExt cx="7197151" cy="4112029"/>
          </a:xfrm>
        </p:grpSpPr>
        <p:sp>
          <p:nvSpPr>
            <p:cNvPr id="21" name="任意多边形: 形状 20"/>
            <p:cNvSpPr/>
            <p:nvPr/>
          </p:nvSpPr>
          <p:spPr>
            <a:xfrm>
              <a:off x="1188720" y="515736"/>
              <a:ext cx="7190509" cy="4112029"/>
            </a:xfrm>
            <a:custGeom>
              <a:avLst/>
              <a:gdLst>
                <a:gd name="connsiteX0" fmla="*/ 244789 w 7190509"/>
                <a:gd name="connsiteY0" fmla="*/ 0 h 4112029"/>
                <a:gd name="connsiteX1" fmla="*/ 6945720 w 7190509"/>
                <a:gd name="connsiteY1" fmla="*/ 0 h 4112029"/>
                <a:gd name="connsiteX2" fmla="*/ 7190509 w 7190509"/>
                <a:gd name="connsiteY2" fmla="*/ 244789 h 4112029"/>
                <a:gd name="connsiteX3" fmla="*/ 7190509 w 7190509"/>
                <a:gd name="connsiteY3" fmla="*/ 3186767 h 4112029"/>
                <a:gd name="connsiteX4" fmla="*/ 6306985 w 7190509"/>
                <a:gd name="connsiteY4" fmla="*/ 4112029 h 4112029"/>
                <a:gd name="connsiteX5" fmla="*/ 244789 w 7190509"/>
                <a:gd name="connsiteY5" fmla="*/ 4112029 h 4112029"/>
                <a:gd name="connsiteX6" fmla="*/ 0 w 7190509"/>
                <a:gd name="connsiteY6" fmla="*/ 3867240 h 4112029"/>
                <a:gd name="connsiteX7" fmla="*/ 0 w 7190509"/>
                <a:gd name="connsiteY7" fmla="*/ 244789 h 4112029"/>
                <a:gd name="connsiteX8" fmla="*/ 244789 w 7190509"/>
                <a:gd name="connsiteY8" fmla="*/ 0 h 411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0509" h="4112029">
                  <a:moveTo>
                    <a:pt x="244789" y="0"/>
                  </a:moveTo>
                  <a:lnTo>
                    <a:pt x="6945720" y="0"/>
                  </a:lnTo>
                  <a:cubicBezTo>
                    <a:pt x="7080913" y="0"/>
                    <a:pt x="7190509" y="109596"/>
                    <a:pt x="7190509" y="244789"/>
                  </a:cubicBezTo>
                  <a:lnTo>
                    <a:pt x="7190509" y="3186767"/>
                  </a:lnTo>
                  <a:lnTo>
                    <a:pt x="6306985" y="4112029"/>
                  </a:lnTo>
                  <a:lnTo>
                    <a:pt x="244789" y="4112029"/>
                  </a:lnTo>
                  <a:cubicBezTo>
                    <a:pt x="109596" y="4112029"/>
                    <a:pt x="0" y="4002433"/>
                    <a:pt x="0" y="3867240"/>
                  </a:cubicBezTo>
                  <a:lnTo>
                    <a:pt x="0" y="244789"/>
                  </a:lnTo>
                  <a:cubicBezTo>
                    <a:pt x="0" y="109596"/>
                    <a:pt x="109596" y="0"/>
                    <a:pt x="244789" y="0"/>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 name="任意多边形: 形状 18"/>
            <p:cNvSpPr/>
            <p:nvPr/>
          </p:nvSpPr>
          <p:spPr>
            <a:xfrm rot="16017969" flipV="1">
              <a:off x="7513219" y="3710643"/>
              <a:ext cx="845310" cy="899994"/>
            </a:xfrm>
            <a:custGeom>
              <a:avLst/>
              <a:gdLst>
                <a:gd name="connsiteX0" fmla="*/ 861473 w 861473"/>
                <a:gd name="connsiteY0" fmla="*/ 0 h 917203"/>
                <a:gd name="connsiteX1" fmla="*/ 861473 w 861473"/>
                <a:gd name="connsiteY1" fmla="*/ 672414 h 917203"/>
                <a:gd name="connsiteX2" fmla="*/ 616684 w 861473"/>
                <a:gd name="connsiteY2" fmla="*/ 917203 h 917203"/>
                <a:gd name="connsiteX3" fmla="*/ 0 w 861473"/>
                <a:gd name="connsiteY3" fmla="*/ 917203 h 917203"/>
              </a:gdLst>
              <a:ahLst/>
              <a:cxnLst>
                <a:cxn ang="0">
                  <a:pos x="connsiteX0" y="connsiteY0"/>
                </a:cxn>
                <a:cxn ang="0">
                  <a:pos x="connsiteX1" y="connsiteY1"/>
                </a:cxn>
                <a:cxn ang="0">
                  <a:pos x="connsiteX2" y="connsiteY2"/>
                </a:cxn>
                <a:cxn ang="0">
                  <a:pos x="connsiteX3" y="connsiteY3"/>
                </a:cxn>
              </a:cxnLst>
              <a:rect l="l" t="t" r="r" b="b"/>
              <a:pathLst>
                <a:path w="861473" h="917203">
                  <a:moveTo>
                    <a:pt x="861473" y="0"/>
                  </a:moveTo>
                  <a:lnTo>
                    <a:pt x="861473" y="672414"/>
                  </a:lnTo>
                  <a:cubicBezTo>
                    <a:pt x="861473" y="807607"/>
                    <a:pt x="751877" y="917203"/>
                    <a:pt x="616684" y="917203"/>
                  </a:cubicBezTo>
                  <a:lnTo>
                    <a:pt x="0" y="917203"/>
                  </a:lnTo>
                  <a:close/>
                </a:path>
              </a:pathLst>
            </a:custGeom>
            <a:solidFill>
              <a:srgbClr val="4E99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25" name="文本框 24"/>
          <p:cNvSpPr txBox="1"/>
          <p:nvPr/>
        </p:nvSpPr>
        <p:spPr>
          <a:xfrm>
            <a:off x="10470009" y="5403531"/>
            <a:ext cx="1539240" cy="9124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5335" b="1">
                <a:ln>
                  <a:gradFill>
                    <a:gsLst>
                      <a:gs pos="51000">
                        <a:schemeClr val="bg1">
                          <a:alpha val="0"/>
                        </a:schemeClr>
                      </a:gs>
                      <a:gs pos="0">
                        <a:schemeClr val="bg1"/>
                      </a:gs>
                    </a:gsLst>
                    <a:lin ang="5400000" scaled="1"/>
                  </a:gradFill>
                </a:ln>
                <a:noFill/>
                <a:latin typeface="微软雅黑" panose="020B0503020204020204" charset="-122"/>
                <a:ea typeface="微软雅黑" panose="020B0503020204020204" charset="-122"/>
                <a:sym typeface="微软雅黑" panose="020B0503020204020204" charset="-122"/>
              </a:rPr>
              <a:t>服务</a:t>
            </a:r>
            <a:endParaRPr kumimoji="0" lang="zh-CN" altLang="en-US" sz="5335" b="1" i="0" u="none" strike="noStrike" kern="1200" cap="none" spc="0" normalizeH="0" baseline="0" noProof="0">
              <a:ln>
                <a:gradFill>
                  <a:gsLst>
                    <a:gs pos="51000">
                      <a:schemeClr val="bg1">
                        <a:alpha val="0"/>
                      </a:schemeClr>
                    </a:gs>
                    <a:gs pos="0">
                      <a:schemeClr val="bg1"/>
                    </a:gs>
                  </a:gsLst>
                  <a:lin ang="5400000" scaled="1"/>
                </a:gradFill>
              </a:ln>
              <a:noFill/>
              <a:effectLst/>
              <a:uLnTx/>
              <a:uFillTx/>
              <a:latin typeface="微软雅黑" panose="020B0503020204020204" charset="-122"/>
              <a:ea typeface="微软雅黑" panose="020B0503020204020204" charset="-122"/>
              <a:sym typeface="微软雅黑" panose="020B0503020204020204" charset="-122"/>
            </a:endParaRPr>
          </a:p>
        </p:txBody>
      </p:sp>
      <p:sp>
        <p:nvSpPr>
          <p:cNvPr id="24" name="文本框 23"/>
          <p:cNvSpPr txBox="1"/>
          <p:nvPr/>
        </p:nvSpPr>
        <p:spPr>
          <a:xfrm>
            <a:off x="10466803" y="5658840"/>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gradFill>
                    <a:gsLst>
                      <a:gs pos="0">
                        <a:schemeClr val="bg1"/>
                      </a:gs>
                      <a:gs pos="63000">
                        <a:schemeClr val="bg1">
                          <a:alpha val="0"/>
                        </a:schemeClr>
                      </a:gs>
                    </a:gsLst>
                    <a:lin ang="5400000" scaled="1"/>
                  </a:gradFill>
                </a:ln>
                <a:latin typeface="微软雅黑" panose="020B0503020204020204" charset="-122"/>
                <a:ea typeface="微软雅黑" panose="020B0503020204020204" charset="-122"/>
                <a:sym typeface="微软雅黑" panose="020B0503020204020204" charset="-122"/>
              </a:rPr>
              <a:t>服务</a:t>
            </a:r>
          </a:p>
        </p:txBody>
      </p:sp>
      <p:sp>
        <p:nvSpPr>
          <p:cNvPr id="27" name="文本框 26"/>
          <p:cNvSpPr txBox="1"/>
          <p:nvPr/>
        </p:nvSpPr>
        <p:spPr>
          <a:xfrm>
            <a:off x="10460523" y="5914152"/>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solidFill>
                    <a:schemeClr val="bg1"/>
                  </a:solidFill>
                </a:ln>
                <a:solidFill>
                  <a:schemeClr val="bg1"/>
                </a:solidFill>
                <a:latin typeface="微软雅黑" panose="020B0503020204020204" charset="-122"/>
                <a:ea typeface="微软雅黑" panose="020B0503020204020204" charset="-122"/>
                <a:sym typeface="微软雅黑" panose="020B0503020204020204" charset="-122"/>
              </a:rPr>
              <a:t>服务</a:t>
            </a:r>
          </a:p>
        </p:txBody>
      </p:sp>
      <p:grpSp>
        <p:nvGrpSpPr>
          <p:cNvPr id="17" name="组合 16"/>
          <p:cNvGrpSpPr/>
          <p:nvPr/>
        </p:nvGrpSpPr>
        <p:grpSpPr>
          <a:xfrm>
            <a:off x="1387475" y="1306195"/>
            <a:ext cx="1388110" cy="1385570"/>
            <a:chOff x="4973" y="2374"/>
            <a:chExt cx="2186" cy="2182"/>
          </a:xfrm>
        </p:grpSpPr>
        <p:sp>
          <p:nvSpPr>
            <p:cNvPr id="15" name="任意多边形: 形状 29"/>
            <p:cNvSpPr>
              <a:spLocks noChangeAspect="1"/>
            </p:cNvSpPr>
            <p:nvPr/>
          </p:nvSpPr>
          <p:spPr>
            <a:xfrm rot="8100000">
              <a:off x="4973" y="2374"/>
              <a:ext cx="2187" cy="2183"/>
            </a:xfrm>
            <a:custGeom>
              <a:avLst/>
              <a:gdLst>
                <a:gd name="connsiteX0" fmla="*/ 2537566 w 3014035"/>
                <a:gd name="connsiteY0" fmla="*/ 2985221 h 3015990"/>
                <a:gd name="connsiteX1" fmla="*/ 30769 w 3014035"/>
                <a:gd name="connsiteY1" fmla="*/ 478424 h 3015990"/>
                <a:gd name="connsiteX2" fmla="*/ 30769 w 3014035"/>
                <a:gd name="connsiteY2" fmla="*/ 329855 h 3015990"/>
                <a:gd name="connsiteX3" fmla="*/ 327900 w 3014035"/>
                <a:gd name="connsiteY3" fmla="*/ 32725 h 3015990"/>
                <a:gd name="connsiteX4" fmla="*/ 476468 w 3014035"/>
                <a:gd name="connsiteY4" fmla="*/ 32725 h 3015990"/>
                <a:gd name="connsiteX5" fmla="*/ 489465 w 3014035"/>
                <a:gd name="connsiteY5" fmla="*/ 45721 h 3015990"/>
                <a:gd name="connsiteX6" fmla="*/ 515983 w 3014035"/>
                <a:gd name="connsiteY6" fmla="*/ 0 h 3015990"/>
                <a:gd name="connsiteX7" fmla="*/ 615742 w 3014035"/>
                <a:gd name="connsiteY7" fmla="*/ 171998 h 3015990"/>
                <a:gd name="connsiteX8" fmla="*/ 2983265 w 3014035"/>
                <a:gd name="connsiteY8" fmla="*/ 2539521 h 3015990"/>
                <a:gd name="connsiteX9" fmla="*/ 2983265 w 3014035"/>
                <a:gd name="connsiteY9" fmla="*/ 2688090 h 3015990"/>
                <a:gd name="connsiteX10" fmla="*/ 2686135 w 3014035"/>
                <a:gd name="connsiteY10" fmla="*/ 2985221 h 3015990"/>
                <a:gd name="connsiteX11" fmla="*/ 2537566 w 3014035"/>
                <a:gd name="connsiteY11" fmla="*/ 2985221 h 301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4035" h="3015990">
                  <a:moveTo>
                    <a:pt x="2537566" y="2985221"/>
                  </a:moveTo>
                  <a:lnTo>
                    <a:pt x="30769" y="478424"/>
                  </a:lnTo>
                  <a:cubicBezTo>
                    <a:pt x="-10257" y="437398"/>
                    <a:pt x="-10257" y="370881"/>
                    <a:pt x="30769" y="329855"/>
                  </a:cubicBezTo>
                  <a:lnTo>
                    <a:pt x="327900" y="32725"/>
                  </a:lnTo>
                  <a:cubicBezTo>
                    <a:pt x="368926" y="-8302"/>
                    <a:pt x="435442" y="-8302"/>
                    <a:pt x="476468" y="32725"/>
                  </a:cubicBezTo>
                  <a:lnTo>
                    <a:pt x="489465" y="45721"/>
                  </a:lnTo>
                  <a:lnTo>
                    <a:pt x="515983" y="0"/>
                  </a:lnTo>
                  <a:lnTo>
                    <a:pt x="615742" y="171998"/>
                  </a:lnTo>
                  <a:lnTo>
                    <a:pt x="2983265" y="2539521"/>
                  </a:lnTo>
                  <a:cubicBezTo>
                    <a:pt x="3024292" y="2580548"/>
                    <a:pt x="3024292" y="2647064"/>
                    <a:pt x="2983265" y="2688090"/>
                  </a:cubicBezTo>
                  <a:lnTo>
                    <a:pt x="2686135" y="2985221"/>
                  </a:lnTo>
                  <a:cubicBezTo>
                    <a:pt x="2645108" y="3026247"/>
                    <a:pt x="2578592" y="3026247"/>
                    <a:pt x="2537566" y="2985221"/>
                  </a:cubicBezTo>
                  <a:close/>
                </a:path>
              </a:pathLst>
            </a:custGeom>
            <a:solidFill>
              <a:srgbClr val="FFA20D">
                <a:alpha val="97000"/>
              </a:srgbClr>
            </a:solidFill>
            <a:ln w="19050">
              <a:solidFill>
                <a:schemeClr val="tx1">
                  <a:lumMod val="85000"/>
                  <a:lumOff val="15000"/>
                </a:schemeClr>
              </a:solidFill>
            </a:ln>
            <a:effectLst>
              <a:outerShdw dist="762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ym typeface="微软雅黑" panose="020B0503020204020204" charset="-122"/>
              </a:endParaRPr>
            </a:p>
          </p:txBody>
        </p:sp>
        <p:sp>
          <p:nvSpPr>
            <p:cNvPr id="16" name="文本框 15"/>
            <p:cNvSpPr txBox="1"/>
            <p:nvPr/>
          </p:nvSpPr>
          <p:spPr>
            <a:xfrm>
              <a:off x="5203" y="3174"/>
              <a:ext cx="1728" cy="580"/>
            </a:xfrm>
            <a:prstGeom prst="rect">
              <a:avLst/>
            </a:prstGeom>
            <a:noFill/>
          </p:spPr>
          <p:txBody>
            <a:bodyPr wrap="none" rtlCol="0">
              <a:spAutoFit/>
            </a:bodyPr>
            <a:lstStyle/>
            <a:p>
              <a:r>
                <a:rPr lang="zh-CN">
                  <a:solidFill>
                    <a:schemeClr val="bg1"/>
                  </a:solidFill>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招聘服务</a:t>
              </a:r>
            </a:p>
          </p:txBody>
        </p:sp>
      </p:grpSp>
      <p:sp>
        <p:nvSpPr>
          <p:cNvPr id="20" name="Rectangle 17"/>
          <p:cNvSpPr txBox="1"/>
          <p:nvPr/>
        </p:nvSpPr>
        <p:spPr>
          <a:xfrm>
            <a:off x="2783205" y="1036320"/>
            <a:ext cx="6599555" cy="460375"/>
          </a:xfrm>
          <a:prstGeom prst="rect">
            <a:avLst/>
          </a:prstGeom>
          <a:noFill/>
        </p:spPr>
        <p:txBody>
          <a:bodyPr wrap="square" rtlCol="0">
            <a:spAutoFit/>
          </a:bodyPr>
          <a:lstStyle/>
          <a:p>
            <a:pPr lvl="0" algn="ctr">
              <a:buClrTx/>
              <a:buSzTx/>
              <a:buFontTx/>
            </a:pPr>
            <a:r>
              <a:rPr lang="en-US" alt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人才服务部可以提供的企业服务</a:t>
            </a:r>
          </a:p>
        </p:txBody>
      </p:sp>
      <p:grpSp>
        <p:nvGrpSpPr>
          <p:cNvPr id="18" name="组合 17"/>
          <p:cNvGrpSpPr/>
          <p:nvPr/>
        </p:nvGrpSpPr>
        <p:grpSpPr>
          <a:xfrm>
            <a:off x="4859655" y="1305878"/>
            <a:ext cx="1388745" cy="1386205"/>
            <a:chOff x="4973" y="2374"/>
            <a:chExt cx="2187" cy="2183"/>
          </a:xfrm>
        </p:grpSpPr>
        <p:sp>
          <p:nvSpPr>
            <p:cNvPr id="22" name="任意多边形: 形状 29"/>
            <p:cNvSpPr>
              <a:spLocks noChangeAspect="1"/>
            </p:cNvSpPr>
            <p:nvPr/>
          </p:nvSpPr>
          <p:spPr>
            <a:xfrm rot="8100000">
              <a:off x="4973" y="2374"/>
              <a:ext cx="2187" cy="2183"/>
            </a:xfrm>
            <a:custGeom>
              <a:avLst/>
              <a:gdLst>
                <a:gd name="connsiteX0" fmla="*/ 2537566 w 3014035"/>
                <a:gd name="connsiteY0" fmla="*/ 2985221 h 3015990"/>
                <a:gd name="connsiteX1" fmla="*/ 30769 w 3014035"/>
                <a:gd name="connsiteY1" fmla="*/ 478424 h 3015990"/>
                <a:gd name="connsiteX2" fmla="*/ 30769 w 3014035"/>
                <a:gd name="connsiteY2" fmla="*/ 329855 h 3015990"/>
                <a:gd name="connsiteX3" fmla="*/ 327900 w 3014035"/>
                <a:gd name="connsiteY3" fmla="*/ 32725 h 3015990"/>
                <a:gd name="connsiteX4" fmla="*/ 476468 w 3014035"/>
                <a:gd name="connsiteY4" fmla="*/ 32725 h 3015990"/>
                <a:gd name="connsiteX5" fmla="*/ 489465 w 3014035"/>
                <a:gd name="connsiteY5" fmla="*/ 45721 h 3015990"/>
                <a:gd name="connsiteX6" fmla="*/ 515983 w 3014035"/>
                <a:gd name="connsiteY6" fmla="*/ 0 h 3015990"/>
                <a:gd name="connsiteX7" fmla="*/ 615742 w 3014035"/>
                <a:gd name="connsiteY7" fmla="*/ 171998 h 3015990"/>
                <a:gd name="connsiteX8" fmla="*/ 2983265 w 3014035"/>
                <a:gd name="connsiteY8" fmla="*/ 2539521 h 3015990"/>
                <a:gd name="connsiteX9" fmla="*/ 2983265 w 3014035"/>
                <a:gd name="connsiteY9" fmla="*/ 2688090 h 3015990"/>
                <a:gd name="connsiteX10" fmla="*/ 2686135 w 3014035"/>
                <a:gd name="connsiteY10" fmla="*/ 2985221 h 3015990"/>
                <a:gd name="connsiteX11" fmla="*/ 2537566 w 3014035"/>
                <a:gd name="connsiteY11" fmla="*/ 2985221 h 301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4035" h="3015990">
                  <a:moveTo>
                    <a:pt x="2537566" y="2985221"/>
                  </a:moveTo>
                  <a:lnTo>
                    <a:pt x="30769" y="478424"/>
                  </a:lnTo>
                  <a:cubicBezTo>
                    <a:pt x="-10257" y="437398"/>
                    <a:pt x="-10257" y="370881"/>
                    <a:pt x="30769" y="329855"/>
                  </a:cubicBezTo>
                  <a:lnTo>
                    <a:pt x="327900" y="32725"/>
                  </a:lnTo>
                  <a:cubicBezTo>
                    <a:pt x="368926" y="-8302"/>
                    <a:pt x="435442" y="-8302"/>
                    <a:pt x="476468" y="32725"/>
                  </a:cubicBezTo>
                  <a:lnTo>
                    <a:pt x="489465" y="45721"/>
                  </a:lnTo>
                  <a:lnTo>
                    <a:pt x="515983" y="0"/>
                  </a:lnTo>
                  <a:lnTo>
                    <a:pt x="615742" y="171998"/>
                  </a:lnTo>
                  <a:lnTo>
                    <a:pt x="2983265" y="2539521"/>
                  </a:lnTo>
                  <a:cubicBezTo>
                    <a:pt x="3024292" y="2580548"/>
                    <a:pt x="3024292" y="2647064"/>
                    <a:pt x="2983265" y="2688090"/>
                  </a:cubicBezTo>
                  <a:lnTo>
                    <a:pt x="2686135" y="2985221"/>
                  </a:lnTo>
                  <a:cubicBezTo>
                    <a:pt x="2645108" y="3026247"/>
                    <a:pt x="2578592" y="3026247"/>
                    <a:pt x="2537566" y="2985221"/>
                  </a:cubicBezTo>
                  <a:close/>
                </a:path>
              </a:pathLst>
            </a:custGeom>
            <a:solidFill>
              <a:srgbClr val="4E99E4"/>
            </a:solidFill>
            <a:ln w="19050">
              <a:solidFill>
                <a:schemeClr val="tx1">
                  <a:lumMod val="85000"/>
                  <a:lumOff val="15000"/>
                </a:schemeClr>
              </a:solidFill>
            </a:ln>
            <a:effectLst>
              <a:outerShdw dist="762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ym typeface="微软雅黑" panose="020B0503020204020204" charset="-122"/>
              </a:endParaRPr>
            </a:p>
          </p:txBody>
        </p:sp>
        <p:sp>
          <p:nvSpPr>
            <p:cNvPr id="23" name="文本框 22"/>
            <p:cNvSpPr txBox="1"/>
            <p:nvPr/>
          </p:nvSpPr>
          <p:spPr>
            <a:xfrm>
              <a:off x="5023" y="3174"/>
              <a:ext cx="2088" cy="580"/>
            </a:xfrm>
            <a:prstGeom prst="rect">
              <a:avLst/>
            </a:prstGeom>
            <a:noFill/>
          </p:spPr>
          <p:txBody>
            <a:bodyPr wrap="none" rtlCol="0">
              <a:spAutoFit/>
            </a:bodyPr>
            <a:lstStyle/>
            <a:p>
              <a:r>
                <a:rPr lang="zh-CN">
                  <a:solidFill>
                    <a:schemeClr val="bg1"/>
                  </a:solidFill>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校园双选会</a:t>
              </a:r>
            </a:p>
          </p:txBody>
        </p:sp>
      </p:grpSp>
      <p:grpSp>
        <p:nvGrpSpPr>
          <p:cNvPr id="26" name="组合 25"/>
          <p:cNvGrpSpPr/>
          <p:nvPr/>
        </p:nvGrpSpPr>
        <p:grpSpPr>
          <a:xfrm>
            <a:off x="8332470" y="1305878"/>
            <a:ext cx="1388745" cy="1386205"/>
            <a:chOff x="4973" y="2374"/>
            <a:chExt cx="2187" cy="2183"/>
          </a:xfrm>
        </p:grpSpPr>
        <p:sp>
          <p:nvSpPr>
            <p:cNvPr id="28" name="任意多边形: 形状 29"/>
            <p:cNvSpPr>
              <a:spLocks noChangeAspect="1"/>
            </p:cNvSpPr>
            <p:nvPr/>
          </p:nvSpPr>
          <p:spPr>
            <a:xfrm rot="8100000">
              <a:off x="4973" y="2374"/>
              <a:ext cx="2187" cy="2183"/>
            </a:xfrm>
            <a:custGeom>
              <a:avLst/>
              <a:gdLst>
                <a:gd name="connsiteX0" fmla="*/ 2537566 w 3014035"/>
                <a:gd name="connsiteY0" fmla="*/ 2985221 h 3015990"/>
                <a:gd name="connsiteX1" fmla="*/ 30769 w 3014035"/>
                <a:gd name="connsiteY1" fmla="*/ 478424 h 3015990"/>
                <a:gd name="connsiteX2" fmla="*/ 30769 w 3014035"/>
                <a:gd name="connsiteY2" fmla="*/ 329855 h 3015990"/>
                <a:gd name="connsiteX3" fmla="*/ 327900 w 3014035"/>
                <a:gd name="connsiteY3" fmla="*/ 32725 h 3015990"/>
                <a:gd name="connsiteX4" fmla="*/ 476468 w 3014035"/>
                <a:gd name="connsiteY4" fmla="*/ 32725 h 3015990"/>
                <a:gd name="connsiteX5" fmla="*/ 489465 w 3014035"/>
                <a:gd name="connsiteY5" fmla="*/ 45721 h 3015990"/>
                <a:gd name="connsiteX6" fmla="*/ 515983 w 3014035"/>
                <a:gd name="connsiteY6" fmla="*/ 0 h 3015990"/>
                <a:gd name="connsiteX7" fmla="*/ 615742 w 3014035"/>
                <a:gd name="connsiteY7" fmla="*/ 171998 h 3015990"/>
                <a:gd name="connsiteX8" fmla="*/ 2983265 w 3014035"/>
                <a:gd name="connsiteY8" fmla="*/ 2539521 h 3015990"/>
                <a:gd name="connsiteX9" fmla="*/ 2983265 w 3014035"/>
                <a:gd name="connsiteY9" fmla="*/ 2688090 h 3015990"/>
                <a:gd name="connsiteX10" fmla="*/ 2686135 w 3014035"/>
                <a:gd name="connsiteY10" fmla="*/ 2985221 h 3015990"/>
                <a:gd name="connsiteX11" fmla="*/ 2537566 w 3014035"/>
                <a:gd name="connsiteY11" fmla="*/ 2985221 h 301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4035" h="3015990">
                  <a:moveTo>
                    <a:pt x="2537566" y="2985221"/>
                  </a:moveTo>
                  <a:lnTo>
                    <a:pt x="30769" y="478424"/>
                  </a:lnTo>
                  <a:cubicBezTo>
                    <a:pt x="-10257" y="437398"/>
                    <a:pt x="-10257" y="370881"/>
                    <a:pt x="30769" y="329855"/>
                  </a:cubicBezTo>
                  <a:lnTo>
                    <a:pt x="327900" y="32725"/>
                  </a:lnTo>
                  <a:cubicBezTo>
                    <a:pt x="368926" y="-8302"/>
                    <a:pt x="435442" y="-8302"/>
                    <a:pt x="476468" y="32725"/>
                  </a:cubicBezTo>
                  <a:lnTo>
                    <a:pt x="489465" y="45721"/>
                  </a:lnTo>
                  <a:lnTo>
                    <a:pt x="515983" y="0"/>
                  </a:lnTo>
                  <a:lnTo>
                    <a:pt x="615742" y="171998"/>
                  </a:lnTo>
                  <a:lnTo>
                    <a:pt x="2983265" y="2539521"/>
                  </a:lnTo>
                  <a:cubicBezTo>
                    <a:pt x="3024292" y="2580548"/>
                    <a:pt x="3024292" y="2647064"/>
                    <a:pt x="2983265" y="2688090"/>
                  </a:cubicBezTo>
                  <a:lnTo>
                    <a:pt x="2686135" y="2985221"/>
                  </a:lnTo>
                  <a:cubicBezTo>
                    <a:pt x="2645108" y="3026247"/>
                    <a:pt x="2578592" y="3026247"/>
                    <a:pt x="2537566" y="2985221"/>
                  </a:cubicBezTo>
                  <a:close/>
                </a:path>
              </a:pathLst>
            </a:custGeom>
            <a:solidFill>
              <a:srgbClr val="F36932"/>
            </a:solidFill>
            <a:ln w="19050">
              <a:solidFill>
                <a:schemeClr val="tx1">
                  <a:lumMod val="85000"/>
                  <a:lumOff val="15000"/>
                </a:schemeClr>
              </a:solidFill>
            </a:ln>
            <a:effectLst>
              <a:outerShdw dist="762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ym typeface="微软雅黑" panose="020B0503020204020204" charset="-122"/>
              </a:endParaRPr>
            </a:p>
          </p:txBody>
        </p:sp>
        <p:sp>
          <p:nvSpPr>
            <p:cNvPr id="31" name="文本框 30"/>
            <p:cNvSpPr txBox="1"/>
            <p:nvPr/>
          </p:nvSpPr>
          <p:spPr>
            <a:xfrm>
              <a:off x="5203" y="3174"/>
              <a:ext cx="1728" cy="580"/>
            </a:xfrm>
            <a:prstGeom prst="rect">
              <a:avLst/>
            </a:prstGeom>
            <a:noFill/>
          </p:spPr>
          <p:txBody>
            <a:bodyPr wrap="none" rtlCol="0">
              <a:spAutoFit/>
            </a:bodyPr>
            <a:lstStyle/>
            <a:p>
              <a:r>
                <a:rPr lang="zh-CN">
                  <a:solidFill>
                    <a:schemeClr val="bg1"/>
                  </a:solidFill>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岗前培训</a:t>
              </a:r>
            </a:p>
          </p:txBody>
        </p:sp>
      </p:grpSp>
      <p:pic>
        <p:nvPicPr>
          <p:cNvPr id="32" name="图片 4" descr="F:\luhw\华中人才\宣传材料\武汉市软件行业协会LOGO\微信图片_20180703175346.png"/>
          <p:cNvPicPr>
            <a:picLocks noChangeAspect="1" noChangeArrowheads="1"/>
          </p:cNvPicPr>
          <p:nvPr/>
        </p:nvPicPr>
        <p:blipFill>
          <a:blip r:embed="rId3" cstate="print">
            <a:extLst>
              <a:ext uri="{28A0092B-C50C-407E-A947-70E740481C1C}">
                <a14:useLocalDpi xmlns:a14="http://schemas.microsoft.com/office/drawing/2010/main" val="0"/>
              </a:ext>
            </a:extLst>
          </a:blip>
          <a:srcRect l="3200" t="10308" r="2441" b="10390"/>
          <a:stretch>
            <a:fillRect/>
          </a:stretch>
        </p:blipFill>
        <p:spPr>
          <a:xfrm>
            <a:off x="702310" y="653415"/>
            <a:ext cx="1711960" cy="363855"/>
          </a:xfrm>
          <a:prstGeom prst="rect">
            <a:avLst/>
          </a:prstGeom>
          <a:noFill/>
          <a:ln>
            <a:noFill/>
          </a:ln>
        </p:spPr>
      </p:pic>
      <p:pic>
        <p:nvPicPr>
          <p:cNvPr id="33" name="图片 3" descr="logo"/>
          <p:cNvPicPr>
            <a:picLocks noChangeAspect="1"/>
          </p:cNvPicPr>
          <p:nvPr/>
        </p:nvPicPr>
        <p:blipFill>
          <a:blip r:embed="rId4"/>
          <a:stretch>
            <a:fillRect/>
          </a:stretch>
        </p:blipFill>
        <p:spPr>
          <a:xfrm>
            <a:off x="2499360" y="660718"/>
            <a:ext cx="1236345" cy="349250"/>
          </a:xfrm>
          <a:prstGeom prst="rect">
            <a:avLst/>
          </a:prstGeom>
          <a:noFill/>
          <a:ln w="9525">
            <a:noFill/>
          </a:ln>
        </p:spPr>
      </p:pic>
      <p:sp>
        <p:nvSpPr>
          <p:cNvPr id="72" name="矩形 36" descr="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
          <p:cNvSpPr/>
          <p:nvPr/>
        </p:nvSpPr>
        <p:spPr>
          <a:xfrm>
            <a:off x="1108075" y="2209673"/>
            <a:ext cx="2894013" cy="1165695"/>
          </a:xfrm>
          <a:prstGeom prst="rect">
            <a:avLst/>
          </a:prstGeom>
          <a:noFill/>
          <a:ln w="9525">
            <a:noFill/>
          </a:ln>
        </p:spPr>
        <p:txBody>
          <a:bodyPr wrap="square" lIns="108000" tIns="36000" bIns="36000" anchor="t">
            <a:spAutoFit/>
          </a:bodyPr>
          <a:lstStyle/>
          <a:p>
            <a:pPr>
              <a:lnSpc>
                <a:spcPct val="130000"/>
              </a:lnSpc>
            </a:pPr>
            <a:r>
              <a:rPr lang="en-US" altLang="zh-CN" sz="1400" dirty="0">
                <a:latin typeface="微软雅黑" panose="020B0503020204020204" charset="-122"/>
                <a:ea typeface="微软雅黑" panose="020B0503020204020204" charset="-122"/>
              </a:rPr>
              <a:t>√20+人的IT</a:t>
            </a:r>
            <a:r>
              <a:rPr lang="zh-CN" altLang="en-US" sz="1400" dirty="0">
                <a:latin typeface="微软雅黑" panose="020B0503020204020204" charset="-122"/>
                <a:ea typeface="微软雅黑" panose="020B0503020204020204" charset="-122"/>
              </a:rPr>
              <a:t>经验</a:t>
            </a:r>
            <a:r>
              <a:rPr lang="en-US" altLang="zh-CN" sz="1400" dirty="0" err="1">
                <a:latin typeface="微软雅黑" panose="020B0503020204020204" charset="-122"/>
                <a:ea typeface="微软雅黑" panose="020B0503020204020204" charset="-122"/>
              </a:rPr>
              <a:t>招聘团队</a:t>
            </a:r>
            <a:endParaRPr lang="en-US" altLang="zh-CN" sz="1400" dirty="0">
              <a:latin typeface="微软雅黑" panose="020B0503020204020204" charset="-122"/>
              <a:ea typeface="微软雅黑" panose="020B0503020204020204" charset="-122"/>
            </a:endParaRPr>
          </a:p>
          <a:p>
            <a:pPr>
              <a:lnSpc>
                <a:spcPct val="130000"/>
              </a:lnSpc>
            </a:pPr>
            <a:r>
              <a:rPr lang="en-US" altLang="zh-CN" sz="1400" dirty="0">
                <a:latin typeface="微软雅黑" panose="020B0503020204020204" charset="-122"/>
                <a:ea typeface="微软雅黑" panose="020B0503020204020204" charset="-122"/>
              </a:rPr>
              <a:t>√10W+</a:t>
            </a:r>
            <a:r>
              <a:rPr lang="zh-CN" altLang="en-US" sz="1400" dirty="0">
                <a:latin typeface="微软雅黑" panose="020B0503020204020204" charset="-122"/>
                <a:ea typeface="微软雅黑" panose="020B0503020204020204" charset="-122"/>
              </a:rPr>
              <a:t>技术</a:t>
            </a:r>
            <a:r>
              <a:rPr lang="en-US" altLang="zh-CN" sz="1400" dirty="0" err="1">
                <a:latin typeface="微软雅黑" panose="020B0503020204020204" charset="-122"/>
                <a:ea typeface="微软雅黑" panose="020B0503020204020204" charset="-122"/>
              </a:rPr>
              <a:t>有效人才数据库</a:t>
            </a:r>
            <a:endParaRPr lang="en-US" altLang="zh-CN" sz="1400" dirty="0">
              <a:latin typeface="微软雅黑" panose="020B0503020204020204" charset="-122"/>
              <a:ea typeface="微软雅黑" panose="020B0503020204020204" charset="-122"/>
            </a:endParaRPr>
          </a:p>
          <a:p>
            <a:pPr>
              <a:lnSpc>
                <a:spcPct val="130000"/>
              </a:lnSpc>
            </a:pP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武汉软件人才服务号运营</a:t>
            </a:r>
            <a:endParaRPr lang="en-US" altLang="zh-CN" sz="1400" dirty="0">
              <a:latin typeface="微软雅黑" panose="020B0503020204020204" charset="-122"/>
              <a:ea typeface="微软雅黑" panose="020B0503020204020204" charset="-122"/>
            </a:endParaRPr>
          </a:p>
          <a:p>
            <a:pPr>
              <a:lnSpc>
                <a:spcPct val="130000"/>
              </a:lnSpc>
            </a:pP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免费助力企业招聘信息发布</a:t>
            </a:r>
            <a:endParaRPr lang="en-US" altLang="zh-CN" sz="1400" dirty="0">
              <a:latin typeface="微软雅黑" panose="020B0503020204020204" charset="-122"/>
              <a:ea typeface="微软雅黑" panose="020B0503020204020204" charset="-122"/>
            </a:endParaRPr>
          </a:p>
        </p:txBody>
      </p:sp>
      <p:sp>
        <p:nvSpPr>
          <p:cNvPr id="73" name="矩形 37" descr="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
          <p:cNvSpPr/>
          <p:nvPr/>
        </p:nvSpPr>
        <p:spPr>
          <a:xfrm>
            <a:off x="4591050" y="2209673"/>
            <a:ext cx="2895600" cy="1165695"/>
          </a:xfrm>
          <a:prstGeom prst="rect">
            <a:avLst/>
          </a:prstGeom>
          <a:noFill/>
          <a:ln w="9525">
            <a:noFill/>
          </a:ln>
        </p:spPr>
        <p:txBody>
          <a:bodyPr wrap="square" lIns="108000" tIns="36000" bIns="36000" anchor="t">
            <a:spAutoFit/>
          </a:bodyPr>
          <a:lstStyle/>
          <a:p>
            <a:pPr lvl="0" algn="l">
              <a:lnSpc>
                <a:spcPct val="130000"/>
              </a:lnSpc>
              <a:buClrTx/>
              <a:buSzTx/>
              <a:buFontTx/>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成熟的校园服务团队</a:t>
            </a:r>
            <a:endParaRPr lang="en-US" altLang="zh-CN" sz="1400" dirty="0">
              <a:latin typeface="微软雅黑" panose="020B0503020204020204" charset="-122"/>
              <a:ea typeface="微软雅黑" panose="020B0503020204020204" charset="-122"/>
              <a:sym typeface="+mn-ea"/>
            </a:endParaRPr>
          </a:p>
          <a:p>
            <a:pPr lvl="0" algn="l">
              <a:lnSpc>
                <a:spcPct val="130000"/>
              </a:lnSpc>
              <a:buClrTx/>
              <a:buSzTx/>
              <a:buFontTx/>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丰富的线下招聘经验</a:t>
            </a:r>
            <a:endParaRPr lang="en-US" altLang="zh-CN" sz="1400" dirty="0">
              <a:latin typeface="微软雅黑" panose="020B0503020204020204" charset="-122"/>
              <a:ea typeface="微软雅黑" panose="020B0503020204020204" charset="-122"/>
              <a:sym typeface="+mn-ea"/>
            </a:endParaRPr>
          </a:p>
          <a:p>
            <a:pPr lvl="0" algn="l">
              <a:lnSpc>
                <a:spcPct val="130000"/>
              </a:lnSpc>
              <a:buClrTx/>
              <a:buSzTx/>
              <a:buFontTx/>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优质的高校对接资源</a:t>
            </a:r>
            <a:endParaRPr lang="en-US" altLang="zh-CN" sz="1400" dirty="0">
              <a:latin typeface="微软雅黑" panose="020B0503020204020204" charset="-122"/>
              <a:ea typeface="微软雅黑" panose="020B0503020204020204" charset="-122"/>
              <a:sym typeface="+mn-ea"/>
            </a:endParaRPr>
          </a:p>
          <a:p>
            <a:pPr lvl="0" algn="l">
              <a:lnSpc>
                <a:spcPct val="130000"/>
              </a:lnSpc>
              <a:buClrTx/>
              <a:buSzTx/>
              <a:buFontTx/>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高效应届生供需匹配</a:t>
            </a:r>
            <a:endParaRPr lang="en-US" altLang="zh-CN" sz="1400" dirty="0">
              <a:latin typeface="微软雅黑" panose="020B0503020204020204" charset="-122"/>
              <a:ea typeface="微软雅黑" panose="020B0503020204020204" charset="-122"/>
              <a:sym typeface="+mn-ea"/>
            </a:endParaRPr>
          </a:p>
        </p:txBody>
      </p:sp>
      <p:sp>
        <p:nvSpPr>
          <p:cNvPr id="74" name="矩形 38" descr="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
          <p:cNvSpPr/>
          <p:nvPr/>
        </p:nvSpPr>
        <p:spPr>
          <a:xfrm>
            <a:off x="8080375" y="2209673"/>
            <a:ext cx="2894013" cy="1165695"/>
          </a:xfrm>
          <a:prstGeom prst="rect">
            <a:avLst/>
          </a:prstGeom>
          <a:noFill/>
          <a:ln w="9525">
            <a:noFill/>
          </a:ln>
        </p:spPr>
        <p:txBody>
          <a:bodyPr wrap="square" lIns="108000" tIns="36000" bIns="36000" anchor="t">
            <a:spAutoFit/>
          </a:bodyPr>
          <a:lstStyle/>
          <a:p>
            <a:pPr lvl="0">
              <a:lnSpc>
                <a:spcPct val="13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多元化的兼职师资团队</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全套岗位</a:t>
            </a:r>
            <a:r>
              <a:rPr lang="en-US" altLang="zh-CN" sz="1400" dirty="0" err="1">
                <a:latin typeface="微软雅黑" panose="020B0503020204020204" charset="-122"/>
                <a:ea typeface="微软雅黑" panose="020B0503020204020204" charset="-122"/>
                <a:sym typeface="+mn-ea"/>
              </a:rPr>
              <a:t>技能</a:t>
            </a:r>
            <a:r>
              <a:rPr lang="zh-CN" altLang="en-US" sz="1400" dirty="0">
                <a:latin typeface="微软雅黑" panose="020B0503020204020204" charset="-122"/>
                <a:ea typeface="微软雅黑" panose="020B0503020204020204" charset="-122"/>
                <a:sym typeface="+mn-ea"/>
              </a:rPr>
              <a:t>培训方案</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 </a:t>
            </a:r>
            <a:r>
              <a:rPr lang="en-US" altLang="zh-CN" sz="1400" dirty="0" err="1">
                <a:latin typeface="微软雅黑" panose="020B0503020204020204" charset="-122"/>
                <a:ea typeface="微软雅黑" panose="020B0503020204020204" charset="-122"/>
                <a:sym typeface="+mn-ea"/>
              </a:rPr>
              <a:t>技能型+适应性实践培训</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 </a:t>
            </a:r>
            <a:r>
              <a:rPr lang="zh-CN" altLang="en-US" sz="1400" dirty="0">
                <a:latin typeface="微软雅黑" panose="020B0503020204020204" charset="-122"/>
                <a:ea typeface="微软雅黑" panose="020B0503020204020204" charset="-122"/>
                <a:sym typeface="+mn-ea"/>
              </a:rPr>
              <a:t>一站式</a:t>
            </a:r>
            <a:r>
              <a:rPr lang="en-US" altLang="zh-CN" sz="1400" dirty="0">
                <a:latin typeface="微软雅黑" panose="020B0503020204020204" charset="-122"/>
                <a:ea typeface="微软雅黑" panose="020B0503020204020204" charset="-122"/>
                <a:sym typeface="+mn-ea"/>
              </a:rPr>
              <a:t>、</a:t>
            </a:r>
            <a:r>
              <a:rPr lang="en-US" altLang="zh-CN" sz="1400" dirty="0" err="1">
                <a:latin typeface="微软雅黑" panose="020B0503020204020204" charset="-122"/>
                <a:ea typeface="微软雅黑" panose="020B0503020204020204" charset="-122"/>
                <a:sym typeface="+mn-ea"/>
              </a:rPr>
              <a:t>专业化、精细化</a:t>
            </a:r>
            <a:endParaRPr lang="en-US" altLang="zh-CN" sz="1400" dirty="0">
              <a:latin typeface="微软雅黑" panose="020B0503020204020204" charset="-122"/>
              <a:ea typeface="微软雅黑" panose="020B0503020204020204" charset="-122"/>
              <a:sym typeface="+mn-ea"/>
            </a:endParaRPr>
          </a:p>
        </p:txBody>
      </p:sp>
      <p:sp>
        <p:nvSpPr>
          <p:cNvPr id="112" name="矩形 36" descr="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
          <p:cNvSpPr/>
          <p:nvPr/>
        </p:nvSpPr>
        <p:spPr>
          <a:xfrm>
            <a:off x="1108075" y="4270756"/>
            <a:ext cx="2894013" cy="1189355"/>
          </a:xfrm>
          <a:prstGeom prst="rect">
            <a:avLst/>
          </a:prstGeom>
          <a:noFill/>
          <a:ln w="9525">
            <a:noFill/>
          </a:ln>
        </p:spPr>
        <p:txBody>
          <a:bodyPr wrap="square" lIns="108000" tIns="36000" bIns="36000" anchor="t">
            <a:spAutoFit/>
          </a:bodyPr>
          <a:lstStyle/>
          <a:p>
            <a:pPr lvl="0">
              <a:lnSpc>
                <a:spcPct val="13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专业项目管理团队</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有效改善辅助业务</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科学动作与管理</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降低项目运营</a:t>
            </a:r>
            <a:r>
              <a:rPr lang="en-US" altLang="zh-CN" sz="1400" dirty="0" err="1">
                <a:latin typeface="微软雅黑" panose="020B0503020204020204" charset="-122"/>
                <a:ea typeface="微软雅黑" panose="020B0503020204020204" charset="-122"/>
                <a:sym typeface="+mn-ea"/>
              </a:rPr>
              <a:t>成本</a:t>
            </a:r>
            <a:endParaRPr lang="en-US" altLang="zh-CN" sz="1400" dirty="0">
              <a:latin typeface="微软雅黑" panose="020B0503020204020204" charset="-122"/>
              <a:ea typeface="微软雅黑" panose="020B0503020204020204" charset="-122"/>
              <a:sym typeface="+mn-ea"/>
            </a:endParaRPr>
          </a:p>
        </p:txBody>
      </p:sp>
      <p:sp>
        <p:nvSpPr>
          <p:cNvPr id="113" name="矩形 36" descr="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
          <p:cNvSpPr/>
          <p:nvPr/>
        </p:nvSpPr>
        <p:spPr>
          <a:xfrm>
            <a:off x="4591050" y="4270756"/>
            <a:ext cx="2894013" cy="1165695"/>
          </a:xfrm>
          <a:prstGeom prst="rect">
            <a:avLst/>
          </a:prstGeom>
          <a:noFill/>
          <a:ln w="9525">
            <a:noFill/>
          </a:ln>
        </p:spPr>
        <p:txBody>
          <a:bodyPr wrap="square" lIns="108000" tIns="36000" bIns="36000" anchor="t">
            <a:spAutoFit/>
          </a:bodyPr>
          <a:lstStyle/>
          <a:p>
            <a:pPr lvl="0">
              <a:lnSpc>
                <a:spcPct val="130000"/>
              </a:lnSpc>
            </a:pPr>
            <a:r>
              <a:rPr lang="en-US" altLang="zh-CN" sz="1400" dirty="0">
                <a:latin typeface="微软雅黑" panose="020B0503020204020204" charset="-122"/>
                <a:ea typeface="微软雅黑" panose="020B0503020204020204" charset="-122"/>
                <a:sym typeface="+mn-ea"/>
              </a:rPr>
              <a:t>√</a:t>
            </a:r>
            <a:r>
              <a:rPr lang="en-US" altLang="zh-CN" sz="1400" dirty="0" err="1">
                <a:latin typeface="微软雅黑" panose="020B0503020204020204" charset="-122"/>
                <a:ea typeface="微软雅黑" panose="020B0503020204020204" charset="-122"/>
                <a:sym typeface="+mn-ea"/>
              </a:rPr>
              <a:t>实战</a:t>
            </a:r>
            <a:r>
              <a:rPr lang="zh-CN" altLang="en-US" sz="1400" dirty="0">
                <a:latin typeface="微软雅黑" panose="020B0503020204020204" charset="-122"/>
                <a:ea typeface="微软雅黑" panose="020B0503020204020204" charset="-122"/>
                <a:sym typeface="+mn-ea"/>
              </a:rPr>
              <a:t>技术</a:t>
            </a:r>
            <a:r>
              <a:rPr lang="en-US" altLang="zh-CN" sz="1400" dirty="0" err="1">
                <a:latin typeface="微软雅黑" panose="020B0503020204020204" charset="-122"/>
                <a:ea typeface="微软雅黑" panose="020B0503020204020204" charset="-122"/>
                <a:sym typeface="+mn-ea"/>
              </a:rPr>
              <a:t>专家</a:t>
            </a:r>
            <a:r>
              <a:rPr lang="zh-CN" altLang="en-US" sz="1400" dirty="0">
                <a:latin typeface="微软雅黑" panose="020B0503020204020204" charset="-122"/>
                <a:ea typeface="微软雅黑" panose="020B0503020204020204" charset="-122"/>
                <a:sym typeface="+mn-ea"/>
              </a:rPr>
              <a:t>定制</a:t>
            </a:r>
            <a:r>
              <a:rPr lang="en-US" altLang="zh-CN" sz="1400" dirty="0" err="1">
                <a:latin typeface="微软雅黑" panose="020B0503020204020204" charset="-122"/>
                <a:ea typeface="微软雅黑" panose="020B0503020204020204" charset="-122"/>
                <a:sym typeface="+mn-ea"/>
              </a:rPr>
              <a:t>服务</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en-US" altLang="zh-CN" sz="1400" dirty="0" err="1">
                <a:latin typeface="微软雅黑" panose="020B0503020204020204" charset="-122"/>
                <a:ea typeface="微软雅黑" panose="020B0503020204020204" charset="-122"/>
                <a:sym typeface="+mn-ea"/>
              </a:rPr>
              <a:t>摆脱日常行政事务</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en-US" altLang="zh-CN" sz="1400" dirty="0" err="1">
                <a:latin typeface="微软雅黑" panose="020B0503020204020204" charset="-122"/>
                <a:ea typeface="微软雅黑" panose="020B0503020204020204" charset="-122"/>
                <a:sym typeface="+mn-ea"/>
              </a:rPr>
              <a:t>一站式</a:t>
            </a:r>
            <a:r>
              <a:rPr lang="zh-CN" altLang="en-US" sz="1400" dirty="0">
                <a:latin typeface="微软雅黑" panose="020B0503020204020204" charset="-122"/>
                <a:ea typeface="微软雅黑" panose="020B0503020204020204" charset="-122"/>
                <a:sym typeface="+mn-ea"/>
              </a:rPr>
              <a:t>软件开发服务</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en-US" altLang="zh-CN" sz="1400" dirty="0" err="1">
                <a:latin typeface="微软雅黑" panose="020B0503020204020204" charset="-122"/>
                <a:ea typeface="微软雅黑" panose="020B0503020204020204" charset="-122"/>
                <a:sym typeface="+mn-ea"/>
              </a:rPr>
              <a:t>实现企业效益的最大化</a:t>
            </a:r>
            <a:endParaRPr lang="en-US" altLang="zh-CN" sz="1400" dirty="0">
              <a:latin typeface="微软雅黑" panose="020B0503020204020204" charset="-122"/>
              <a:ea typeface="微软雅黑" panose="020B0503020204020204" charset="-122"/>
              <a:sym typeface="+mn-ea"/>
            </a:endParaRPr>
          </a:p>
        </p:txBody>
      </p:sp>
      <p:sp>
        <p:nvSpPr>
          <p:cNvPr id="114" name="矩形 36" descr="e7d195523061f1c0600ade85ab8d19863d296bbd6d3c8047FB0A4867354E4F1E3A7DEAE3C4C4B5C9777EC9E9D7F78045DB0296A4194571101A21F67FC7D6C39966CE50B69116E2EE84E571E25F3C0CCE19B7BA3F947E0899F8B654DDF63CBC54889BD665B879A243CED6339B4F4AAD5F6D1EDF9135418660BA3FBA18744DAFA98EABC1EED731EA6833863FD2C33712174ACE2AD755DACFBF"/>
          <p:cNvSpPr/>
          <p:nvPr/>
        </p:nvSpPr>
        <p:spPr>
          <a:xfrm>
            <a:off x="8080375" y="4270756"/>
            <a:ext cx="2894013" cy="1189355"/>
          </a:xfrm>
          <a:prstGeom prst="rect">
            <a:avLst/>
          </a:prstGeom>
          <a:noFill/>
          <a:ln w="9525">
            <a:noFill/>
          </a:ln>
        </p:spPr>
        <p:txBody>
          <a:bodyPr wrap="square" lIns="108000" tIns="36000" bIns="36000" anchor="t">
            <a:spAutoFit/>
          </a:bodyPr>
          <a:lstStyle/>
          <a:p>
            <a:pPr lvl="0">
              <a:lnSpc>
                <a:spcPct val="130000"/>
              </a:lnSpc>
            </a:pPr>
            <a:r>
              <a:rPr lang="en-US" altLang="zh-CN" sz="1400" dirty="0">
                <a:latin typeface="微软雅黑" panose="020B0503020204020204" charset="-122"/>
                <a:ea typeface="微软雅黑" panose="020B0503020204020204" charset="-122"/>
                <a:sym typeface="+mn-ea"/>
              </a:rPr>
              <a:t>√</a:t>
            </a:r>
            <a:r>
              <a:rPr lang="en-US" altLang="zh-CN" sz="1400" dirty="0" err="1">
                <a:latin typeface="微软雅黑" panose="020B0503020204020204" charset="-122"/>
                <a:ea typeface="微软雅黑" panose="020B0503020204020204" charset="-122"/>
                <a:sym typeface="+mn-ea"/>
              </a:rPr>
              <a:t>个性化中、高级人才招聘服务</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猎头顾问</a:t>
            </a:r>
            <a:r>
              <a:rPr lang="en-US" altLang="zh-CN" sz="1400" dirty="0" err="1">
                <a:latin typeface="微软雅黑" panose="020B0503020204020204" charset="-122"/>
                <a:ea typeface="微软雅黑" panose="020B0503020204020204" charset="-122"/>
                <a:sym typeface="+mn-ea"/>
              </a:rPr>
              <a:t>全程服务保障</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en-US" altLang="zh-CN" sz="1400" dirty="0" err="1">
                <a:latin typeface="微软雅黑" panose="020B0503020204020204" charset="-122"/>
                <a:ea typeface="微软雅黑" panose="020B0503020204020204" charset="-122"/>
                <a:sym typeface="+mn-ea"/>
              </a:rPr>
              <a:t>定向深入挖掘最合适的人才</a:t>
            </a:r>
            <a:endParaRPr lang="en-US" altLang="zh-CN" sz="1400" dirty="0">
              <a:latin typeface="微软雅黑" panose="020B0503020204020204" charset="-122"/>
              <a:ea typeface="微软雅黑" panose="020B0503020204020204" charset="-122"/>
              <a:sym typeface="+mn-ea"/>
            </a:endParaRPr>
          </a:p>
          <a:p>
            <a:pPr lvl="0">
              <a:lnSpc>
                <a:spcPct val="130000"/>
              </a:lnSpc>
            </a:pPr>
            <a:r>
              <a:rPr lang="en-US" altLang="zh-CN"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度</a:t>
            </a:r>
            <a:r>
              <a:rPr lang="en-US" altLang="zh-CN" sz="1400" dirty="0" err="1">
                <a:latin typeface="微软雅黑" panose="020B0503020204020204" charset="-122"/>
                <a:ea typeface="微软雅黑" panose="020B0503020204020204" charset="-122"/>
                <a:sym typeface="+mn-ea"/>
              </a:rPr>
              <a:t>身定制服务方案</a:t>
            </a:r>
            <a:endParaRPr lang="en-US" altLang="zh-CN" sz="1400" dirty="0">
              <a:latin typeface="微软雅黑" panose="020B0503020204020204" charset="-122"/>
              <a:ea typeface="微软雅黑" panose="020B0503020204020204" charset="-122"/>
              <a:sym typeface="+mn-ea"/>
            </a:endParaRPr>
          </a:p>
        </p:txBody>
      </p:sp>
      <p:grpSp>
        <p:nvGrpSpPr>
          <p:cNvPr id="34" name="组合 33"/>
          <p:cNvGrpSpPr/>
          <p:nvPr/>
        </p:nvGrpSpPr>
        <p:grpSpPr>
          <a:xfrm>
            <a:off x="8332788" y="3349625"/>
            <a:ext cx="1388745" cy="1386205"/>
            <a:chOff x="4973" y="2374"/>
            <a:chExt cx="2187" cy="2183"/>
          </a:xfrm>
        </p:grpSpPr>
        <p:sp>
          <p:nvSpPr>
            <p:cNvPr id="38" name="任意多边形: 形状 29"/>
            <p:cNvSpPr>
              <a:spLocks noChangeAspect="1"/>
            </p:cNvSpPr>
            <p:nvPr/>
          </p:nvSpPr>
          <p:spPr>
            <a:xfrm rot="8100000">
              <a:off x="4973" y="2374"/>
              <a:ext cx="2187" cy="2183"/>
            </a:xfrm>
            <a:custGeom>
              <a:avLst/>
              <a:gdLst>
                <a:gd name="connsiteX0" fmla="*/ 2537566 w 3014035"/>
                <a:gd name="connsiteY0" fmla="*/ 2985221 h 3015990"/>
                <a:gd name="connsiteX1" fmla="*/ 30769 w 3014035"/>
                <a:gd name="connsiteY1" fmla="*/ 478424 h 3015990"/>
                <a:gd name="connsiteX2" fmla="*/ 30769 w 3014035"/>
                <a:gd name="connsiteY2" fmla="*/ 329855 h 3015990"/>
                <a:gd name="connsiteX3" fmla="*/ 327900 w 3014035"/>
                <a:gd name="connsiteY3" fmla="*/ 32725 h 3015990"/>
                <a:gd name="connsiteX4" fmla="*/ 476468 w 3014035"/>
                <a:gd name="connsiteY4" fmla="*/ 32725 h 3015990"/>
                <a:gd name="connsiteX5" fmla="*/ 489465 w 3014035"/>
                <a:gd name="connsiteY5" fmla="*/ 45721 h 3015990"/>
                <a:gd name="connsiteX6" fmla="*/ 515983 w 3014035"/>
                <a:gd name="connsiteY6" fmla="*/ 0 h 3015990"/>
                <a:gd name="connsiteX7" fmla="*/ 615742 w 3014035"/>
                <a:gd name="connsiteY7" fmla="*/ 171998 h 3015990"/>
                <a:gd name="connsiteX8" fmla="*/ 2983265 w 3014035"/>
                <a:gd name="connsiteY8" fmla="*/ 2539521 h 3015990"/>
                <a:gd name="connsiteX9" fmla="*/ 2983265 w 3014035"/>
                <a:gd name="connsiteY9" fmla="*/ 2688090 h 3015990"/>
                <a:gd name="connsiteX10" fmla="*/ 2686135 w 3014035"/>
                <a:gd name="connsiteY10" fmla="*/ 2985221 h 3015990"/>
                <a:gd name="connsiteX11" fmla="*/ 2537566 w 3014035"/>
                <a:gd name="connsiteY11" fmla="*/ 2985221 h 301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4035" h="3015990">
                  <a:moveTo>
                    <a:pt x="2537566" y="2985221"/>
                  </a:moveTo>
                  <a:lnTo>
                    <a:pt x="30769" y="478424"/>
                  </a:lnTo>
                  <a:cubicBezTo>
                    <a:pt x="-10257" y="437398"/>
                    <a:pt x="-10257" y="370881"/>
                    <a:pt x="30769" y="329855"/>
                  </a:cubicBezTo>
                  <a:lnTo>
                    <a:pt x="327900" y="32725"/>
                  </a:lnTo>
                  <a:cubicBezTo>
                    <a:pt x="368926" y="-8302"/>
                    <a:pt x="435442" y="-8302"/>
                    <a:pt x="476468" y="32725"/>
                  </a:cubicBezTo>
                  <a:lnTo>
                    <a:pt x="489465" y="45721"/>
                  </a:lnTo>
                  <a:lnTo>
                    <a:pt x="515983" y="0"/>
                  </a:lnTo>
                  <a:lnTo>
                    <a:pt x="615742" y="171998"/>
                  </a:lnTo>
                  <a:lnTo>
                    <a:pt x="2983265" y="2539521"/>
                  </a:lnTo>
                  <a:cubicBezTo>
                    <a:pt x="3024292" y="2580548"/>
                    <a:pt x="3024292" y="2647064"/>
                    <a:pt x="2983265" y="2688090"/>
                  </a:cubicBezTo>
                  <a:lnTo>
                    <a:pt x="2686135" y="2985221"/>
                  </a:lnTo>
                  <a:cubicBezTo>
                    <a:pt x="2645108" y="3026247"/>
                    <a:pt x="2578592" y="3026247"/>
                    <a:pt x="2537566" y="2985221"/>
                  </a:cubicBezTo>
                  <a:close/>
                </a:path>
              </a:pathLst>
            </a:custGeom>
            <a:solidFill>
              <a:srgbClr val="3974D4"/>
            </a:solidFill>
            <a:ln w="19050">
              <a:solidFill>
                <a:schemeClr val="tx1">
                  <a:lumMod val="85000"/>
                  <a:lumOff val="15000"/>
                </a:schemeClr>
              </a:solidFill>
            </a:ln>
            <a:effectLst>
              <a:outerShdw dist="762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ym typeface="微软雅黑" panose="020B0503020204020204" charset="-122"/>
              </a:endParaRPr>
            </a:p>
          </p:txBody>
        </p:sp>
        <p:sp>
          <p:nvSpPr>
            <p:cNvPr id="39" name="文本框 38"/>
            <p:cNvSpPr txBox="1"/>
            <p:nvPr/>
          </p:nvSpPr>
          <p:spPr>
            <a:xfrm>
              <a:off x="5203" y="3174"/>
              <a:ext cx="1728" cy="580"/>
            </a:xfrm>
            <a:prstGeom prst="rect">
              <a:avLst/>
            </a:prstGeom>
            <a:noFill/>
          </p:spPr>
          <p:txBody>
            <a:bodyPr wrap="none" rtlCol="0">
              <a:spAutoFit/>
            </a:bodyPr>
            <a:lstStyle/>
            <a:p>
              <a:r>
                <a:rPr lang="zh-CN">
                  <a:solidFill>
                    <a:schemeClr val="bg1"/>
                  </a:solidFill>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猎头服务</a:t>
              </a:r>
            </a:p>
          </p:txBody>
        </p:sp>
      </p:grpSp>
      <p:grpSp>
        <p:nvGrpSpPr>
          <p:cNvPr id="40" name="组合 39"/>
          <p:cNvGrpSpPr/>
          <p:nvPr/>
        </p:nvGrpSpPr>
        <p:grpSpPr>
          <a:xfrm>
            <a:off x="1387158" y="3276600"/>
            <a:ext cx="1388745" cy="1386205"/>
            <a:chOff x="4973" y="2374"/>
            <a:chExt cx="2187" cy="2183"/>
          </a:xfrm>
        </p:grpSpPr>
        <p:sp>
          <p:nvSpPr>
            <p:cNvPr id="41" name="任意多边形: 形状 29"/>
            <p:cNvSpPr>
              <a:spLocks noChangeAspect="1"/>
            </p:cNvSpPr>
            <p:nvPr/>
          </p:nvSpPr>
          <p:spPr>
            <a:xfrm rot="8100000">
              <a:off x="4973" y="2374"/>
              <a:ext cx="2187" cy="2183"/>
            </a:xfrm>
            <a:custGeom>
              <a:avLst/>
              <a:gdLst>
                <a:gd name="connsiteX0" fmla="*/ 2537566 w 3014035"/>
                <a:gd name="connsiteY0" fmla="*/ 2985221 h 3015990"/>
                <a:gd name="connsiteX1" fmla="*/ 30769 w 3014035"/>
                <a:gd name="connsiteY1" fmla="*/ 478424 h 3015990"/>
                <a:gd name="connsiteX2" fmla="*/ 30769 w 3014035"/>
                <a:gd name="connsiteY2" fmla="*/ 329855 h 3015990"/>
                <a:gd name="connsiteX3" fmla="*/ 327900 w 3014035"/>
                <a:gd name="connsiteY3" fmla="*/ 32725 h 3015990"/>
                <a:gd name="connsiteX4" fmla="*/ 476468 w 3014035"/>
                <a:gd name="connsiteY4" fmla="*/ 32725 h 3015990"/>
                <a:gd name="connsiteX5" fmla="*/ 489465 w 3014035"/>
                <a:gd name="connsiteY5" fmla="*/ 45721 h 3015990"/>
                <a:gd name="connsiteX6" fmla="*/ 515983 w 3014035"/>
                <a:gd name="connsiteY6" fmla="*/ 0 h 3015990"/>
                <a:gd name="connsiteX7" fmla="*/ 615742 w 3014035"/>
                <a:gd name="connsiteY7" fmla="*/ 171998 h 3015990"/>
                <a:gd name="connsiteX8" fmla="*/ 2983265 w 3014035"/>
                <a:gd name="connsiteY8" fmla="*/ 2539521 h 3015990"/>
                <a:gd name="connsiteX9" fmla="*/ 2983265 w 3014035"/>
                <a:gd name="connsiteY9" fmla="*/ 2688090 h 3015990"/>
                <a:gd name="connsiteX10" fmla="*/ 2686135 w 3014035"/>
                <a:gd name="connsiteY10" fmla="*/ 2985221 h 3015990"/>
                <a:gd name="connsiteX11" fmla="*/ 2537566 w 3014035"/>
                <a:gd name="connsiteY11" fmla="*/ 2985221 h 301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4035" h="3015990">
                  <a:moveTo>
                    <a:pt x="2537566" y="2985221"/>
                  </a:moveTo>
                  <a:lnTo>
                    <a:pt x="30769" y="478424"/>
                  </a:lnTo>
                  <a:cubicBezTo>
                    <a:pt x="-10257" y="437398"/>
                    <a:pt x="-10257" y="370881"/>
                    <a:pt x="30769" y="329855"/>
                  </a:cubicBezTo>
                  <a:lnTo>
                    <a:pt x="327900" y="32725"/>
                  </a:lnTo>
                  <a:cubicBezTo>
                    <a:pt x="368926" y="-8302"/>
                    <a:pt x="435442" y="-8302"/>
                    <a:pt x="476468" y="32725"/>
                  </a:cubicBezTo>
                  <a:lnTo>
                    <a:pt x="489465" y="45721"/>
                  </a:lnTo>
                  <a:lnTo>
                    <a:pt x="515983" y="0"/>
                  </a:lnTo>
                  <a:lnTo>
                    <a:pt x="615742" y="171998"/>
                  </a:lnTo>
                  <a:lnTo>
                    <a:pt x="2983265" y="2539521"/>
                  </a:lnTo>
                  <a:cubicBezTo>
                    <a:pt x="3024292" y="2580548"/>
                    <a:pt x="3024292" y="2647064"/>
                    <a:pt x="2983265" y="2688090"/>
                  </a:cubicBezTo>
                  <a:lnTo>
                    <a:pt x="2686135" y="2985221"/>
                  </a:lnTo>
                  <a:cubicBezTo>
                    <a:pt x="2645108" y="3026247"/>
                    <a:pt x="2578592" y="3026247"/>
                    <a:pt x="2537566" y="2985221"/>
                  </a:cubicBezTo>
                  <a:close/>
                </a:path>
              </a:pathLst>
            </a:custGeom>
            <a:solidFill>
              <a:srgbClr val="FFC466"/>
            </a:solidFill>
            <a:ln w="19050">
              <a:solidFill>
                <a:schemeClr val="tx1">
                  <a:lumMod val="85000"/>
                  <a:lumOff val="15000"/>
                </a:schemeClr>
              </a:solidFill>
            </a:ln>
            <a:effectLst>
              <a:outerShdw dist="762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ym typeface="微软雅黑" panose="020B0503020204020204" charset="-122"/>
              </a:endParaRPr>
            </a:p>
          </p:txBody>
        </p:sp>
        <p:sp>
          <p:nvSpPr>
            <p:cNvPr id="42" name="文本框 41"/>
            <p:cNvSpPr txBox="1"/>
            <p:nvPr/>
          </p:nvSpPr>
          <p:spPr>
            <a:xfrm>
              <a:off x="5203" y="3174"/>
              <a:ext cx="1781" cy="580"/>
            </a:xfrm>
            <a:prstGeom prst="rect">
              <a:avLst/>
            </a:prstGeom>
            <a:noFill/>
          </p:spPr>
          <p:txBody>
            <a:bodyPr wrap="none" rtlCol="0">
              <a:spAutoFit/>
            </a:bodyPr>
            <a:lstStyle/>
            <a:p>
              <a:r>
                <a:rPr lang="en-US" altLang="zh-CN">
                  <a:solidFill>
                    <a:schemeClr val="bg1"/>
                  </a:solidFill>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BPO</a:t>
              </a:r>
              <a:r>
                <a:rPr lang="zh-CN" altLang="en-US">
                  <a:solidFill>
                    <a:schemeClr val="bg1"/>
                  </a:solidFill>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外包</a:t>
              </a:r>
            </a:p>
          </p:txBody>
        </p:sp>
      </p:grpSp>
      <p:grpSp>
        <p:nvGrpSpPr>
          <p:cNvPr id="43" name="组合 42"/>
          <p:cNvGrpSpPr/>
          <p:nvPr/>
        </p:nvGrpSpPr>
        <p:grpSpPr>
          <a:xfrm>
            <a:off x="4859973" y="3348990"/>
            <a:ext cx="1388745" cy="1386205"/>
            <a:chOff x="4973" y="2374"/>
            <a:chExt cx="2187" cy="2183"/>
          </a:xfrm>
        </p:grpSpPr>
        <p:sp>
          <p:nvSpPr>
            <p:cNvPr id="44" name="任意多边形: 形状 29"/>
            <p:cNvSpPr>
              <a:spLocks noChangeAspect="1"/>
            </p:cNvSpPr>
            <p:nvPr/>
          </p:nvSpPr>
          <p:spPr>
            <a:xfrm rot="8100000">
              <a:off x="4973" y="2374"/>
              <a:ext cx="2187" cy="2183"/>
            </a:xfrm>
            <a:custGeom>
              <a:avLst/>
              <a:gdLst>
                <a:gd name="connsiteX0" fmla="*/ 2537566 w 3014035"/>
                <a:gd name="connsiteY0" fmla="*/ 2985221 h 3015990"/>
                <a:gd name="connsiteX1" fmla="*/ 30769 w 3014035"/>
                <a:gd name="connsiteY1" fmla="*/ 478424 h 3015990"/>
                <a:gd name="connsiteX2" fmla="*/ 30769 w 3014035"/>
                <a:gd name="connsiteY2" fmla="*/ 329855 h 3015990"/>
                <a:gd name="connsiteX3" fmla="*/ 327900 w 3014035"/>
                <a:gd name="connsiteY3" fmla="*/ 32725 h 3015990"/>
                <a:gd name="connsiteX4" fmla="*/ 476468 w 3014035"/>
                <a:gd name="connsiteY4" fmla="*/ 32725 h 3015990"/>
                <a:gd name="connsiteX5" fmla="*/ 489465 w 3014035"/>
                <a:gd name="connsiteY5" fmla="*/ 45721 h 3015990"/>
                <a:gd name="connsiteX6" fmla="*/ 515983 w 3014035"/>
                <a:gd name="connsiteY6" fmla="*/ 0 h 3015990"/>
                <a:gd name="connsiteX7" fmla="*/ 615742 w 3014035"/>
                <a:gd name="connsiteY7" fmla="*/ 171998 h 3015990"/>
                <a:gd name="connsiteX8" fmla="*/ 2983265 w 3014035"/>
                <a:gd name="connsiteY8" fmla="*/ 2539521 h 3015990"/>
                <a:gd name="connsiteX9" fmla="*/ 2983265 w 3014035"/>
                <a:gd name="connsiteY9" fmla="*/ 2688090 h 3015990"/>
                <a:gd name="connsiteX10" fmla="*/ 2686135 w 3014035"/>
                <a:gd name="connsiteY10" fmla="*/ 2985221 h 3015990"/>
                <a:gd name="connsiteX11" fmla="*/ 2537566 w 3014035"/>
                <a:gd name="connsiteY11" fmla="*/ 2985221 h 301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4035" h="3015990">
                  <a:moveTo>
                    <a:pt x="2537566" y="2985221"/>
                  </a:moveTo>
                  <a:lnTo>
                    <a:pt x="30769" y="478424"/>
                  </a:lnTo>
                  <a:cubicBezTo>
                    <a:pt x="-10257" y="437398"/>
                    <a:pt x="-10257" y="370881"/>
                    <a:pt x="30769" y="329855"/>
                  </a:cubicBezTo>
                  <a:lnTo>
                    <a:pt x="327900" y="32725"/>
                  </a:lnTo>
                  <a:cubicBezTo>
                    <a:pt x="368926" y="-8302"/>
                    <a:pt x="435442" y="-8302"/>
                    <a:pt x="476468" y="32725"/>
                  </a:cubicBezTo>
                  <a:lnTo>
                    <a:pt x="489465" y="45721"/>
                  </a:lnTo>
                  <a:lnTo>
                    <a:pt x="515983" y="0"/>
                  </a:lnTo>
                  <a:lnTo>
                    <a:pt x="615742" y="171998"/>
                  </a:lnTo>
                  <a:lnTo>
                    <a:pt x="2983265" y="2539521"/>
                  </a:lnTo>
                  <a:cubicBezTo>
                    <a:pt x="3024292" y="2580548"/>
                    <a:pt x="3024292" y="2647064"/>
                    <a:pt x="2983265" y="2688090"/>
                  </a:cubicBezTo>
                  <a:lnTo>
                    <a:pt x="2686135" y="2985221"/>
                  </a:lnTo>
                  <a:cubicBezTo>
                    <a:pt x="2645108" y="3026247"/>
                    <a:pt x="2578592" y="3026247"/>
                    <a:pt x="2537566" y="2985221"/>
                  </a:cubicBezTo>
                  <a:close/>
                </a:path>
              </a:pathLst>
            </a:custGeom>
            <a:solidFill>
              <a:srgbClr val="32A16E"/>
            </a:solidFill>
            <a:ln w="19050">
              <a:solidFill>
                <a:schemeClr val="tx1">
                  <a:lumMod val="85000"/>
                  <a:lumOff val="15000"/>
                </a:schemeClr>
              </a:solidFill>
            </a:ln>
            <a:effectLst>
              <a:outerShdw dist="762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ym typeface="微软雅黑" panose="020B0503020204020204" charset="-122"/>
              </a:endParaRPr>
            </a:p>
          </p:txBody>
        </p:sp>
        <p:sp>
          <p:nvSpPr>
            <p:cNvPr id="45" name="文本框 44"/>
            <p:cNvSpPr txBox="1"/>
            <p:nvPr/>
          </p:nvSpPr>
          <p:spPr>
            <a:xfrm>
              <a:off x="5203" y="3174"/>
              <a:ext cx="1630" cy="580"/>
            </a:xfrm>
            <a:prstGeom prst="rect">
              <a:avLst/>
            </a:prstGeom>
            <a:noFill/>
          </p:spPr>
          <p:txBody>
            <a:bodyPr wrap="none" rtlCol="0">
              <a:spAutoFit/>
            </a:bodyPr>
            <a:lstStyle/>
            <a:p>
              <a:r>
                <a:rPr lang="en-US" altLang="zh-CN">
                  <a:solidFill>
                    <a:schemeClr val="bg1"/>
                  </a:solidFill>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ITO</a:t>
              </a:r>
              <a:r>
                <a:rPr lang="zh-CN" altLang="en-US">
                  <a:solidFill>
                    <a:schemeClr val="bg1"/>
                  </a:solidFill>
                  <a:latin typeface="汉仪雅酷黑简" panose="00020600040101010101" charset="-122"/>
                  <a:ea typeface="汉仪雅酷黑简" panose="00020600040101010101" charset="-122"/>
                  <a:cs typeface="汉仪雅酷黑简" panose="00020600040101010101" charset="-122"/>
                  <a:sym typeface="微软雅黑" panose="020B0503020204020204" charset="-122"/>
                </a:rPr>
                <a:t>外包</a:t>
              </a: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88"/>
                                        </p:tgtEl>
                                      </p:cBhvr>
                                      <p:by x="115000" y="115000"/>
                                    </p:animScale>
                                  </p:childTnLst>
                                </p:cTn>
                              </p:par>
                              <p:par>
                                <p:cTn id="16" presetID="2" presetClass="entr" presetSubtype="8" decel="10000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42" presetClass="entr" presetSubtype="0" fill="hold" grpId="0" nodeType="withEffect">
                                  <p:stCondLst>
                                    <p:cond delay="0"/>
                                  </p:stCondLst>
                                  <p:childTnLst>
                                    <p:set>
                                      <p:cBhvr>
                                        <p:cTn id="21" dur="500"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500"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500"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ppt_y+.1"/>
                                          </p:val>
                                        </p:tav>
                                        <p:tav tm="100000">
                                          <p:val>
                                            <p:strVal val="#ppt_y"/>
                                          </p:val>
                                        </p:tav>
                                      </p:tavLst>
                                    </p:anim>
                                  </p:childTnLst>
                                </p:cTn>
                              </p:par>
                              <p:par>
                                <p:cTn id="35" presetID="9"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par>
                                <p:cTn id="38" presetID="9"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dissolve">
                                      <p:cBhvr>
                                        <p:cTn id="40" dur="500"/>
                                        <p:tgtEl>
                                          <p:spTgt spid="33"/>
                                        </p:tgtEl>
                                      </p:cBhvr>
                                    </p:animEffect>
                                  </p:childTnLst>
                                </p:cTn>
                              </p:par>
                            </p:childTnLst>
                          </p:cTn>
                        </p:par>
                        <p:par>
                          <p:cTn id="41" fill="hold">
                            <p:stCondLst>
                              <p:cond delay="500"/>
                            </p:stCondLst>
                            <p:childTnLst>
                              <p:par>
                                <p:cTn id="42" presetID="47" presetClass="entr" presetSubtype="0" fill="hold" nodeType="afterEffect">
                                  <p:stCondLst>
                                    <p:cond delay="0"/>
                                  </p:stCondLst>
                                  <p:childTnLst>
                                    <p:set>
                                      <p:cBhvr>
                                        <p:cTn id="43" dur="500"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500"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anim calcmode="lin" valueType="num">
                                      <p:cBhvr>
                                        <p:cTn id="50" dur="500" fill="hold"/>
                                        <p:tgtEl>
                                          <p:spTgt spid="72"/>
                                        </p:tgtEl>
                                        <p:attrNameLst>
                                          <p:attrName>ppt_x</p:attrName>
                                        </p:attrNameLst>
                                      </p:cBhvr>
                                      <p:tavLst>
                                        <p:tav tm="0">
                                          <p:val>
                                            <p:strVal val="#ppt_x"/>
                                          </p:val>
                                        </p:tav>
                                        <p:tav tm="100000">
                                          <p:val>
                                            <p:strVal val="#ppt_x"/>
                                          </p:val>
                                        </p:tav>
                                      </p:tavLst>
                                    </p:anim>
                                    <p:anim calcmode="lin" valueType="num">
                                      <p:cBhvr>
                                        <p:cTn id="51" dur="500" fill="hold"/>
                                        <p:tgtEl>
                                          <p:spTgt spid="72"/>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7" presetClass="entr" presetSubtype="0" fill="hold" nodeType="afterEffect">
                                  <p:stCondLst>
                                    <p:cond delay="0"/>
                                  </p:stCondLst>
                                  <p:childTnLst>
                                    <p:set>
                                      <p:cBhvr>
                                        <p:cTn id="54" dur="500"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anim calcmode="lin" valueType="num">
                                      <p:cBhvr>
                                        <p:cTn id="56" dur="500" fill="hold"/>
                                        <p:tgtEl>
                                          <p:spTgt spid="18"/>
                                        </p:tgtEl>
                                        <p:attrNameLst>
                                          <p:attrName>ppt_x</p:attrName>
                                        </p:attrNameLst>
                                      </p:cBhvr>
                                      <p:tavLst>
                                        <p:tav tm="0">
                                          <p:val>
                                            <p:strVal val="#ppt_x"/>
                                          </p:val>
                                        </p:tav>
                                        <p:tav tm="100000">
                                          <p:val>
                                            <p:strVal val="#ppt_x"/>
                                          </p:val>
                                        </p:tav>
                                      </p:tavLst>
                                    </p:anim>
                                    <p:anim calcmode="lin" valueType="num">
                                      <p:cBhvr>
                                        <p:cTn id="57" dur="500" fill="hold"/>
                                        <p:tgtEl>
                                          <p:spTgt spid="1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500" fill="hold">
                                          <p:stCondLst>
                                            <p:cond delay="0"/>
                                          </p:stCondLst>
                                        </p:cTn>
                                        <p:tgtEl>
                                          <p:spTgt spid="73"/>
                                        </p:tgtEl>
                                        <p:attrNameLst>
                                          <p:attrName>style.visibility</p:attrName>
                                        </p:attrNameLst>
                                      </p:cBhvr>
                                      <p:to>
                                        <p:strVal val="visible"/>
                                      </p:to>
                                    </p:set>
                                    <p:animEffect transition="in" filter="fade">
                                      <p:cBhvr>
                                        <p:cTn id="60" dur="500"/>
                                        <p:tgtEl>
                                          <p:spTgt spid="73"/>
                                        </p:tgtEl>
                                      </p:cBhvr>
                                    </p:animEffect>
                                    <p:anim calcmode="lin" valueType="num">
                                      <p:cBhvr>
                                        <p:cTn id="61" dur="500" fill="hold"/>
                                        <p:tgtEl>
                                          <p:spTgt spid="73"/>
                                        </p:tgtEl>
                                        <p:attrNameLst>
                                          <p:attrName>ppt_x</p:attrName>
                                        </p:attrNameLst>
                                      </p:cBhvr>
                                      <p:tavLst>
                                        <p:tav tm="0">
                                          <p:val>
                                            <p:strVal val="#ppt_x"/>
                                          </p:val>
                                        </p:tav>
                                        <p:tav tm="100000">
                                          <p:val>
                                            <p:strVal val="#ppt_x"/>
                                          </p:val>
                                        </p:tav>
                                      </p:tavLst>
                                    </p:anim>
                                    <p:anim calcmode="lin" valueType="num">
                                      <p:cBhvr>
                                        <p:cTn id="62" dur="500" fill="hold"/>
                                        <p:tgtEl>
                                          <p:spTgt spid="73"/>
                                        </p:tgtEl>
                                        <p:attrNameLst>
                                          <p:attrName>ppt_y</p:attrName>
                                        </p:attrNameLst>
                                      </p:cBhvr>
                                      <p:tavLst>
                                        <p:tav tm="0">
                                          <p:val>
                                            <p:strVal val="#ppt_y-.1"/>
                                          </p:val>
                                        </p:tav>
                                        <p:tav tm="100000">
                                          <p:val>
                                            <p:strVal val="#ppt_y"/>
                                          </p:val>
                                        </p:tav>
                                      </p:tavLst>
                                    </p:anim>
                                  </p:childTnLst>
                                </p:cTn>
                              </p:par>
                            </p:childTnLst>
                          </p:cTn>
                        </p:par>
                        <p:par>
                          <p:cTn id="63" fill="hold">
                            <p:stCondLst>
                              <p:cond delay="1500"/>
                            </p:stCondLst>
                            <p:childTnLst>
                              <p:par>
                                <p:cTn id="64" presetID="47" presetClass="entr" presetSubtype="0" fill="hold" nodeType="afterEffect">
                                  <p:stCondLst>
                                    <p:cond delay="0"/>
                                  </p:stCondLst>
                                  <p:childTnLst>
                                    <p:set>
                                      <p:cBhvr>
                                        <p:cTn id="65" dur="500"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anim calcmode="lin" valueType="num">
                                      <p:cBhvr>
                                        <p:cTn id="67" dur="500" fill="hold"/>
                                        <p:tgtEl>
                                          <p:spTgt spid="26"/>
                                        </p:tgtEl>
                                        <p:attrNameLst>
                                          <p:attrName>ppt_x</p:attrName>
                                        </p:attrNameLst>
                                      </p:cBhvr>
                                      <p:tavLst>
                                        <p:tav tm="0">
                                          <p:val>
                                            <p:strVal val="#ppt_x"/>
                                          </p:val>
                                        </p:tav>
                                        <p:tav tm="100000">
                                          <p:val>
                                            <p:strVal val="#ppt_x"/>
                                          </p:val>
                                        </p:tav>
                                      </p:tavLst>
                                    </p:anim>
                                    <p:anim calcmode="lin" valueType="num">
                                      <p:cBhvr>
                                        <p:cTn id="68" dur="500" fill="hold"/>
                                        <p:tgtEl>
                                          <p:spTgt spid="26"/>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500"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anim calcmode="lin" valueType="num">
                                      <p:cBhvr>
                                        <p:cTn id="72" dur="500" fill="hold"/>
                                        <p:tgtEl>
                                          <p:spTgt spid="74"/>
                                        </p:tgtEl>
                                        <p:attrNameLst>
                                          <p:attrName>ppt_x</p:attrName>
                                        </p:attrNameLst>
                                      </p:cBhvr>
                                      <p:tavLst>
                                        <p:tav tm="0">
                                          <p:val>
                                            <p:strVal val="#ppt_x"/>
                                          </p:val>
                                        </p:tav>
                                        <p:tav tm="100000">
                                          <p:val>
                                            <p:strVal val="#ppt_x"/>
                                          </p:val>
                                        </p:tav>
                                      </p:tavLst>
                                    </p:anim>
                                    <p:anim calcmode="lin" valueType="num">
                                      <p:cBhvr>
                                        <p:cTn id="73" dur="500" fill="hold"/>
                                        <p:tgtEl>
                                          <p:spTgt spid="74"/>
                                        </p:tgtEl>
                                        <p:attrNameLst>
                                          <p:attrName>ppt_y</p:attrName>
                                        </p:attrNameLst>
                                      </p:cBhvr>
                                      <p:tavLst>
                                        <p:tav tm="0">
                                          <p:val>
                                            <p:strVal val="#ppt_y-.1"/>
                                          </p:val>
                                        </p:tav>
                                        <p:tav tm="100000">
                                          <p:val>
                                            <p:strVal val="#ppt_y"/>
                                          </p:val>
                                        </p:tav>
                                      </p:tavLst>
                                    </p:anim>
                                  </p:childTnLst>
                                </p:cTn>
                              </p:par>
                            </p:childTnLst>
                          </p:cTn>
                        </p:par>
                        <p:par>
                          <p:cTn id="74" fill="hold">
                            <p:stCondLst>
                              <p:cond delay="2000"/>
                            </p:stCondLst>
                            <p:childTnLst>
                              <p:par>
                                <p:cTn id="75" presetID="47" presetClass="entr" presetSubtype="0" fill="hold" nodeType="afterEffect">
                                  <p:stCondLst>
                                    <p:cond delay="0"/>
                                  </p:stCondLst>
                                  <p:childTnLst>
                                    <p:set>
                                      <p:cBhvr>
                                        <p:cTn id="76" dur="500"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anim calcmode="lin" valueType="num">
                                      <p:cBhvr>
                                        <p:cTn id="78" dur="500" fill="hold"/>
                                        <p:tgtEl>
                                          <p:spTgt spid="40"/>
                                        </p:tgtEl>
                                        <p:attrNameLst>
                                          <p:attrName>ppt_x</p:attrName>
                                        </p:attrNameLst>
                                      </p:cBhvr>
                                      <p:tavLst>
                                        <p:tav tm="0">
                                          <p:val>
                                            <p:strVal val="#ppt_x"/>
                                          </p:val>
                                        </p:tav>
                                        <p:tav tm="100000">
                                          <p:val>
                                            <p:strVal val="#ppt_x"/>
                                          </p:val>
                                        </p:tav>
                                      </p:tavLst>
                                    </p:anim>
                                    <p:anim calcmode="lin" valueType="num">
                                      <p:cBhvr>
                                        <p:cTn id="79" dur="500" fill="hold"/>
                                        <p:tgtEl>
                                          <p:spTgt spid="4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500" fill="hold">
                                          <p:stCondLst>
                                            <p:cond delay="0"/>
                                          </p:stCondLst>
                                        </p:cTn>
                                        <p:tgtEl>
                                          <p:spTgt spid="112"/>
                                        </p:tgtEl>
                                        <p:attrNameLst>
                                          <p:attrName>style.visibility</p:attrName>
                                        </p:attrNameLst>
                                      </p:cBhvr>
                                      <p:to>
                                        <p:strVal val="visible"/>
                                      </p:to>
                                    </p:set>
                                    <p:animEffect transition="in" filter="fade">
                                      <p:cBhvr>
                                        <p:cTn id="82" dur="500"/>
                                        <p:tgtEl>
                                          <p:spTgt spid="112"/>
                                        </p:tgtEl>
                                      </p:cBhvr>
                                    </p:animEffect>
                                    <p:anim calcmode="lin" valueType="num">
                                      <p:cBhvr>
                                        <p:cTn id="83" dur="500" fill="hold"/>
                                        <p:tgtEl>
                                          <p:spTgt spid="112"/>
                                        </p:tgtEl>
                                        <p:attrNameLst>
                                          <p:attrName>ppt_x</p:attrName>
                                        </p:attrNameLst>
                                      </p:cBhvr>
                                      <p:tavLst>
                                        <p:tav tm="0">
                                          <p:val>
                                            <p:strVal val="#ppt_x"/>
                                          </p:val>
                                        </p:tav>
                                        <p:tav tm="100000">
                                          <p:val>
                                            <p:strVal val="#ppt_x"/>
                                          </p:val>
                                        </p:tav>
                                      </p:tavLst>
                                    </p:anim>
                                    <p:anim calcmode="lin" valueType="num">
                                      <p:cBhvr>
                                        <p:cTn id="84" dur="500" fill="hold"/>
                                        <p:tgtEl>
                                          <p:spTgt spid="112"/>
                                        </p:tgtEl>
                                        <p:attrNameLst>
                                          <p:attrName>ppt_y</p:attrName>
                                        </p:attrNameLst>
                                      </p:cBhvr>
                                      <p:tavLst>
                                        <p:tav tm="0">
                                          <p:val>
                                            <p:strVal val="#ppt_y-.1"/>
                                          </p:val>
                                        </p:tav>
                                        <p:tav tm="100000">
                                          <p:val>
                                            <p:strVal val="#ppt_y"/>
                                          </p:val>
                                        </p:tav>
                                      </p:tavLst>
                                    </p:anim>
                                  </p:childTnLst>
                                </p:cTn>
                              </p:par>
                            </p:childTnLst>
                          </p:cTn>
                        </p:par>
                        <p:par>
                          <p:cTn id="85" fill="hold">
                            <p:stCondLst>
                              <p:cond delay="2500"/>
                            </p:stCondLst>
                            <p:childTnLst>
                              <p:par>
                                <p:cTn id="86" presetID="47" presetClass="entr" presetSubtype="0" fill="hold" nodeType="afterEffect">
                                  <p:stCondLst>
                                    <p:cond delay="0"/>
                                  </p:stCondLst>
                                  <p:childTnLst>
                                    <p:set>
                                      <p:cBhvr>
                                        <p:cTn id="87" dur="500"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anim calcmode="lin" valueType="num">
                                      <p:cBhvr>
                                        <p:cTn id="89" dur="500" fill="hold"/>
                                        <p:tgtEl>
                                          <p:spTgt spid="43"/>
                                        </p:tgtEl>
                                        <p:attrNameLst>
                                          <p:attrName>ppt_x</p:attrName>
                                        </p:attrNameLst>
                                      </p:cBhvr>
                                      <p:tavLst>
                                        <p:tav tm="0">
                                          <p:val>
                                            <p:strVal val="#ppt_x"/>
                                          </p:val>
                                        </p:tav>
                                        <p:tav tm="100000">
                                          <p:val>
                                            <p:strVal val="#ppt_x"/>
                                          </p:val>
                                        </p:tav>
                                      </p:tavLst>
                                    </p:anim>
                                    <p:anim calcmode="lin" valueType="num">
                                      <p:cBhvr>
                                        <p:cTn id="90" dur="500" fill="hold"/>
                                        <p:tgtEl>
                                          <p:spTgt spid="4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500" fill="hold">
                                          <p:stCondLst>
                                            <p:cond delay="0"/>
                                          </p:stCondLst>
                                        </p:cTn>
                                        <p:tgtEl>
                                          <p:spTgt spid="113"/>
                                        </p:tgtEl>
                                        <p:attrNameLst>
                                          <p:attrName>style.visibility</p:attrName>
                                        </p:attrNameLst>
                                      </p:cBhvr>
                                      <p:to>
                                        <p:strVal val="visible"/>
                                      </p:to>
                                    </p:set>
                                    <p:animEffect transition="in" filter="fade">
                                      <p:cBhvr>
                                        <p:cTn id="93" dur="500"/>
                                        <p:tgtEl>
                                          <p:spTgt spid="113"/>
                                        </p:tgtEl>
                                      </p:cBhvr>
                                    </p:animEffect>
                                    <p:anim calcmode="lin" valueType="num">
                                      <p:cBhvr>
                                        <p:cTn id="94" dur="500" fill="hold"/>
                                        <p:tgtEl>
                                          <p:spTgt spid="113"/>
                                        </p:tgtEl>
                                        <p:attrNameLst>
                                          <p:attrName>ppt_x</p:attrName>
                                        </p:attrNameLst>
                                      </p:cBhvr>
                                      <p:tavLst>
                                        <p:tav tm="0">
                                          <p:val>
                                            <p:strVal val="#ppt_x"/>
                                          </p:val>
                                        </p:tav>
                                        <p:tav tm="100000">
                                          <p:val>
                                            <p:strVal val="#ppt_x"/>
                                          </p:val>
                                        </p:tav>
                                      </p:tavLst>
                                    </p:anim>
                                    <p:anim calcmode="lin" valueType="num">
                                      <p:cBhvr>
                                        <p:cTn id="95" dur="500" fill="hold"/>
                                        <p:tgtEl>
                                          <p:spTgt spid="113"/>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47" presetClass="entr" presetSubtype="0" fill="hold" nodeType="afterEffect">
                                  <p:stCondLst>
                                    <p:cond delay="0"/>
                                  </p:stCondLst>
                                  <p:childTnLst>
                                    <p:set>
                                      <p:cBhvr>
                                        <p:cTn id="98" dur="500"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anim calcmode="lin" valueType="num">
                                      <p:cBhvr>
                                        <p:cTn id="100" dur="500" fill="hold"/>
                                        <p:tgtEl>
                                          <p:spTgt spid="34"/>
                                        </p:tgtEl>
                                        <p:attrNameLst>
                                          <p:attrName>ppt_x</p:attrName>
                                        </p:attrNameLst>
                                      </p:cBhvr>
                                      <p:tavLst>
                                        <p:tav tm="0">
                                          <p:val>
                                            <p:strVal val="#ppt_x"/>
                                          </p:val>
                                        </p:tav>
                                        <p:tav tm="100000">
                                          <p:val>
                                            <p:strVal val="#ppt_x"/>
                                          </p:val>
                                        </p:tav>
                                      </p:tavLst>
                                    </p:anim>
                                    <p:anim calcmode="lin" valueType="num">
                                      <p:cBhvr>
                                        <p:cTn id="101" dur="500" fill="hold"/>
                                        <p:tgtEl>
                                          <p:spTgt spid="34"/>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500" fill="hold">
                                          <p:stCondLst>
                                            <p:cond delay="0"/>
                                          </p:stCondLst>
                                        </p:cTn>
                                        <p:tgtEl>
                                          <p:spTgt spid="114"/>
                                        </p:tgtEl>
                                        <p:attrNameLst>
                                          <p:attrName>style.visibility</p:attrName>
                                        </p:attrNameLst>
                                      </p:cBhvr>
                                      <p:to>
                                        <p:strVal val="visible"/>
                                      </p:to>
                                    </p:set>
                                    <p:animEffect transition="in" filter="fade">
                                      <p:cBhvr>
                                        <p:cTn id="104" dur="500"/>
                                        <p:tgtEl>
                                          <p:spTgt spid="114"/>
                                        </p:tgtEl>
                                      </p:cBhvr>
                                    </p:animEffect>
                                    <p:anim calcmode="lin" valueType="num">
                                      <p:cBhvr>
                                        <p:cTn id="105" dur="500" fill="hold"/>
                                        <p:tgtEl>
                                          <p:spTgt spid="114"/>
                                        </p:tgtEl>
                                        <p:attrNameLst>
                                          <p:attrName>ppt_x</p:attrName>
                                        </p:attrNameLst>
                                      </p:cBhvr>
                                      <p:tavLst>
                                        <p:tav tm="0">
                                          <p:val>
                                            <p:strVal val="#ppt_x"/>
                                          </p:val>
                                        </p:tav>
                                        <p:tav tm="100000">
                                          <p:val>
                                            <p:strVal val="#ppt_x"/>
                                          </p:val>
                                        </p:tav>
                                      </p:tavLst>
                                    </p:anim>
                                    <p:anim calcmode="lin" valueType="num">
                                      <p:cBhvr>
                                        <p:cTn id="106" dur="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27" grpId="0"/>
      <p:bldP spid="20" grpId="0"/>
      <p:bldP spid="72" grpId="0"/>
      <p:bldP spid="73" grpId="0"/>
      <p:bldP spid="74" grpId="0"/>
      <p:bldP spid="112" grpId="0"/>
      <p:bldP spid="113" grpId="0"/>
      <p:bldP spid="114" grpId="0"/>
      <p:bldP spid="591" grpId="0" bldLvl="0" animBg="1"/>
      <p:bldP spid="592" grpId="0" bldLvl="0" animBg="1"/>
      <p:bldP spid="593" grpId="0" bldLvl="0" animBg="1"/>
      <p:bldP spid="88"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19101" y="842645"/>
            <a:ext cx="11356974" cy="5667375"/>
            <a:chOff x="2580101" y="1199158"/>
            <a:chExt cx="3229686" cy="2847756"/>
          </a:xfrm>
        </p:grpSpPr>
        <p:sp>
          <p:nvSpPr>
            <p:cNvPr id="2" name="矩形: 剪去对角 1"/>
            <p:cNvSpPr/>
            <p:nvPr/>
          </p:nvSpPr>
          <p:spPr>
            <a:xfrm>
              <a:off x="2819915" y="1441066"/>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 name="矩形: 剪去对角 2"/>
            <p:cNvSpPr/>
            <p:nvPr/>
          </p:nvSpPr>
          <p:spPr>
            <a:xfrm>
              <a:off x="2740098" y="1360430"/>
              <a:ext cx="2989872" cy="2605848"/>
            </a:xfrm>
            <a:prstGeom prst="snip2DiagRect">
              <a:avLst/>
            </a:prstGeom>
            <a:solidFill>
              <a:srgbClr val="FFC4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4" name="矩形: 剪去对角 3"/>
            <p:cNvSpPr/>
            <p:nvPr/>
          </p:nvSpPr>
          <p:spPr>
            <a:xfrm>
              <a:off x="2660280" y="1279794"/>
              <a:ext cx="2989872" cy="2605848"/>
            </a:xfrm>
            <a:prstGeom prst="snip2DiagRect">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 name="矩形: 剪去对角 5"/>
            <p:cNvSpPr/>
            <p:nvPr/>
          </p:nvSpPr>
          <p:spPr>
            <a:xfrm>
              <a:off x="2580101" y="1199158"/>
              <a:ext cx="2989872" cy="2605848"/>
            </a:xfrm>
            <a:prstGeom prst="snip2Diag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13" name="矩形 12"/>
          <p:cNvSpPr/>
          <p:nvPr/>
        </p:nvSpPr>
        <p:spPr>
          <a:xfrm>
            <a:off x="7315835" y="331562"/>
            <a:ext cx="2717075" cy="510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2021</a:t>
            </a:r>
            <a:r>
              <a:rPr lang="zh-CN" altLang="en-US" sz="2000">
                <a:solidFill>
                  <a:schemeClr val="tx1"/>
                </a:solidFill>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年度薪酬调研</a:t>
            </a:r>
          </a:p>
        </p:txBody>
      </p:sp>
      <p:sp>
        <p:nvSpPr>
          <p:cNvPr id="5" name="Text Placeholder 4"/>
          <p:cNvSpPr txBox="1"/>
          <p:nvPr/>
        </p:nvSpPr>
        <p:spPr>
          <a:xfrm flipH="1">
            <a:off x="1238249" y="2349500"/>
            <a:ext cx="8715047" cy="1082348"/>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200000"/>
              </a:lnSpc>
              <a:spcBef>
                <a:spcPts val="1000"/>
              </a:spcBef>
              <a:spcAft>
                <a:spcPts val="0"/>
              </a:spcAft>
              <a:buClrTx/>
              <a:buSzTx/>
              <a:buFont typeface="Arial" panose="020B0604020202020204" pitchFamily="34" charset="0"/>
              <a:buNone/>
              <a:defRPr/>
            </a:pPr>
            <a:r>
              <a:rPr kumimoji="0" lang="id-ID" sz="1400" b="1" i="0" u="none" strike="noStrike" kern="1200" cap="none" spc="0" normalizeH="0" baseline="0" noProof="0" dirty="0">
                <a:ln>
                  <a:noFill/>
                </a:ln>
                <a:solidFill>
                  <a:srgbClr val="1540B7"/>
                </a:solidFill>
                <a:effectLst/>
                <a:uLnTx/>
                <a:uFillTx/>
                <a:latin typeface="微软雅黑" panose="020B0503020204020204" charset="-122"/>
                <a:ea typeface="微软雅黑" panose="020B0503020204020204" charset="-122"/>
                <a:cs typeface="微软雅黑" panose="020B0503020204020204" charset="-122"/>
              </a:rPr>
              <a:t>声明：</a:t>
            </a:r>
            <a:r>
              <a:rPr kumimoji="0" lang="id-ID" sz="1400" b="0" i="0" u="none" strike="noStrike" kern="1200" cap="none" spc="0" normalizeH="0" baseline="0" noProof="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调研报告的内容仅为反映本次调研数据的情况</a:t>
            </a:r>
            <a:r>
              <a:rPr kumimoji="0" lang="id-ID" sz="1400" b="0"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，供各位同仁参考</a:t>
            </a:r>
            <a:r>
              <a:rPr kumimoji="0" lang="id-ID" sz="1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a:t>
            </a:r>
          </a:p>
          <a:p>
            <a:pPr marL="0" lvl="0" indent="0" algn="just">
              <a:lnSpc>
                <a:spcPct val="200000"/>
              </a:lnSpc>
              <a:buNone/>
              <a:defRPr/>
            </a:pPr>
            <a:r>
              <a:rPr kumimoji="0" lang="id-ID" sz="1400" b="1" i="0" u="none" strike="noStrike" kern="1200" cap="none" spc="0" normalizeH="0" baseline="0" noProof="0" dirty="0">
                <a:ln>
                  <a:noFill/>
                </a:ln>
                <a:solidFill>
                  <a:srgbClr val="1540B7"/>
                </a:solidFill>
                <a:effectLst/>
                <a:uLnTx/>
                <a:uFillTx/>
                <a:latin typeface="微软雅黑" panose="020B0503020204020204" charset="-122"/>
                <a:ea typeface="微软雅黑" panose="020B0503020204020204" charset="-122"/>
                <a:cs typeface="微软雅黑" panose="020B0503020204020204" charset="-122"/>
              </a:rPr>
              <a:t>致谢</a:t>
            </a:r>
            <a:r>
              <a:rPr kumimoji="0" lang="id-ID" sz="1400" b="1" i="0" u="none" strike="noStrike" kern="1200" cap="none" spc="0" normalizeH="0" baseline="0" noProof="0">
                <a:ln>
                  <a:noFill/>
                </a:ln>
                <a:solidFill>
                  <a:srgbClr val="1540B7"/>
                </a:solidFill>
                <a:effectLst/>
                <a:uLnTx/>
                <a:uFillTx/>
                <a:latin typeface="微软雅黑" panose="020B0503020204020204" charset="-122"/>
                <a:ea typeface="微软雅黑" panose="020B0503020204020204" charset="-122"/>
                <a:cs typeface="微软雅黑" panose="020B0503020204020204" charset="-122"/>
              </a:rPr>
              <a:t>：</a:t>
            </a:r>
            <a:r>
              <a:rPr kumimoji="0" lang="id-ID" sz="1400" b="0"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感谢</a:t>
            </a:r>
            <a:r>
              <a:rPr lang="zh-CN" altLang="en-US" sz="1400" noProof="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全市</a:t>
            </a:r>
            <a:r>
              <a:rPr kumimoji="0" lang="id-ID" sz="1400" b="0"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软件企业HR</a:t>
            </a:r>
            <a:r>
              <a:rPr kumimoji="0" lang="zh-CN" altLang="en-US" sz="1400" b="0"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a:t>
            </a:r>
            <a:r>
              <a:rPr lang="id-ID" altLang="zh-CN" sz="140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IT</a:t>
            </a:r>
            <a:r>
              <a:rPr lang="zh-CN" altLang="en-US" sz="140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培训机构和</a:t>
            </a:r>
            <a:r>
              <a:rPr kumimoji="0" lang="id-ID" sz="1400" b="0" i="0" u="none" strike="noStrike" kern="1200" cap="none" spc="0" normalizeH="0" baseline="0" noProof="0" smtClean="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每一位参与调研的同仁支持</a:t>
            </a:r>
            <a:r>
              <a:rPr kumimoji="0" lang="id-ID" sz="1400" b="0" i="0" u="none" strike="noStrike" kern="120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10" name="Rectangle 17"/>
          <p:cNvSpPr/>
          <p:nvPr/>
        </p:nvSpPr>
        <p:spPr>
          <a:xfrm>
            <a:off x="3727450" y="1003119"/>
            <a:ext cx="4695253" cy="1322070"/>
          </a:xfrm>
          <a:prstGeom prst="rect">
            <a:avLst/>
          </a:prstGeom>
        </p:spPr>
        <p:txBody>
          <a:bodyPr wrap="square">
            <a:spAutoFit/>
          </a:bodyPr>
          <a:lstStyle/>
          <a:p>
            <a:pPr lvl="0"/>
            <a:r>
              <a:rPr lang="en-US" sz="8000" b="1" spc="1200" dirty="0">
                <a:solidFill>
                  <a:srgbClr val="F36932"/>
                </a:solidFill>
                <a:uFillTx/>
                <a:latin typeface="Impact" panose="020B0806030902050204" pitchFamily="34" charset="0"/>
                <a:ea typeface="微软雅黑" panose="020B0503020204020204" charset="-122"/>
                <a:cs typeface="Impact" panose="020B0806030902050204" pitchFamily="34" charset="0"/>
              </a:rPr>
              <a:t>THANKS</a:t>
            </a:r>
            <a:endParaRPr kumimoji="0" lang="en-US" sz="8000" b="1" i="0" spc="1200" baseline="0" noProof="0" dirty="0">
              <a:ln>
                <a:noFill/>
              </a:ln>
              <a:solidFill>
                <a:srgbClr val="F36932"/>
              </a:solidFill>
              <a:effectLst/>
              <a:uLnTx/>
              <a:uFillTx/>
              <a:latin typeface="Impact" panose="020B0806030902050204" pitchFamily="34" charset="0"/>
              <a:ea typeface="微软雅黑" panose="020B0503020204020204" charset="-122"/>
              <a:cs typeface="Impact" panose="020B0806030902050204" pitchFamily="34" charset="0"/>
            </a:endParaRPr>
          </a:p>
        </p:txBody>
      </p:sp>
      <p:sp>
        <p:nvSpPr>
          <p:cNvPr id="14" name="Freeform 59"/>
          <p:cNvSpPr/>
          <p:nvPr/>
        </p:nvSpPr>
        <p:spPr bwMode="auto">
          <a:xfrm>
            <a:off x="5340350" y="5537835"/>
            <a:ext cx="5580380" cy="484505"/>
          </a:xfrm>
          <a:prstGeom prst="rect">
            <a:avLst/>
          </a:prstGeom>
          <a:solidFill>
            <a:srgbClr val="FFC468"/>
          </a:solidFill>
          <a:ln>
            <a:noFill/>
          </a:ln>
          <a:effectLst>
            <a:reflection stA="57000" endPos="61000" dist="50800" dir="5400000" sy="-100000" algn="bl" rotWithShape="0"/>
          </a:effectLst>
          <a:extLst>
            <a:ext uri="{91240B29-F687-4F45-9708-019B960494DF}">
              <a14:hiddenLine xmlns:a14="http://schemas.microsoft.com/office/drawing/2010/main" w="9525">
                <a:solidFill>
                  <a:srgbClr val="000000"/>
                </a:solidFill>
                <a:round/>
              </a14:hiddenLine>
            </a:ext>
          </a:extLst>
        </p:spPr>
        <p:txBody>
          <a:bodyPr vert="horz" wrap="square" lIns="91440" tIns="71755" rIns="91440" bIns="45720" numCol="1" anchor="t" anchorCtr="0" compatLnSpc="1"/>
          <a:lstStyle/>
          <a:p>
            <a:pPr algn="ctr"/>
            <a:r>
              <a:rPr lang="zh-CN" altLang="en-US" sz="2000">
                <a:solidFill>
                  <a:srgbClr val="F36932"/>
                </a:solidFill>
                <a:latin typeface="汉仪雅酷黑简" panose="00020600040101010101" charset="-122"/>
                <a:ea typeface="汉仪雅酷黑简" panose="00020600040101010101" charset="-122"/>
                <a:cs typeface="汉仪雅酷黑简" panose="00020600040101010101" charset="-122"/>
              </a:rPr>
              <a:t>人才</a:t>
            </a:r>
            <a:r>
              <a:rPr lang="zh-CN" altLang="en-US" sz="2000" smtClean="0">
                <a:solidFill>
                  <a:srgbClr val="F36932"/>
                </a:solidFill>
                <a:latin typeface="汉仪雅酷黑简" panose="00020600040101010101" charset="-122"/>
                <a:ea typeface="汉仪雅酷黑简" panose="00020600040101010101" charset="-122"/>
                <a:cs typeface="汉仪雅酷黑简" panose="00020600040101010101" charset="-122"/>
              </a:rPr>
              <a:t>服务部</a:t>
            </a:r>
            <a:r>
              <a:rPr lang="zh-CN" altLang="en-US" sz="2000" smtClean="0">
                <a:solidFill>
                  <a:srgbClr val="F36932"/>
                </a:solidFill>
                <a:latin typeface="汉仪雅酷黑简" panose="00020600040101010101" charset="-122"/>
                <a:ea typeface="汉仪雅酷黑简" panose="00020600040101010101" charset="-122"/>
                <a:cs typeface="汉仪雅酷黑简" panose="00020600040101010101" charset="-122"/>
              </a:rPr>
              <a:t>联</a:t>
            </a:r>
            <a:r>
              <a:rPr lang="zh-CN" altLang="en-US" sz="2000">
                <a:solidFill>
                  <a:srgbClr val="F36932"/>
                </a:solidFill>
                <a:latin typeface="汉仪雅酷黑简" panose="00020600040101010101" charset="-122"/>
                <a:ea typeface="汉仪雅酷黑简" panose="00020600040101010101" charset="-122"/>
                <a:cs typeface="汉仪雅酷黑简" panose="00020600040101010101" charset="-122"/>
              </a:rPr>
              <a:t>系人</a:t>
            </a:r>
            <a:r>
              <a:rPr lang="zh-CN" altLang="en-US" sz="2000" dirty="0">
                <a:solidFill>
                  <a:srgbClr val="F36932"/>
                </a:solidFill>
                <a:latin typeface="汉仪雅酷黑简" panose="00020600040101010101" charset="-122"/>
                <a:ea typeface="汉仪雅酷黑简" panose="00020600040101010101" charset="-122"/>
                <a:cs typeface="汉仪雅酷黑简" panose="00020600040101010101" charset="-122"/>
              </a:rPr>
              <a:t>：卢煌武 </a:t>
            </a:r>
            <a:r>
              <a:rPr lang="en-US" altLang="zh-CN" sz="2000" dirty="0">
                <a:solidFill>
                  <a:srgbClr val="F36932"/>
                </a:solidFill>
                <a:latin typeface="汉仪雅酷黑简" panose="00020600040101010101" charset="-122"/>
                <a:ea typeface="汉仪雅酷黑简" panose="00020600040101010101" charset="-122"/>
                <a:cs typeface="汉仪雅酷黑简" panose="00020600040101010101" charset="-122"/>
              </a:rPr>
              <a:t> 17786540310</a:t>
            </a: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5"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par>
                                <p:cTn id="12" presetID="26" presetClass="emph" presetSubtype="0" repeatCount="indefinite" fill="hold" grpId="0" nodeType="withEffect">
                                  <p:stCondLst>
                                    <p:cond delay="0"/>
                                  </p:stCondLst>
                                  <p:endCondLst>
                                    <p:cond evt="onNext" delay="0">
                                      <p:tgtEl>
                                        <p:sldTgt/>
                                      </p:tgtEl>
                                    </p:cond>
                                  </p:endCondLst>
                                  <p:childTnLst>
                                    <p:animEffect transition="out" filter="fade">
                                      <p:cBhvr>
                                        <p:cTn id="13" dur="500" tmFilter="0, 0; .2, .5; .8, .5; 1, 0"/>
                                        <p:tgtEl>
                                          <p:spTgt spid="593"/>
                                        </p:tgtEl>
                                      </p:cBhvr>
                                    </p:animEffect>
                                    <p:animScale>
                                      <p:cBhvr>
                                        <p:cTn id="14" dur="250" autoRev="1" fill="hold"/>
                                        <p:tgtEl>
                                          <p:spTgt spid="593"/>
                                        </p:tgtEl>
                                      </p:cBhvr>
                                      <p:by x="105000" y="105000"/>
                                    </p:animScale>
                                  </p:childTnLst>
                                </p:cTn>
                              </p:par>
                              <p:par>
                                <p:cTn id="15" presetID="26" presetClass="emph" presetSubtype="0" repeatCount="indefinite" fill="hold" grpId="0" nodeType="withEffect">
                                  <p:stCondLst>
                                    <p:cond delay="0"/>
                                  </p:stCondLst>
                                  <p:endCondLst>
                                    <p:cond evt="onNext" delay="0">
                                      <p:tgtEl>
                                        <p:sldTgt/>
                                      </p:tgtEl>
                                    </p:cond>
                                  </p:endCondLst>
                                  <p:childTnLst>
                                    <p:animEffect transition="out" filter="fade">
                                      <p:cBhvr>
                                        <p:cTn id="16" dur="500" tmFilter="0, 0; .2, .5; .8, .5; 1, 0"/>
                                        <p:tgtEl>
                                          <p:spTgt spid="591"/>
                                        </p:tgtEl>
                                      </p:cBhvr>
                                    </p:animEffect>
                                    <p:animScale>
                                      <p:cBhvr>
                                        <p:cTn id="17" dur="250" autoRev="1" fill="hold"/>
                                        <p:tgtEl>
                                          <p:spTgt spid="591"/>
                                        </p:tgtEl>
                                      </p:cBhvr>
                                      <p:by x="105000" y="105000"/>
                                    </p:animScale>
                                  </p:childTnLst>
                                </p:cTn>
                              </p:par>
                              <p:par>
                                <p:cTn id="18" presetID="26" presetClass="emph" presetSubtype="0" repeatCount="indefinite" fill="hold" grpId="0" nodeType="withEffect">
                                  <p:stCondLst>
                                    <p:cond delay="0"/>
                                  </p:stCondLst>
                                  <p:endCondLst>
                                    <p:cond evt="onNext" delay="0">
                                      <p:tgtEl>
                                        <p:sldTgt/>
                                      </p:tgtEl>
                                    </p:cond>
                                  </p:endCondLst>
                                  <p:childTnLst>
                                    <p:animEffect transition="out" filter="fade">
                                      <p:cBhvr>
                                        <p:cTn id="19" dur="500" tmFilter="0, 0; .2, .5; .8, .5; 1, 0"/>
                                        <p:tgtEl>
                                          <p:spTgt spid="592"/>
                                        </p:tgtEl>
                                      </p:cBhvr>
                                    </p:animEffect>
                                    <p:animScale>
                                      <p:cBhvr>
                                        <p:cTn id="20" dur="250" autoRev="1" fill="hold"/>
                                        <p:tgtEl>
                                          <p:spTgt spid="592"/>
                                        </p:tgtEl>
                                      </p:cBhvr>
                                      <p:by x="105000" y="105000"/>
                                    </p:animScale>
                                  </p:childTnLst>
                                </p:cTn>
                              </p:par>
                              <p:par>
                                <p:cTn id="21" presetID="6" presetClass="emph" presetSubtype="0" repeatCount="indefinite" fill="hold" grpId="0" nodeType="withEffect">
                                  <p:stCondLst>
                                    <p:cond delay="0"/>
                                  </p:stCondLst>
                                  <p:endCondLst>
                                    <p:cond evt="onNext" delay="0">
                                      <p:tgtEl>
                                        <p:sldTgt/>
                                      </p:tgtEl>
                                    </p:cond>
                                  </p:endCondLst>
                                  <p:childTnLst>
                                    <p:animScale>
                                      <p:cBhvr>
                                        <p:cTn id="22" dur="1000" fill="hold"/>
                                        <p:tgtEl>
                                          <p:spTgt spid="15"/>
                                        </p:tgtEl>
                                      </p:cBhvr>
                                      <p:by x="115000" y="115000"/>
                                    </p:animScale>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500"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animBg="1"/>
      <p:bldP spid="591" grpId="0" bldLvl="0" animBg="1"/>
      <p:bldP spid="592" grpId="0" bldLvl="0" animBg="1"/>
      <p:bldP spid="593" grpId="0" bldLvl="0" animBg="1"/>
      <p:bldP spid="15"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剪去对角 30"/>
          <p:cNvSpPr/>
          <p:nvPr/>
        </p:nvSpPr>
        <p:spPr>
          <a:xfrm>
            <a:off x="6009357" y="2094923"/>
            <a:ext cx="4270243" cy="3721764"/>
          </a:xfrm>
          <a:prstGeom prst="snip2DiagRect">
            <a:avLst>
              <a:gd name="adj1" fmla="val 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0" name="矩形: 剪去对角 29"/>
          <p:cNvSpPr/>
          <p:nvPr/>
        </p:nvSpPr>
        <p:spPr>
          <a:xfrm>
            <a:off x="5882451" y="1946992"/>
            <a:ext cx="4270243" cy="3721764"/>
          </a:xfrm>
          <a:prstGeom prst="snip2DiagRect">
            <a:avLst>
              <a:gd name="adj1" fmla="val 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8" name="矩形: 剪去对角 27"/>
          <p:cNvSpPr/>
          <p:nvPr/>
        </p:nvSpPr>
        <p:spPr>
          <a:xfrm>
            <a:off x="5755545" y="1799060"/>
            <a:ext cx="4270243" cy="3721764"/>
          </a:xfrm>
          <a:prstGeom prst="snip2DiagRect">
            <a:avLst>
              <a:gd name="adj1" fmla="val 0"/>
              <a:gd name="adj2" fmla="val 0"/>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7" name="矩形: 剪去对角 106"/>
          <p:cNvSpPr/>
          <p:nvPr/>
        </p:nvSpPr>
        <p:spPr>
          <a:xfrm>
            <a:off x="5628640" y="1651128"/>
            <a:ext cx="4270243" cy="3721764"/>
          </a:xfrm>
          <a:prstGeom prst="snip2DiagRect">
            <a:avLst>
              <a:gd name="adj1" fmla="val 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nvGrpSpPr>
          <p:cNvPr id="2" name="组合 1"/>
          <p:cNvGrpSpPr/>
          <p:nvPr/>
        </p:nvGrpSpPr>
        <p:grpSpPr>
          <a:xfrm>
            <a:off x="2401572" y="1648919"/>
            <a:ext cx="7388856" cy="3555965"/>
            <a:chOff x="1680442" y="1236689"/>
            <a:chExt cx="5541642" cy="2666974"/>
          </a:xfrm>
        </p:grpSpPr>
        <p:sp>
          <p:nvSpPr>
            <p:cNvPr id="10" name="矩形: 剪去对角 9"/>
            <p:cNvSpPr/>
            <p:nvPr/>
          </p:nvSpPr>
          <p:spPr>
            <a:xfrm>
              <a:off x="1737360" y="1297815"/>
              <a:ext cx="5476697" cy="2605848"/>
            </a:xfrm>
            <a:prstGeom prst="snip2DiagRect">
              <a:avLst>
                <a:gd name="adj1" fmla="val 0"/>
                <a:gd name="adj2" fmla="val 26034"/>
              </a:avLst>
            </a:prstGeom>
            <a:solidFill>
              <a:srgbClr val="F369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27" name="矩形: 剪去对角 26"/>
            <p:cNvSpPr/>
            <p:nvPr/>
          </p:nvSpPr>
          <p:spPr>
            <a:xfrm>
              <a:off x="1680442" y="1236689"/>
              <a:ext cx="5541642" cy="2605848"/>
            </a:xfrm>
            <a:prstGeom prst="snip2DiagRect">
              <a:avLst>
                <a:gd name="adj1" fmla="val 0"/>
                <a:gd name="adj2" fmla="val 2603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5" name="组合 4"/>
          <p:cNvGrpSpPr/>
          <p:nvPr/>
        </p:nvGrpSpPr>
        <p:grpSpPr>
          <a:xfrm>
            <a:off x="2671339" y="1986337"/>
            <a:ext cx="6849323" cy="2997834"/>
            <a:chOff x="1442013" y="1500021"/>
            <a:chExt cx="5285632" cy="2313433"/>
          </a:xfrm>
        </p:grpSpPr>
        <p:sp>
          <p:nvSpPr>
            <p:cNvPr id="16" name="文本框 15"/>
            <p:cNvSpPr txBox="1"/>
            <p:nvPr/>
          </p:nvSpPr>
          <p:spPr>
            <a:xfrm>
              <a:off x="1442013" y="1500021"/>
              <a:ext cx="5285632" cy="1590639"/>
            </a:xfrm>
            <a:prstGeom prst="rect">
              <a:avLst/>
            </a:prstGeom>
            <a:noFill/>
          </p:spPr>
          <p:txBody>
            <a:bodyPr wrap="square" rtlCol="0">
              <a:spAutoFit/>
            </a:bodyPr>
            <a:lstStyle/>
            <a:p>
              <a:pPr algn="ctr"/>
              <a:r>
                <a:rPr lang="zh-CN" sz="6400" dirty="0">
                  <a:solidFill>
                    <a:schemeClr val="bg1"/>
                  </a:solidFill>
                  <a:latin typeface="汉仪雅酷黑简" panose="00020600040101010101" charset="-122"/>
                  <a:ea typeface="汉仪雅酷黑简" panose="00020600040101010101" charset="-122"/>
                  <a:cs typeface="Segoe UI" panose="020B0502040204020203" pitchFamily="34" charset="0"/>
                  <a:sym typeface="+mn-ea"/>
                </a:rPr>
                <a:t>武汉市软件行业《</a:t>
              </a:r>
              <a:r>
                <a:rPr sz="6400" dirty="0">
                  <a:solidFill>
                    <a:schemeClr val="bg1"/>
                  </a:solidFill>
                  <a:latin typeface="汉仪雅酷黑简" panose="00020600040101010101" charset="-122"/>
                  <a:ea typeface="汉仪雅酷黑简" panose="00020600040101010101" charset="-122"/>
                  <a:cs typeface="Segoe UI" panose="020B0502040204020203" pitchFamily="34" charset="0"/>
                  <a:sym typeface="+mn-ea"/>
                </a:rPr>
                <a:t>薪酬调研</a:t>
              </a:r>
              <a:r>
                <a:rPr lang="zh-CN" sz="6400" dirty="0">
                  <a:solidFill>
                    <a:schemeClr val="bg1"/>
                  </a:solidFill>
                  <a:latin typeface="汉仪雅酷黑简" panose="00020600040101010101" charset="-122"/>
                  <a:ea typeface="汉仪雅酷黑简" panose="00020600040101010101" charset="-122"/>
                  <a:cs typeface="Segoe UI" panose="020B0502040204020203" pitchFamily="34" charset="0"/>
                  <a:sym typeface="+mn-ea"/>
                </a:rPr>
                <a:t>白皮书》</a:t>
              </a:r>
              <a:endParaRPr lang="zh-CN" altLang="en-US" sz="6400" b="1" dirty="0">
                <a:solidFill>
                  <a:schemeClr val="bg1"/>
                </a:solidFill>
                <a:latin typeface="汉仪雅酷黑简" panose="00020600040101010101" charset="-122"/>
                <a:ea typeface="汉仪雅酷黑简" panose="00020600040101010101" charset="-122"/>
                <a:cs typeface="Segoe UI" panose="020B0502040204020203" pitchFamily="34" charset="0"/>
                <a:sym typeface="+mn-ea"/>
              </a:endParaRPr>
            </a:p>
          </p:txBody>
        </p:sp>
        <p:sp>
          <p:nvSpPr>
            <p:cNvPr id="29" name="矩形 28"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1500327" y="2964228"/>
              <a:ext cx="5227154" cy="426817"/>
            </a:xfrm>
            <a:prstGeom prst="rect">
              <a:avLst/>
            </a:prstGeom>
          </p:spPr>
          <p:txBody>
            <a:bodyPr wrap="square">
              <a:spAutoFit/>
            </a:bodyPr>
            <a:lstStyle/>
            <a:p>
              <a:pPr algn="ctr" fontAlgn="base">
                <a:lnSpc>
                  <a:spcPct val="125000"/>
                </a:lnSpc>
                <a:spcBef>
                  <a:spcPct val="0"/>
                </a:spcBef>
                <a:spcAft>
                  <a:spcPct val="0"/>
                </a:spcAft>
                <a:defRPr/>
              </a:pPr>
              <a:r>
                <a:rPr kumimoji="0" lang="en-US" altLang="zh-CN"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pitchFamily="34" charset="0"/>
                  <a:sym typeface="微软雅黑" panose="020B0503020204020204" charset="-122"/>
                </a:rPr>
                <a:t>The purpose of this research is to improve the service quality of the association and strengthen the management and communication of human resources in enterprises.</a:t>
              </a:r>
            </a:p>
          </p:txBody>
        </p:sp>
        <p:sp>
          <p:nvSpPr>
            <p:cNvPr id="4" name="矩形: 圆角 3"/>
            <p:cNvSpPr/>
            <p:nvPr/>
          </p:nvSpPr>
          <p:spPr>
            <a:xfrm>
              <a:off x="3566377" y="3499835"/>
              <a:ext cx="1036904" cy="313619"/>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2021</a:t>
              </a:r>
              <a:r>
                <a:rPr lang="zh-CN" altLang="en-US" sz="1600" b="1">
                  <a:latin typeface="汉仪晓波花月圆简" panose="00020600040101010101" charset="-122"/>
                  <a:ea typeface="汉仪晓波花月圆简" panose="00020600040101010101" charset="-122"/>
                  <a:cs typeface="汉仪晓波花月圆简" panose="00020600040101010101" charset="-122"/>
                  <a:sym typeface="微软雅黑" panose="020B0503020204020204" charset="-122"/>
                </a:rPr>
                <a:t>年</a:t>
              </a:r>
            </a:p>
          </p:txBody>
        </p:sp>
      </p:grpSp>
      <p:grpSp>
        <p:nvGrpSpPr>
          <p:cNvPr id="595" name="组合 594"/>
          <p:cNvGrpSpPr/>
          <p:nvPr/>
        </p:nvGrpSpPr>
        <p:grpSpPr>
          <a:xfrm>
            <a:off x="1944513" y="943093"/>
            <a:ext cx="3965560" cy="1234135"/>
            <a:chOff x="1319052" y="564242"/>
            <a:chExt cx="2310255" cy="718982"/>
          </a:xfrm>
        </p:grpSpPr>
        <p:sp>
          <p:nvSpPr>
            <p:cNvPr id="12" name="矩形 11"/>
            <p:cNvSpPr/>
            <p:nvPr/>
          </p:nvSpPr>
          <p:spPr>
            <a:xfrm>
              <a:off x="1319052" y="564242"/>
              <a:ext cx="1822537" cy="46276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32" name="直角三角形 31"/>
            <p:cNvSpPr/>
            <p:nvPr/>
          </p:nvSpPr>
          <p:spPr>
            <a:xfrm rot="16200000" flipV="1">
              <a:off x="3148661" y="575761"/>
              <a:ext cx="480646" cy="480646"/>
            </a:xfrm>
            <a:prstGeom prst="r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0" name="直角三角形 589"/>
            <p:cNvSpPr/>
            <p:nvPr/>
          </p:nvSpPr>
          <p:spPr>
            <a:xfrm rot="10800000">
              <a:off x="1338040" y="1045230"/>
              <a:ext cx="237994" cy="237994"/>
            </a:xfrm>
            <a:prstGeom prst="rtTriangl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nvGrpSpPr>
          <p:cNvPr id="626" name="组合 625"/>
          <p:cNvGrpSpPr/>
          <p:nvPr/>
        </p:nvGrpSpPr>
        <p:grpSpPr>
          <a:xfrm>
            <a:off x="8898805" y="3504644"/>
            <a:ext cx="2478279" cy="3353356"/>
            <a:chOff x="7787095" y="3080690"/>
            <a:chExt cx="1485670" cy="2010258"/>
          </a:xfrm>
        </p:grpSpPr>
        <p:sp>
          <p:nvSpPr>
            <p:cNvPr id="601" name="Freeform 5"/>
            <p:cNvSpPr/>
            <p:nvPr/>
          </p:nvSpPr>
          <p:spPr bwMode="auto">
            <a:xfrm>
              <a:off x="8146115" y="3420181"/>
              <a:ext cx="273703" cy="360593"/>
            </a:xfrm>
            <a:custGeom>
              <a:avLst/>
              <a:gdLst>
                <a:gd name="T0" fmla="*/ 0 w 527"/>
                <a:gd name="T1" fmla="*/ 250 h 696"/>
                <a:gd name="T2" fmla="*/ 223 w 527"/>
                <a:gd name="T3" fmla="*/ 30 h 696"/>
                <a:gd name="T4" fmla="*/ 452 w 527"/>
                <a:gd name="T5" fmla="*/ 89 h 696"/>
                <a:gd name="T6" fmla="*/ 342 w 527"/>
                <a:gd name="T7" fmla="*/ 113 h 696"/>
                <a:gd name="T8" fmla="*/ 276 w 527"/>
                <a:gd name="T9" fmla="*/ 142 h 696"/>
                <a:gd name="T10" fmla="*/ 433 w 527"/>
                <a:gd name="T11" fmla="*/ 161 h 696"/>
                <a:gd name="T12" fmla="*/ 274 w 527"/>
                <a:gd name="T13" fmla="*/ 248 h 696"/>
                <a:gd name="T14" fmla="*/ 430 w 527"/>
                <a:gd name="T15" fmla="*/ 264 h 696"/>
                <a:gd name="T16" fmla="*/ 275 w 527"/>
                <a:gd name="T17" fmla="*/ 338 h 696"/>
                <a:gd name="T18" fmla="*/ 489 w 527"/>
                <a:gd name="T19" fmla="*/ 389 h 696"/>
                <a:gd name="T20" fmla="*/ 265 w 527"/>
                <a:gd name="T21" fmla="*/ 446 h 696"/>
                <a:gd name="T22" fmla="*/ 93 w 527"/>
                <a:gd name="T23" fmla="*/ 671 h 696"/>
                <a:gd name="T24" fmla="*/ 0 w 527"/>
                <a:gd name="T25" fmla="*/ 25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696">
                  <a:moveTo>
                    <a:pt x="0" y="250"/>
                  </a:moveTo>
                  <a:cubicBezTo>
                    <a:pt x="0" y="250"/>
                    <a:pt x="101" y="60"/>
                    <a:pt x="223" y="30"/>
                  </a:cubicBezTo>
                  <a:cubicBezTo>
                    <a:pt x="345" y="0"/>
                    <a:pt x="526" y="57"/>
                    <a:pt x="452" y="89"/>
                  </a:cubicBezTo>
                  <a:cubicBezTo>
                    <a:pt x="415" y="105"/>
                    <a:pt x="375" y="104"/>
                    <a:pt x="342" y="113"/>
                  </a:cubicBezTo>
                  <a:cubicBezTo>
                    <a:pt x="302" y="124"/>
                    <a:pt x="276" y="142"/>
                    <a:pt x="276" y="142"/>
                  </a:cubicBezTo>
                  <a:cubicBezTo>
                    <a:pt x="276" y="142"/>
                    <a:pt x="428" y="117"/>
                    <a:pt x="433" y="161"/>
                  </a:cubicBezTo>
                  <a:cubicBezTo>
                    <a:pt x="438" y="198"/>
                    <a:pt x="274" y="248"/>
                    <a:pt x="274" y="248"/>
                  </a:cubicBezTo>
                  <a:cubicBezTo>
                    <a:pt x="274" y="248"/>
                    <a:pt x="461" y="216"/>
                    <a:pt x="430" y="264"/>
                  </a:cubicBezTo>
                  <a:cubicBezTo>
                    <a:pt x="398" y="311"/>
                    <a:pt x="275" y="338"/>
                    <a:pt x="275" y="338"/>
                  </a:cubicBezTo>
                  <a:cubicBezTo>
                    <a:pt x="275" y="338"/>
                    <a:pt x="527" y="334"/>
                    <a:pt x="489" y="389"/>
                  </a:cubicBezTo>
                  <a:cubicBezTo>
                    <a:pt x="451" y="443"/>
                    <a:pt x="281" y="390"/>
                    <a:pt x="265" y="446"/>
                  </a:cubicBezTo>
                  <a:cubicBezTo>
                    <a:pt x="250" y="501"/>
                    <a:pt x="253" y="696"/>
                    <a:pt x="93" y="671"/>
                  </a:cubicBezTo>
                  <a:lnTo>
                    <a:pt x="0" y="250"/>
                  </a:lnTo>
                  <a:close/>
                </a:path>
              </a:pathLst>
            </a:custGeom>
            <a:solidFill>
              <a:srgbClr val="F18C7E"/>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2" name="Freeform 6"/>
            <p:cNvSpPr/>
            <p:nvPr/>
          </p:nvSpPr>
          <p:spPr bwMode="auto">
            <a:xfrm>
              <a:off x="8069155" y="4667050"/>
              <a:ext cx="479135" cy="423898"/>
            </a:xfrm>
            <a:custGeom>
              <a:avLst/>
              <a:gdLst>
                <a:gd name="T0" fmla="*/ 924 w 924"/>
                <a:gd name="T1" fmla="*/ 818 h 818"/>
                <a:gd name="T2" fmla="*/ 52 w 924"/>
                <a:gd name="T3" fmla="*/ 818 h 818"/>
                <a:gd name="T4" fmla="*/ 2 w 924"/>
                <a:gd name="T5" fmla="*/ 239 h 818"/>
                <a:gd name="T6" fmla="*/ 1 w 924"/>
                <a:gd name="T7" fmla="*/ 234 h 818"/>
                <a:gd name="T8" fmla="*/ 3 w 924"/>
                <a:gd name="T9" fmla="*/ 187 h 818"/>
                <a:gd name="T10" fmla="*/ 5 w 924"/>
                <a:gd name="T11" fmla="*/ 178 h 818"/>
                <a:gd name="T12" fmla="*/ 67 w 924"/>
                <a:gd name="T13" fmla="*/ 83 h 818"/>
                <a:gd name="T14" fmla="*/ 659 w 924"/>
                <a:gd name="T15" fmla="*/ 133 h 818"/>
                <a:gd name="T16" fmla="*/ 813 w 924"/>
                <a:gd name="T17" fmla="*/ 189 h 818"/>
                <a:gd name="T18" fmla="*/ 905 w 924"/>
                <a:gd name="T19" fmla="*/ 227 h 818"/>
                <a:gd name="T20" fmla="*/ 905 w 924"/>
                <a:gd name="T21" fmla="*/ 227 h 818"/>
                <a:gd name="T22" fmla="*/ 905 w 924"/>
                <a:gd name="T23" fmla="*/ 228 h 818"/>
                <a:gd name="T24" fmla="*/ 916 w 924"/>
                <a:gd name="T25" fmla="*/ 642 h 818"/>
                <a:gd name="T26" fmla="*/ 924 w 924"/>
                <a:gd name="T27" fmla="*/ 81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4" h="818">
                  <a:moveTo>
                    <a:pt x="924" y="818"/>
                  </a:moveTo>
                  <a:cubicBezTo>
                    <a:pt x="52" y="818"/>
                    <a:pt x="52" y="818"/>
                    <a:pt x="52" y="818"/>
                  </a:cubicBezTo>
                  <a:cubicBezTo>
                    <a:pt x="28" y="595"/>
                    <a:pt x="12" y="402"/>
                    <a:pt x="2" y="239"/>
                  </a:cubicBezTo>
                  <a:cubicBezTo>
                    <a:pt x="1" y="234"/>
                    <a:pt x="1" y="234"/>
                    <a:pt x="1" y="234"/>
                  </a:cubicBezTo>
                  <a:cubicBezTo>
                    <a:pt x="0" y="217"/>
                    <a:pt x="1" y="201"/>
                    <a:pt x="3" y="187"/>
                  </a:cubicBezTo>
                  <a:cubicBezTo>
                    <a:pt x="4" y="184"/>
                    <a:pt x="4" y="181"/>
                    <a:pt x="5" y="178"/>
                  </a:cubicBezTo>
                  <a:cubicBezTo>
                    <a:pt x="13" y="135"/>
                    <a:pt x="35" y="104"/>
                    <a:pt x="67" y="83"/>
                  </a:cubicBezTo>
                  <a:cubicBezTo>
                    <a:pt x="189" y="0"/>
                    <a:pt x="459" y="65"/>
                    <a:pt x="659" y="133"/>
                  </a:cubicBezTo>
                  <a:cubicBezTo>
                    <a:pt x="718" y="152"/>
                    <a:pt x="771" y="172"/>
                    <a:pt x="813" y="189"/>
                  </a:cubicBezTo>
                  <a:cubicBezTo>
                    <a:pt x="868" y="211"/>
                    <a:pt x="903" y="227"/>
                    <a:pt x="905" y="227"/>
                  </a:cubicBezTo>
                  <a:cubicBezTo>
                    <a:pt x="905" y="227"/>
                    <a:pt x="905" y="227"/>
                    <a:pt x="905" y="227"/>
                  </a:cubicBezTo>
                  <a:cubicBezTo>
                    <a:pt x="905" y="228"/>
                    <a:pt x="905" y="228"/>
                    <a:pt x="905" y="228"/>
                  </a:cubicBezTo>
                  <a:cubicBezTo>
                    <a:pt x="916" y="642"/>
                    <a:pt x="916" y="642"/>
                    <a:pt x="916" y="642"/>
                  </a:cubicBezTo>
                  <a:lnTo>
                    <a:pt x="924" y="818"/>
                  </a:lnTo>
                  <a:close/>
                </a:path>
              </a:pathLst>
            </a:custGeom>
            <a:solidFill>
              <a:srgbClr val="F36932"/>
            </a:solidFill>
            <a:ln w="9525">
              <a:solidFill>
                <a:schemeClr val="tx1"/>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3" name="Freeform 7"/>
            <p:cNvSpPr/>
            <p:nvPr/>
          </p:nvSpPr>
          <p:spPr bwMode="auto">
            <a:xfrm>
              <a:off x="8481881" y="4463480"/>
              <a:ext cx="488445" cy="627468"/>
            </a:xfrm>
            <a:custGeom>
              <a:avLst/>
              <a:gdLst>
                <a:gd name="T0" fmla="*/ 942 w 942"/>
                <a:gd name="T1" fmla="*/ 1211 h 1211"/>
                <a:gd name="T2" fmla="*/ 69 w 942"/>
                <a:gd name="T3" fmla="*/ 1211 h 1211"/>
                <a:gd name="T4" fmla="*/ 19 w 942"/>
                <a:gd name="T5" fmla="*/ 619 h 1211"/>
                <a:gd name="T6" fmla="*/ 17 w 942"/>
                <a:gd name="T7" fmla="*/ 582 h 1211"/>
                <a:gd name="T8" fmla="*/ 14 w 942"/>
                <a:gd name="T9" fmla="*/ 527 h 1211"/>
                <a:gd name="T10" fmla="*/ 6 w 942"/>
                <a:gd name="T11" fmla="*/ 318 h 1211"/>
                <a:gd name="T12" fmla="*/ 7 w 942"/>
                <a:gd name="T13" fmla="*/ 0 h 1211"/>
                <a:gd name="T14" fmla="*/ 737 w 942"/>
                <a:gd name="T15" fmla="*/ 161 h 1211"/>
                <a:gd name="T16" fmla="*/ 913 w 942"/>
                <a:gd name="T17" fmla="*/ 200 h 1211"/>
                <a:gd name="T18" fmla="*/ 914 w 942"/>
                <a:gd name="T19" fmla="*/ 262 h 1211"/>
                <a:gd name="T20" fmla="*/ 922 w 942"/>
                <a:gd name="T21" fmla="*/ 540 h 1211"/>
                <a:gd name="T22" fmla="*/ 924 w 942"/>
                <a:gd name="T23" fmla="*/ 630 h 1211"/>
                <a:gd name="T24" fmla="*/ 926 w 942"/>
                <a:gd name="T25" fmla="*/ 702 h 1211"/>
                <a:gd name="T26" fmla="*/ 926 w 942"/>
                <a:gd name="T27" fmla="*/ 702 h 1211"/>
                <a:gd name="T28" fmla="*/ 935 w 942"/>
                <a:gd name="T29" fmla="*/ 1057 h 1211"/>
                <a:gd name="T30" fmla="*/ 942 w 942"/>
                <a:gd name="T31"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2" h="1211">
                  <a:moveTo>
                    <a:pt x="942" y="1211"/>
                  </a:moveTo>
                  <a:cubicBezTo>
                    <a:pt x="69" y="1211"/>
                    <a:pt x="69" y="1211"/>
                    <a:pt x="69" y="1211"/>
                  </a:cubicBezTo>
                  <a:cubicBezTo>
                    <a:pt x="45" y="981"/>
                    <a:pt x="29" y="784"/>
                    <a:pt x="19" y="619"/>
                  </a:cubicBezTo>
                  <a:cubicBezTo>
                    <a:pt x="18" y="606"/>
                    <a:pt x="18" y="594"/>
                    <a:pt x="17" y="582"/>
                  </a:cubicBezTo>
                  <a:cubicBezTo>
                    <a:pt x="16" y="563"/>
                    <a:pt x="15" y="545"/>
                    <a:pt x="14" y="527"/>
                  </a:cubicBezTo>
                  <a:cubicBezTo>
                    <a:pt x="10" y="449"/>
                    <a:pt x="7" y="379"/>
                    <a:pt x="6" y="318"/>
                  </a:cubicBezTo>
                  <a:cubicBezTo>
                    <a:pt x="0" y="107"/>
                    <a:pt x="7" y="0"/>
                    <a:pt x="7" y="0"/>
                  </a:cubicBezTo>
                  <a:cubicBezTo>
                    <a:pt x="737" y="161"/>
                    <a:pt x="737" y="161"/>
                    <a:pt x="737" y="161"/>
                  </a:cubicBezTo>
                  <a:cubicBezTo>
                    <a:pt x="913" y="200"/>
                    <a:pt x="913" y="200"/>
                    <a:pt x="913" y="200"/>
                  </a:cubicBezTo>
                  <a:cubicBezTo>
                    <a:pt x="914" y="262"/>
                    <a:pt x="914" y="262"/>
                    <a:pt x="914" y="262"/>
                  </a:cubicBezTo>
                  <a:cubicBezTo>
                    <a:pt x="922" y="540"/>
                    <a:pt x="922" y="540"/>
                    <a:pt x="922" y="540"/>
                  </a:cubicBezTo>
                  <a:cubicBezTo>
                    <a:pt x="924" y="630"/>
                    <a:pt x="924" y="630"/>
                    <a:pt x="924" y="630"/>
                  </a:cubicBezTo>
                  <a:cubicBezTo>
                    <a:pt x="926" y="702"/>
                    <a:pt x="926" y="702"/>
                    <a:pt x="926" y="702"/>
                  </a:cubicBezTo>
                  <a:cubicBezTo>
                    <a:pt x="926" y="702"/>
                    <a:pt x="926" y="702"/>
                    <a:pt x="926" y="702"/>
                  </a:cubicBezTo>
                  <a:cubicBezTo>
                    <a:pt x="935" y="1057"/>
                    <a:pt x="935" y="1057"/>
                    <a:pt x="935" y="1057"/>
                  </a:cubicBezTo>
                  <a:lnTo>
                    <a:pt x="942" y="1211"/>
                  </a:lnTo>
                  <a:close/>
                </a:path>
              </a:pathLst>
            </a:custGeom>
            <a:solidFill>
              <a:srgbClr val="F36932"/>
            </a:solidFill>
            <a:ln w="9525">
              <a:solidFill>
                <a:schemeClr val="tx1"/>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4" name="Freeform 8"/>
            <p:cNvSpPr/>
            <p:nvPr/>
          </p:nvSpPr>
          <p:spPr bwMode="auto">
            <a:xfrm>
              <a:off x="8628353" y="4951304"/>
              <a:ext cx="133438" cy="139644"/>
            </a:xfrm>
            <a:custGeom>
              <a:avLst/>
              <a:gdLst>
                <a:gd name="T0" fmla="*/ 258 w 258"/>
                <a:gd name="T1" fmla="*/ 9 h 270"/>
                <a:gd name="T2" fmla="*/ 12 w 258"/>
                <a:gd name="T3" fmla="*/ 270 h 270"/>
                <a:gd name="T4" fmla="*/ 0 w 258"/>
                <a:gd name="T5" fmla="*/ 270 h 270"/>
                <a:gd name="T6" fmla="*/ 251 w 258"/>
                <a:gd name="T7" fmla="*/ 0 h 270"/>
                <a:gd name="T8" fmla="*/ 258 w 258"/>
                <a:gd name="T9" fmla="*/ 9 h 270"/>
              </a:gdLst>
              <a:ahLst/>
              <a:cxnLst>
                <a:cxn ang="0">
                  <a:pos x="T0" y="T1"/>
                </a:cxn>
                <a:cxn ang="0">
                  <a:pos x="T2" y="T3"/>
                </a:cxn>
                <a:cxn ang="0">
                  <a:pos x="T4" y="T5"/>
                </a:cxn>
                <a:cxn ang="0">
                  <a:pos x="T6" y="T7"/>
                </a:cxn>
                <a:cxn ang="0">
                  <a:pos x="T8" y="T9"/>
                </a:cxn>
              </a:cxnLst>
              <a:rect l="0" t="0" r="r" b="b"/>
              <a:pathLst>
                <a:path w="258" h="270">
                  <a:moveTo>
                    <a:pt x="258" y="9"/>
                  </a:moveTo>
                  <a:cubicBezTo>
                    <a:pt x="256" y="10"/>
                    <a:pt x="82" y="126"/>
                    <a:pt x="12" y="270"/>
                  </a:cubicBezTo>
                  <a:cubicBezTo>
                    <a:pt x="0" y="270"/>
                    <a:pt x="0" y="270"/>
                    <a:pt x="0" y="270"/>
                  </a:cubicBezTo>
                  <a:cubicBezTo>
                    <a:pt x="70" y="121"/>
                    <a:pt x="249" y="1"/>
                    <a:pt x="251" y="0"/>
                  </a:cubicBezTo>
                  <a:lnTo>
                    <a:pt x="258" y="9"/>
                  </a:ln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5" name="Freeform 9"/>
            <p:cNvSpPr/>
            <p:nvPr/>
          </p:nvSpPr>
          <p:spPr bwMode="auto">
            <a:xfrm>
              <a:off x="8391268" y="3281158"/>
              <a:ext cx="250739" cy="402796"/>
            </a:xfrm>
            <a:custGeom>
              <a:avLst/>
              <a:gdLst>
                <a:gd name="T0" fmla="*/ 342 w 484"/>
                <a:gd name="T1" fmla="*/ 515 h 777"/>
                <a:gd name="T2" fmla="*/ 284 w 484"/>
                <a:gd name="T3" fmla="*/ 343 h 777"/>
                <a:gd name="T4" fmla="*/ 268 w 484"/>
                <a:gd name="T5" fmla="*/ 294 h 777"/>
                <a:gd name="T6" fmla="*/ 170 w 484"/>
                <a:gd name="T7" fmla="*/ 0 h 777"/>
                <a:gd name="T8" fmla="*/ 157 w 484"/>
                <a:gd name="T9" fmla="*/ 292 h 777"/>
                <a:gd name="T10" fmla="*/ 149 w 484"/>
                <a:gd name="T11" fmla="*/ 467 h 777"/>
                <a:gd name="T12" fmla="*/ 147 w 484"/>
                <a:gd name="T13" fmla="*/ 523 h 777"/>
                <a:gd name="T14" fmla="*/ 90 w 484"/>
                <a:gd name="T15" fmla="*/ 601 h 777"/>
                <a:gd name="T16" fmla="*/ 88 w 484"/>
                <a:gd name="T17" fmla="*/ 732 h 777"/>
                <a:gd name="T18" fmla="*/ 484 w 484"/>
                <a:gd name="T19" fmla="*/ 618 h 777"/>
                <a:gd name="T20" fmla="*/ 342 w 484"/>
                <a:gd name="T21" fmla="*/ 51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777">
                  <a:moveTo>
                    <a:pt x="342" y="515"/>
                  </a:moveTo>
                  <a:cubicBezTo>
                    <a:pt x="284" y="343"/>
                    <a:pt x="284" y="343"/>
                    <a:pt x="284" y="343"/>
                  </a:cubicBezTo>
                  <a:cubicBezTo>
                    <a:pt x="268" y="294"/>
                    <a:pt x="268" y="294"/>
                    <a:pt x="268" y="294"/>
                  </a:cubicBezTo>
                  <a:cubicBezTo>
                    <a:pt x="170" y="0"/>
                    <a:pt x="170" y="0"/>
                    <a:pt x="170" y="0"/>
                  </a:cubicBezTo>
                  <a:cubicBezTo>
                    <a:pt x="157" y="292"/>
                    <a:pt x="157" y="292"/>
                    <a:pt x="157" y="292"/>
                  </a:cubicBezTo>
                  <a:cubicBezTo>
                    <a:pt x="149" y="467"/>
                    <a:pt x="149" y="467"/>
                    <a:pt x="149" y="467"/>
                  </a:cubicBezTo>
                  <a:cubicBezTo>
                    <a:pt x="147" y="523"/>
                    <a:pt x="147" y="523"/>
                    <a:pt x="147" y="523"/>
                  </a:cubicBezTo>
                  <a:cubicBezTo>
                    <a:pt x="145" y="561"/>
                    <a:pt x="120" y="569"/>
                    <a:pt x="90" y="601"/>
                  </a:cubicBezTo>
                  <a:cubicBezTo>
                    <a:pt x="78" y="615"/>
                    <a:pt x="0" y="695"/>
                    <a:pt x="88" y="732"/>
                  </a:cubicBezTo>
                  <a:cubicBezTo>
                    <a:pt x="199" y="777"/>
                    <a:pt x="405" y="708"/>
                    <a:pt x="484" y="618"/>
                  </a:cubicBezTo>
                  <a:cubicBezTo>
                    <a:pt x="483" y="618"/>
                    <a:pt x="360" y="571"/>
                    <a:pt x="342" y="515"/>
                  </a:cubicBezTo>
                  <a:close/>
                </a:path>
              </a:pathLst>
            </a:custGeom>
            <a:solidFill>
              <a:srgbClr val="FDAD9B"/>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6" name="Freeform 10"/>
            <p:cNvSpPr/>
            <p:nvPr/>
          </p:nvSpPr>
          <p:spPr bwMode="auto">
            <a:xfrm>
              <a:off x="8329204" y="3166339"/>
              <a:ext cx="315286" cy="343215"/>
            </a:xfrm>
            <a:custGeom>
              <a:avLst/>
              <a:gdLst>
                <a:gd name="T0" fmla="*/ 25 w 607"/>
                <a:gd name="T1" fmla="*/ 297 h 662"/>
                <a:gd name="T2" fmla="*/ 348 w 607"/>
                <a:gd name="T3" fmla="*/ 19 h 662"/>
                <a:gd name="T4" fmla="*/ 583 w 607"/>
                <a:gd name="T5" fmla="*/ 365 h 662"/>
                <a:gd name="T6" fmla="*/ 259 w 607"/>
                <a:gd name="T7" fmla="*/ 644 h 662"/>
                <a:gd name="T8" fmla="*/ 25 w 607"/>
                <a:gd name="T9" fmla="*/ 297 h 662"/>
              </a:gdLst>
              <a:ahLst/>
              <a:cxnLst>
                <a:cxn ang="0">
                  <a:pos x="T0" y="T1"/>
                </a:cxn>
                <a:cxn ang="0">
                  <a:pos x="T2" y="T3"/>
                </a:cxn>
                <a:cxn ang="0">
                  <a:pos x="T4" y="T5"/>
                </a:cxn>
                <a:cxn ang="0">
                  <a:pos x="T6" y="T7"/>
                </a:cxn>
                <a:cxn ang="0">
                  <a:pos x="T8" y="T9"/>
                </a:cxn>
              </a:cxnLst>
              <a:rect l="0" t="0" r="r" b="b"/>
              <a:pathLst>
                <a:path w="607" h="662">
                  <a:moveTo>
                    <a:pt x="25" y="297"/>
                  </a:moveTo>
                  <a:cubicBezTo>
                    <a:pt x="49" y="125"/>
                    <a:pt x="194" y="0"/>
                    <a:pt x="348" y="19"/>
                  </a:cubicBezTo>
                  <a:cubicBezTo>
                    <a:pt x="502" y="38"/>
                    <a:pt x="607" y="193"/>
                    <a:pt x="583" y="365"/>
                  </a:cubicBezTo>
                  <a:cubicBezTo>
                    <a:pt x="558" y="538"/>
                    <a:pt x="414" y="662"/>
                    <a:pt x="259" y="644"/>
                  </a:cubicBezTo>
                  <a:cubicBezTo>
                    <a:pt x="105" y="625"/>
                    <a:pt x="0" y="470"/>
                    <a:pt x="25" y="297"/>
                  </a:cubicBezTo>
                  <a:close/>
                </a:path>
              </a:pathLst>
            </a:custGeom>
            <a:solidFill>
              <a:srgbClr val="FDAD9B"/>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5" name="任意多边形: 形状 624"/>
            <p:cNvSpPr/>
            <p:nvPr/>
          </p:nvSpPr>
          <p:spPr bwMode="auto">
            <a:xfrm>
              <a:off x="8280439" y="3082644"/>
              <a:ext cx="421183" cy="421404"/>
            </a:xfrm>
            <a:custGeom>
              <a:avLst/>
              <a:gdLst>
                <a:gd name="connsiteX0" fmla="*/ 140615 w 421183"/>
                <a:gd name="connsiteY0" fmla="*/ 1164 h 421404"/>
                <a:gd name="connsiteX1" fmla="*/ 291555 w 421183"/>
                <a:gd name="connsiteY1" fmla="*/ 43639 h 421404"/>
                <a:gd name="connsiteX2" fmla="*/ 397368 w 421183"/>
                <a:gd name="connsiteY2" fmla="*/ 264302 h 421404"/>
                <a:gd name="connsiteX3" fmla="*/ 397163 w 421183"/>
                <a:gd name="connsiteY3" fmla="*/ 264235 h 421404"/>
                <a:gd name="connsiteX4" fmla="*/ 396877 w 421183"/>
                <a:gd name="connsiteY4" fmla="*/ 267594 h 421404"/>
                <a:gd name="connsiteX5" fmla="*/ 246086 w 421183"/>
                <a:gd name="connsiteY5" fmla="*/ 421313 h 421404"/>
                <a:gd name="connsiteX6" fmla="*/ 170870 w 421183"/>
                <a:gd name="connsiteY6" fmla="*/ 355911 h 421404"/>
                <a:gd name="connsiteX7" fmla="*/ 127297 w 421183"/>
                <a:gd name="connsiteY7" fmla="*/ 269227 h 421404"/>
                <a:gd name="connsiteX8" fmla="*/ 120254 w 421183"/>
                <a:gd name="connsiteY8" fmla="*/ 230930 h 421404"/>
                <a:gd name="connsiteX9" fmla="*/ 96583 w 421183"/>
                <a:gd name="connsiteY9" fmla="*/ 195390 h 421404"/>
                <a:gd name="connsiteX10" fmla="*/ 69927 w 421183"/>
                <a:gd name="connsiteY10" fmla="*/ 192407 h 421404"/>
                <a:gd name="connsiteX11" fmla="*/ 49 w 421183"/>
                <a:gd name="connsiteY11" fmla="*/ 115121 h 421404"/>
                <a:gd name="connsiteX12" fmla="*/ 76297 w 421183"/>
                <a:gd name="connsiteY12" fmla="*/ 34833 h 421404"/>
                <a:gd name="connsiteX13" fmla="*/ 140615 w 421183"/>
                <a:gd name="connsiteY13" fmla="*/ 1164 h 42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1183" h="421404">
                  <a:moveTo>
                    <a:pt x="140615" y="1164"/>
                  </a:moveTo>
                  <a:cubicBezTo>
                    <a:pt x="215826" y="-8160"/>
                    <a:pt x="230349" y="41567"/>
                    <a:pt x="291555" y="43639"/>
                  </a:cubicBezTo>
                  <a:cubicBezTo>
                    <a:pt x="372990" y="46747"/>
                    <a:pt x="465836" y="172618"/>
                    <a:pt x="397368" y="264302"/>
                  </a:cubicBezTo>
                  <a:lnTo>
                    <a:pt x="397163" y="264235"/>
                  </a:lnTo>
                  <a:lnTo>
                    <a:pt x="396877" y="267594"/>
                  </a:lnTo>
                  <a:cubicBezTo>
                    <a:pt x="379643" y="365959"/>
                    <a:pt x="306907" y="424038"/>
                    <a:pt x="246086" y="421313"/>
                  </a:cubicBezTo>
                  <a:cubicBezTo>
                    <a:pt x="176576" y="418717"/>
                    <a:pt x="222743" y="379788"/>
                    <a:pt x="170870" y="355911"/>
                  </a:cubicBezTo>
                  <a:cubicBezTo>
                    <a:pt x="118478" y="332034"/>
                    <a:pt x="115885" y="314386"/>
                    <a:pt x="127297" y="269227"/>
                  </a:cubicBezTo>
                  <a:cubicBezTo>
                    <a:pt x="130280" y="258067"/>
                    <a:pt x="126940" y="244701"/>
                    <a:pt x="120254" y="230930"/>
                  </a:cubicBezTo>
                  <a:lnTo>
                    <a:pt x="96583" y="195390"/>
                  </a:lnTo>
                  <a:lnTo>
                    <a:pt x="69927" y="192407"/>
                  </a:lnTo>
                  <a:cubicBezTo>
                    <a:pt x="23293" y="179028"/>
                    <a:pt x="439" y="146201"/>
                    <a:pt x="49" y="115121"/>
                  </a:cubicBezTo>
                  <a:cubicBezTo>
                    <a:pt x="-1507" y="62287"/>
                    <a:pt x="34802" y="15150"/>
                    <a:pt x="76297" y="34833"/>
                  </a:cubicBezTo>
                  <a:cubicBezTo>
                    <a:pt x="118311" y="54517"/>
                    <a:pt x="100157" y="6344"/>
                    <a:pt x="140615" y="1164"/>
                  </a:cubicBezTo>
                  <a:close/>
                </a:path>
              </a:pathLst>
            </a:custGeom>
            <a:solidFill>
              <a:srgbClr val="66192D"/>
            </a:solidFill>
            <a:ln w="9525">
              <a:solidFill>
                <a:schemeClr val="tx1"/>
              </a:solidFill>
              <a:round/>
            </a:ln>
          </p:spPr>
          <p:txBody>
            <a:bodyPr vert="horz" wrap="square" lIns="121920" tIns="60960" rIns="121920" bIns="60960" numCol="1" anchor="t" anchorCtr="0" compatLnSpc="1">
              <a:noAutofit/>
            </a:bodyPr>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09" name="Freeform 13"/>
            <p:cNvSpPr/>
            <p:nvPr/>
          </p:nvSpPr>
          <p:spPr bwMode="auto">
            <a:xfrm>
              <a:off x="8352788" y="3332671"/>
              <a:ext cx="66409" cy="65167"/>
            </a:xfrm>
            <a:custGeom>
              <a:avLst/>
              <a:gdLst>
                <a:gd name="T0" fmla="*/ 19 w 128"/>
                <a:gd name="T1" fmla="*/ 34 h 126"/>
                <a:gd name="T2" fmla="*/ 99 w 128"/>
                <a:gd name="T3" fmla="*/ 16 h 126"/>
                <a:gd name="T4" fmla="*/ 109 w 128"/>
                <a:gd name="T5" fmla="*/ 92 h 126"/>
                <a:gd name="T6" fmla="*/ 29 w 128"/>
                <a:gd name="T7" fmla="*/ 109 h 126"/>
                <a:gd name="T8" fmla="*/ 19 w 128"/>
                <a:gd name="T9" fmla="*/ 34 h 126"/>
              </a:gdLst>
              <a:ahLst/>
              <a:cxnLst>
                <a:cxn ang="0">
                  <a:pos x="T0" y="T1"/>
                </a:cxn>
                <a:cxn ang="0">
                  <a:pos x="T2" y="T3"/>
                </a:cxn>
                <a:cxn ang="0">
                  <a:pos x="T4" y="T5"/>
                </a:cxn>
                <a:cxn ang="0">
                  <a:pos x="T6" y="T7"/>
                </a:cxn>
                <a:cxn ang="0">
                  <a:pos x="T8" y="T9"/>
                </a:cxn>
              </a:cxnLst>
              <a:rect l="0" t="0" r="r" b="b"/>
              <a:pathLst>
                <a:path w="128" h="126">
                  <a:moveTo>
                    <a:pt x="19" y="34"/>
                  </a:moveTo>
                  <a:cubicBezTo>
                    <a:pt x="39" y="8"/>
                    <a:pt x="75" y="0"/>
                    <a:pt x="99" y="16"/>
                  </a:cubicBezTo>
                  <a:cubicBezTo>
                    <a:pt x="124" y="33"/>
                    <a:pt x="128" y="67"/>
                    <a:pt x="109" y="92"/>
                  </a:cubicBezTo>
                  <a:cubicBezTo>
                    <a:pt x="89" y="118"/>
                    <a:pt x="54" y="126"/>
                    <a:pt x="29" y="109"/>
                  </a:cubicBezTo>
                  <a:cubicBezTo>
                    <a:pt x="4" y="93"/>
                    <a:pt x="0" y="59"/>
                    <a:pt x="19" y="34"/>
                  </a:cubicBezTo>
                  <a:close/>
                </a:path>
              </a:pathLst>
            </a:custGeom>
            <a:solidFill>
              <a:srgbClr val="FDAD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0" name="Freeform 14"/>
            <p:cNvSpPr/>
            <p:nvPr/>
          </p:nvSpPr>
          <p:spPr bwMode="auto">
            <a:xfrm>
              <a:off x="8686072" y="3349428"/>
              <a:ext cx="27308" cy="31653"/>
            </a:xfrm>
            <a:custGeom>
              <a:avLst/>
              <a:gdLst>
                <a:gd name="T0" fmla="*/ 48 w 52"/>
                <a:gd name="T1" fmla="*/ 62 h 62"/>
                <a:gd name="T2" fmla="*/ 44 w 52"/>
                <a:gd name="T3" fmla="*/ 59 h 62"/>
                <a:gd name="T4" fmla="*/ 2 w 52"/>
                <a:gd name="T5" fmla="*/ 8 h 62"/>
                <a:gd name="T6" fmla="*/ 1 w 52"/>
                <a:gd name="T7" fmla="*/ 3 h 62"/>
                <a:gd name="T8" fmla="*/ 6 w 52"/>
                <a:gd name="T9" fmla="*/ 1 h 62"/>
                <a:gd name="T10" fmla="*/ 52 w 52"/>
                <a:gd name="T11" fmla="*/ 57 h 62"/>
                <a:gd name="T12" fmla="*/ 49 w 52"/>
                <a:gd name="T13" fmla="*/ 62 h 62"/>
                <a:gd name="T14" fmla="*/ 48 w 52"/>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2">
                  <a:moveTo>
                    <a:pt x="48" y="62"/>
                  </a:moveTo>
                  <a:cubicBezTo>
                    <a:pt x="46" y="62"/>
                    <a:pt x="44" y="61"/>
                    <a:pt x="44" y="59"/>
                  </a:cubicBezTo>
                  <a:cubicBezTo>
                    <a:pt x="36" y="27"/>
                    <a:pt x="3" y="8"/>
                    <a:pt x="2" y="8"/>
                  </a:cubicBezTo>
                  <a:cubicBezTo>
                    <a:pt x="0" y="7"/>
                    <a:pt x="0" y="4"/>
                    <a:pt x="1" y="3"/>
                  </a:cubicBezTo>
                  <a:cubicBezTo>
                    <a:pt x="2" y="1"/>
                    <a:pt x="4" y="0"/>
                    <a:pt x="6" y="1"/>
                  </a:cubicBezTo>
                  <a:cubicBezTo>
                    <a:pt x="8" y="2"/>
                    <a:pt x="43" y="21"/>
                    <a:pt x="52" y="57"/>
                  </a:cubicBezTo>
                  <a:cubicBezTo>
                    <a:pt x="52" y="60"/>
                    <a:pt x="51" y="62"/>
                    <a:pt x="49" y="62"/>
                  </a:cubicBezTo>
                  <a:cubicBezTo>
                    <a:pt x="48" y="62"/>
                    <a:pt x="48" y="62"/>
                    <a:pt x="48" y="62"/>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1" name="Freeform 15"/>
            <p:cNvSpPr/>
            <p:nvPr/>
          </p:nvSpPr>
          <p:spPr bwMode="auto">
            <a:xfrm>
              <a:off x="8686072" y="3320258"/>
              <a:ext cx="32894" cy="23584"/>
            </a:xfrm>
            <a:custGeom>
              <a:avLst/>
              <a:gdLst>
                <a:gd name="T0" fmla="*/ 4 w 63"/>
                <a:gd name="T1" fmla="*/ 46 h 46"/>
                <a:gd name="T2" fmla="*/ 0 w 63"/>
                <a:gd name="T3" fmla="*/ 42 h 46"/>
                <a:gd name="T4" fmla="*/ 4 w 63"/>
                <a:gd name="T5" fmla="*/ 38 h 46"/>
                <a:gd name="T6" fmla="*/ 54 w 63"/>
                <a:gd name="T7" fmla="*/ 4 h 46"/>
                <a:gd name="T8" fmla="*/ 59 w 63"/>
                <a:gd name="T9" fmla="*/ 0 h 46"/>
                <a:gd name="T10" fmla="*/ 62 w 63"/>
                <a:gd name="T11" fmla="*/ 5 h 46"/>
                <a:gd name="T12" fmla="*/ 5 w 63"/>
                <a:gd name="T13" fmla="*/ 46 h 46"/>
                <a:gd name="T14" fmla="*/ 4 w 63"/>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6">
                  <a:moveTo>
                    <a:pt x="4" y="46"/>
                  </a:moveTo>
                  <a:cubicBezTo>
                    <a:pt x="2" y="46"/>
                    <a:pt x="0" y="44"/>
                    <a:pt x="0" y="42"/>
                  </a:cubicBezTo>
                  <a:cubicBezTo>
                    <a:pt x="0" y="40"/>
                    <a:pt x="2" y="38"/>
                    <a:pt x="4" y="38"/>
                  </a:cubicBezTo>
                  <a:cubicBezTo>
                    <a:pt x="5" y="38"/>
                    <a:pt x="48" y="35"/>
                    <a:pt x="54" y="4"/>
                  </a:cubicBezTo>
                  <a:cubicBezTo>
                    <a:pt x="55" y="1"/>
                    <a:pt x="57" y="0"/>
                    <a:pt x="59" y="0"/>
                  </a:cubicBezTo>
                  <a:cubicBezTo>
                    <a:pt x="61" y="1"/>
                    <a:pt x="63" y="3"/>
                    <a:pt x="62" y="5"/>
                  </a:cubicBezTo>
                  <a:cubicBezTo>
                    <a:pt x="55" y="42"/>
                    <a:pt x="7" y="46"/>
                    <a:pt x="5" y="46"/>
                  </a:cubicBezTo>
                  <a:cubicBezTo>
                    <a:pt x="4" y="46"/>
                    <a:pt x="4" y="46"/>
                    <a:pt x="4" y="46"/>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2" name="Freeform 16"/>
            <p:cNvSpPr/>
            <p:nvPr/>
          </p:nvSpPr>
          <p:spPr bwMode="auto">
            <a:xfrm>
              <a:off x="8309964" y="3080690"/>
              <a:ext cx="80683" cy="33515"/>
            </a:xfrm>
            <a:custGeom>
              <a:avLst/>
              <a:gdLst>
                <a:gd name="T0" fmla="*/ 115 w 156"/>
                <a:gd name="T1" fmla="*/ 65 h 65"/>
                <a:gd name="T2" fmla="*/ 106 w 156"/>
                <a:gd name="T3" fmla="*/ 64 h 65"/>
                <a:gd name="T4" fmla="*/ 73 w 156"/>
                <a:gd name="T5" fmla="*/ 48 h 65"/>
                <a:gd name="T6" fmla="*/ 6 w 156"/>
                <a:gd name="T7" fmla="*/ 36 h 65"/>
                <a:gd name="T8" fmla="*/ 1 w 156"/>
                <a:gd name="T9" fmla="*/ 34 h 65"/>
                <a:gd name="T10" fmla="*/ 4 w 156"/>
                <a:gd name="T11" fmla="*/ 29 h 65"/>
                <a:gd name="T12" fmla="*/ 77 w 156"/>
                <a:gd name="T13" fmla="*/ 41 h 65"/>
                <a:gd name="T14" fmla="*/ 108 w 156"/>
                <a:gd name="T15" fmla="*/ 56 h 65"/>
                <a:gd name="T16" fmla="*/ 126 w 156"/>
                <a:gd name="T17" fmla="*/ 54 h 65"/>
                <a:gd name="T18" fmla="*/ 147 w 156"/>
                <a:gd name="T19" fmla="*/ 3 h 65"/>
                <a:gd name="T20" fmla="*/ 152 w 156"/>
                <a:gd name="T21" fmla="*/ 0 h 65"/>
                <a:gd name="T22" fmla="*/ 155 w 156"/>
                <a:gd name="T23" fmla="*/ 4 h 65"/>
                <a:gd name="T24" fmla="*/ 130 w 156"/>
                <a:gd name="T25" fmla="*/ 60 h 65"/>
                <a:gd name="T26" fmla="*/ 115 w 156"/>
                <a:gd name="T2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65">
                  <a:moveTo>
                    <a:pt x="115" y="65"/>
                  </a:moveTo>
                  <a:cubicBezTo>
                    <a:pt x="112" y="65"/>
                    <a:pt x="109" y="65"/>
                    <a:pt x="106" y="64"/>
                  </a:cubicBezTo>
                  <a:cubicBezTo>
                    <a:pt x="93" y="60"/>
                    <a:pt x="83" y="54"/>
                    <a:pt x="73" y="48"/>
                  </a:cubicBezTo>
                  <a:cubicBezTo>
                    <a:pt x="55" y="36"/>
                    <a:pt x="40" y="26"/>
                    <a:pt x="6" y="36"/>
                  </a:cubicBezTo>
                  <a:cubicBezTo>
                    <a:pt x="4" y="37"/>
                    <a:pt x="2" y="36"/>
                    <a:pt x="1" y="34"/>
                  </a:cubicBezTo>
                  <a:cubicBezTo>
                    <a:pt x="0" y="32"/>
                    <a:pt x="2" y="29"/>
                    <a:pt x="4" y="29"/>
                  </a:cubicBezTo>
                  <a:cubicBezTo>
                    <a:pt x="41" y="18"/>
                    <a:pt x="60" y="30"/>
                    <a:pt x="77" y="41"/>
                  </a:cubicBezTo>
                  <a:cubicBezTo>
                    <a:pt x="87" y="47"/>
                    <a:pt x="96" y="53"/>
                    <a:pt x="108" y="56"/>
                  </a:cubicBezTo>
                  <a:cubicBezTo>
                    <a:pt x="115" y="58"/>
                    <a:pt x="120" y="57"/>
                    <a:pt x="126" y="54"/>
                  </a:cubicBezTo>
                  <a:cubicBezTo>
                    <a:pt x="143" y="42"/>
                    <a:pt x="147" y="4"/>
                    <a:pt x="147" y="3"/>
                  </a:cubicBezTo>
                  <a:cubicBezTo>
                    <a:pt x="148" y="1"/>
                    <a:pt x="150" y="0"/>
                    <a:pt x="152" y="0"/>
                  </a:cubicBezTo>
                  <a:cubicBezTo>
                    <a:pt x="154" y="0"/>
                    <a:pt x="156" y="2"/>
                    <a:pt x="155" y="4"/>
                  </a:cubicBezTo>
                  <a:cubicBezTo>
                    <a:pt x="155" y="6"/>
                    <a:pt x="151" y="46"/>
                    <a:pt x="130" y="60"/>
                  </a:cubicBezTo>
                  <a:cubicBezTo>
                    <a:pt x="125" y="64"/>
                    <a:pt x="120" y="65"/>
                    <a:pt x="115" y="65"/>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3" name="Freeform 17"/>
            <p:cNvSpPr/>
            <p:nvPr/>
          </p:nvSpPr>
          <p:spPr bwMode="auto">
            <a:xfrm>
              <a:off x="8511052" y="3094965"/>
              <a:ext cx="65788" cy="25446"/>
            </a:xfrm>
            <a:custGeom>
              <a:avLst/>
              <a:gdLst>
                <a:gd name="T0" fmla="*/ 105 w 127"/>
                <a:gd name="T1" fmla="*/ 48 h 48"/>
                <a:gd name="T2" fmla="*/ 2 w 127"/>
                <a:gd name="T3" fmla="*/ 8 h 48"/>
                <a:gd name="T4" fmla="*/ 2 w 127"/>
                <a:gd name="T5" fmla="*/ 2 h 48"/>
                <a:gd name="T6" fmla="*/ 7 w 127"/>
                <a:gd name="T7" fmla="*/ 2 h 48"/>
                <a:gd name="T8" fmla="*/ 122 w 127"/>
                <a:gd name="T9" fmla="*/ 38 h 48"/>
                <a:gd name="T10" fmla="*/ 127 w 127"/>
                <a:gd name="T11" fmla="*/ 42 h 48"/>
                <a:gd name="T12" fmla="*/ 123 w 127"/>
                <a:gd name="T13" fmla="*/ 46 h 48"/>
                <a:gd name="T14" fmla="*/ 105 w 127"/>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48">
                  <a:moveTo>
                    <a:pt x="105" y="48"/>
                  </a:moveTo>
                  <a:cubicBezTo>
                    <a:pt x="48" y="48"/>
                    <a:pt x="4" y="9"/>
                    <a:pt x="2" y="8"/>
                  </a:cubicBezTo>
                  <a:cubicBezTo>
                    <a:pt x="0" y="6"/>
                    <a:pt x="0" y="4"/>
                    <a:pt x="2" y="2"/>
                  </a:cubicBezTo>
                  <a:cubicBezTo>
                    <a:pt x="3" y="0"/>
                    <a:pt x="6" y="0"/>
                    <a:pt x="7" y="2"/>
                  </a:cubicBezTo>
                  <a:cubicBezTo>
                    <a:pt x="8" y="2"/>
                    <a:pt x="61" y="48"/>
                    <a:pt x="122" y="38"/>
                  </a:cubicBezTo>
                  <a:cubicBezTo>
                    <a:pt x="124" y="38"/>
                    <a:pt x="126" y="40"/>
                    <a:pt x="127" y="42"/>
                  </a:cubicBezTo>
                  <a:cubicBezTo>
                    <a:pt x="127" y="44"/>
                    <a:pt x="125" y="46"/>
                    <a:pt x="123" y="46"/>
                  </a:cubicBezTo>
                  <a:cubicBezTo>
                    <a:pt x="117" y="47"/>
                    <a:pt x="111" y="48"/>
                    <a:pt x="105" y="48"/>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4" name="Freeform 18"/>
            <p:cNvSpPr/>
            <p:nvPr/>
          </p:nvSpPr>
          <p:spPr bwMode="auto">
            <a:xfrm>
              <a:off x="8378855" y="3373633"/>
              <a:ext cx="34756" cy="24205"/>
            </a:xfrm>
            <a:custGeom>
              <a:avLst/>
              <a:gdLst>
                <a:gd name="T0" fmla="*/ 12 w 67"/>
                <a:gd name="T1" fmla="*/ 42 h 47"/>
                <a:gd name="T2" fmla="*/ 1 w 67"/>
                <a:gd name="T3" fmla="*/ 40 h 47"/>
                <a:gd name="T4" fmla="*/ 0 w 67"/>
                <a:gd name="T5" fmla="*/ 38 h 47"/>
                <a:gd name="T6" fmla="*/ 3 w 67"/>
                <a:gd name="T7" fmla="*/ 37 h 47"/>
                <a:gd name="T8" fmla="*/ 64 w 67"/>
                <a:gd name="T9" fmla="*/ 2 h 47"/>
                <a:gd name="T10" fmla="*/ 66 w 67"/>
                <a:gd name="T11" fmla="*/ 1 h 47"/>
                <a:gd name="T12" fmla="*/ 67 w 67"/>
                <a:gd name="T13" fmla="*/ 4 h 47"/>
                <a:gd name="T14" fmla="*/ 12 w 67"/>
                <a:gd name="T15" fmla="*/ 4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7">
                  <a:moveTo>
                    <a:pt x="12" y="42"/>
                  </a:moveTo>
                  <a:cubicBezTo>
                    <a:pt x="6" y="42"/>
                    <a:pt x="2" y="40"/>
                    <a:pt x="1" y="40"/>
                  </a:cubicBezTo>
                  <a:cubicBezTo>
                    <a:pt x="0" y="40"/>
                    <a:pt x="0" y="39"/>
                    <a:pt x="0" y="38"/>
                  </a:cubicBezTo>
                  <a:cubicBezTo>
                    <a:pt x="0" y="37"/>
                    <a:pt x="2" y="36"/>
                    <a:pt x="3" y="37"/>
                  </a:cubicBezTo>
                  <a:cubicBezTo>
                    <a:pt x="4" y="37"/>
                    <a:pt x="39" y="47"/>
                    <a:pt x="64" y="2"/>
                  </a:cubicBezTo>
                  <a:cubicBezTo>
                    <a:pt x="64" y="1"/>
                    <a:pt x="65" y="0"/>
                    <a:pt x="66" y="1"/>
                  </a:cubicBezTo>
                  <a:cubicBezTo>
                    <a:pt x="67" y="1"/>
                    <a:pt x="67" y="3"/>
                    <a:pt x="67" y="4"/>
                  </a:cubicBezTo>
                  <a:cubicBezTo>
                    <a:pt x="49" y="36"/>
                    <a:pt x="26" y="42"/>
                    <a:pt x="12" y="42"/>
                  </a:cubicBez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15" name="Freeform 19"/>
            <p:cNvSpPr/>
            <p:nvPr/>
          </p:nvSpPr>
          <p:spPr bwMode="auto">
            <a:xfrm>
              <a:off x="8068534" y="4626088"/>
              <a:ext cx="898068" cy="201088"/>
            </a:xfrm>
            <a:custGeom>
              <a:avLst/>
              <a:gdLst>
                <a:gd name="T0" fmla="*/ 3 w 1731"/>
                <a:gd name="T1" fmla="*/ 318 h 388"/>
                <a:gd name="T2" fmla="*/ 1723 w 1731"/>
                <a:gd name="T3" fmla="*/ 388 h 388"/>
                <a:gd name="T4" fmla="*/ 1731 w 1731"/>
                <a:gd name="T5" fmla="*/ 230 h 388"/>
                <a:gd name="T6" fmla="*/ 955 w 1731"/>
                <a:gd name="T7" fmla="*/ 0 h 388"/>
                <a:gd name="T8" fmla="*/ 328 w 1731"/>
                <a:gd name="T9" fmla="*/ 16 h 388"/>
                <a:gd name="T10" fmla="*/ 135 w 1731"/>
                <a:gd name="T11" fmla="*/ 57 h 388"/>
                <a:gd name="T12" fmla="*/ 0 w 1731"/>
                <a:gd name="T13" fmla="*/ 267 h 388"/>
                <a:gd name="T14" fmla="*/ 3 w 1731"/>
                <a:gd name="T15" fmla="*/ 31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1" h="388">
                  <a:moveTo>
                    <a:pt x="3" y="318"/>
                  </a:moveTo>
                  <a:cubicBezTo>
                    <a:pt x="3" y="318"/>
                    <a:pt x="1169" y="255"/>
                    <a:pt x="1723" y="388"/>
                  </a:cubicBezTo>
                  <a:cubicBezTo>
                    <a:pt x="1731" y="230"/>
                    <a:pt x="1731" y="230"/>
                    <a:pt x="1731" y="230"/>
                  </a:cubicBezTo>
                  <a:cubicBezTo>
                    <a:pt x="955" y="0"/>
                    <a:pt x="955" y="0"/>
                    <a:pt x="955" y="0"/>
                  </a:cubicBezTo>
                  <a:cubicBezTo>
                    <a:pt x="328" y="16"/>
                    <a:pt x="328" y="16"/>
                    <a:pt x="328" y="16"/>
                  </a:cubicBezTo>
                  <a:cubicBezTo>
                    <a:pt x="135" y="57"/>
                    <a:pt x="135" y="57"/>
                    <a:pt x="135" y="57"/>
                  </a:cubicBezTo>
                  <a:cubicBezTo>
                    <a:pt x="0" y="267"/>
                    <a:pt x="0" y="267"/>
                    <a:pt x="0" y="267"/>
                  </a:cubicBezTo>
                  <a:lnTo>
                    <a:pt x="3" y="318"/>
                  </a:lnTo>
                  <a:close/>
                </a:path>
              </a:pathLst>
            </a:custGeom>
            <a:solidFill>
              <a:srgbClr val="66192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4" name="任意多边形: 形状 623"/>
            <p:cNvSpPr/>
            <p:nvPr/>
          </p:nvSpPr>
          <p:spPr bwMode="auto">
            <a:xfrm>
              <a:off x="7787095" y="3523208"/>
              <a:ext cx="1485670" cy="1267349"/>
            </a:xfrm>
            <a:custGeom>
              <a:avLst/>
              <a:gdLst>
                <a:gd name="connsiteX0" fmla="*/ 376110 w 1485670"/>
                <a:gd name="connsiteY0" fmla="*/ 0 h 1267349"/>
                <a:gd name="connsiteX1" fmla="*/ 489809 w 1485670"/>
                <a:gd name="connsiteY1" fmla="*/ 89445 h 1267349"/>
                <a:gd name="connsiteX2" fmla="*/ 568861 w 1485670"/>
                <a:gd name="connsiteY2" fmla="*/ 59508 h 1267349"/>
                <a:gd name="connsiteX3" fmla="*/ 676787 w 1485670"/>
                <a:gd name="connsiteY3" fmla="*/ 42203 h 1267349"/>
                <a:gd name="connsiteX4" fmla="*/ 675155 w 1485670"/>
                <a:gd name="connsiteY4" fmla="*/ 45872 h 1267349"/>
                <a:gd name="connsiteX5" fmla="*/ 742065 w 1485670"/>
                <a:gd name="connsiteY5" fmla="*/ 42203 h 1267349"/>
                <a:gd name="connsiteX6" fmla="*/ 938924 w 1485670"/>
                <a:gd name="connsiteY6" fmla="*/ 78010 h 1267349"/>
                <a:gd name="connsiteX7" fmla="*/ 980986 w 1485670"/>
                <a:gd name="connsiteY7" fmla="*/ 101241 h 1267349"/>
                <a:gd name="connsiteX8" fmla="*/ 981361 w 1485670"/>
                <a:gd name="connsiteY8" fmla="*/ 99302 h 1267349"/>
                <a:gd name="connsiteX9" fmla="*/ 1483861 w 1485670"/>
                <a:gd name="connsiteY9" fmla="*/ 715496 h 1267349"/>
                <a:gd name="connsiteX10" fmla="*/ 1226582 w 1485670"/>
                <a:gd name="connsiteY10" fmla="*/ 1045926 h 1267349"/>
                <a:gd name="connsiteX11" fmla="*/ 1192799 w 1485670"/>
                <a:gd name="connsiteY11" fmla="*/ 1063350 h 1267349"/>
                <a:gd name="connsiteX12" fmla="*/ 1189938 w 1485670"/>
                <a:gd name="connsiteY12" fmla="*/ 1123589 h 1267349"/>
                <a:gd name="connsiteX13" fmla="*/ 1177193 w 1485670"/>
                <a:gd name="connsiteY13" fmla="*/ 1267349 h 1267349"/>
                <a:gd name="connsiteX14" fmla="*/ 281525 w 1485670"/>
                <a:gd name="connsiteY14" fmla="*/ 1241426 h 1267349"/>
                <a:gd name="connsiteX15" fmla="*/ 293082 w 1485670"/>
                <a:gd name="connsiteY15" fmla="*/ 978519 h 1267349"/>
                <a:gd name="connsiteX16" fmla="*/ 295198 w 1485670"/>
                <a:gd name="connsiteY16" fmla="*/ 795244 h 1267349"/>
                <a:gd name="connsiteX17" fmla="*/ 234073 w 1485670"/>
                <a:gd name="connsiteY17" fmla="*/ 819736 h 1267349"/>
                <a:gd name="connsiteX18" fmla="*/ 157707 w 1485670"/>
                <a:gd name="connsiteY18" fmla="*/ 830308 h 1267349"/>
                <a:gd name="connsiteX19" fmla="*/ 1414 w 1485670"/>
                <a:gd name="connsiteY19" fmla="*/ 624423 h 1267349"/>
                <a:gd name="connsiteX20" fmla="*/ 10886 w 1485670"/>
                <a:gd name="connsiteY20" fmla="*/ 584623 h 1267349"/>
                <a:gd name="connsiteX21" fmla="*/ 12614 w 1485670"/>
                <a:gd name="connsiteY21" fmla="*/ 573518 h 1267349"/>
                <a:gd name="connsiteX22" fmla="*/ 376110 w 1485670"/>
                <a:gd name="connsiteY22" fmla="*/ 0 h 126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5670" h="1267349">
                  <a:moveTo>
                    <a:pt x="376110" y="0"/>
                  </a:moveTo>
                  <a:lnTo>
                    <a:pt x="489809" y="89445"/>
                  </a:lnTo>
                  <a:lnTo>
                    <a:pt x="568861" y="59508"/>
                  </a:lnTo>
                  <a:cubicBezTo>
                    <a:pt x="631283" y="42851"/>
                    <a:pt x="676787" y="42203"/>
                    <a:pt x="676787" y="42203"/>
                  </a:cubicBezTo>
                  <a:lnTo>
                    <a:pt x="675155" y="45872"/>
                  </a:lnTo>
                  <a:lnTo>
                    <a:pt x="742065" y="42203"/>
                  </a:lnTo>
                  <a:cubicBezTo>
                    <a:pt x="823619" y="42203"/>
                    <a:pt x="888091" y="56526"/>
                    <a:pt x="938924" y="78010"/>
                  </a:cubicBezTo>
                  <a:lnTo>
                    <a:pt x="980986" y="101241"/>
                  </a:lnTo>
                  <a:lnTo>
                    <a:pt x="981361" y="99302"/>
                  </a:lnTo>
                  <a:cubicBezTo>
                    <a:pt x="981361" y="99302"/>
                    <a:pt x="1430447" y="321629"/>
                    <a:pt x="1483861" y="715496"/>
                  </a:cubicBezTo>
                  <a:cubicBezTo>
                    <a:pt x="1503696" y="845316"/>
                    <a:pt x="1356680" y="971930"/>
                    <a:pt x="1226582" y="1045926"/>
                  </a:cubicBezTo>
                  <a:lnTo>
                    <a:pt x="1192799" y="1063350"/>
                  </a:lnTo>
                  <a:lnTo>
                    <a:pt x="1189938" y="1123589"/>
                  </a:lnTo>
                  <a:cubicBezTo>
                    <a:pt x="1184413" y="1211354"/>
                    <a:pt x="1177193" y="1267349"/>
                    <a:pt x="1177193" y="1267349"/>
                  </a:cubicBezTo>
                  <a:cubicBezTo>
                    <a:pt x="647157" y="1162100"/>
                    <a:pt x="281525" y="1241426"/>
                    <a:pt x="281525" y="1241426"/>
                  </a:cubicBezTo>
                  <a:cubicBezTo>
                    <a:pt x="288073" y="1149397"/>
                    <a:pt x="291314" y="1061638"/>
                    <a:pt x="293082" y="978519"/>
                  </a:cubicBezTo>
                  <a:lnTo>
                    <a:pt x="295198" y="795244"/>
                  </a:lnTo>
                  <a:lnTo>
                    <a:pt x="234073" y="819736"/>
                  </a:lnTo>
                  <a:cubicBezTo>
                    <a:pt x="210179" y="826614"/>
                    <a:pt x="184284" y="830956"/>
                    <a:pt x="157707" y="830308"/>
                  </a:cubicBezTo>
                  <a:cubicBezTo>
                    <a:pt x="64236" y="828039"/>
                    <a:pt x="-11369" y="732086"/>
                    <a:pt x="1414" y="624423"/>
                  </a:cubicBezTo>
                  <a:lnTo>
                    <a:pt x="10886" y="584623"/>
                  </a:lnTo>
                  <a:lnTo>
                    <a:pt x="12614" y="573518"/>
                  </a:lnTo>
                  <a:cubicBezTo>
                    <a:pt x="64778" y="346189"/>
                    <a:pt x="376110" y="0"/>
                    <a:pt x="376110" y="0"/>
                  </a:cubicBezTo>
                  <a:close/>
                </a:path>
              </a:pathLst>
            </a:custGeom>
            <a:solidFill>
              <a:srgbClr val="786AB5"/>
            </a:solidFill>
            <a:ln w="9525">
              <a:solidFill>
                <a:srgbClr val="000000"/>
              </a:solidFill>
              <a:round/>
            </a:ln>
          </p:spPr>
          <p:txBody>
            <a:bodyPr vert="horz" wrap="square" lIns="121920" tIns="60960" rIns="121920" bIns="60960" numCol="1" anchor="t" anchorCtr="0" compatLnSpc="1">
              <a:noAutofit/>
            </a:bodyPr>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0" name="Freeform 24"/>
            <p:cNvSpPr/>
            <p:nvPr/>
          </p:nvSpPr>
          <p:spPr bwMode="auto">
            <a:xfrm>
              <a:off x="7897719" y="3607615"/>
              <a:ext cx="381694" cy="464860"/>
            </a:xfrm>
            <a:custGeom>
              <a:avLst/>
              <a:gdLst>
                <a:gd name="T0" fmla="*/ 7 w 735"/>
                <a:gd name="T1" fmla="*/ 897 h 897"/>
                <a:gd name="T2" fmla="*/ 0 w 735"/>
                <a:gd name="T3" fmla="*/ 893 h 897"/>
                <a:gd name="T4" fmla="*/ 732 w 735"/>
                <a:gd name="T5" fmla="*/ 0 h 897"/>
                <a:gd name="T6" fmla="*/ 735 w 735"/>
                <a:gd name="T7" fmla="*/ 7 h 897"/>
                <a:gd name="T8" fmla="*/ 7 w 735"/>
                <a:gd name="T9" fmla="*/ 897 h 897"/>
              </a:gdLst>
              <a:ahLst/>
              <a:cxnLst>
                <a:cxn ang="0">
                  <a:pos x="T0" y="T1"/>
                </a:cxn>
                <a:cxn ang="0">
                  <a:pos x="T2" y="T3"/>
                </a:cxn>
                <a:cxn ang="0">
                  <a:pos x="T4" y="T5"/>
                </a:cxn>
                <a:cxn ang="0">
                  <a:pos x="T6" y="T7"/>
                </a:cxn>
                <a:cxn ang="0">
                  <a:pos x="T8" y="T9"/>
                </a:cxn>
              </a:cxnLst>
              <a:rect l="0" t="0" r="r" b="b"/>
              <a:pathLst>
                <a:path w="735" h="897">
                  <a:moveTo>
                    <a:pt x="7" y="897"/>
                  </a:moveTo>
                  <a:cubicBezTo>
                    <a:pt x="0" y="893"/>
                    <a:pt x="0" y="893"/>
                    <a:pt x="0" y="893"/>
                  </a:cubicBezTo>
                  <a:cubicBezTo>
                    <a:pt x="4" y="886"/>
                    <a:pt x="373" y="165"/>
                    <a:pt x="732" y="0"/>
                  </a:cubicBezTo>
                  <a:cubicBezTo>
                    <a:pt x="735" y="7"/>
                    <a:pt x="735" y="7"/>
                    <a:pt x="735" y="7"/>
                  </a:cubicBezTo>
                  <a:cubicBezTo>
                    <a:pt x="379" y="171"/>
                    <a:pt x="11" y="889"/>
                    <a:pt x="7" y="897"/>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1" name="Freeform 25"/>
            <p:cNvSpPr/>
            <p:nvPr/>
          </p:nvSpPr>
          <p:spPr bwMode="auto">
            <a:xfrm>
              <a:off x="8941156" y="4023445"/>
              <a:ext cx="55858" cy="587747"/>
            </a:xfrm>
            <a:custGeom>
              <a:avLst/>
              <a:gdLst>
                <a:gd name="T0" fmla="*/ 77 w 108"/>
                <a:gd name="T1" fmla="*/ 1134 h 1134"/>
                <a:gd name="T2" fmla="*/ 69 w 108"/>
                <a:gd name="T3" fmla="*/ 1134 h 1134"/>
                <a:gd name="T4" fmla="*/ 0 w 108"/>
                <a:gd name="T5" fmla="*/ 1 h 1134"/>
                <a:gd name="T6" fmla="*/ 8 w 108"/>
                <a:gd name="T7" fmla="*/ 0 h 1134"/>
                <a:gd name="T8" fmla="*/ 77 w 108"/>
                <a:gd name="T9" fmla="*/ 1134 h 1134"/>
              </a:gdLst>
              <a:ahLst/>
              <a:cxnLst>
                <a:cxn ang="0">
                  <a:pos x="T0" y="T1"/>
                </a:cxn>
                <a:cxn ang="0">
                  <a:pos x="T2" y="T3"/>
                </a:cxn>
                <a:cxn ang="0">
                  <a:pos x="T4" y="T5"/>
                </a:cxn>
                <a:cxn ang="0">
                  <a:pos x="T6" y="T7"/>
                </a:cxn>
                <a:cxn ang="0">
                  <a:pos x="T8" y="T9"/>
                </a:cxn>
              </a:cxnLst>
              <a:rect l="0" t="0" r="r" b="b"/>
              <a:pathLst>
                <a:path w="108" h="1134">
                  <a:moveTo>
                    <a:pt x="77" y="1134"/>
                  </a:moveTo>
                  <a:cubicBezTo>
                    <a:pt x="69" y="1134"/>
                    <a:pt x="69" y="1134"/>
                    <a:pt x="69" y="1134"/>
                  </a:cubicBezTo>
                  <a:cubicBezTo>
                    <a:pt x="100" y="577"/>
                    <a:pt x="1" y="7"/>
                    <a:pt x="0" y="1"/>
                  </a:cubicBezTo>
                  <a:cubicBezTo>
                    <a:pt x="8" y="0"/>
                    <a:pt x="8" y="0"/>
                    <a:pt x="8" y="0"/>
                  </a:cubicBezTo>
                  <a:cubicBezTo>
                    <a:pt x="9" y="5"/>
                    <a:pt x="108" y="576"/>
                    <a:pt x="77" y="1134"/>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22" name="Freeform 26"/>
            <p:cNvSpPr/>
            <p:nvPr/>
          </p:nvSpPr>
          <p:spPr bwMode="auto">
            <a:xfrm>
              <a:off x="8080947" y="4086130"/>
              <a:ext cx="251360" cy="233982"/>
            </a:xfrm>
            <a:custGeom>
              <a:avLst/>
              <a:gdLst>
                <a:gd name="T0" fmla="*/ 4 w 484"/>
                <a:gd name="T1" fmla="*/ 452 h 452"/>
                <a:gd name="T2" fmla="*/ 0 w 484"/>
                <a:gd name="T3" fmla="*/ 446 h 452"/>
                <a:gd name="T4" fmla="*/ 478 w 484"/>
                <a:gd name="T5" fmla="*/ 0 h 452"/>
                <a:gd name="T6" fmla="*/ 484 w 484"/>
                <a:gd name="T7" fmla="*/ 5 h 452"/>
                <a:gd name="T8" fmla="*/ 4 w 484"/>
                <a:gd name="T9" fmla="*/ 452 h 452"/>
              </a:gdLst>
              <a:ahLst/>
              <a:cxnLst>
                <a:cxn ang="0">
                  <a:pos x="T0" y="T1"/>
                </a:cxn>
                <a:cxn ang="0">
                  <a:pos x="T2" y="T3"/>
                </a:cxn>
                <a:cxn ang="0">
                  <a:pos x="T4" y="T5"/>
                </a:cxn>
                <a:cxn ang="0">
                  <a:pos x="T6" y="T7"/>
                </a:cxn>
                <a:cxn ang="0">
                  <a:pos x="T8" y="T9"/>
                </a:cxn>
              </a:cxnLst>
              <a:rect l="0" t="0" r="r" b="b"/>
              <a:pathLst>
                <a:path w="484" h="452">
                  <a:moveTo>
                    <a:pt x="4" y="452"/>
                  </a:moveTo>
                  <a:cubicBezTo>
                    <a:pt x="0" y="446"/>
                    <a:pt x="0" y="446"/>
                    <a:pt x="0" y="446"/>
                  </a:cubicBezTo>
                  <a:cubicBezTo>
                    <a:pt x="207" y="324"/>
                    <a:pt x="475" y="3"/>
                    <a:pt x="478" y="0"/>
                  </a:cubicBezTo>
                  <a:cubicBezTo>
                    <a:pt x="484" y="5"/>
                    <a:pt x="484" y="5"/>
                    <a:pt x="484" y="5"/>
                  </a:cubicBezTo>
                  <a:cubicBezTo>
                    <a:pt x="481" y="8"/>
                    <a:pt x="212" y="330"/>
                    <a:pt x="4" y="452"/>
                  </a:cubicBezTo>
                  <a:close/>
                </a:path>
              </a:pathLst>
            </a:custGeom>
            <a:solidFill>
              <a:srgbClr val="66192D"/>
            </a:solidFill>
            <a:ln w="9525">
              <a:solidFill>
                <a:srgbClr val="000000"/>
              </a:solidFill>
              <a:round/>
            </a:ln>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629" name="Group 29"/>
          <p:cNvGrpSpPr>
            <a:grpSpLocks noChangeAspect="1"/>
          </p:cNvGrpSpPr>
          <p:nvPr/>
        </p:nvGrpSpPr>
        <p:grpSpPr bwMode="auto">
          <a:xfrm rot="20259369">
            <a:off x="1332152" y="4955889"/>
            <a:ext cx="1100844" cy="1121639"/>
            <a:chOff x="2032" y="758"/>
            <a:chExt cx="1694" cy="1726"/>
          </a:xfrm>
        </p:grpSpPr>
        <p:sp>
          <p:nvSpPr>
            <p:cNvPr id="631" name="Freeform 30"/>
            <p:cNvSpPr/>
            <p:nvPr/>
          </p:nvSpPr>
          <p:spPr bwMode="auto">
            <a:xfrm>
              <a:off x="2032" y="1234"/>
              <a:ext cx="1694" cy="1250"/>
            </a:xfrm>
            <a:custGeom>
              <a:avLst/>
              <a:gdLst>
                <a:gd name="T0" fmla="*/ 706 w 712"/>
                <a:gd name="T1" fmla="*/ 525 h 525"/>
                <a:gd name="T2" fmla="*/ 6 w 712"/>
                <a:gd name="T3" fmla="*/ 525 h 525"/>
                <a:gd name="T4" fmla="*/ 0 w 712"/>
                <a:gd name="T5" fmla="*/ 519 h 525"/>
                <a:gd name="T6" fmla="*/ 0 w 712"/>
                <a:gd name="T7" fmla="*/ 6 h 525"/>
                <a:gd name="T8" fmla="*/ 6 w 712"/>
                <a:gd name="T9" fmla="*/ 0 h 525"/>
                <a:gd name="T10" fmla="*/ 12 w 712"/>
                <a:gd name="T11" fmla="*/ 6 h 525"/>
                <a:gd name="T12" fmla="*/ 12 w 712"/>
                <a:gd name="T13" fmla="*/ 512 h 525"/>
                <a:gd name="T14" fmla="*/ 706 w 712"/>
                <a:gd name="T15" fmla="*/ 512 h 525"/>
                <a:gd name="T16" fmla="*/ 712 w 712"/>
                <a:gd name="T17" fmla="*/ 519 h 525"/>
                <a:gd name="T18" fmla="*/ 706 w 712"/>
                <a:gd name="T19"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2" h="525">
                  <a:moveTo>
                    <a:pt x="706" y="525"/>
                  </a:moveTo>
                  <a:cubicBezTo>
                    <a:pt x="6" y="525"/>
                    <a:pt x="6" y="525"/>
                    <a:pt x="6" y="525"/>
                  </a:cubicBezTo>
                  <a:cubicBezTo>
                    <a:pt x="3" y="525"/>
                    <a:pt x="0" y="522"/>
                    <a:pt x="0" y="519"/>
                  </a:cubicBezTo>
                  <a:cubicBezTo>
                    <a:pt x="0" y="6"/>
                    <a:pt x="0" y="6"/>
                    <a:pt x="0" y="6"/>
                  </a:cubicBezTo>
                  <a:cubicBezTo>
                    <a:pt x="0" y="3"/>
                    <a:pt x="3" y="0"/>
                    <a:pt x="6" y="0"/>
                  </a:cubicBezTo>
                  <a:cubicBezTo>
                    <a:pt x="10" y="0"/>
                    <a:pt x="12" y="3"/>
                    <a:pt x="12" y="6"/>
                  </a:cubicBezTo>
                  <a:cubicBezTo>
                    <a:pt x="12" y="512"/>
                    <a:pt x="12" y="512"/>
                    <a:pt x="12" y="512"/>
                  </a:cubicBezTo>
                  <a:cubicBezTo>
                    <a:pt x="706" y="512"/>
                    <a:pt x="706" y="512"/>
                    <a:pt x="706" y="512"/>
                  </a:cubicBezTo>
                  <a:cubicBezTo>
                    <a:pt x="710" y="512"/>
                    <a:pt x="712" y="515"/>
                    <a:pt x="712" y="519"/>
                  </a:cubicBezTo>
                  <a:cubicBezTo>
                    <a:pt x="712" y="522"/>
                    <a:pt x="710" y="525"/>
                    <a:pt x="706" y="52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2" name="Freeform 31"/>
            <p:cNvSpPr/>
            <p:nvPr/>
          </p:nvSpPr>
          <p:spPr bwMode="auto">
            <a:xfrm>
              <a:off x="2224" y="1875"/>
              <a:ext cx="298" cy="595"/>
            </a:xfrm>
            <a:custGeom>
              <a:avLst/>
              <a:gdLst>
                <a:gd name="T0" fmla="*/ 125 w 125"/>
                <a:gd name="T1" fmla="*/ 250 h 250"/>
                <a:gd name="T2" fmla="*/ 0 w 125"/>
                <a:gd name="T3" fmla="*/ 250 h 250"/>
                <a:gd name="T4" fmla="*/ 0 w 125"/>
                <a:gd name="T5" fmla="*/ 12 h 250"/>
                <a:gd name="T6" fmla="*/ 13 w 125"/>
                <a:gd name="T7" fmla="*/ 0 h 250"/>
                <a:gd name="T8" fmla="*/ 113 w 125"/>
                <a:gd name="T9" fmla="*/ 0 h 250"/>
                <a:gd name="T10" fmla="*/ 125 w 125"/>
                <a:gd name="T11" fmla="*/ 12 h 250"/>
                <a:gd name="T12" fmla="*/ 125 w 125"/>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50"/>
                  </a:moveTo>
                  <a:cubicBezTo>
                    <a:pt x="0" y="250"/>
                    <a:pt x="0" y="250"/>
                    <a:pt x="0" y="250"/>
                  </a:cubicBezTo>
                  <a:cubicBezTo>
                    <a:pt x="0" y="12"/>
                    <a:pt x="0" y="12"/>
                    <a:pt x="0" y="12"/>
                  </a:cubicBezTo>
                  <a:cubicBezTo>
                    <a:pt x="0" y="5"/>
                    <a:pt x="6" y="0"/>
                    <a:pt x="13" y="0"/>
                  </a:cubicBezTo>
                  <a:cubicBezTo>
                    <a:pt x="113" y="0"/>
                    <a:pt x="113" y="0"/>
                    <a:pt x="113" y="0"/>
                  </a:cubicBezTo>
                  <a:cubicBezTo>
                    <a:pt x="120" y="0"/>
                    <a:pt x="125" y="5"/>
                    <a:pt x="125" y="12"/>
                  </a:cubicBezTo>
                  <a:lnTo>
                    <a:pt x="125" y="250"/>
                  </a:ln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3" name="Freeform 32"/>
            <p:cNvSpPr>
              <a:spLocks noEditPoints="1"/>
            </p:cNvSpPr>
            <p:nvPr/>
          </p:nvSpPr>
          <p:spPr bwMode="auto">
            <a:xfrm>
              <a:off x="2210" y="1858"/>
              <a:ext cx="326" cy="626"/>
            </a:xfrm>
            <a:custGeom>
              <a:avLst/>
              <a:gdLst>
                <a:gd name="T0" fmla="*/ 131 w 137"/>
                <a:gd name="T1" fmla="*/ 263 h 263"/>
                <a:gd name="T2" fmla="*/ 6 w 137"/>
                <a:gd name="T3" fmla="*/ 263 h 263"/>
                <a:gd name="T4" fmla="*/ 0 w 137"/>
                <a:gd name="T5" fmla="*/ 257 h 263"/>
                <a:gd name="T6" fmla="*/ 0 w 137"/>
                <a:gd name="T7" fmla="*/ 19 h 263"/>
                <a:gd name="T8" fmla="*/ 19 w 137"/>
                <a:gd name="T9" fmla="*/ 0 h 263"/>
                <a:gd name="T10" fmla="*/ 119 w 137"/>
                <a:gd name="T11" fmla="*/ 0 h 263"/>
                <a:gd name="T12" fmla="*/ 137 w 137"/>
                <a:gd name="T13" fmla="*/ 19 h 263"/>
                <a:gd name="T14" fmla="*/ 137 w 137"/>
                <a:gd name="T15" fmla="*/ 257 h 263"/>
                <a:gd name="T16" fmla="*/ 131 w 137"/>
                <a:gd name="T17" fmla="*/ 263 h 263"/>
                <a:gd name="T18" fmla="*/ 12 w 137"/>
                <a:gd name="T19" fmla="*/ 250 h 263"/>
                <a:gd name="T20" fmla="*/ 125 w 137"/>
                <a:gd name="T21" fmla="*/ 250 h 263"/>
                <a:gd name="T22" fmla="*/ 125 w 137"/>
                <a:gd name="T23" fmla="*/ 19 h 263"/>
                <a:gd name="T24" fmla="*/ 119 w 137"/>
                <a:gd name="T25" fmla="*/ 13 h 263"/>
                <a:gd name="T26" fmla="*/ 19 w 137"/>
                <a:gd name="T27" fmla="*/ 13 h 263"/>
                <a:gd name="T28" fmla="*/ 12 w 137"/>
                <a:gd name="T29" fmla="*/ 19 h 263"/>
                <a:gd name="T30" fmla="*/ 12 w 137"/>
                <a:gd name="T31" fmla="*/ 25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63">
                  <a:moveTo>
                    <a:pt x="131" y="263"/>
                  </a:moveTo>
                  <a:cubicBezTo>
                    <a:pt x="6" y="263"/>
                    <a:pt x="6" y="263"/>
                    <a:pt x="6" y="263"/>
                  </a:cubicBezTo>
                  <a:cubicBezTo>
                    <a:pt x="3" y="263"/>
                    <a:pt x="0" y="260"/>
                    <a:pt x="0" y="257"/>
                  </a:cubicBezTo>
                  <a:cubicBezTo>
                    <a:pt x="0" y="19"/>
                    <a:pt x="0" y="19"/>
                    <a:pt x="0" y="19"/>
                  </a:cubicBezTo>
                  <a:cubicBezTo>
                    <a:pt x="0" y="9"/>
                    <a:pt x="8" y="0"/>
                    <a:pt x="19" y="0"/>
                  </a:cubicBezTo>
                  <a:cubicBezTo>
                    <a:pt x="119" y="0"/>
                    <a:pt x="119" y="0"/>
                    <a:pt x="119" y="0"/>
                  </a:cubicBezTo>
                  <a:cubicBezTo>
                    <a:pt x="129" y="0"/>
                    <a:pt x="137" y="9"/>
                    <a:pt x="137" y="19"/>
                  </a:cubicBezTo>
                  <a:cubicBezTo>
                    <a:pt x="137" y="257"/>
                    <a:pt x="137" y="257"/>
                    <a:pt x="137" y="257"/>
                  </a:cubicBezTo>
                  <a:cubicBezTo>
                    <a:pt x="137" y="260"/>
                    <a:pt x="135" y="263"/>
                    <a:pt x="131" y="263"/>
                  </a:cubicBezTo>
                  <a:close/>
                  <a:moveTo>
                    <a:pt x="12" y="250"/>
                  </a:moveTo>
                  <a:cubicBezTo>
                    <a:pt x="125" y="250"/>
                    <a:pt x="125" y="250"/>
                    <a:pt x="125" y="250"/>
                  </a:cubicBezTo>
                  <a:cubicBezTo>
                    <a:pt x="125" y="19"/>
                    <a:pt x="125" y="19"/>
                    <a:pt x="125" y="19"/>
                  </a:cubicBezTo>
                  <a:cubicBezTo>
                    <a:pt x="125" y="16"/>
                    <a:pt x="122" y="13"/>
                    <a:pt x="119" y="13"/>
                  </a:cubicBezTo>
                  <a:cubicBezTo>
                    <a:pt x="19" y="13"/>
                    <a:pt x="19" y="13"/>
                    <a:pt x="19" y="13"/>
                  </a:cubicBezTo>
                  <a:cubicBezTo>
                    <a:pt x="15" y="13"/>
                    <a:pt x="12" y="16"/>
                    <a:pt x="12" y="19"/>
                  </a:cubicBezTo>
                  <a:lnTo>
                    <a:pt x="1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4" name="Freeform 33"/>
            <p:cNvSpPr/>
            <p:nvPr/>
          </p:nvSpPr>
          <p:spPr bwMode="auto">
            <a:xfrm>
              <a:off x="2715" y="1620"/>
              <a:ext cx="297" cy="850"/>
            </a:xfrm>
            <a:custGeom>
              <a:avLst/>
              <a:gdLst>
                <a:gd name="T0" fmla="*/ 125 w 125"/>
                <a:gd name="T1" fmla="*/ 357 h 357"/>
                <a:gd name="T2" fmla="*/ 0 w 125"/>
                <a:gd name="T3" fmla="*/ 357 h 357"/>
                <a:gd name="T4" fmla="*/ 0 w 125"/>
                <a:gd name="T5" fmla="*/ 13 h 357"/>
                <a:gd name="T6" fmla="*/ 13 w 125"/>
                <a:gd name="T7" fmla="*/ 0 h 357"/>
                <a:gd name="T8" fmla="*/ 113 w 125"/>
                <a:gd name="T9" fmla="*/ 0 h 357"/>
                <a:gd name="T10" fmla="*/ 125 w 125"/>
                <a:gd name="T11" fmla="*/ 13 h 357"/>
                <a:gd name="T12" fmla="*/ 125 w 125"/>
                <a:gd name="T13" fmla="*/ 357 h 357"/>
              </a:gdLst>
              <a:ahLst/>
              <a:cxnLst>
                <a:cxn ang="0">
                  <a:pos x="T0" y="T1"/>
                </a:cxn>
                <a:cxn ang="0">
                  <a:pos x="T2" y="T3"/>
                </a:cxn>
                <a:cxn ang="0">
                  <a:pos x="T4" y="T5"/>
                </a:cxn>
                <a:cxn ang="0">
                  <a:pos x="T6" y="T7"/>
                </a:cxn>
                <a:cxn ang="0">
                  <a:pos x="T8" y="T9"/>
                </a:cxn>
                <a:cxn ang="0">
                  <a:pos x="T10" y="T11"/>
                </a:cxn>
                <a:cxn ang="0">
                  <a:pos x="T12" y="T13"/>
                </a:cxn>
              </a:cxnLst>
              <a:rect l="0" t="0" r="r" b="b"/>
              <a:pathLst>
                <a:path w="125" h="357">
                  <a:moveTo>
                    <a:pt x="125" y="357"/>
                  </a:moveTo>
                  <a:cubicBezTo>
                    <a:pt x="0" y="357"/>
                    <a:pt x="0" y="357"/>
                    <a:pt x="0" y="357"/>
                  </a:cubicBezTo>
                  <a:cubicBezTo>
                    <a:pt x="0" y="13"/>
                    <a:pt x="0" y="13"/>
                    <a:pt x="0" y="13"/>
                  </a:cubicBezTo>
                  <a:cubicBezTo>
                    <a:pt x="0" y="6"/>
                    <a:pt x="6" y="0"/>
                    <a:pt x="13" y="0"/>
                  </a:cubicBezTo>
                  <a:cubicBezTo>
                    <a:pt x="113" y="0"/>
                    <a:pt x="113" y="0"/>
                    <a:pt x="113" y="0"/>
                  </a:cubicBezTo>
                  <a:cubicBezTo>
                    <a:pt x="120" y="0"/>
                    <a:pt x="125" y="6"/>
                    <a:pt x="125" y="13"/>
                  </a:cubicBezTo>
                  <a:lnTo>
                    <a:pt x="125" y="357"/>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5" name="Freeform 34"/>
            <p:cNvSpPr>
              <a:spLocks noEditPoints="1"/>
            </p:cNvSpPr>
            <p:nvPr/>
          </p:nvSpPr>
          <p:spPr bwMode="auto">
            <a:xfrm>
              <a:off x="2700" y="1606"/>
              <a:ext cx="329" cy="878"/>
            </a:xfrm>
            <a:custGeom>
              <a:avLst/>
              <a:gdLst>
                <a:gd name="T0" fmla="*/ 131 w 138"/>
                <a:gd name="T1" fmla="*/ 369 h 369"/>
                <a:gd name="T2" fmla="*/ 6 w 138"/>
                <a:gd name="T3" fmla="*/ 369 h 369"/>
                <a:gd name="T4" fmla="*/ 0 w 138"/>
                <a:gd name="T5" fmla="*/ 363 h 369"/>
                <a:gd name="T6" fmla="*/ 0 w 138"/>
                <a:gd name="T7" fmla="*/ 19 h 369"/>
                <a:gd name="T8" fmla="*/ 19 w 138"/>
                <a:gd name="T9" fmla="*/ 0 h 369"/>
                <a:gd name="T10" fmla="*/ 119 w 138"/>
                <a:gd name="T11" fmla="*/ 0 h 369"/>
                <a:gd name="T12" fmla="*/ 138 w 138"/>
                <a:gd name="T13" fmla="*/ 19 h 369"/>
                <a:gd name="T14" fmla="*/ 138 w 138"/>
                <a:gd name="T15" fmla="*/ 363 h 369"/>
                <a:gd name="T16" fmla="*/ 131 w 138"/>
                <a:gd name="T17" fmla="*/ 369 h 369"/>
                <a:gd name="T18" fmla="*/ 13 w 138"/>
                <a:gd name="T19" fmla="*/ 356 h 369"/>
                <a:gd name="T20" fmla="*/ 125 w 138"/>
                <a:gd name="T21" fmla="*/ 356 h 369"/>
                <a:gd name="T22" fmla="*/ 125 w 138"/>
                <a:gd name="T23" fmla="*/ 19 h 369"/>
                <a:gd name="T24" fmla="*/ 119 w 138"/>
                <a:gd name="T25" fmla="*/ 13 h 369"/>
                <a:gd name="T26" fmla="*/ 19 w 138"/>
                <a:gd name="T27" fmla="*/ 13 h 369"/>
                <a:gd name="T28" fmla="*/ 13 w 138"/>
                <a:gd name="T29" fmla="*/ 19 h 369"/>
                <a:gd name="T30" fmla="*/ 13 w 138"/>
                <a:gd name="T31" fmla="*/ 3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369">
                  <a:moveTo>
                    <a:pt x="131" y="369"/>
                  </a:moveTo>
                  <a:cubicBezTo>
                    <a:pt x="6" y="369"/>
                    <a:pt x="6" y="369"/>
                    <a:pt x="6" y="369"/>
                  </a:cubicBezTo>
                  <a:cubicBezTo>
                    <a:pt x="3" y="369"/>
                    <a:pt x="0" y="366"/>
                    <a:pt x="0" y="363"/>
                  </a:cubicBezTo>
                  <a:cubicBezTo>
                    <a:pt x="0" y="19"/>
                    <a:pt x="0" y="19"/>
                    <a:pt x="0" y="19"/>
                  </a:cubicBezTo>
                  <a:cubicBezTo>
                    <a:pt x="0" y="9"/>
                    <a:pt x="9" y="0"/>
                    <a:pt x="19" y="0"/>
                  </a:cubicBezTo>
                  <a:cubicBezTo>
                    <a:pt x="119" y="0"/>
                    <a:pt x="119" y="0"/>
                    <a:pt x="119" y="0"/>
                  </a:cubicBezTo>
                  <a:cubicBezTo>
                    <a:pt x="129" y="0"/>
                    <a:pt x="138" y="9"/>
                    <a:pt x="138" y="19"/>
                  </a:cubicBezTo>
                  <a:cubicBezTo>
                    <a:pt x="138" y="363"/>
                    <a:pt x="138" y="363"/>
                    <a:pt x="138" y="363"/>
                  </a:cubicBezTo>
                  <a:cubicBezTo>
                    <a:pt x="138" y="366"/>
                    <a:pt x="135" y="369"/>
                    <a:pt x="131" y="369"/>
                  </a:cubicBezTo>
                  <a:close/>
                  <a:moveTo>
                    <a:pt x="13" y="356"/>
                  </a:moveTo>
                  <a:cubicBezTo>
                    <a:pt x="125" y="356"/>
                    <a:pt x="125" y="356"/>
                    <a:pt x="125" y="356"/>
                  </a:cubicBezTo>
                  <a:cubicBezTo>
                    <a:pt x="125" y="19"/>
                    <a:pt x="125" y="19"/>
                    <a:pt x="125" y="19"/>
                  </a:cubicBezTo>
                  <a:cubicBezTo>
                    <a:pt x="125" y="16"/>
                    <a:pt x="122" y="13"/>
                    <a:pt x="119" y="13"/>
                  </a:cubicBezTo>
                  <a:cubicBezTo>
                    <a:pt x="19" y="13"/>
                    <a:pt x="19" y="13"/>
                    <a:pt x="19" y="13"/>
                  </a:cubicBezTo>
                  <a:cubicBezTo>
                    <a:pt x="15" y="13"/>
                    <a:pt x="13" y="16"/>
                    <a:pt x="13" y="19"/>
                  </a:cubicBezTo>
                  <a:lnTo>
                    <a:pt x="13" y="35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6" name="Freeform 35"/>
            <p:cNvSpPr/>
            <p:nvPr/>
          </p:nvSpPr>
          <p:spPr bwMode="auto">
            <a:xfrm>
              <a:off x="3207" y="1353"/>
              <a:ext cx="298" cy="1117"/>
            </a:xfrm>
            <a:custGeom>
              <a:avLst/>
              <a:gdLst>
                <a:gd name="T0" fmla="*/ 125 w 125"/>
                <a:gd name="T1" fmla="*/ 469 h 469"/>
                <a:gd name="T2" fmla="*/ 0 w 125"/>
                <a:gd name="T3" fmla="*/ 469 h 469"/>
                <a:gd name="T4" fmla="*/ 0 w 125"/>
                <a:gd name="T5" fmla="*/ 12 h 469"/>
                <a:gd name="T6" fmla="*/ 12 w 125"/>
                <a:gd name="T7" fmla="*/ 0 h 469"/>
                <a:gd name="T8" fmla="*/ 112 w 125"/>
                <a:gd name="T9" fmla="*/ 0 h 469"/>
                <a:gd name="T10" fmla="*/ 125 w 125"/>
                <a:gd name="T11" fmla="*/ 12 h 469"/>
                <a:gd name="T12" fmla="*/ 125 w 125"/>
                <a:gd name="T13" fmla="*/ 469 h 469"/>
              </a:gdLst>
              <a:ahLst/>
              <a:cxnLst>
                <a:cxn ang="0">
                  <a:pos x="T0" y="T1"/>
                </a:cxn>
                <a:cxn ang="0">
                  <a:pos x="T2" y="T3"/>
                </a:cxn>
                <a:cxn ang="0">
                  <a:pos x="T4" y="T5"/>
                </a:cxn>
                <a:cxn ang="0">
                  <a:pos x="T6" y="T7"/>
                </a:cxn>
                <a:cxn ang="0">
                  <a:pos x="T8" y="T9"/>
                </a:cxn>
                <a:cxn ang="0">
                  <a:pos x="T10" y="T11"/>
                </a:cxn>
                <a:cxn ang="0">
                  <a:pos x="T12" y="T13"/>
                </a:cxn>
              </a:cxnLst>
              <a:rect l="0" t="0" r="r" b="b"/>
              <a:pathLst>
                <a:path w="125" h="469">
                  <a:moveTo>
                    <a:pt x="125" y="469"/>
                  </a:moveTo>
                  <a:cubicBezTo>
                    <a:pt x="0" y="469"/>
                    <a:pt x="0" y="469"/>
                    <a:pt x="0" y="469"/>
                  </a:cubicBezTo>
                  <a:cubicBezTo>
                    <a:pt x="0" y="12"/>
                    <a:pt x="0" y="12"/>
                    <a:pt x="0" y="12"/>
                  </a:cubicBezTo>
                  <a:cubicBezTo>
                    <a:pt x="0" y="6"/>
                    <a:pt x="5" y="0"/>
                    <a:pt x="12" y="0"/>
                  </a:cubicBezTo>
                  <a:cubicBezTo>
                    <a:pt x="112" y="0"/>
                    <a:pt x="112" y="0"/>
                    <a:pt x="112" y="0"/>
                  </a:cubicBezTo>
                  <a:cubicBezTo>
                    <a:pt x="119" y="0"/>
                    <a:pt x="125" y="6"/>
                    <a:pt x="125" y="12"/>
                  </a:cubicBezTo>
                  <a:lnTo>
                    <a:pt x="125" y="469"/>
                  </a:ln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7" name="Freeform 36"/>
            <p:cNvSpPr>
              <a:spLocks noEditPoints="1"/>
            </p:cNvSpPr>
            <p:nvPr/>
          </p:nvSpPr>
          <p:spPr bwMode="auto">
            <a:xfrm>
              <a:off x="2420" y="818"/>
              <a:ext cx="1099" cy="1666"/>
            </a:xfrm>
            <a:custGeom>
              <a:avLst/>
              <a:gdLst>
                <a:gd name="T0" fmla="*/ 456 w 462"/>
                <a:gd name="T1" fmla="*/ 700 h 700"/>
                <a:gd name="T2" fmla="*/ 331 w 462"/>
                <a:gd name="T3" fmla="*/ 700 h 700"/>
                <a:gd name="T4" fmla="*/ 324 w 462"/>
                <a:gd name="T5" fmla="*/ 694 h 700"/>
                <a:gd name="T6" fmla="*/ 324 w 462"/>
                <a:gd name="T7" fmla="*/ 237 h 700"/>
                <a:gd name="T8" fmla="*/ 343 w 462"/>
                <a:gd name="T9" fmla="*/ 219 h 700"/>
                <a:gd name="T10" fmla="*/ 443 w 462"/>
                <a:gd name="T11" fmla="*/ 219 h 700"/>
                <a:gd name="T12" fmla="*/ 462 w 462"/>
                <a:gd name="T13" fmla="*/ 237 h 700"/>
                <a:gd name="T14" fmla="*/ 462 w 462"/>
                <a:gd name="T15" fmla="*/ 694 h 700"/>
                <a:gd name="T16" fmla="*/ 456 w 462"/>
                <a:gd name="T17" fmla="*/ 700 h 700"/>
                <a:gd name="T18" fmla="*/ 337 w 462"/>
                <a:gd name="T19" fmla="*/ 687 h 700"/>
                <a:gd name="T20" fmla="*/ 449 w 462"/>
                <a:gd name="T21" fmla="*/ 687 h 700"/>
                <a:gd name="T22" fmla="*/ 449 w 462"/>
                <a:gd name="T23" fmla="*/ 237 h 700"/>
                <a:gd name="T24" fmla="*/ 443 w 462"/>
                <a:gd name="T25" fmla="*/ 231 h 700"/>
                <a:gd name="T26" fmla="*/ 343 w 462"/>
                <a:gd name="T27" fmla="*/ 231 h 700"/>
                <a:gd name="T28" fmla="*/ 337 w 462"/>
                <a:gd name="T29" fmla="*/ 237 h 700"/>
                <a:gd name="T30" fmla="*/ 337 w 462"/>
                <a:gd name="T31" fmla="*/ 687 h 700"/>
                <a:gd name="T32" fmla="*/ 56 w 462"/>
                <a:gd name="T33" fmla="*/ 12 h 700"/>
                <a:gd name="T34" fmla="*/ 6 w 462"/>
                <a:gd name="T35" fmla="*/ 12 h 700"/>
                <a:gd name="T36" fmla="*/ 0 w 462"/>
                <a:gd name="T37" fmla="*/ 6 h 700"/>
                <a:gd name="T38" fmla="*/ 6 w 462"/>
                <a:gd name="T39" fmla="*/ 0 h 700"/>
                <a:gd name="T40" fmla="*/ 56 w 462"/>
                <a:gd name="T41" fmla="*/ 0 h 700"/>
                <a:gd name="T42" fmla="*/ 62 w 462"/>
                <a:gd name="T43" fmla="*/ 6 h 700"/>
                <a:gd name="T44" fmla="*/ 56 w 462"/>
                <a:gd name="T45" fmla="*/ 1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700">
                  <a:moveTo>
                    <a:pt x="456" y="700"/>
                  </a:moveTo>
                  <a:cubicBezTo>
                    <a:pt x="331" y="700"/>
                    <a:pt x="331" y="700"/>
                    <a:pt x="331" y="700"/>
                  </a:cubicBezTo>
                  <a:cubicBezTo>
                    <a:pt x="327" y="700"/>
                    <a:pt x="324" y="697"/>
                    <a:pt x="324" y="694"/>
                  </a:cubicBezTo>
                  <a:cubicBezTo>
                    <a:pt x="324" y="237"/>
                    <a:pt x="324" y="237"/>
                    <a:pt x="324" y="237"/>
                  </a:cubicBezTo>
                  <a:cubicBezTo>
                    <a:pt x="324" y="227"/>
                    <a:pt x="333" y="219"/>
                    <a:pt x="343" y="219"/>
                  </a:cubicBezTo>
                  <a:cubicBezTo>
                    <a:pt x="443" y="219"/>
                    <a:pt x="443" y="219"/>
                    <a:pt x="443" y="219"/>
                  </a:cubicBezTo>
                  <a:cubicBezTo>
                    <a:pt x="453" y="219"/>
                    <a:pt x="462" y="227"/>
                    <a:pt x="462" y="237"/>
                  </a:cubicBezTo>
                  <a:cubicBezTo>
                    <a:pt x="462" y="694"/>
                    <a:pt x="462" y="694"/>
                    <a:pt x="462" y="694"/>
                  </a:cubicBezTo>
                  <a:cubicBezTo>
                    <a:pt x="462" y="697"/>
                    <a:pt x="459" y="700"/>
                    <a:pt x="456" y="700"/>
                  </a:cubicBezTo>
                  <a:close/>
                  <a:moveTo>
                    <a:pt x="337" y="687"/>
                  </a:moveTo>
                  <a:cubicBezTo>
                    <a:pt x="449" y="687"/>
                    <a:pt x="449" y="687"/>
                    <a:pt x="449" y="687"/>
                  </a:cubicBezTo>
                  <a:cubicBezTo>
                    <a:pt x="449" y="237"/>
                    <a:pt x="449" y="237"/>
                    <a:pt x="449" y="237"/>
                  </a:cubicBezTo>
                  <a:cubicBezTo>
                    <a:pt x="449" y="234"/>
                    <a:pt x="447" y="231"/>
                    <a:pt x="443" y="231"/>
                  </a:cubicBezTo>
                  <a:cubicBezTo>
                    <a:pt x="343" y="231"/>
                    <a:pt x="343" y="231"/>
                    <a:pt x="343" y="231"/>
                  </a:cubicBezTo>
                  <a:cubicBezTo>
                    <a:pt x="340" y="231"/>
                    <a:pt x="337" y="234"/>
                    <a:pt x="337" y="237"/>
                  </a:cubicBezTo>
                  <a:lnTo>
                    <a:pt x="337" y="687"/>
                  </a:lnTo>
                  <a:close/>
                  <a:moveTo>
                    <a:pt x="56" y="12"/>
                  </a:moveTo>
                  <a:cubicBezTo>
                    <a:pt x="6" y="12"/>
                    <a:pt x="6" y="12"/>
                    <a:pt x="6" y="12"/>
                  </a:cubicBezTo>
                  <a:cubicBezTo>
                    <a:pt x="3" y="12"/>
                    <a:pt x="0" y="10"/>
                    <a:pt x="0" y="6"/>
                  </a:cubicBezTo>
                  <a:cubicBezTo>
                    <a:pt x="0" y="3"/>
                    <a:pt x="3" y="0"/>
                    <a:pt x="6" y="0"/>
                  </a:cubicBezTo>
                  <a:cubicBezTo>
                    <a:pt x="56" y="0"/>
                    <a:pt x="56" y="0"/>
                    <a:pt x="56" y="0"/>
                  </a:cubicBezTo>
                  <a:cubicBezTo>
                    <a:pt x="59" y="0"/>
                    <a:pt x="62" y="3"/>
                    <a:pt x="62" y="6"/>
                  </a:cubicBezTo>
                  <a:cubicBezTo>
                    <a:pt x="62" y="10"/>
                    <a:pt x="59" y="12"/>
                    <a:pt x="56"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8" name="Freeform 37"/>
            <p:cNvSpPr>
              <a:spLocks noEditPoints="1"/>
            </p:cNvSpPr>
            <p:nvPr/>
          </p:nvSpPr>
          <p:spPr bwMode="auto">
            <a:xfrm>
              <a:off x="2210" y="758"/>
              <a:ext cx="298" cy="284"/>
            </a:xfrm>
            <a:custGeom>
              <a:avLst/>
              <a:gdLst>
                <a:gd name="T0" fmla="*/ 119 w 125"/>
                <a:gd name="T1" fmla="*/ 62 h 119"/>
                <a:gd name="T2" fmla="*/ 113 w 125"/>
                <a:gd name="T3" fmla="*/ 56 h 119"/>
                <a:gd name="T4" fmla="*/ 113 w 125"/>
                <a:gd name="T5" fmla="*/ 6 h 119"/>
                <a:gd name="T6" fmla="*/ 119 w 125"/>
                <a:gd name="T7" fmla="*/ 0 h 119"/>
                <a:gd name="T8" fmla="*/ 125 w 125"/>
                <a:gd name="T9" fmla="*/ 6 h 119"/>
                <a:gd name="T10" fmla="*/ 125 w 125"/>
                <a:gd name="T11" fmla="*/ 56 h 119"/>
                <a:gd name="T12" fmla="*/ 119 w 125"/>
                <a:gd name="T13" fmla="*/ 62 h 119"/>
                <a:gd name="T14" fmla="*/ 57 w 125"/>
                <a:gd name="T15" fmla="*/ 119 h 119"/>
                <a:gd name="T16" fmla="*/ 7 w 125"/>
                <a:gd name="T17" fmla="*/ 119 h 119"/>
                <a:gd name="T18" fmla="*/ 0 w 125"/>
                <a:gd name="T19" fmla="*/ 112 h 119"/>
                <a:gd name="T20" fmla="*/ 7 w 125"/>
                <a:gd name="T21" fmla="*/ 106 h 119"/>
                <a:gd name="T22" fmla="*/ 57 w 125"/>
                <a:gd name="T23" fmla="*/ 106 h 119"/>
                <a:gd name="T24" fmla="*/ 63 w 125"/>
                <a:gd name="T25" fmla="*/ 112 h 119"/>
                <a:gd name="T26" fmla="*/ 57 w 125"/>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19">
                  <a:moveTo>
                    <a:pt x="119" y="62"/>
                  </a:moveTo>
                  <a:cubicBezTo>
                    <a:pt x="116" y="62"/>
                    <a:pt x="113" y="60"/>
                    <a:pt x="113" y="56"/>
                  </a:cubicBezTo>
                  <a:cubicBezTo>
                    <a:pt x="113" y="6"/>
                    <a:pt x="113" y="6"/>
                    <a:pt x="113" y="6"/>
                  </a:cubicBezTo>
                  <a:cubicBezTo>
                    <a:pt x="113" y="3"/>
                    <a:pt x="116" y="0"/>
                    <a:pt x="119" y="0"/>
                  </a:cubicBezTo>
                  <a:cubicBezTo>
                    <a:pt x="122" y="0"/>
                    <a:pt x="125" y="3"/>
                    <a:pt x="125" y="6"/>
                  </a:cubicBezTo>
                  <a:cubicBezTo>
                    <a:pt x="125" y="56"/>
                    <a:pt x="125" y="56"/>
                    <a:pt x="125" y="56"/>
                  </a:cubicBezTo>
                  <a:cubicBezTo>
                    <a:pt x="125" y="60"/>
                    <a:pt x="122" y="62"/>
                    <a:pt x="119" y="62"/>
                  </a:cubicBezTo>
                  <a:close/>
                  <a:moveTo>
                    <a:pt x="57" y="119"/>
                  </a:moveTo>
                  <a:cubicBezTo>
                    <a:pt x="7" y="119"/>
                    <a:pt x="7" y="119"/>
                    <a:pt x="7" y="119"/>
                  </a:cubicBezTo>
                  <a:cubicBezTo>
                    <a:pt x="3" y="119"/>
                    <a:pt x="0" y="116"/>
                    <a:pt x="0" y="112"/>
                  </a:cubicBezTo>
                  <a:cubicBezTo>
                    <a:pt x="0" y="109"/>
                    <a:pt x="3" y="106"/>
                    <a:pt x="7" y="106"/>
                  </a:cubicBezTo>
                  <a:cubicBezTo>
                    <a:pt x="57" y="106"/>
                    <a:pt x="57" y="106"/>
                    <a:pt x="57" y="106"/>
                  </a:cubicBezTo>
                  <a:cubicBezTo>
                    <a:pt x="60" y="106"/>
                    <a:pt x="63" y="109"/>
                    <a:pt x="63" y="112"/>
                  </a:cubicBezTo>
                  <a:cubicBezTo>
                    <a:pt x="63" y="116"/>
                    <a:pt x="60" y="119"/>
                    <a:pt x="57" y="1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39" name="Freeform 38"/>
            <p:cNvSpPr>
              <a:spLocks noEditPoints="1"/>
            </p:cNvSpPr>
            <p:nvPr/>
          </p:nvSpPr>
          <p:spPr bwMode="auto">
            <a:xfrm>
              <a:off x="2210" y="951"/>
              <a:ext cx="1159" cy="745"/>
            </a:xfrm>
            <a:custGeom>
              <a:avLst/>
              <a:gdLst>
                <a:gd name="T0" fmla="*/ 32 w 487"/>
                <a:gd name="T1" fmla="*/ 63 h 313"/>
                <a:gd name="T2" fmla="*/ 25 w 487"/>
                <a:gd name="T3" fmla="*/ 56 h 313"/>
                <a:gd name="T4" fmla="*/ 25 w 487"/>
                <a:gd name="T5" fmla="*/ 6 h 313"/>
                <a:gd name="T6" fmla="*/ 32 w 487"/>
                <a:gd name="T7" fmla="*/ 0 h 313"/>
                <a:gd name="T8" fmla="*/ 38 w 487"/>
                <a:gd name="T9" fmla="*/ 6 h 313"/>
                <a:gd name="T10" fmla="*/ 38 w 487"/>
                <a:gd name="T11" fmla="*/ 56 h 313"/>
                <a:gd name="T12" fmla="*/ 32 w 487"/>
                <a:gd name="T13" fmla="*/ 63 h 313"/>
                <a:gd name="T14" fmla="*/ 69 w 487"/>
                <a:gd name="T15" fmla="*/ 313 h 313"/>
                <a:gd name="T16" fmla="*/ 6 w 487"/>
                <a:gd name="T17" fmla="*/ 313 h 313"/>
                <a:gd name="T18" fmla="*/ 0 w 487"/>
                <a:gd name="T19" fmla="*/ 306 h 313"/>
                <a:gd name="T20" fmla="*/ 6 w 487"/>
                <a:gd name="T21" fmla="*/ 300 h 313"/>
                <a:gd name="T22" fmla="*/ 66 w 487"/>
                <a:gd name="T23" fmla="*/ 300 h 313"/>
                <a:gd name="T24" fmla="*/ 158 w 487"/>
                <a:gd name="T25" fmla="*/ 196 h 313"/>
                <a:gd name="T26" fmla="*/ 162 w 487"/>
                <a:gd name="T27" fmla="*/ 194 h 313"/>
                <a:gd name="T28" fmla="*/ 272 w 487"/>
                <a:gd name="T29" fmla="*/ 194 h 313"/>
                <a:gd name="T30" fmla="*/ 364 w 487"/>
                <a:gd name="T31" fmla="*/ 84 h 313"/>
                <a:gd name="T32" fmla="*/ 369 w 487"/>
                <a:gd name="T33" fmla="*/ 81 h 313"/>
                <a:gd name="T34" fmla="*/ 481 w 487"/>
                <a:gd name="T35" fmla="*/ 81 h 313"/>
                <a:gd name="T36" fmla="*/ 487 w 487"/>
                <a:gd name="T37" fmla="*/ 88 h 313"/>
                <a:gd name="T38" fmla="*/ 481 w 487"/>
                <a:gd name="T39" fmla="*/ 94 h 313"/>
                <a:gd name="T40" fmla="*/ 372 w 487"/>
                <a:gd name="T41" fmla="*/ 94 h 313"/>
                <a:gd name="T42" fmla="*/ 280 w 487"/>
                <a:gd name="T43" fmla="*/ 204 h 313"/>
                <a:gd name="T44" fmla="*/ 275 w 487"/>
                <a:gd name="T45" fmla="*/ 206 h 313"/>
                <a:gd name="T46" fmla="*/ 165 w 487"/>
                <a:gd name="T47" fmla="*/ 206 h 313"/>
                <a:gd name="T48" fmla="*/ 73 w 487"/>
                <a:gd name="T49" fmla="*/ 311 h 313"/>
                <a:gd name="T50" fmla="*/ 69 w 487"/>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313">
                  <a:moveTo>
                    <a:pt x="32" y="63"/>
                  </a:moveTo>
                  <a:cubicBezTo>
                    <a:pt x="28" y="63"/>
                    <a:pt x="25" y="60"/>
                    <a:pt x="25" y="56"/>
                  </a:cubicBezTo>
                  <a:cubicBezTo>
                    <a:pt x="25" y="6"/>
                    <a:pt x="25" y="6"/>
                    <a:pt x="25" y="6"/>
                  </a:cubicBezTo>
                  <a:cubicBezTo>
                    <a:pt x="25" y="3"/>
                    <a:pt x="28" y="0"/>
                    <a:pt x="32" y="0"/>
                  </a:cubicBezTo>
                  <a:cubicBezTo>
                    <a:pt x="35" y="0"/>
                    <a:pt x="38" y="3"/>
                    <a:pt x="38" y="6"/>
                  </a:cubicBezTo>
                  <a:cubicBezTo>
                    <a:pt x="38" y="56"/>
                    <a:pt x="38" y="56"/>
                    <a:pt x="38" y="56"/>
                  </a:cubicBezTo>
                  <a:cubicBezTo>
                    <a:pt x="38" y="60"/>
                    <a:pt x="35" y="63"/>
                    <a:pt x="32" y="63"/>
                  </a:cubicBezTo>
                  <a:close/>
                  <a:moveTo>
                    <a:pt x="69" y="313"/>
                  </a:moveTo>
                  <a:cubicBezTo>
                    <a:pt x="6" y="313"/>
                    <a:pt x="6" y="313"/>
                    <a:pt x="6" y="313"/>
                  </a:cubicBezTo>
                  <a:cubicBezTo>
                    <a:pt x="3" y="313"/>
                    <a:pt x="0" y="310"/>
                    <a:pt x="0" y="306"/>
                  </a:cubicBezTo>
                  <a:cubicBezTo>
                    <a:pt x="0" y="303"/>
                    <a:pt x="3" y="300"/>
                    <a:pt x="6" y="300"/>
                  </a:cubicBezTo>
                  <a:cubicBezTo>
                    <a:pt x="66" y="300"/>
                    <a:pt x="66" y="300"/>
                    <a:pt x="66" y="300"/>
                  </a:cubicBezTo>
                  <a:cubicBezTo>
                    <a:pt x="158" y="196"/>
                    <a:pt x="158" y="196"/>
                    <a:pt x="158" y="196"/>
                  </a:cubicBezTo>
                  <a:cubicBezTo>
                    <a:pt x="159" y="195"/>
                    <a:pt x="161" y="194"/>
                    <a:pt x="162" y="194"/>
                  </a:cubicBezTo>
                  <a:cubicBezTo>
                    <a:pt x="272" y="194"/>
                    <a:pt x="272" y="194"/>
                    <a:pt x="272" y="194"/>
                  </a:cubicBezTo>
                  <a:cubicBezTo>
                    <a:pt x="364" y="84"/>
                    <a:pt x="364" y="84"/>
                    <a:pt x="364" y="84"/>
                  </a:cubicBezTo>
                  <a:cubicBezTo>
                    <a:pt x="365" y="82"/>
                    <a:pt x="367" y="81"/>
                    <a:pt x="369" y="81"/>
                  </a:cubicBezTo>
                  <a:cubicBezTo>
                    <a:pt x="481" y="81"/>
                    <a:pt x="481" y="81"/>
                    <a:pt x="481" y="81"/>
                  </a:cubicBezTo>
                  <a:cubicBezTo>
                    <a:pt x="485" y="81"/>
                    <a:pt x="487" y="84"/>
                    <a:pt x="487" y="88"/>
                  </a:cubicBezTo>
                  <a:cubicBezTo>
                    <a:pt x="487" y="91"/>
                    <a:pt x="485" y="94"/>
                    <a:pt x="481" y="94"/>
                  </a:cubicBezTo>
                  <a:cubicBezTo>
                    <a:pt x="372" y="94"/>
                    <a:pt x="372" y="94"/>
                    <a:pt x="372" y="94"/>
                  </a:cubicBezTo>
                  <a:cubicBezTo>
                    <a:pt x="280" y="204"/>
                    <a:pt x="280" y="204"/>
                    <a:pt x="280" y="204"/>
                  </a:cubicBezTo>
                  <a:cubicBezTo>
                    <a:pt x="278" y="206"/>
                    <a:pt x="277" y="207"/>
                    <a:pt x="275" y="206"/>
                  </a:cubicBezTo>
                  <a:cubicBezTo>
                    <a:pt x="165" y="206"/>
                    <a:pt x="165" y="206"/>
                    <a:pt x="165" y="206"/>
                  </a:cubicBezTo>
                  <a:cubicBezTo>
                    <a:pt x="73" y="311"/>
                    <a:pt x="73" y="311"/>
                    <a:pt x="73" y="311"/>
                  </a:cubicBezTo>
                  <a:cubicBezTo>
                    <a:pt x="72" y="312"/>
                    <a:pt x="70" y="313"/>
                    <a:pt x="69" y="3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0" name="Oval 39"/>
            <p:cNvSpPr>
              <a:spLocks noChangeArrowheads="1"/>
            </p:cNvSpPr>
            <p:nvPr/>
          </p:nvSpPr>
          <p:spPr bwMode="auto">
            <a:xfrm>
              <a:off x="2791" y="1353"/>
              <a:ext cx="147" cy="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1" name="Freeform 40"/>
            <p:cNvSpPr>
              <a:spLocks noEditPoints="1"/>
            </p:cNvSpPr>
            <p:nvPr/>
          </p:nvSpPr>
          <p:spPr bwMode="auto">
            <a:xfrm>
              <a:off x="2774" y="1339"/>
              <a:ext cx="179"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9" y="0"/>
                    <a:pt x="75" y="17"/>
                    <a:pt x="75" y="37"/>
                  </a:cubicBezTo>
                  <a:cubicBezTo>
                    <a:pt x="75" y="58"/>
                    <a:pt x="59" y="75"/>
                    <a:pt x="38" y="75"/>
                  </a:cubicBezTo>
                  <a:close/>
                  <a:moveTo>
                    <a:pt x="38" y="12"/>
                  </a:moveTo>
                  <a:cubicBezTo>
                    <a:pt x="24" y="12"/>
                    <a:pt x="13" y="23"/>
                    <a:pt x="13" y="37"/>
                  </a:cubicBezTo>
                  <a:cubicBezTo>
                    <a:pt x="13" y="51"/>
                    <a:pt x="24" y="62"/>
                    <a:pt x="38" y="62"/>
                  </a:cubicBezTo>
                  <a:cubicBezTo>
                    <a:pt x="52" y="62"/>
                    <a:pt x="63" y="51"/>
                    <a:pt x="63" y="37"/>
                  </a:cubicBezTo>
                  <a:cubicBezTo>
                    <a:pt x="63" y="23"/>
                    <a:pt x="52"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2" name="Oval 41"/>
            <p:cNvSpPr>
              <a:spLocks noChangeArrowheads="1"/>
            </p:cNvSpPr>
            <p:nvPr/>
          </p:nvSpPr>
          <p:spPr bwMode="auto">
            <a:xfrm>
              <a:off x="2298" y="1606"/>
              <a:ext cx="150" cy="1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3" name="Freeform 42"/>
            <p:cNvSpPr>
              <a:spLocks noEditPoints="1"/>
            </p:cNvSpPr>
            <p:nvPr/>
          </p:nvSpPr>
          <p:spPr bwMode="auto">
            <a:xfrm>
              <a:off x="2284" y="1591"/>
              <a:ext cx="178" cy="179"/>
            </a:xfrm>
            <a:custGeom>
              <a:avLst/>
              <a:gdLst>
                <a:gd name="T0" fmla="*/ 38 w 75"/>
                <a:gd name="T1" fmla="*/ 75 h 75"/>
                <a:gd name="T2" fmla="*/ 0 w 75"/>
                <a:gd name="T3" fmla="*/ 37 h 75"/>
                <a:gd name="T4" fmla="*/ 38 w 75"/>
                <a:gd name="T5" fmla="*/ 0 h 75"/>
                <a:gd name="T6" fmla="*/ 75 w 75"/>
                <a:gd name="T7" fmla="*/ 37 h 75"/>
                <a:gd name="T8" fmla="*/ 38 w 75"/>
                <a:gd name="T9" fmla="*/ 75 h 75"/>
                <a:gd name="T10" fmla="*/ 38 w 75"/>
                <a:gd name="T11" fmla="*/ 12 h 75"/>
                <a:gd name="T12" fmla="*/ 13 w 75"/>
                <a:gd name="T13" fmla="*/ 37 h 75"/>
                <a:gd name="T14" fmla="*/ 38 w 75"/>
                <a:gd name="T15" fmla="*/ 62 h 75"/>
                <a:gd name="T16" fmla="*/ 63 w 75"/>
                <a:gd name="T17" fmla="*/ 37 h 75"/>
                <a:gd name="T18" fmla="*/ 38 w 75"/>
                <a:gd name="T19"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75"/>
                  </a:moveTo>
                  <a:cubicBezTo>
                    <a:pt x="17" y="75"/>
                    <a:pt x="0" y="58"/>
                    <a:pt x="0" y="37"/>
                  </a:cubicBezTo>
                  <a:cubicBezTo>
                    <a:pt x="0" y="17"/>
                    <a:pt x="17" y="0"/>
                    <a:pt x="38" y="0"/>
                  </a:cubicBezTo>
                  <a:cubicBezTo>
                    <a:pt x="58" y="0"/>
                    <a:pt x="75" y="17"/>
                    <a:pt x="75" y="37"/>
                  </a:cubicBezTo>
                  <a:cubicBezTo>
                    <a:pt x="75" y="58"/>
                    <a:pt x="58" y="75"/>
                    <a:pt x="38" y="75"/>
                  </a:cubicBezTo>
                  <a:close/>
                  <a:moveTo>
                    <a:pt x="38" y="12"/>
                  </a:moveTo>
                  <a:cubicBezTo>
                    <a:pt x="24" y="12"/>
                    <a:pt x="13" y="24"/>
                    <a:pt x="13" y="37"/>
                  </a:cubicBezTo>
                  <a:cubicBezTo>
                    <a:pt x="13" y="51"/>
                    <a:pt x="24" y="62"/>
                    <a:pt x="38" y="62"/>
                  </a:cubicBezTo>
                  <a:cubicBezTo>
                    <a:pt x="51" y="62"/>
                    <a:pt x="63" y="51"/>
                    <a:pt x="63" y="37"/>
                  </a:cubicBezTo>
                  <a:cubicBezTo>
                    <a:pt x="63" y="24"/>
                    <a:pt x="51" y="12"/>
                    <a:pt x="38" y="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4" name="Oval 43"/>
            <p:cNvSpPr>
              <a:spLocks noChangeArrowheads="1"/>
            </p:cNvSpPr>
            <p:nvPr/>
          </p:nvSpPr>
          <p:spPr bwMode="auto">
            <a:xfrm>
              <a:off x="3281" y="1085"/>
              <a:ext cx="147" cy="1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45" name="Freeform 44"/>
            <p:cNvSpPr>
              <a:spLocks noEditPoints="1"/>
            </p:cNvSpPr>
            <p:nvPr/>
          </p:nvSpPr>
          <p:spPr bwMode="auto">
            <a:xfrm>
              <a:off x="3267" y="1070"/>
              <a:ext cx="178" cy="179"/>
            </a:xfrm>
            <a:custGeom>
              <a:avLst/>
              <a:gdLst>
                <a:gd name="T0" fmla="*/ 37 w 75"/>
                <a:gd name="T1" fmla="*/ 75 h 75"/>
                <a:gd name="T2" fmla="*/ 0 w 75"/>
                <a:gd name="T3" fmla="*/ 38 h 75"/>
                <a:gd name="T4" fmla="*/ 37 w 75"/>
                <a:gd name="T5" fmla="*/ 0 h 75"/>
                <a:gd name="T6" fmla="*/ 75 w 75"/>
                <a:gd name="T7" fmla="*/ 38 h 75"/>
                <a:gd name="T8" fmla="*/ 37 w 75"/>
                <a:gd name="T9" fmla="*/ 75 h 75"/>
                <a:gd name="T10" fmla="*/ 37 w 75"/>
                <a:gd name="T11" fmla="*/ 13 h 75"/>
                <a:gd name="T12" fmla="*/ 12 w 75"/>
                <a:gd name="T13" fmla="*/ 38 h 75"/>
                <a:gd name="T14" fmla="*/ 37 w 75"/>
                <a:gd name="T15" fmla="*/ 63 h 75"/>
                <a:gd name="T16" fmla="*/ 62 w 75"/>
                <a:gd name="T17" fmla="*/ 38 h 75"/>
                <a:gd name="T18" fmla="*/ 37 w 75"/>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75"/>
                  </a:moveTo>
                  <a:cubicBezTo>
                    <a:pt x="16" y="75"/>
                    <a:pt x="0" y="58"/>
                    <a:pt x="0" y="38"/>
                  </a:cubicBezTo>
                  <a:cubicBezTo>
                    <a:pt x="0" y="17"/>
                    <a:pt x="16" y="0"/>
                    <a:pt x="37" y="0"/>
                  </a:cubicBezTo>
                  <a:cubicBezTo>
                    <a:pt x="58" y="0"/>
                    <a:pt x="75" y="17"/>
                    <a:pt x="75" y="38"/>
                  </a:cubicBezTo>
                  <a:cubicBezTo>
                    <a:pt x="75" y="58"/>
                    <a:pt x="58" y="75"/>
                    <a:pt x="37" y="75"/>
                  </a:cubicBezTo>
                  <a:close/>
                  <a:moveTo>
                    <a:pt x="37" y="13"/>
                  </a:moveTo>
                  <a:cubicBezTo>
                    <a:pt x="23" y="13"/>
                    <a:pt x="12" y="24"/>
                    <a:pt x="12" y="38"/>
                  </a:cubicBezTo>
                  <a:cubicBezTo>
                    <a:pt x="12" y="52"/>
                    <a:pt x="23" y="63"/>
                    <a:pt x="37" y="63"/>
                  </a:cubicBezTo>
                  <a:cubicBezTo>
                    <a:pt x="51" y="63"/>
                    <a:pt x="62" y="52"/>
                    <a:pt x="62" y="38"/>
                  </a:cubicBezTo>
                  <a:cubicBezTo>
                    <a:pt x="62" y="24"/>
                    <a:pt x="51" y="13"/>
                    <a:pt x="37" y="1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648" name="Group 47"/>
          <p:cNvGrpSpPr>
            <a:grpSpLocks noChangeAspect="1"/>
          </p:cNvGrpSpPr>
          <p:nvPr/>
        </p:nvGrpSpPr>
        <p:grpSpPr bwMode="auto">
          <a:xfrm rot="1800000">
            <a:off x="10286849" y="2421489"/>
            <a:ext cx="1074547" cy="1129447"/>
            <a:chOff x="3649" y="2"/>
            <a:chExt cx="1742" cy="1831"/>
          </a:xfrm>
        </p:grpSpPr>
        <p:sp>
          <p:nvSpPr>
            <p:cNvPr id="650" name="Freeform 48"/>
            <p:cNvSpPr>
              <a:spLocks noEditPoints="1"/>
            </p:cNvSpPr>
            <p:nvPr/>
          </p:nvSpPr>
          <p:spPr bwMode="auto">
            <a:xfrm>
              <a:off x="3985" y="255"/>
              <a:ext cx="1052" cy="1135"/>
            </a:xfrm>
            <a:custGeom>
              <a:avLst/>
              <a:gdLst>
                <a:gd name="T0" fmla="*/ 324 w 442"/>
                <a:gd name="T1" fmla="*/ 477 h 477"/>
                <a:gd name="T2" fmla="*/ 126 w 442"/>
                <a:gd name="T3" fmla="*/ 477 h 477"/>
                <a:gd name="T4" fmla="*/ 120 w 442"/>
                <a:gd name="T5" fmla="*/ 471 h 477"/>
                <a:gd name="T6" fmla="*/ 120 w 442"/>
                <a:gd name="T7" fmla="*/ 471 h 477"/>
                <a:gd name="T8" fmla="*/ 120 w 442"/>
                <a:gd name="T9" fmla="*/ 458 h 477"/>
                <a:gd name="T10" fmla="*/ 89 w 442"/>
                <a:gd name="T11" fmla="*/ 392 h 477"/>
                <a:gd name="T12" fmla="*/ 10 w 442"/>
                <a:gd name="T13" fmla="*/ 195 h 477"/>
                <a:gd name="T14" fmla="*/ 200 w 442"/>
                <a:gd name="T15" fmla="*/ 7 h 477"/>
                <a:gd name="T16" fmla="*/ 370 w 442"/>
                <a:gd name="T17" fmla="*/ 61 h 477"/>
                <a:gd name="T18" fmla="*/ 442 w 442"/>
                <a:gd name="T19" fmla="*/ 223 h 477"/>
                <a:gd name="T20" fmla="*/ 361 w 442"/>
                <a:gd name="T21" fmla="*/ 391 h 477"/>
                <a:gd name="T22" fmla="*/ 330 w 442"/>
                <a:gd name="T23" fmla="*/ 458 h 477"/>
                <a:gd name="T24" fmla="*/ 330 w 442"/>
                <a:gd name="T25" fmla="*/ 471 h 477"/>
                <a:gd name="T26" fmla="*/ 324 w 442"/>
                <a:gd name="T27" fmla="*/ 477 h 477"/>
                <a:gd name="T28" fmla="*/ 132 w 442"/>
                <a:gd name="T29" fmla="*/ 465 h 477"/>
                <a:gd name="T30" fmla="*/ 318 w 442"/>
                <a:gd name="T31" fmla="*/ 465 h 477"/>
                <a:gd name="T32" fmla="*/ 318 w 442"/>
                <a:gd name="T33" fmla="*/ 458 h 477"/>
                <a:gd name="T34" fmla="*/ 354 w 442"/>
                <a:gd name="T35" fmla="*/ 382 h 477"/>
                <a:gd name="T36" fmla="*/ 430 w 442"/>
                <a:gd name="T37" fmla="*/ 223 h 477"/>
                <a:gd name="T38" fmla="*/ 361 w 442"/>
                <a:gd name="T39" fmla="*/ 70 h 477"/>
                <a:gd name="T40" fmla="*/ 201 w 442"/>
                <a:gd name="T41" fmla="*/ 19 h 477"/>
                <a:gd name="T42" fmla="*/ 22 w 442"/>
                <a:gd name="T43" fmla="*/ 197 h 477"/>
                <a:gd name="T44" fmla="*/ 97 w 442"/>
                <a:gd name="T45" fmla="*/ 382 h 477"/>
                <a:gd name="T46" fmla="*/ 132 w 442"/>
                <a:gd name="T47" fmla="*/ 458 h 477"/>
                <a:gd name="T48" fmla="*/ 132 w 442"/>
                <a:gd name="T49" fmla="*/ 46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 h="477">
                  <a:moveTo>
                    <a:pt x="324" y="477"/>
                  </a:moveTo>
                  <a:cubicBezTo>
                    <a:pt x="126" y="477"/>
                    <a:pt x="126" y="477"/>
                    <a:pt x="126" y="477"/>
                  </a:cubicBezTo>
                  <a:cubicBezTo>
                    <a:pt x="122" y="477"/>
                    <a:pt x="120" y="474"/>
                    <a:pt x="120" y="471"/>
                  </a:cubicBezTo>
                  <a:cubicBezTo>
                    <a:pt x="120" y="471"/>
                    <a:pt x="120" y="471"/>
                    <a:pt x="120" y="471"/>
                  </a:cubicBezTo>
                  <a:cubicBezTo>
                    <a:pt x="120" y="458"/>
                    <a:pt x="120" y="458"/>
                    <a:pt x="120" y="458"/>
                  </a:cubicBezTo>
                  <a:cubicBezTo>
                    <a:pt x="120" y="431"/>
                    <a:pt x="108" y="407"/>
                    <a:pt x="89" y="392"/>
                  </a:cubicBezTo>
                  <a:cubicBezTo>
                    <a:pt x="30" y="344"/>
                    <a:pt x="0" y="271"/>
                    <a:pt x="10" y="195"/>
                  </a:cubicBezTo>
                  <a:cubicBezTo>
                    <a:pt x="22" y="97"/>
                    <a:pt x="102" y="18"/>
                    <a:pt x="200" y="7"/>
                  </a:cubicBezTo>
                  <a:cubicBezTo>
                    <a:pt x="263" y="0"/>
                    <a:pt x="323" y="19"/>
                    <a:pt x="370" y="61"/>
                  </a:cubicBezTo>
                  <a:cubicBezTo>
                    <a:pt x="416" y="102"/>
                    <a:pt x="442" y="161"/>
                    <a:pt x="442" y="223"/>
                  </a:cubicBezTo>
                  <a:cubicBezTo>
                    <a:pt x="442" y="288"/>
                    <a:pt x="413" y="350"/>
                    <a:pt x="361" y="391"/>
                  </a:cubicBezTo>
                  <a:cubicBezTo>
                    <a:pt x="342" y="407"/>
                    <a:pt x="330" y="432"/>
                    <a:pt x="330" y="458"/>
                  </a:cubicBezTo>
                  <a:cubicBezTo>
                    <a:pt x="330" y="471"/>
                    <a:pt x="330" y="471"/>
                    <a:pt x="330" y="471"/>
                  </a:cubicBezTo>
                  <a:cubicBezTo>
                    <a:pt x="330" y="474"/>
                    <a:pt x="328" y="477"/>
                    <a:pt x="324" y="477"/>
                  </a:cubicBezTo>
                  <a:close/>
                  <a:moveTo>
                    <a:pt x="132" y="465"/>
                  </a:moveTo>
                  <a:cubicBezTo>
                    <a:pt x="318" y="465"/>
                    <a:pt x="318" y="465"/>
                    <a:pt x="318" y="465"/>
                  </a:cubicBezTo>
                  <a:cubicBezTo>
                    <a:pt x="318" y="458"/>
                    <a:pt x="318" y="458"/>
                    <a:pt x="318" y="458"/>
                  </a:cubicBezTo>
                  <a:cubicBezTo>
                    <a:pt x="318" y="428"/>
                    <a:pt x="331" y="400"/>
                    <a:pt x="354" y="382"/>
                  </a:cubicBezTo>
                  <a:cubicBezTo>
                    <a:pt x="402" y="343"/>
                    <a:pt x="430" y="285"/>
                    <a:pt x="430" y="223"/>
                  </a:cubicBezTo>
                  <a:cubicBezTo>
                    <a:pt x="430" y="165"/>
                    <a:pt x="405" y="109"/>
                    <a:pt x="361" y="70"/>
                  </a:cubicBezTo>
                  <a:cubicBezTo>
                    <a:pt x="317" y="31"/>
                    <a:pt x="260" y="13"/>
                    <a:pt x="201" y="19"/>
                  </a:cubicBezTo>
                  <a:cubicBezTo>
                    <a:pt x="109" y="30"/>
                    <a:pt x="33" y="104"/>
                    <a:pt x="22" y="197"/>
                  </a:cubicBezTo>
                  <a:cubicBezTo>
                    <a:pt x="13" y="268"/>
                    <a:pt x="41" y="338"/>
                    <a:pt x="97" y="382"/>
                  </a:cubicBezTo>
                  <a:cubicBezTo>
                    <a:pt x="119" y="400"/>
                    <a:pt x="132" y="428"/>
                    <a:pt x="132" y="458"/>
                  </a:cubicBezTo>
                  <a:lnTo>
                    <a:pt x="132" y="4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1" name="Freeform 49"/>
            <p:cNvSpPr/>
            <p:nvPr/>
          </p:nvSpPr>
          <p:spPr bwMode="auto">
            <a:xfrm>
              <a:off x="4285" y="1376"/>
              <a:ext cx="471" cy="442"/>
            </a:xfrm>
            <a:custGeom>
              <a:avLst/>
              <a:gdLst>
                <a:gd name="T0" fmla="*/ 105 w 198"/>
                <a:gd name="T1" fmla="*/ 186 h 186"/>
                <a:gd name="T2" fmla="*/ 93 w 198"/>
                <a:gd name="T3" fmla="*/ 186 h 186"/>
                <a:gd name="T4" fmla="*/ 0 w 198"/>
                <a:gd name="T5" fmla="*/ 93 h 186"/>
                <a:gd name="T6" fmla="*/ 0 w 198"/>
                <a:gd name="T7" fmla="*/ 0 h 186"/>
                <a:gd name="T8" fmla="*/ 198 w 198"/>
                <a:gd name="T9" fmla="*/ 0 h 186"/>
                <a:gd name="T10" fmla="*/ 198 w 198"/>
                <a:gd name="T11" fmla="*/ 93 h 186"/>
                <a:gd name="T12" fmla="*/ 105 w 198"/>
                <a:gd name="T13" fmla="*/ 186 h 186"/>
              </a:gdLst>
              <a:ahLst/>
              <a:cxnLst>
                <a:cxn ang="0">
                  <a:pos x="T0" y="T1"/>
                </a:cxn>
                <a:cxn ang="0">
                  <a:pos x="T2" y="T3"/>
                </a:cxn>
                <a:cxn ang="0">
                  <a:pos x="T4" y="T5"/>
                </a:cxn>
                <a:cxn ang="0">
                  <a:pos x="T6" y="T7"/>
                </a:cxn>
                <a:cxn ang="0">
                  <a:pos x="T8" y="T9"/>
                </a:cxn>
                <a:cxn ang="0">
                  <a:pos x="T10" y="T11"/>
                </a:cxn>
                <a:cxn ang="0">
                  <a:pos x="T12" y="T13"/>
                </a:cxn>
              </a:cxnLst>
              <a:rect l="0" t="0" r="r" b="b"/>
              <a:pathLst>
                <a:path w="198" h="186">
                  <a:moveTo>
                    <a:pt x="105" y="186"/>
                  </a:moveTo>
                  <a:cubicBezTo>
                    <a:pt x="93" y="186"/>
                    <a:pt x="93" y="186"/>
                    <a:pt x="93" y="186"/>
                  </a:cubicBezTo>
                  <a:cubicBezTo>
                    <a:pt x="41" y="186"/>
                    <a:pt x="0" y="144"/>
                    <a:pt x="0" y="93"/>
                  </a:cubicBezTo>
                  <a:cubicBezTo>
                    <a:pt x="0" y="0"/>
                    <a:pt x="0" y="0"/>
                    <a:pt x="0" y="0"/>
                  </a:cubicBezTo>
                  <a:cubicBezTo>
                    <a:pt x="198" y="0"/>
                    <a:pt x="198" y="0"/>
                    <a:pt x="198" y="0"/>
                  </a:cubicBezTo>
                  <a:cubicBezTo>
                    <a:pt x="198" y="93"/>
                    <a:pt x="198" y="93"/>
                    <a:pt x="198" y="93"/>
                  </a:cubicBezTo>
                  <a:cubicBezTo>
                    <a:pt x="198" y="144"/>
                    <a:pt x="157" y="186"/>
                    <a:pt x="105" y="186"/>
                  </a:cubicBez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2" name="Freeform 50"/>
            <p:cNvSpPr>
              <a:spLocks noEditPoints="1"/>
            </p:cNvSpPr>
            <p:nvPr/>
          </p:nvSpPr>
          <p:spPr bwMode="auto">
            <a:xfrm>
              <a:off x="4271" y="1361"/>
              <a:ext cx="499" cy="472"/>
            </a:xfrm>
            <a:custGeom>
              <a:avLst/>
              <a:gdLst>
                <a:gd name="T0" fmla="*/ 111 w 210"/>
                <a:gd name="T1" fmla="*/ 198 h 198"/>
                <a:gd name="T2" fmla="*/ 99 w 210"/>
                <a:gd name="T3" fmla="*/ 198 h 198"/>
                <a:gd name="T4" fmla="*/ 0 w 210"/>
                <a:gd name="T5" fmla="*/ 99 h 198"/>
                <a:gd name="T6" fmla="*/ 0 w 210"/>
                <a:gd name="T7" fmla="*/ 6 h 198"/>
                <a:gd name="T8" fmla="*/ 6 w 210"/>
                <a:gd name="T9" fmla="*/ 0 h 198"/>
                <a:gd name="T10" fmla="*/ 6 w 210"/>
                <a:gd name="T11" fmla="*/ 0 h 198"/>
                <a:gd name="T12" fmla="*/ 204 w 210"/>
                <a:gd name="T13" fmla="*/ 0 h 198"/>
                <a:gd name="T14" fmla="*/ 210 w 210"/>
                <a:gd name="T15" fmla="*/ 6 h 198"/>
                <a:gd name="T16" fmla="*/ 210 w 210"/>
                <a:gd name="T17" fmla="*/ 6 h 198"/>
                <a:gd name="T18" fmla="*/ 210 w 210"/>
                <a:gd name="T19" fmla="*/ 99 h 198"/>
                <a:gd name="T20" fmla="*/ 111 w 210"/>
                <a:gd name="T21" fmla="*/ 198 h 198"/>
                <a:gd name="T22" fmla="*/ 12 w 210"/>
                <a:gd name="T23" fmla="*/ 12 h 198"/>
                <a:gd name="T24" fmla="*/ 12 w 210"/>
                <a:gd name="T25" fmla="*/ 99 h 198"/>
                <a:gd name="T26" fmla="*/ 99 w 210"/>
                <a:gd name="T27" fmla="*/ 186 h 198"/>
                <a:gd name="T28" fmla="*/ 111 w 210"/>
                <a:gd name="T29" fmla="*/ 186 h 198"/>
                <a:gd name="T30" fmla="*/ 198 w 210"/>
                <a:gd name="T31" fmla="*/ 99 h 198"/>
                <a:gd name="T32" fmla="*/ 198 w 210"/>
                <a:gd name="T33" fmla="*/ 12 h 198"/>
                <a:gd name="T34" fmla="*/ 12 w 210"/>
                <a:gd name="T35"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198">
                  <a:moveTo>
                    <a:pt x="111" y="198"/>
                  </a:moveTo>
                  <a:cubicBezTo>
                    <a:pt x="99" y="198"/>
                    <a:pt x="99" y="198"/>
                    <a:pt x="99" y="198"/>
                  </a:cubicBezTo>
                  <a:cubicBezTo>
                    <a:pt x="44" y="198"/>
                    <a:pt x="0" y="153"/>
                    <a:pt x="0" y="99"/>
                  </a:cubicBezTo>
                  <a:cubicBezTo>
                    <a:pt x="0" y="6"/>
                    <a:pt x="0" y="6"/>
                    <a:pt x="0" y="6"/>
                  </a:cubicBezTo>
                  <a:cubicBezTo>
                    <a:pt x="0" y="2"/>
                    <a:pt x="2" y="0"/>
                    <a:pt x="6" y="0"/>
                  </a:cubicBezTo>
                  <a:cubicBezTo>
                    <a:pt x="6" y="0"/>
                    <a:pt x="6" y="0"/>
                    <a:pt x="6" y="0"/>
                  </a:cubicBezTo>
                  <a:cubicBezTo>
                    <a:pt x="204" y="0"/>
                    <a:pt x="204" y="0"/>
                    <a:pt x="204" y="0"/>
                  </a:cubicBezTo>
                  <a:cubicBezTo>
                    <a:pt x="208" y="0"/>
                    <a:pt x="210" y="2"/>
                    <a:pt x="210" y="6"/>
                  </a:cubicBezTo>
                  <a:cubicBezTo>
                    <a:pt x="210" y="6"/>
                    <a:pt x="210" y="6"/>
                    <a:pt x="210" y="6"/>
                  </a:cubicBezTo>
                  <a:cubicBezTo>
                    <a:pt x="210" y="99"/>
                    <a:pt x="210" y="99"/>
                    <a:pt x="210" y="99"/>
                  </a:cubicBezTo>
                  <a:cubicBezTo>
                    <a:pt x="210" y="153"/>
                    <a:pt x="166" y="198"/>
                    <a:pt x="111" y="198"/>
                  </a:cubicBezTo>
                  <a:close/>
                  <a:moveTo>
                    <a:pt x="12" y="12"/>
                  </a:moveTo>
                  <a:cubicBezTo>
                    <a:pt x="12" y="99"/>
                    <a:pt x="12" y="99"/>
                    <a:pt x="12" y="99"/>
                  </a:cubicBezTo>
                  <a:cubicBezTo>
                    <a:pt x="12" y="147"/>
                    <a:pt x="51" y="186"/>
                    <a:pt x="99" y="186"/>
                  </a:cubicBezTo>
                  <a:cubicBezTo>
                    <a:pt x="111" y="186"/>
                    <a:pt x="111" y="186"/>
                    <a:pt x="111" y="186"/>
                  </a:cubicBezTo>
                  <a:cubicBezTo>
                    <a:pt x="159" y="186"/>
                    <a:pt x="198" y="147"/>
                    <a:pt x="198" y="99"/>
                  </a:cubicBezTo>
                  <a:cubicBezTo>
                    <a:pt x="198" y="12"/>
                    <a:pt x="198" y="12"/>
                    <a:pt x="198" y="12"/>
                  </a:cubicBez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3" name="Freeform 51"/>
            <p:cNvSpPr>
              <a:spLocks noEditPoints="1"/>
            </p:cNvSpPr>
            <p:nvPr/>
          </p:nvSpPr>
          <p:spPr bwMode="auto">
            <a:xfrm>
              <a:off x="3649" y="2"/>
              <a:ext cx="1742" cy="1624"/>
            </a:xfrm>
            <a:custGeom>
              <a:avLst/>
              <a:gdLst>
                <a:gd name="T0" fmla="*/ 267 w 732"/>
                <a:gd name="T1" fmla="*/ 633 h 682"/>
                <a:gd name="T2" fmla="*/ 267 w 732"/>
                <a:gd name="T3" fmla="*/ 620 h 682"/>
                <a:gd name="T4" fmla="*/ 471 w 732"/>
                <a:gd name="T5" fmla="*/ 626 h 682"/>
                <a:gd name="T6" fmla="*/ 465 w 732"/>
                <a:gd name="T7" fmla="*/ 682 h 682"/>
                <a:gd name="T8" fmla="*/ 261 w 732"/>
                <a:gd name="T9" fmla="*/ 676 h 682"/>
                <a:gd name="T10" fmla="*/ 465 w 732"/>
                <a:gd name="T11" fmla="*/ 670 h 682"/>
                <a:gd name="T12" fmla="*/ 465 w 732"/>
                <a:gd name="T13" fmla="*/ 682 h 682"/>
                <a:gd name="T14" fmla="*/ 361 w 732"/>
                <a:gd name="T15" fmla="*/ 81 h 682"/>
                <a:gd name="T16" fmla="*/ 361 w 732"/>
                <a:gd name="T17" fmla="*/ 6 h 682"/>
                <a:gd name="T18" fmla="*/ 374 w 732"/>
                <a:gd name="T19" fmla="*/ 6 h 682"/>
                <a:gd name="T20" fmla="*/ 368 w 732"/>
                <a:gd name="T21" fmla="*/ 87 h 682"/>
                <a:gd name="T22" fmla="*/ 44 w 732"/>
                <a:gd name="T23" fmla="*/ 335 h 682"/>
                <a:gd name="T24" fmla="*/ 44 w 732"/>
                <a:gd name="T25" fmla="*/ 322 h 682"/>
                <a:gd name="T26" fmla="*/ 124 w 732"/>
                <a:gd name="T27" fmla="*/ 329 h 682"/>
                <a:gd name="T28" fmla="*/ 688 w 732"/>
                <a:gd name="T29" fmla="*/ 335 h 682"/>
                <a:gd name="T30" fmla="*/ 608 w 732"/>
                <a:gd name="T31" fmla="*/ 329 h 682"/>
                <a:gd name="T32" fmla="*/ 614 w 732"/>
                <a:gd name="T33" fmla="*/ 322 h 682"/>
                <a:gd name="T34" fmla="*/ 695 w 732"/>
                <a:gd name="T35" fmla="*/ 329 h 682"/>
                <a:gd name="T36" fmla="*/ 138 w 732"/>
                <a:gd name="T37" fmla="*/ 563 h 682"/>
                <a:gd name="T38" fmla="*/ 134 w 732"/>
                <a:gd name="T39" fmla="*/ 552 h 682"/>
                <a:gd name="T40" fmla="*/ 195 w 732"/>
                <a:gd name="T41" fmla="*/ 500 h 682"/>
                <a:gd name="T42" fmla="*/ 142 w 732"/>
                <a:gd name="T43" fmla="*/ 561 h 682"/>
                <a:gd name="T44" fmla="*/ 541 w 732"/>
                <a:gd name="T45" fmla="*/ 159 h 682"/>
                <a:gd name="T46" fmla="*/ 537 w 732"/>
                <a:gd name="T47" fmla="*/ 149 h 682"/>
                <a:gd name="T48" fmla="*/ 598 w 732"/>
                <a:gd name="T49" fmla="*/ 96 h 682"/>
                <a:gd name="T50" fmla="*/ 546 w 732"/>
                <a:gd name="T51" fmla="*/ 158 h 682"/>
                <a:gd name="T52" fmla="*/ 594 w 732"/>
                <a:gd name="T53" fmla="*/ 563 h 682"/>
                <a:gd name="T54" fmla="*/ 537 w 732"/>
                <a:gd name="T55" fmla="*/ 508 h 682"/>
                <a:gd name="T56" fmla="*/ 546 w 732"/>
                <a:gd name="T57" fmla="*/ 500 h 682"/>
                <a:gd name="T58" fmla="*/ 598 w 732"/>
                <a:gd name="T59" fmla="*/ 561 h 682"/>
                <a:gd name="T60" fmla="*/ 191 w 732"/>
                <a:gd name="T61" fmla="*/ 159 h 682"/>
                <a:gd name="T62" fmla="*/ 134 w 732"/>
                <a:gd name="T63" fmla="*/ 105 h 682"/>
                <a:gd name="T64" fmla="*/ 142 w 732"/>
                <a:gd name="T65" fmla="*/ 96 h 682"/>
                <a:gd name="T66" fmla="*/ 195 w 732"/>
                <a:gd name="T67" fmla="*/ 158 h 682"/>
                <a:gd name="T68" fmla="*/ 726 w 732"/>
                <a:gd name="T69" fmla="*/ 335 h 682"/>
                <a:gd name="T70" fmla="*/ 707 w 732"/>
                <a:gd name="T71" fmla="*/ 329 h 682"/>
                <a:gd name="T72" fmla="*/ 726 w 732"/>
                <a:gd name="T73" fmla="*/ 322 h 682"/>
                <a:gd name="T74" fmla="*/ 726 w 732"/>
                <a:gd name="T75" fmla="*/ 335 h 682"/>
                <a:gd name="T76" fmla="*/ 6 w 732"/>
                <a:gd name="T77" fmla="*/ 335 h 682"/>
                <a:gd name="T78" fmla="*/ 6 w 732"/>
                <a:gd name="T79" fmla="*/ 322 h 682"/>
                <a:gd name="T80" fmla="*/ 19 w 732"/>
                <a:gd name="T81" fmla="*/ 322 h 682"/>
                <a:gd name="T82" fmla="*/ 19 w 732"/>
                <a:gd name="T83" fmla="*/ 33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2" h="682">
                  <a:moveTo>
                    <a:pt x="465" y="633"/>
                  </a:moveTo>
                  <a:cubicBezTo>
                    <a:pt x="267" y="633"/>
                    <a:pt x="267" y="633"/>
                    <a:pt x="267" y="633"/>
                  </a:cubicBezTo>
                  <a:cubicBezTo>
                    <a:pt x="263" y="633"/>
                    <a:pt x="261" y="630"/>
                    <a:pt x="261" y="626"/>
                  </a:cubicBezTo>
                  <a:cubicBezTo>
                    <a:pt x="261" y="623"/>
                    <a:pt x="263" y="620"/>
                    <a:pt x="267" y="620"/>
                  </a:cubicBezTo>
                  <a:cubicBezTo>
                    <a:pt x="465" y="620"/>
                    <a:pt x="465" y="620"/>
                    <a:pt x="465" y="620"/>
                  </a:cubicBezTo>
                  <a:cubicBezTo>
                    <a:pt x="469" y="620"/>
                    <a:pt x="471" y="623"/>
                    <a:pt x="471" y="626"/>
                  </a:cubicBezTo>
                  <a:cubicBezTo>
                    <a:pt x="471" y="630"/>
                    <a:pt x="469" y="633"/>
                    <a:pt x="465" y="633"/>
                  </a:cubicBezTo>
                  <a:close/>
                  <a:moveTo>
                    <a:pt x="465" y="682"/>
                  </a:moveTo>
                  <a:cubicBezTo>
                    <a:pt x="267" y="682"/>
                    <a:pt x="267" y="682"/>
                    <a:pt x="267" y="682"/>
                  </a:cubicBezTo>
                  <a:cubicBezTo>
                    <a:pt x="263" y="682"/>
                    <a:pt x="261" y="679"/>
                    <a:pt x="261" y="676"/>
                  </a:cubicBezTo>
                  <a:cubicBezTo>
                    <a:pt x="261" y="673"/>
                    <a:pt x="263" y="670"/>
                    <a:pt x="267" y="670"/>
                  </a:cubicBezTo>
                  <a:cubicBezTo>
                    <a:pt x="465" y="670"/>
                    <a:pt x="465" y="670"/>
                    <a:pt x="465" y="670"/>
                  </a:cubicBezTo>
                  <a:cubicBezTo>
                    <a:pt x="469" y="670"/>
                    <a:pt x="471" y="673"/>
                    <a:pt x="471" y="676"/>
                  </a:cubicBezTo>
                  <a:cubicBezTo>
                    <a:pt x="471" y="679"/>
                    <a:pt x="469" y="682"/>
                    <a:pt x="465" y="682"/>
                  </a:cubicBezTo>
                  <a:close/>
                  <a:moveTo>
                    <a:pt x="368" y="87"/>
                  </a:moveTo>
                  <a:cubicBezTo>
                    <a:pt x="364" y="87"/>
                    <a:pt x="361" y="84"/>
                    <a:pt x="361" y="81"/>
                  </a:cubicBezTo>
                  <a:cubicBezTo>
                    <a:pt x="361" y="81"/>
                    <a:pt x="361" y="81"/>
                    <a:pt x="361" y="81"/>
                  </a:cubicBezTo>
                  <a:cubicBezTo>
                    <a:pt x="361" y="6"/>
                    <a:pt x="361" y="6"/>
                    <a:pt x="361" y="6"/>
                  </a:cubicBezTo>
                  <a:cubicBezTo>
                    <a:pt x="361" y="3"/>
                    <a:pt x="364" y="0"/>
                    <a:pt x="368" y="0"/>
                  </a:cubicBezTo>
                  <a:cubicBezTo>
                    <a:pt x="371" y="0"/>
                    <a:pt x="374" y="3"/>
                    <a:pt x="374" y="6"/>
                  </a:cubicBezTo>
                  <a:cubicBezTo>
                    <a:pt x="374" y="81"/>
                    <a:pt x="374" y="81"/>
                    <a:pt x="374" y="81"/>
                  </a:cubicBezTo>
                  <a:cubicBezTo>
                    <a:pt x="374" y="84"/>
                    <a:pt x="371" y="87"/>
                    <a:pt x="368" y="87"/>
                  </a:cubicBezTo>
                  <a:close/>
                  <a:moveTo>
                    <a:pt x="118" y="335"/>
                  </a:moveTo>
                  <a:cubicBezTo>
                    <a:pt x="44" y="335"/>
                    <a:pt x="44" y="335"/>
                    <a:pt x="44" y="335"/>
                  </a:cubicBezTo>
                  <a:cubicBezTo>
                    <a:pt x="40" y="335"/>
                    <a:pt x="37" y="332"/>
                    <a:pt x="37" y="329"/>
                  </a:cubicBezTo>
                  <a:cubicBezTo>
                    <a:pt x="37" y="325"/>
                    <a:pt x="40" y="322"/>
                    <a:pt x="44" y="322"/>
                  </a:cubicBezTo>
                  <a:cubicBezTo>
                    <a:pt x="118" y="322"/>
                    <a:pt x="118" y="322"/>
                    <a:pt x="118" y="322"/>
                  </a:cubicBezTo>
                  <a:cubicBezTo>
                    <a:pt x="121" y="322"/>
                    <a:pt x="124" y="325"/>
                    <a:pt x="124" y="329"/>
                  </a:cubicBezTo>
                  <a:cubicBezTo>
                    <a:pt x="124" y="332"/>
                    <a:pt x="121" y="335"/>
                    <a:pt x="118" y="335"/>
                  </a:cubicBezTo>
                  <a:close/>
                  <a:moveTo>
                    <a:pt x="688" y="335"/>
                  </a:moveTo>
                  <a:cubicBezTo>
                    <a:pt x="614" y="335"/>
                    <a:pt x="614" y="335"/>
                    <a:pt x="614" y="335"/>
                  </a:cubicBezTo>
                  <a:cubicBezTo>
                    <a:pt x="611" y="335"/>
                    <a:pt x="608" y="332"/>
                    <a:pt x="608" y="329"/>
                  </a:cubicBezTo>
                  <a:cubicBezTo>
                    <a:pt x="608" y="325"/>
                    <a:pt x="611" y="322"/>
                    <a:pt x="614" y="322"/>
                  </a:cubicBezTo>
                  <a:cubicBezTo>
                    <a:pt x="614" y="322"/>
                    <a:pt x="614" y="322"/>
                    <a:pt x="614" y="322"/>
                  </a:cubicBezTo>
                  <a:cubicBezTo>
                    <a:pt x="688" y="322"/>
                    <a:pt x="688" y="322"/>
                    <a:pt x="688" y="322"/>
                  </a:cubicBezTo>
                  <a:cubicBezTo>
                    <a:pt x="692" y="322"/>
                    <a:pt x="695" y="325"/>
                    <a:pt x="695" y="329"/>
                  </a:cubicBezTo>
                  <a:cubicBezTo>
                    <a:pt x="695" y="332"/>
                    <a:pt x="692" y="335"/>
                    <a:pt x="688" y="335"/>
                  </a:cubicBezTo>
                  <a:close/>
                  <a:moveTo>
                    <a:pt x="138" y="563"/>
                  </a:moveTo>
                  <a:cubicBezTo>
                    <a:pt x="135" y="563"/>
                    <a:pt x="132" y="560"/>
                    <a:pt x="132" y="557"/>
                  </a:cubicBezTo>
                  <a:cubicBezTo>
                    <a:pt x="132" y="555"/>
                    <a:pt x="132" y="553"/>
                    <a:pt x="134" y="552"/>
                  </a:cubicBezTo>
                  <a:cubicBezTo>
                    <a:pt x="186" y="500"/>
                    <a:pt x="186" y="500"/>
                    <a:pt x="186" y="500"/>
                  </a:cubicBezTo>
                  <a:cubicBezTo>
                    <a:pt x="189" y="497"/>
                    <a:pt x="193" y="497"/>
                    <a:pt x="195" y="500"/>
                  </a:cubicBezTo>
                  <a:cubicBezTo>
                    <a:pt x="197" y="502"/>
                    <a:pt x="197" y="506"/>
                    <a:pt x="195" y="508"/>
                  </a:cubicBezTo>
                  <a:cubicBezTo>
                    <a:pt x="142" y="561"/>
                    <a:pt x="142" y="561"/>
                    <a:pt x="142" y="561"/>
                  </a:cubicBezTo>
                  <a:cubicBezTo>
                    <a:pt x="141" y="562"/>
                    <a:pt x="140" y="563"/>
                    <a:pt x="138" y="563"/>
                  </a:cubicBezTo>
                  <a:close/>
                  <a:moveTo>
                    <a:pt x="541" y="159"/>
                  </a:moveTo>
                  <a:cubicBezTo>
                    <a:pt x="538" y="159"/>
                    <a:pt x="535" y="157"/>
                    <a:pt x="535" y="153"/>
                  </a:cubicBezTo>
                  <a:cubicBezTo>
                    <a:pt x="535" y="152"/>
                    <a:pt x="536" y="150"/>
                    <a:pt x="537" y="149"/>
                  </a:cubicBezTo>
                  <a:cubicBezTo>
                    <a:pt x="590" y="96"/>
                    <a:pt x="590" y="96"/>
                    <a:pt x="590" y="96"/>
                  </a:cubicBezTo>
                  <a:cubicBezTo>
                    <a:pt x="592" y="94"/>
                    <a:pt x="596" y="94"/>
                    <a:pt x="598" y="96"/>
                  </a:cubicBezTo>
                  <a:cubicBezTo>
                    <a:pt x="601" y="99"/>
                    <a:pt x="601" y="103"/>
                    <a:pt x="598" y="105"/>
                  </a:cubicBezTo>
                  <a:cubicBezTo>
                    <a:pt x="546" y="158"/>
                    <a:pt x="546" y="158"/>
                    <a:pt x="546" y="158"/>
                  </a:cubicBezTo>
                  <a:cubicBezTo>
                    <a:pt x="545" y="159"/>
                    <a:pt x="543" y="159"/>
                    <a:pt x="541" y="159"/>
                  </a:cubicBezTo>
                  <a:close/>
                  <a:moveTo>
                    <a:pt x="594" y="563"/>
                  </a:moveTo>
                  <a:cubicBezTo>
                    <a:pt x="592" y="563"/>
                    <a:pt x="591" y="562"/>
                    <a:pt x="590" y="561"/>
                  </a:cubicBezTo>
                  <a:cubicBezTo>
                    <a:pt x="537" y="508"/>
                    <a:pt x="537" y="508"/>
                    <a:pt x="537" y="508"/>
                  </a:cubicBezTo>
                  <a:cubicBezTo>
                    <a:pt x="535" y="506"/>
                    <a:pt x="535" y="502"/>
                    <a:pt x="537" y="500"/>
                  </a:cubicBezTo>
                  <a:cubicBezTo>
                    <a:pt x="540" y="497"/>
                    <a:pt x="543" y="497"/>
                    <a:pt x="546" y="500"/>
                  </a:cubicBezTo>
                  <a:cubicBezTo>
                    <a:pt x="598" y="552"/>
                    <a:pt x="598" y="552"/>
                    <a:pt x="598" y="552"/>
                  </a:cubicBezTo>
                  <a:cubicBezTo>
                    <a:pt x="601" y="555"/>
                    <a:pt x="601" y="559"/>
                    <a:pt x="598" y="561"/>
                  </a:cubicBezTo>
                  <a:cubicBezTo>
                    <a:pt x="597" y="562"/>
                    <a:pt x="596" y="563"/>
                    <a:pt x="594" y="563"/>
                  </a:cubicBezTo>
                  <a:close/>
                  <a:moveTo>
                    <a:pt x="191" y="159"/>
                  </a:moveTo>
                  <a:cubicBezTo>
                    <a:pt x="189" y="159"/>
                    <a:pt x="187" y="159"/>
                    <a:pt x="186" y="158"/>
                  </a:cubicBezTo>
                  <a:cubicBezTo>
                    <a:pt x="134" y="105"/>
                    <a:pt x="134" y="105"/>
                    <a:pt x="134" y="105"/>
                  </a:cubicBezTo>
                  <a:cubicBezTo>
                    <a:pt x="131" y="103"/>
                    <a:pt x="131" y="99"/>
                    <a:pt x="134" y="96"/>
                  </a:cubicBezTo>
                  <a:cubicBezTo>
                    <a:pt x="136" y="94"/>
                    <a:pt x="140" y="94"/>
                    <a:pt x="142" y="96"/>
                  </a:cubicBezTo>
                  <a:cubicBezTo>
                    <a:pt x="195" y="149"/>
                    <a:pt x="195" y="149"/>
                    <a:pt x="195" y="149"/>
                  </a:cubicBezTo>
                  <a:cubicBezTo>
                    <a:pt x="197" y="151"/>
                    <a:pt x="197" y="155"/>
                    <a:pt x="195" y="158"/>
                  </a:cubicBezTo>
                  <a:cubicBezTo>
                    <a:pt x="194" y="159"/>
                    <a:pt x="192" y="159"/>
                    <a:pt x="191" y="159"/>
                  </a:cubicBezTo>
                  <a:close/>
                  <a:moveTo>
                    <a:pt x="726" y="335"/>
                  </a:moveTo>
                  <a:cubicBezTo>
                    <a:pt x="713" y="335"/>
                    <a:pt x="713" y="335"/>
                    <a:pt x="713" y="335"/>
                  </a:cubicBezTo>
                  <a:cubicBezTo>
                    <a:pt x="710" y="335"/>
                    <a:pt x="707" y="332"/>
                    <a:pt x="707" y="329"/>
                  </a:cubicBezTo>
                  <a:cubicBezTo>
                    <a:pt x="707" y="325"/>
                    <a:pt x="710" y="322"/>
                    <a:pt x="713" y="322"/>
                  </a:cubicBezTo>
                  <a:cubicBezTo>
                    <a:pt x="726" y="322"/>
                    <a:pt x="726" y="322"/>
                    <a:pt x="726" y="322"/>
                  </a:cubicBezTo>
                  <a:cubicBezTo>
                    <a:pt x="729" y="322"/>
                    <a:pt x="732" y="325"/>
                    <a:pt x="732" y="329"/>
                  </a:cubicBezTo>
                  <a:cubicBezTo>
                    <a:pt x="732" y="332"/>
                    <a:pt x="729" y="335"/>
                    <a:pt x="726" y="335"/>
                  </a:cubicBezTo>
                  <a:close/>
                  <a:moveTo>
                    <a:pt x="19" y="335"/>
                  </a:moveTo>
                  <a:cubicBezTo>
                    <a:pt x="6" y="335"/>
                    <a:pt x="6" y="335"/>
                    <a:pt x="6" y="335"/>
                  </a:cubicBezTo>
                  <a:cubicBezTo>
                    <a:pt x="3" y="335"/>
                    <a:pt x="0" y="332"/>
                    <a:pt x="0" y="329"/>
                  </a:cubicBezTo>
                  <a:cubicBezTo>
                    <a:pt x="0" y="325"/>
                    <a:pt x="3" y="322"/>
                    <a:pt x="6" y="322"/>
                  </a:cubicBezTo>
                  <a:cubicBezTo>
                    <a:pt x="6" y="322"/>
                    <a:pt x="6" y="322"/>
                    <a:pt x="6" y="322"/>
                  </a:cubicBezTo>
                  <a:cubicBezTo>
                    <a:pt x="19" y="322"/>
                    <a:pt x="19" y="322"/>
                    <a:pt x="19" y="322"/>
                  </a:cubicBezTo>
                  <a:cubicBezTo>
                    <a:pt x="22" y="322"/>
                    <a:pt x="25" y="325"/>
                    <a:pt x="25" y="329"/>
                  </a:cubicBezTo>
                  <a:cubicBezTo>
                    <a:pt x="25" y="332"/>
                    <a:pt x="22" y="335"/>
                    <a:pt x="19" y="3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4" name="Freeform 52"/>
            <p:cNvSpPr/>
            <p:nvPr/>
          </p:nvSpPr>
          <p:spPr bwMode="auto">
            <a:xfrm>
              <a:off x="4254" y="519"/>
              <a:ext cx="533" cy="531"/>
            </a:xfrm>
            <a:custGeom>
              <a:avLst/>
              <a:gdLst>
                <a:gd name="T0" fmla="*/ 0 w 224"/>
                <a:gd name="T1" fmla="*/ 112 h 223"/>
                <a:gd name="T2" fmla="*/ 112 w 224"/>
                <a:gd name="T3" fmla="*/ 223 h 223"/>
                <a:gd name="T4" fmla="*/ 224 w 224"/>
                <a:gd name="T5" fmla="*/ 112 h 223"/>
                <a:gd name="T6" fmla="*/ 224 w 224"/>
                <a:gd name="T7" fmla="*/ 112 h 223"/>
                <a:gd name="T8" fmla="*/ 112 w 224"/>
                <a:gd name="T9" fmla="*/ 0 h 223"/>
                <a:gd name="T10" fmla="*/ 0 w 224"/>
                <a:gd name="T11" fmla="*/ 112 h 223"/>
                <a:gd name="T12" fmla="*/ 0 w 224"/>
                <a:gd name="T13" fmla="*/ 112 h 223"/>
              </a:gdLst>
              <a:ahLst/>
              <a:cxnLst>
                <a:cxn ang="0">
                  <a:pos x="T0" y="T1"/>
                </a:cxn>
                <a:cxn ang="0">
                  <a:pos x="T2" y="T3"/>
                </a:cxn>
                <a:cxn ang="0">
                  <a:pos x="T4" y="T5"/>
                </a:cxn>
                <a:cxn ang="0">
                  <a:pos x="T6" y="T7"/>
                </a:cxn>
                <a:cxn ang="0">
                  <a:pos x="T8" y="T9"/>
                </a:cxn>
                <a:cxn ang="0">
                  <a:pos x="T10" y="T11"/>
                </a:cxn>
                <a:cxn ang="0">
                  <a:pos x="T12" y="T13"/>
                </a:cxn>
              </a:cxnLst>
              <a:rect l="0" t="0" r="r" b="b"/>
              <a:pathLst>
                <a:path w="224" h="223">
                  <a:moveTo>
                    <a:pt x="0" y="112"/>
                  </a:moveTo>
                  <a:cubicBezTo>
                    <a:pt x="0" y="173"/>
                    <a:pt x="50" y="223"/>
                    <a:pt x="112" y="223"/>
                  </a:cubicBezTo>
                  <a:cubicBezTo>
                    <a:pt x="174" y="223"/>
                    <a:pt x="224" y="173"/>
                    <a:pt x="224" y="112"/>
                  </a:cubicBezTo>
                  <a:cubicBezTo>
                    <a:pt x="224" y="112"/>
                    <a:pt x="224" y="112"/>
                    <a:pt x="224" y="112"/>
                  </a:cubicBezTo>
                  <a:cubicBezTo>
                    <a:pt x="224" y="50"/>
                    <a:pt x="174" y="0"/>
                    <a:pt x="112" y="0"/>
                  </a:cubicBezTo>
                  <a:cubicBezTo>
                    <a:pt x="50" y="0"/>
                    <a:pt x="0" y="50"/>
                    <a:pt x="0" y="112"/>
                  </a:cubicBezTo>
                  <a:cubicBezTo>
                    <a:pt x="0" y="112"/>
                    <a:pt x="0" y="112"/>
                    <a:pt x="0" y="112"/>
                  </a:cubicBezTo>
                  <a:close/>
                </a:path>
              </a:pathLst>
            </a:custGeom>
            <a:solidFill>
              <a:srgbClr val="FEBF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5" name="Freeform 53"/>
            <p:cNvSpPr>
              <a:spLocks noEditPoints="1"/>
            </p:cNvSpPr>
            <p:nvPr/>
          </p:nvSpPr>
          <p:spPr bwMode="auto">
            <a:xfrm>
              <a:off x="4240" y="505"/>
              <a:ext cx="561" cy="561"/>
            </a:xfrm>
            <a:custGeom>
              <a:avLst/>
              <a:gdLst>
                <a:gd name="T0" fmla="*/ 118 w 236"/>
                <a:gd name="T1" fmla="*/ 236 h 236"/>
                <a:gd name="T2" fmla="*/ 0 w 236"/>
                <a:gd name="T3" fmla="*/ 118 h 236"/>
                <a:gd name="T4" fmla="*/ 118 w 236"/>
                <a:gd name="T5" fmla="*/ 0 h 236"/>
                <a:gd name="T6" fmla="*/ 236 w 236"/>
                <a:gd name="T7" fmla="*/ 118 h 236"/>
                <a:gd name="T8" fmla="*/ 118 w 236"/>
                <a:gd name="T9" fmla="*/ 236 h 236"/>
                <a:gd name="T10" fmla="*/ 118 w 236"/>
                <a:gd name="T11" fmla="*/ 12 h 236"/>
                <a:gd name="T12" fmla="*/ 13 w 236"/>
                <a:gd name="T13" fmla="*/ 118 h 236"/>
                <a:gd name="T14" fmla="*/ 118 w 236"/>
                <a:gd name="T15" fmla="*/ 223 h 236"/>
                <a:gd name="T16" fmla="*/ 223 w 236"/>
                <a:gd name="T17" fmla="*/ 118 h 236"/>
                <a:gd name="T18" fmla="*/ 118 w 236"/>
                <a:gd name="T19"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6">
                  <a:moveTo>
                    <a:pt x="118" y="236"/>
                  </a:moveTo>
                  <a:cubicBezTo>
                    <a:pt x="53" y="236"/>
                    <a:pt x="0" y="183"/>
                    <a:pt x="0" y="118"/>
                  </a:cubicBezTo>
                  <a:cubicBezTo>
                    <a:pt x="0" y="53"/>
                    <a:pt x="53" y="0"/>
                    <a:pt x="118" y="0"/>
                  </a:cubicBezTo>
                  <a:cubicBezTo>
                    <a:pt x="183" y="0"/>
                    <a:pt x="236" y="53"/>
                    <a:pt x="236" y="118"/>
                  </a:cubicBezTo>
                  <a:cubicBezTo>
                    <a:pt x="236" y="183"/>
                    <a:pt x="183" y="236"/>
                    <a:pt x="118" y="236"/>
                  </a:cubicBezTo>
                  <a:close/>
                  <a:moveTo>
                    <a:pt x="118" y="12"/>
                  </a:moveTo>
                  <a:cubicBezTo>
                    <a:pt x="60" y="12"/>
                    <a:pt x="13" y="60"/>
                    <a:pt x="13" y="118"/>
                  </a:cubicBezTo>
                  <a:cubicBezTo>
                    <a:pt x="13" y="176"/>
                    <a:pt x="60" y="223"/>
                    <a:pt x="118" y="223"/>
                  </a:cubicBezTo>
                  <a:cubicBezTo>
                    <a:pt x="176" y="223"/>
                    <a:pt x="223" y="176"/>
                    <a:pt x="223" y="118"/>
                  </a:cubicBezTo>
                  <a:cubicBezTo>
                    <a:pt x="223" y="60"/>
                    <a:pt x="176" y="12"/>
                    <a:pt x="118"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6" name="Freeform 54"/>
            <p:cNvSpPr/>
            <p:nvPr/>
          </p:nvSpPr>
          <p:spPr bwMode="auto">
            <a:xfrm>
              <a:off x="4430" y="666"/>
              <a:ext cx="178" cy="236"/>
            </a:xfrm>
            <a:custGeom>
              <a:avLst/>
              <a:gdLst>
                <a:gd name="T0" fmla="*/ 47 w 75"/>
                <a:gd name="T1" fmla="*/ 99 h 99"/>
                <a:gd name="T2" fmla="*/ 7 w 75"/>
                <a:gd name="T3" fmla="*/ 99 h 99"/>
                <a:gd name="T4" fmla="*/ 0 w 75"/>
                <a:gd name="T5" fmla="*/ 93 h 99"/>
                <a:gd name="T6" fmla="*/ 7 w 75"/>
                <a:gd name="T7" fmla="*/ 87 h 99"/>
                <a:gd name="T8" fmla="*/ 7 w 75"/>
                <a:gd name="T9" fmla="*/ 87 h 99"/>
                <a:gd name="T10" fmla="*/ 47 w 75"/>
                <a:gd name="T11" fmla="*/ 87 h 99"/>
                <a:gd name="T12" fmla="*/ 62 w 75"/>
                <a:gd name="T13" fmla="*/ 71 h 99"/>
                <a:gd name="T14" fmla="*/ 47 w 75"/>
                <a:gd name="T15" fmla="*/ 56 h 99"/>
                <a:gd name="T16" fmla="*/ 28 w 75"/>
                <a:gd name="T17" fmla="*/ 56 h 99"/>
                <a:gd name="T18" fmla="*/ 0 w 75"/>
                <a:gd name="T19" fmla="*/ 28 h 99"/>
                <a:gd name="T20" fmla="*/ 28 w 75"/>
                <a:gd name="T21" fmla="*/ 0 h 99"/>
                <a:gd name="T22" fmla="*/ 62 w 75"/>
                <a:gd name="T23" fmla="*/ 0 h 99"/>
                <a:gd name="T24" fmla="*/ 69 w 75"/>
                <a:gd name="T25" fmla="*/ 6 h 99"/>
                <a:gd name="T26" fmla="*/ 62 w 75"/>
                <a:gd name="T27" fmla="*/ 12 h 99"/>
                <a:gd name="T28" fmla="*/ 28 w 75"/>
                <a:gd name="T29" fmla="*/ 12 h 99"/>
                <a:gd name="T30" fmla="*/ 13 w 75"/>
                <a:gd name="T31" fmla="*/ 28 h 99"/>
                <a:gd name="T32" fmla="*/ 28 w 75"/>
                <a:gd name="T33" fmla="*/ 43 h 99"/>
                <a:gd name="T34" fmla="*/ 47 w 75"/>
                <a:gd name="T35" fmla="*/ 43 h 99"/>
                <a:gd name="T36" fmla="*/ 75 w 75"/>
                <a:gd name="T37" fmla="*/ 71 h 99"/>
                <a:gd name="T38" fmla="*/ 47 w 75"/>
                <a:gd name="T3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99">
                  <a:moveTo>
                    <a:pt x="47" y="99"/>
                  </a:moveTo>
                  <a:cubicBezTo>
                    <a:pt x="7" y="99"/>
                    <a:pt x="7" y="99"/>
                    <a:pt x="7" y="99"/>
                  </a:cubicBezTo>
                  <a:cubicBezTo>
                    <a:pt x="3" y="99"/>
                    <a:pt x="0" y="97"/>
                    <a:pt x="0" y="93"/>
                  </a:cubicBezTo>
                  <a:cubicBezTo>
                    <a:pt x="0" y="90"/>
                    <a:pt x="3" y="87"/>
                    <a:pt x="7" y="87"/>
                  </a:cubicBezTo>
                  <a:cubicBezTo>
                    <a:pt x="7" y="87"/>
                    <a:pt x="7" y="87"/>
                    <a:pt x="7" y="87"/>
                  </a:cubicBezTo>
                  <a:cubicBezTo>
                    <a:pt x="47" y="87"/>
                    <a:pt x="47" y="87"/>
                    <a:pt x="47" y="87"/>
                  </a:cubicBezTo>
                  <a:cubicBezTo>
                    <a:pt x="55" y="87"/>
                    <a:pt x="62" y="80"/>
                    <a:pt x="62" y="71"/>
                  </a:cubicBezTo>
                  <a:cubicBezTo>
                    <a:pt x="62" y="63"/>
                    <a:pt x="55" y="56"/>
                    <a:pt x="47" y="56"/>
                  </a:cubicBezTo>
                  <a:cubicBezTo>
                    <a:pt x="28" y="56"/>
                    <a:pt x="28" y="56"/>
                    <a:pt x="28" y="56"/>
                  </a:cubicBezTo>
                  <a:cubicBezTo>
                    <a:pt x="13" y="56"/>
                    <a:pt x="0" y="43"/>
                    <a:pt x="0" y="28"/>
                  </a:cubicBezTo>
                  <a:cubicBezTo>
                    <a:pt x="0" y="13"/>
                    <a:pt x="13" y="0"/>
                    <a:pt x="28" y="0"/>
                  </a:cubicBezTo>
                  <a:cubicBezTo>
                    <a:pt x="62" y="0"/>
                    <a:pt x="62" y="0"/>
                    <a:pt x="62" y="0"/>
                  </a:cubicBezTo>
                  <a:cubicBezTo>
                    <a:pt x="66" y="0"/>
                    <a:pt x="69" y="3"/>
                    <a:pt x="69" y="6"/>
                  </a:cubicBezTo>
                  <a:cubicBezTo>
                    <a:pt x="69" y="10"/>
                    <a:pt x="66" y="12"/>
                    <a:pt x="62" y="12"/>
                  </a:cubicBezTo>
                  <a:cubicBezTo>
                    <a:pt x="28" y="12"/>
                    <a:pt x="28" y="12"/>
                    <a:pt x="28" y="12"/>
                  </a:cubicBezTo>
                  <a:cubicBezTo>
                    <a:pt x="20" y="12"/>
                    <a:pt x="13" y="19"/>
                    <a:pt x="13" y="28"/>
                  </a:cubicBezTo>
                  <a:cubicBezTo>
                    <a:pt x="13" y="37"/>
                    <a:pt x="20" y="43"/>
                    <a:pt x="28" y="43"/>
                  </a:cubicBezTo>
                  <a:cubicBezTo>
                    <a:pt x="47" y="43"/>
                    <a:pt x="47" y="43"/>
                    <a:pt x="47" y="43"/>
                  </a:cubicBezTo>
                  <a:cubicBezTo>
                    <a:pt x="62" y="43"/>
                    <a:pt x="75" y="56"/>
                    <a:pt x="75" y="71"/>
                  </a:cubicBezTo>
                  <a:cubicBezTo>
                    <a:pt x="75" y="87"/>
                    <a:pt x="62" y="99"/>
                    <a:pt x="47" y="9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7" name="Freeform 55"/>
            <p:cNvSpPr/>
            <p:nvPr/>
          </p:nvSpPr>
          <p:spPr bwMode="auto">
            <a:xfrm>
              <a:off x="4504" y="621"/>
              <a:ext cx="31" cy="74"/>
            </a:xfrm>
            <a:custGeom>
              <a:avLst/>
              <a:gdLst>
                <a:gd name="T0" fmla="*/ 7 w 13"/>
                <a:gd name="T1" fmla="*/ 31 h 31"/>
                <a:gd name="T2" fmla="*/ 0 w 13"/>
                <a:gd name="T3" fmla="*/ 25 h 31"/>
                <a:gd name="T4" fmla="*/ 0 w 13"/>
                <a:gd name="T5" fmla="*/ 25 h 31"/>
                <a:gd name="T6" fmla="*/ 0 w 13"/>
                <a:gd name="T7" fmla="*/ 7 h 31"/>
                <a:gd name="T8" fmla="*/ 7 w 13"/>
                <a:gd name="T9" fmla="*/ 0 h 31"/>
                <a:gd name="T10" fmla="*/ 13 w 13"/>
                <a:gd name="T11" fmla="*/ 7 h 31"/>
                <a:gd name="T12" fmla="*/ 13 w 13"/>
                <a:gd name="T13" fmla="*/ 7 h 31"/>
                <a:gd name="T14" fmla="*/ 13 w 13"/>
                <a:gd name="T15" fmla="*/ 25 h 31"/>
                <a:gd name="T16" fmla="*/ 7 w 1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1">
                  <a:moveTo>
                    <a:pt x="7" y="31"/>
                  </a:moveTo>
                  <a:cubicBezTo>
                    <a:pt x="3" y="31"/>
                    <a:pt x="0" y="29"/>
                    <a:pt x="0" y="25"/>
                  </a:cubicBezTo>
                  <a:cubicBezTo>
                    <a:pt x="0" y="25"/>
                    <a:pt x="0" y="25"/>
                    <a:pt x="0" y="25"/>
                  </a:cubicBezTo>
                  <a:cubicBezTo>
                    <a:pt x="0" y="7"/>
                    <a:pt x="0" y="7"/>
                    <a:pt x="0" y="7"/>
                  </a:cubicBezTo>
                  <a:cubicBezTo>
                    <a:pt x="0" y="3"/>
                    <a:pt x="3" y="0"/>
                    <a:pt x="7" y="0"/>
                  </a:cubicBezTo>
                  <a:cubicBezTo>
                    <a:pt x="10" y="0"/>
                    <a:pt x="13" y="3"/>
                    <a:pt x="13" y="7"/>
                  </a:cubicBezTo>
                  <a:cubicBezTo>
                    <a:pt x="13" y="7"/>
                    <a:pt x="13" y="7"/>
                    <a:pt x="13" y="7"/>
                  </a:cubicBezTo>
                  <a:cubicBezTo>
                    <a:pt x="13" y="25"/>
                    <a:pt x="13" y="25"/>
                    <a:pt x="13" y="25"/>
                  </a:cubicBezTo>
                  <a:cubicBezTo>
                    <a:pt x="13" y="29"/>
                    <a:pt x="10" y="31"/>
                    <a:pt x="7"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58" name="Freeform 56"/>
            <p:cNvSpPr/>
            <p:nvPr/>
          </p:nvSpPr>
          <p:spPr bwMode="auto">
            <a:xfrm>
              <a:off x="4504" y="874"/>
              <a:ext cx="31" cy="73"/>
            </a:xfrm>
            <a:custGeom>
              <a:avLst/>
              <a:gdLst>
                <a:gd name="T0" fmla="*/ 7 w 13"/>
                <a:gd name="T1" fmla="*/ 31 h 31"/>
                <a:gd name="T2" fmla="*/ 0 w 13"/>
                <a:gd name="T3" fmla="*/ 25 h 31"/>
                <a:gd name="T4" fmla="*/ 0 w 13"/>
                <a:gd name="T5" fmla="*/ 25 h 31"/>
                <a:gd name="T6" fmla="*/ 0 w 13"/>
                <a:gd name="T7" fmla="*/ 6 h 31"/>
                <a:gd name="T8" fmla="*/ 7 w 13"/>
                <a:gd name="T9" fmla="*/ 0 h 31"/>
                <a:gd name="T10" fmla="*/ 13 w 13"/>
                <a:gd name="T11" fmla="*/ 6 h 31"/>
                <a:gd name="T12" fmla="*/ 13 w 13"/>
                <a:gd name="T13" fmla="*/ 25 h 31"/>
                <a:gd name="T14" fmla="*/ 7 w 13"/>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7" y="31"/>
                  </a:moveTo>
                  <a:cubicBezTo>
                    <a:pt x="3" y="31"/>
                    <a:pt x="0" y="28"/>
                    <a:pt x="0" y="25"/>
                  </a:cubicBezTo>
                  <a:cubicBezTo>
                    <a:pt x="0" y="25"/>
                    <a:pt x="0" y="25"/>
                    <a:pt x="0" y="25"/>
                  </a:cubicBezTo>
                  <a:cubicBezTo>
                    <a:pt x="0" y="6"/>
                    <a:pt x="0" y="6"/>
                    <a:pt x="0" y="6"/>
                  </a:cubicBezTo>
                  <a:cubicBezTo>
                    <a:pt x="0" y="3"/>
                    <a:pt x="3" y="0"/>
                    <a:pt x="7" y="0"/>
                  </a:cubicBezTo>
                  <a:cubicBezTo>
                    <a:pt x="10" y="0"/>
                    <a:pt x="13" y="3"/>
                    <a:pt x="13" y="6"/>
                  </a:cubicBezTo>
                  <a:cubicBezTo>
                    <a:pt x="13" y="25"/>
                    <a:pt x="13" y="25"/>
                    <a:pt x="13" y="25"/>
                  </a:cubicBezTo>
                  <a:cubicBezTo>
                    <a:pt x="13" y="28"/>
                    <a:pt x="10" y="31"/>
                    <a:pt x="7"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663" name="Group 59"/>
          <p:cNvGrpSpPr>
            <a:grpSpLocks noChangeAspect="1"/>
          </p:cNvGrpSpPr>
          <p:nvPr/>
        </p:nvGrpSpPr>
        <p:grpSpPr bwMode="auto">
          <a:xfrm rot="1236971">
            <a:off x="10186555" y="519269"/>
            <a:ext cx="995603" cy="1178873"/>
            <a:chOff x="2078" y="667"/>
            <a:chExt cx="1608" cy="1904"/>
          </a:xfrm>
        </p:grpSpPr>
        <p:sp>
          <p:nvSpPr>
            <p:cNvPr id="665" name="Rectangle 60"/>
            <p:cNvSpPr>
              <a:spLocks noChangeArrowheads="1"/>
            </p:cNvSpPr>
            <p:nvPr/>
          </p:nvSpPr>
          <p:spPr bwMode="auto">
            <a:xfrm>
              <a:off x="2228" y="1010"/>
              <a:ext cx="953" cy="476"/>
            </a:xfrm>
            <a:prstGeom prst="rect">
              <a:avLst/>
            </a:prstGeom>
            <a:solidFill>
              <a:srgbClr val="FEBF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6" name="Freeform 61"/>
            <p:cNvSpPr>
              <a:spLocks noEditPoints="1"/>
            </p:cNvSpPr>
            <p:nvPr/>
          </p:nvSpPr>
          <p:spPr bwMode="auto">
            <a:xfrm>
              <a:off x="2214" y="993"/>
              <a:ext cx="982" cy="507"/>
            </a:xfrm>
            <a:custGeom>
              <a:avLst/>
              <a:gdLst>
                <a:gd name="T0" fmla="*/ 406 w 412"/>
                <a:gd name="T1" fmla="*/ 213 h 213"/>
                <a:gd name="T2" fmla="*/ 6 w 412"/>
                <a:gd name="T3" fmla="*/ 213 h 213"/>
                <a:gd name="T4" fmla="*/ 0 w 412"/>
                <a:gd name="T5" fmla="*/ 207 h 213"/>
                <a:gd name="T6" fmla="*/ 0 w 412"/>
                <a:gd name="T7" fmla="*/ 7 h 213"/>
                <a:gd name="T8" fmla="*/ 6 w 412"/>
                <a:gd name="T9" fmla="*/ 0 h 213"/>
                <a:gd name="T10" fmla="*/ 406 w 412"/>
                <a:gd name="T11" fmla="*/ 0 h 213"/>
                <a:gd name="T12" fmla="*/ 412 w 412"/>
                <a:gd name="T13" fmla="*/ 7 h 213"/>
                <a:gd name="T14" fmla="*/ 412 w 412"/>
                <a:gd name="T15" fmla="*/ 207 h 213"/>
                <a:gd name="T16" fmla="*/ 406 w 412"/>
                <a:gd name="T17" fmla="*/ 213 h 213"/>
                <a:gd name="T18" fmla="*/ 12 w 412"/>
                <a:gd name="T19" fmla="*/ 200 h 213"/>
                <a:gd name="T20" fmla="*/ 400 w 412"/>
                <a:gd name="T21" fmla="*/ 200 h 213"/>
                <a:gd name="T22" fmla="*/ 400 w 412"/>
                <a:gd name="T23" fmla="*/ 13 h 213"/>
                <a:gd name="T24" fmla="*/ 12 w 412"/>
                <a:gd name="T25" fmla="*/ 13 h 213"/>
                <a:gd name="T26" fmla="*/ 12 w 412"/>
                <a:gd name="T2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213">
                  <a:moveTo>
                    <a:pt x="406" y="213"/>
                  </a:moveTo>
                  <a:cubicBezTo>
                    <a:pt x="6" y="213"/>
                    <a:pt x="6" y="213"/>
                    <a:pt x="6" y="213"/>
                  </a:cubicBezTo>
                  <a:cubicBezTo>
                    <a:pt x="3" y="213"/>
                    <a:pt x="0" y="210"/>
                    <a:pt x="0" y="207"/>
                  </a:cubicBezTo>
                  <a:cubicBezTo>
                    <a:pt x="0" y="7"/>
                    <a:pt x="0" y="7"/>
                    <a:pt x="0" y="7"/>
                  </a:cubicBezTo>
                  <a:cubicBezTo>
                    <a:pt x="0" y="3"/>
                    <a:pt x="3" y="0"/>
                    <a:pt x="6" y="0"/>
                  </a:cubicBezTo>
                  <a:cubicBezTo>
                    <a:pt x="406" y="0"/>
                    <a:pt x="406" y="0"/>
                    <a:pt x="406" y="0"/>
                  </a:cubicBezTo>
                  <a:cubicBezTo>
                    <a:pt x="409" y="0"/>
                    <a:pt x="412" y="3"/>
                    <a:pt x="412" y="7"/>
                  </a:cubicBezTo>
                  <a:cubicBezTo>
                    <a:pt x="412" y="207"/>
                    <a:pt x="412" y="207"/>
                    <a:pt x="412" y="207"/>
                  </a:cubicBezTo>
                  <a:cubicBezTo>
                    <a:pt x="412" y="210"/>
                    <a:pt x="409" y="213"/>
                    <a:pt x="406" y="213"/>
                  </a:cubicBezTo>
                  <a:close/>
                  <a:moveTo>
                    <a:pt x="12" y="200"/>
                  </a:moveTo>
                  <a:cubicBezTo>
                    <a:pt x="400" y="200"/>
                    <a:pt x="400" y="200"/>
                    <a:pt x="400" y="200"/>
                  </a:cubicBezTo>
                  <a:cubicBezTo>
                    <a:pt x="400" y="13"/>
                    <a:pt x="400" y="13"/>
                    <a:pt x="400" y="13"/>
                  </a:cubicBezTo>
                  <a:cubicBezTo>
                    <a:pt x="12" y="13"/>
                    <a:pt x="12" y="13"/>
                    <a:pt x="12" y="13"/>
                  </a:cubicBezTo>
                  <a:lnTo>
                    <a:pt x="12" y="2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7" name="Freeform 62"/>
            <p:cNvSpPr>
              <a:spLocks noEditPoints="1"/>
            </p:cNvSpPr>
            <p:nvPr/>
          </p:nvSpPr>
          <p:spPr bwMode="auto">
            <a:xfrm>
              <a:off x="2078" y="846"/>
              <a:ext cx="1251" cy="1577"/>
            </a:xfrm>
            <a:custGeom>
              <a:avLst/>
              <a:gdLst>
                <a:gd name="T0" fmla="*/ 488 w 525"/>
                <a:gd name="T1" fmla="*/ 663 h 663"/>
                <a:gd name="T2" fmla="*/ 38 w 525"/>
                <a:gd name="T3" fmla="*/ 663 h 663"/>
                <a:gd name="T4" fmla="*/ 0 w 525"/>
                <a:gd name="T5" fmla="*/ 625 h 663"/>
                <a:gd name="T6" fmla="*/ 0 w 525"/>
                <a:gd name="T7" fmla="*/ 37 h 663"/>
                <a:gd name="T8" fmla="*/ 38 w 525"/>
                <a:gd name="T9" fmla="*/ 0 h 663"/>
                <a:gd name="T10" fmla="*/ 488 w 525"/>
                <a:gd name="T11" fmla="*/ 0 h 663"/>
                <a:gd name="T12" fmla="*/ 525 w 525"/>
                <a:gd name="T13" fmla="*/ 37 h 663"/>
                <a:gd name="T14" fmla="*/ 525 w 525"/>
                <a:gd name="T15" fmla="*/ 625 h 663"/>
                <a:gd name="T16" fmla="*/ 488 w 525"/>
                <a:gd name="T17" fmla="*/ 663 h 663"/>
                <a:gd name="T18" fmla="*/ 38 w 525"/>
                <a:gd name="T19" fmla="*/ 12 h 663"/>
                <a:gd name="T20" fmla="*/ 13 w 525"/>
                <a:gd name="T21" fmla="*/ 37 h 663"/>
                <a:gd name="T22" fmla="*/ 13 w 525"/>
                <a:gd name="T23" fmla="*/ 625 h 663"/>
                <a:gd name="T24" fmla="*/ 38 w 525"/>
                <a:gd name="T25" fmla="*/ 650 h 663"/>
                <a:gd name="T26" fmla="*/ 488 w 525"/>
                <a:gd name="T27" fmla="*/ 650 h 663"/>
                <a:gd name="T28" fmla="*/ 513 w 525"/>
                <a:gd name="T29" fmla="*/ 625 h 663"/>
                <a:gd name="T30" fmla="*/ 513 w 525"/>
                <a:gd name="T31" fmla="*/ 37 h 663"/>
                <a:gd name="T32" fmla="*/ 488 w 525"/>
                <a:gd name="T33" fmla="*/ 12 h 663"/>
                <a:gd name="T34" fmla="*/ 38 w 525"/>
                <a:gd name="T35" fmla="*/ 1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5" h="663">
                  <a:moveTo>
                    <a:pt x="488" y="663"/>
                  </a:moveTo>
                  <a:cubicBezTo>
                    <a:pt x="38" y="663"/>
                    <a:pt x="38" y="663"/>
                    <a:pt x="38" y="663"/>
                  </a:cubicBezTo>
                  <a:cubicBezTo>
                    <a:pt x="17" y="663"/>
                    <a:pt x="0" y="646"/>
                    <a:pt x="0" y="625"/>
                  </a:cubicBezTo>
                  <a:cubicBezTo>
                    <a:pt x="0" y="37"/>
                    <a:pt x="0" y="37"/>
                    <a:pt x="0" y="37"/>
                  </a:cubicBezTo>
                  <a:cubicBezTo>
                    <a:pt x="0" y="17"/>
                    <a:pt x="17" y="0"/>
                    <a:pt x="38" y="0"/>
                  </a:cubicBezTo>
                  <a:cubicBezTo>
                    <a:pt x="488" y="0"/>
                    <a:pt x="488" y="0"/>
                    <a:pt x="488" y="0"/>
                  </a:cubicBezTo>
                  <a:cubicBezTo>
                    <a:pt x="509" y="0"/>
                    <a:pt x="525" y="17"/>
                    <a:pt x="525" y="37"/>
                  </a:cubicBezTo>
                  <a:cubicBezTo>
                    <a:pt x="525" y="625"/>
                    <a:pt x="525" y="625"/>
                    <a:pt x="525" y="625"/>
                  </a:cubicBezTo>
                  <a:cubicBezTo>
                    <a:pt x="525" y="646"/>
                    <a:pt x="509" y="663"/>
                    <a:pt x="488" y="663"/>
                  </a:cubicBezTo>
                  <a:close/>
                  <a:moveTo>
                    <a:pt x="38" y="12"/>
                  </a:moveTo>
                  <a:cubicBezTo>
                    <a:pt x="24" y="12"/>
                    <a:pt x="13" y="24"/>
                    <a:pt x="13" y="37"/>
                  </a:cubicBezTo>
                  <a:cubicBezTo>
                    <a:pt x="13" y="625"/>
                    <a:pt x="13" y="625"/>
                    <a:pt x="13" y="625"/>
                  </a:cubicBezTo>
                  <a:cubicBezTo>
                    <a:pt x="13" y="639"/>
                    <a:pt x="24" y="650"/>
                    <a:pt x="38" y="650"/>
                  </a:cubicBezTo>
                  <a:cubicBezTo>
                    <a:pt x="488" y="650"/>
                    <a:pt x="488" y="650"/>
                    <a:pt x="488" y="650"/>
                  </a:cubicBezTo>
                  <a:cubicBezTo>
                    <a:pt x="502" y="650"/>
                    <a:pt x="513" y="639"/>
                    <a:pt x="513" y="625"/>
                  </a:cubicBezTo>
                  <a:cubicBezTo>
                    <a:pt x="513" y="37"/>
                    <a:pt x="513" y="37"/>
                    <a:pt x="513" y="37"/>
                  </a:cubicBezTo>
                  <a:cubicBezTo>
                    <a:pt x="513" y="24"/>
                    <a:pt x="502" y="12"/>
                    <a:pt x="488" y="12"/>
                  </a:cubicBezTo>
                  <a:lnTo>
                    <a:pt x="3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8" name="Freeform 63"/>
            <p:cNvSpPr>
              <a:spLocks noEditPoints="1"/>
            </p:cNvSpPr>
            <p:nvPr/>
          </p:nvSpPr>
          <p:spPr bwMode="auto">
            <a:xfrm>
              <a:off x="2197" y="727"/>
              <a:ext cx="1327" cy="1844"/>
            </a:xfrm>
            <a:custGeom>
              <a:avLst/>
              <a:gdLst>
                <a:gd name="T0" fmla="*/ 500 w 557"/>
                <a:gd name="T1" fmla="*/ 775 h 775"/>
                <a:gd name="T2" fmla="*/ 38 w 557"/>
                <a:gd name="T3" fmla="*/ 775 h 775"/>
                <a:gd name="T4" fmla="*/ 0 w 557"/>
                <a:gd name="T5" fmla="*/ 738 h 775"/>
                <a:gd name="T6" fmla="*/ 0 w 557"/>
                <a:gd name="T7" fmla="*/ 731 h 775"/>
                <a:gd name="T8" fmla="*/ 7 w 557"/>
                <a:gd name="T9" fmla="*/ 725 h 775"/>
                <a:gd name="T10" fmla="*/ 13 w 557"/>
                <a:gd name="T11" fmla="*/ 731 h 775"/>
                <a:gd name="T12" fmla="*/ 13 w 557"/>
                <a:gd name="T13" fmla="*/ 738 h 775"/>
                <a:gd name="T14" fmla="*/ 38 w 557"/>
                <a:gd name="T15" fmla="*/ 763 h 775"/>
                <a:gd name="T16" fmla="*/ 500 w 557"/>
                <a:gd name="T17" fmla="*/ 763 h 775"/>
                <a:gd name="T18" fmla="*/ 525 w 557"/>
                <a:gd name="T19" fmla="*/ 738 h 775"/>
                <a:gd name="T20" fmla="*/ 525 w 557"/>
                <a:gd name="T21" fmla="*/ 150 h 775"/>
                <a:gd name="T22" fmla="*/ 500 w 557"/>
                <a:gd name="T23" fmla="*/ 125 h 775"/>
                <a:gd name="T24" fmla="*/ 494 w 557"/>
                <a:gd name="T25" fmla="*/ 125 h 775"/>
                <a:gd name="T26" fmla="*/ 488 w 557"/>
                <a:gd name="T27" fmla="*/ 119 h 775"/>
                <a:gd name="T28" fmla="*/ 494 w 557"/>
                <a:gd name="T29" fmla="*/ 112 h 775"/>
                <a:gd name="T30" fmla="*/ 500 w 557"/>
                <a:gd name="T31" fmla="*/ 112 h 775"/>
                <a:gd name="T32" fmla="*/ 538 w 557"/>
                <a:gd name="T33" fmla="*/ 150 h 775"/>
                <a:gd name="T34" fmla="*/ 538 w 557"/>
                <a:gd name="T35" fmla="*/ 738 h 775"/>
                <a:gd name="T36" fmla="*/ 500 w 557"/>
                <a:gd name="T37" fmla="*/ 775 h 775"/>
                <a:gd name="T38" fmla="*/ 550 w 557"/>
                <a:gd name="T39" fmla="*/ 12 h 775"/>
                <a:gd name="T40" fmla="*/ 500 w 557"/>
                <a:gd name="T41" fmla="*/ 12 h 775"/>
                <a:gd name="T42" fmla="*/ 494 w 557"/>
                <a:gd name="T43" fmla="*/ 6 h 775"/>
                <a:gd name="T44" fmla="*/ 500 w 557"/>
                <a:gd name="T45" fmla="*/ 0 h 775"/>
                <a:gd name="T46" fmla="*/ 550 w 557"/>
                <a:gd name="T47" fmla="*/ 0 h 775"/>
                <a:gd name="T48" fmla="*/ 557 w 557"/>
                <a:gd name="T49" fmla="*/ 6 h 775"/>
                <a:gd name="T50" fmla="*/ 550 w 557"/>
                <a:gd name="T51" fmla="*/ 1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7" h="775">
                  <a:moveTo>
                    <a:pt x="500" y="775"/>
                  </a:moveTo>
                  <a:cubicBezTo>
                    <a:pt x="38" y="775"/>
                    <a:pt x="38" y="775"/>
                    <a:pt x="38" y="775"/>
                  </a:cubicBezTo>
                  <a:cubicBezTo>
                    <a:pt x="17" y="775"/>
                    <a:pt x="0" y="758"/>
                    <a:pt x="0" y="738"/>
                  </a:cubicBezTo>
                  <a:cubicBezTo>
                    <a:pt x="0" y="731"/>
                    <a:pt x="0" y="731"/>
                    <a:pt x="0" y="731"/>
                  </a:cubicBezTo>
                  <a:cubicBezTo>
                    <a:pt x="0" y="728"/>
                    <a:pt x="3" y="725"/>
                    <a:pt x="7" y="725"/>
                  </a:cubicBezTo>
                  <a:cubicBezTo>
                    <a:pt x="10" y="725"/>
                    <a:pt x="13" y="728"/>
                    <a:pt x="13" y="731"/>
                  </a:cubicBezTo>
                  <a:cubicBezTo>
                    <a:pt x="13" y="738"/>
                    <a:pt x="13" y="738"/>
                    <a:pt x="13" y="738"/>
                  </a:cubicBezTo>
                  <a:cubicBezTo>
                    <a:pt x="13" y="751"/>
                    <a:pt x="24" y="763"/>
                    <a:pt x="38" y="763"/>
                  </a:cubicBezTo>
                  <a:cubicBezTo>
                    <a:pt x="500" y="763"/>
                    <a:pt x="500" y="763"/>
                    <a:pt x="500" y="763"/>
                  </a:cubicBezTo>
                  <a:cubicBezTo>
                    <a:pt x="514" y="763"/>
                    <a:pt x="525" y="751"/>
                    <a:pt x="525" y="738"/>
                  </a:cubicBezTo>
                  <a:cubicBezTo>
                    <a:pt x="525" y="150"/>
                    <a:pt x="525" y="150"/>
                    <a:pt x="525" y="150"/>
                  </a:cubicBezTo>
                  <a:cubicBezTo>
                    <a:pt x="525" y="136"/>
                    <a:pt x="514" y="125"/>
                    <a:pt x="500" y="125"/>
                  </a:cubicBezTo>
                  <a:cubicBezTo>
                    <a:pt x="494" y="125"/>
                    <a:pt x="494" y="125"/>
                    <a:pt x="494" y="125"/>
                  </a:cubicBezTo>
                  <a:cubicBezTo>
                    <a:pt x="491" y="125"/>
                    <a:pt x="488" y="122"/>
                    <a:pt x="488" y="119"/>
                  </a:cubicBezTo>
                  <a:cubicBezTo>
                    <a:pt x="488" y="115"/>
                    <a:pt x="491" y="112"/>
                    <a:pt x="494" y="112"/>
                  </a:cubicBezTo>
                  <a:cubicBezTo>
                    <a:pt x="500" y="112"/>
                    <a:pt x="500" y="112"/>
                    <a:pt x="500" y="112"/>
                  </a:cubicBezTo>
                  <a:cubicBezTo>
                    <a:pt x="521" y="112"/>
                    <a:pt x="538" y="129"/>
                    <a:pt x="538" y="150"/>
                  </a:cubicBezTo>
                  <a:cubicBezTo>
                    <a:pt x="538" y="738"/>
                    <a:pt x="538" y="738"/>
                    <a:pt x="538" y="738"/>
                  </a:cubicBezTo>
                  <a:cubicBezTo>
                    <a:pt x="538" y="758"/>
                    <a:pt x="521" y="775"/>
                    <a:pt x="500" y="775"/>
                  </a:cubicBezTo>
                  <a:close/>
                  <a:moveTo>
                    <a:pt x="550" y="12"/>
                  </a:moveTo>
                  <a:cubicBezTo>
                    <a:pt x="500" y="12"/>
                    <a:pt x="500" y="12"/>
                    <a:pt x="500" y="12"/>
                  </a:cubicBezTo>
                  <a:cubicBezTo>
                    <a:pt x="497" y="12"/>
                    <a:pt x="494" y="10"/>
                    <a:pt x="494" y="6"/>
                  </a:cubicBezTo>
                  <a:cubicBezTo>
                    <a:pt x="494" y="3"/>
                    <a:pt x="497" y="0"/>
                    <a:pt x="500" y="0"/>
                  </a:cubicBezTo>
                  <a:cubicBezTo>
                    <a:pt x="550" y="0"/>
                    <a:pt x="550" y="0"/>
                    <a:pt x="550" y="0"/>
                  </a:cubicBezTo>
                  <a:cubicBezTo>
                    <a:pt x="554" y="0"/>
                    <a:pt x="557" y="3"/>
                    <a:pt x="557" y="6"/>
                  </a:cubicBezTo>
                  <a:cubicBezTo>
                    <a:pt x="557" y="10"/>
                    <a:pt x="554" y="12"/>
                    <a:pt x="550"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69" name="Freeform 64"/>
            <p:cNvSpPr>
              <a:spLocks noEditPoints="1"/>
            </p:cNvSpPr>
            <p:nvPr/>
          </p:nvSpPr>
          <p:spPr bwMode="auto">
            <a:xfrm>
              <a:off x="3434" y="667"/>
              <a:ext cx="252" cy="252"/>
            </a:xfrm>
            <a:custGeom>
              <a:avLst/>
              <a:gdLst>
                <a:gd name="T0" fmla="*/ 6 w 106"/>
                <a:gd name="T1" fmla="*/ 62 h 106"/>
                <a:gd name="T2" fmla="*/ 0 w 106"/>
                <a:gd name="T3" fmla="*/ 56 h 106"/>
                <a:gd name="T4" fmla="*/ 0 w 106"/>
                <a:gd name="T5" fmla="*/ 6 h 106"/>
                <a:gd name="T6" fmla="*/ 6 w 106"/>
                <a:gd name="T7" fmla="*/ 0 h 106"/>
                <a:gd name="T8" fmla="*/ 13 w 106"/>
                <a:gd name="T9" fmla="*/ 6 h 106"/>
                <a:gd name="T10" fmla="*/ 13 w 106"/>
                <a:gd name="T11" fmla="*/ 56 h 106"/>
                <a:gd name="T12" fmla="*/ 6 w 106"/>
                <a:gd name="T13" fmla="*/ 62 h 106"/>
                <a:gd name="T14" fmla="*/ 100 w 106"/>
                <a:gd name="T15" fmla="*/ 106 h 106"/>
                <a:gd name="T16" fmla="*/ 50 w 106"/>
                <a:gd name="T17" fmla="*/ 106 h 106"/>
                <a:gd name="T18" fmla="*/ 44 w 106"/>
                <a:gd name="T19" fmla="*/ 100 h 106"/>
                <a:gd name="T20" fmla="*/ 50 w 106"/>
                <a:gd name="T21" fmla="*/ 94 h 106"/>
                <a:gd name="T22" fmla="*/ 100 w 106"/>
                <a:gd name="T23" fmla="*/ 94 h 106"/>
                <a:gd name="T24" fmla="*/ 106 w 106"/>
                <a:gd name="T25" fmla="*/ 100 h 106"/>
                <a:gd name="T26" fmla="*/ 100 w 106"/>
                <a:gd name="T2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6" y="62"/>
                  </a:moveTo>
                  <a:cubicBezTo>
                    <a:pt x="3" y="62"/>
                    <a:pt x="0" y="60"/>
                    <a:pt x="0" y="56"/>
                  </a:cubicBezTo>
                  <a:cubicBezTo>
                    <a:pt x="0" y="6"/>
                    <a:pt x="0" y="6"/>
                    <a:pt x="0" y="6"/>
                  </a:cubicBezTo>
                  <a:cubicBezTo>
                    <a:pt x="0" y="3"/>
                    <a:pt x="3" y="0"/>
                    <a:pt x="6" y="0"/>
                  </a:cubicBezTo>
                  <a:cubicBezTo>
                    <a:pt x="10" y="0"/>
                    <a:pt x="13" y="3"/>
                    <a:pt x="13" y="6"/>
                  </a:cubicBezTo>
                  <a:cubicBezTo>
                    <a:pt x="13" y="56"/>
                    <a:pt x="13" y="56"/>
                    <a:pt x="13" y="56"/>
                  </a:cubicBezTo>
                  <a:cubicBezTo>
                    <a:pt x="13" y="60"/>
                    <a:pt x="10" y="62"/>
                    <a:pt x="6" y="62"/>
                  </a:cubicBezTo>
                  <a:close/>
                  <a:moveTo>
                    <a:pt x="100" y="106"/>
                  </a:moveTo>
                  <a:cubicBezTo>
                    <a:pt x="50" y="106"/>
                    <a:pt x="50" y="106"/>
                    <a:pt x="50" y="106"/>
                  </a:cubicBezTo>
                  <a:cubicBezTo>
                    <a:pt x="47" y="106"/>
                    <a:pt x="44" y="103"/>
                    <a:pt x="44" y="100"/>
                  </a:cubicBezTo>
                  <a:cubicBezTo>
                    <a:pt x="44" y="97"/>
                    <a:pt x="47" y="94"/>
                    <a:pt x="50" y="94"/>
                  </a:cubicBezTo>
                  <a:cubicBezTo>
                    <a:pt x="100" y="94"/>
                    <a:pt x="100" y="94"/>
                    <a:pt x="100" y="94"/>
                  </a:cubicBezTo>
                  <a:cubicBezTo>
                    <a:pt x="104" y="94"/>
                    <a:pt x="106" y="97"/>
                    <a:pt x="106" y="100"/>
                  </a:cubicBezTo>
                  <a:cubicBezTo>
                    <a:pt x="106" y="103"/>
                    <a:pt x="104" y="106"/>
                    <a:pt x="100" y="1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0" name="Freeform 65"/>
            <p:cNvSpPr>
              <a:spLocks noEditPoints="1"/>
            </p:cNvSpPr>
            <p:nvPr/>
          </p:nvSpPr>
          <p:spPr bwMode="auto">
            <a:xfrm>
              <a:off x="2362" y="831"/>
              <a:ext cx="1265" cy="567"/>
            </a:xfrm>
            <a:custGeom>
              <a:avLst/>
              <a:gdLst>
                <a:gd name="T0" fmla="*/ 525 w 531"/>
                <a:gd name="T1" fmla="*/ 62 h 238"/>
                <a:gd name="T2" fmla="*/ 519 w 531"/>
                <a:gd name="T3" fmla="*/ 56 h 238"/>
                <a:gd name="T4" fmla="*/ 519 w 531"/>
                <a:gd name="T5" fmla="*/ 6 h 238"/>
                <a:gd name="T6" fmla="*/ 525 w 531"/>
                <a:gd name="T7" fmla="*/ 0 h 238"/>
                <a:gd name="T8" fmla="*/ 531 w 531"/>
                <a:gd name="T9" fmla="*/ 6 h 238"/>
                <a:gd name="T10" fmla="*/ 531 w 531"/>
                <a:gd name="T11" fmla="*/ 56 h 238"/>
                <a:gd name="T12" fmla="*/ 525 w 531"/>
                <a:gd name="T13" fmla="*/ 62 h 238"/>
                <a:gd name="T14" fmla="*/ 6 w 531"/>
                <a:gd name="T15" fmla="*/ 237 h 238"/>
                <a:gd name="T16" fmla="*/ 0 w 531"/>
                <a:gd name="T17" fmla="*/ 231 h 238"/>
                <a:gd name="T18" fmla="*/ 2 w 531"/>
                <a:gd name="T19" fmla="*/ 227 h 238"/>
                <a:gd name="T20" fmla="*/ 89 w 531"/>
                <a:gd name="T21" fmla="*/ 115 h 238"/>
                <a:gd name="T22" fmla="*/ 94 w 531"/>
                <a:gd name="T23" fmla="*/ 112 h 238"/>
                <a:gd name="T24" fmla="*/ 99 w 531"/>
                <a:gd name="T25" fmla="*/ 114 h 238"/>
                <a:gd name="T26" fmla="*/ 194 w 531"/>
                <a:gd name="T27" fmla="*/ 221 h 238"/>
                <a:gd name="T28" fmla="*/ 277 w 531"/>
                <a:gd name="T29" fmla="*/ 115 h 238"/>
                <a:gd name="T30" fmla="*/ 285 w 531"/>
                <a:gd name="T31" fmla="*/ 113 h 238"/>
                <a:gd name="T32" fmla="*/ 287 w 531"/>
                <a:gd name="T33" fmla="*/ 122 h 238"/>
                <a:gd name="T34" fmla="*/ 286 w 531"/>
                <a:gd name="T35" fmla="*/ 122 h 238"/>
                <a:gd name="T36" fmla="*/ 199 w 531"/>
                <a:gd name="T37" fmla="*/ 235 h 238"/>
                <a:gd name="T38" fmla="*/ 190 w 531"/>
                <a:gd name="T39" fmla="*/ 236 h 238"/>
                <a:gd name="T40" fmla="*/ 189 w 531"/>
                <a:gd name="T41" fmla="*/ 235 h 238"/>
                <a:gd name="T42" fmla="*/ 94 w 531"/>
                <a:gd name="T43" fmla="*/ 128 h 238"/>
                <a:gd name="T44" fmla="*/ 11 w 531"/>
                <a:gd name="T45" fmla="*/ 235 h 238"/>
                <a:gd name="T46" fmla="*/ 6 w 531"/>
                <a:gd name="T4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 h="238">
                  <a:moveTo>
                    <a:pt x="525" y="62"/>
                  </a:moveTo>
                  <a:cubicBezTo>
                    <a:pt x="522" y="62"/>
                    <a:pt x="519" y="59"/>
                    <a:pt x="519" y="56"/>
                  </a:cubicBezTo>
                  <a:cubicBezTo>
                    <a:pt x="519" y="6"/>
                    <a:pt x="519" y="6"/>
                    <a:pt x="519" y="6"/>
                  </a:cubicBezTo>
                  <a:cubicBezTo>
                    <a:pt x="519" y="3"/>
                    <a:pt x="522" y="0"/>
                    <a:pt x="525" y="0"/>
                  </a:cubicBezTo>
                  <a:cubicBezTo>
                    <a:pt x="529" y="0"/>
                    <a:pt x="531" y="3"/>
                    <a:pt x="531" y="6"/>
                  </a:cubicBezTo>
                  <a:cubicBezTo>
                    <a:pt x="531" y="56"/>
                    <a:pt x="531" y="56"/>
                    <a:pt x="531" y="56"/>
                  </a:cubicBezTo>
                  <a:cubicBezTo>
                    <a:pt x="531" y="59"/>
                    <a:pt x="529" y="62"/>
                    <a:pt x="525" y="62"/>
                  </a:cubicBezTo>
                  <a:close/>
                  <a:moveTo>
                    <a:pt x="6" y="237"/>
                  </a:moveTo>
                  <a:cubicBezTo>
                    <a:pt x="3" y="237"/>
                    <a:pt x="0" y="234"/>
                    <a:pt x="0" y="231"/>
                  </a:cubicBezTo>
                  <a:cubicBezTo>
                    <a:pt x="0" y="230"/>
                    <a:pt x="1" y="228"/>
                    <a:pt x="2" y="227"/>
                  </a:cubicBezTo>
                  <a:cubicBezTo>
                    <a:pt x="89" y="115"/>
                    <a:pt x="89" y="115"/>
                    <a:pt x="89" y="115"/>
                  </a:cubicBezTo>
                  <a:cubicBezTo>
                    <a:pt x="90" y="113"/>
                    <a:pt x="92" y="112"/>
                    <a:pt x="94" y="112"/>
                  </a:cubicBezTo>
                  <a:cubicBezTo>
                    <a:pt x="96" y="112"/>
                    <a:pt x="97" y="113"/>
                    <a:pt x="99" y="114"/>
                  </a:cubicBezTo>
                  <a:cubicBezTo>
                    <a:pt x="194" y="221"/>
                    <a:pt x="194" y="221"/>
                    <a:pt x="194" y="221"/>
                  </a:cubicBezTo>
                  <a:cubicBezTo>
                    <a:pt x="277" y="115"/>
                    <a:pt x="277" y="115"/>
                    <a:pt x="277" y="115"/>
                  </a:cubicBezTo>
                  <a:cubicBezTo>
                    <a:pt x="279" y="112"/>
                    <a:pt x="282" y="111"/>
                    <a:pt x="285" y="113"/>
                  </a:cubicBezTo>
                  <a:cubicBezTo>
                    <a:pt x="288" y="115"/>
                    <a:pt x="289" y="119"/>
                    <a:pt x="287" y="122"/>
                  </a:cubicBezTo>
                  <a:cubicBezTo>
                    <a:pt x="287" y="122"/>
                    <a:pt x="287" y="122"/>
                    <a:pt x="286" y="122"/>
                  </a:cubicBezTo>
                  <a:cubicBezTo>
                    <a:pt x="199" y="235"/>
                    <a:pt x="199" y="235"/>
                    <a:pt x="199" y="235"/>
                  </a:cubicBezTo>
                  <a:cubicBezTo>
                    <a:pt x="197" y="238"/>
                    <a:pt x="193" y="238"/>
                    <a:pt x="190" y="236"/>
                  </a:cubicBezTo>
                  <a:cubicBezTo>
                    <a:pt x="190" y="236"/>
                    <a:pt x="190" y="235"/>
                    <a:pt x="189" y="235"/>
                  </a:cubicBezTo>
                  <a:cubicBezTo>
                    <a:pt x="94" y="128"/>
                    <a:pt x="94" y="128"/>
                    <a:pt x="94" y="128"/>
                  </a:cubicBezTo>
                  <a:cubicBezTo>
                    <a:pt x="11" y="235"/>
                    <a:pt x="11" y="235"/>
                    <a:pt x="11" y="235"/>
                  </a:cubicBezTo>
                  <a:cubicBezTo>
                    <a:pt x="10" y="236"/>
                    <a:pt x="8" y="237"/>
                    <a:pt x="6" y="2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1" name="Oval 66"/>
            <p:cNvSpPr>
              <a:spLocks noChangeArrowheads="1"/>
            </p:cNvSpPr>
            <p:nvPr/>
          </p:nvSpPr>
          <p:spPr bwMode="auto">
            <a:xfrm>
              <a:off x="2333" y="1336"/>
              <a:ext cx="88"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2" name="Freeform 67"/>
            <p:cNvSpPr>
              <a:spLocks noEditPoints="1"/>
            </p:cNvSpPr>
            <p:nvPr/>
          </p:nvSpPr>
          <p:spPr bwMode="auto">
            <a:xfrm>
              <a:off x="2317" y="1321"/>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4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2" y="50"/>
                    <a:pt x="0" y="39"/>
                    <a:pt x="0" y="25"/>
                  </a:cubicBezTo>
                  <a:cubicBezTo>
                    <a:pt x="0" y="11"/>
                    <a:pt x="12" y="0"/>
                    <a:pt x="25" y="0"/>
                  </a:cubicBezTo>
                  <a:cubicBezTo>
                    <a:pt x="39" y="0"/>
                    <a:pt x="50" y="11"/>
                    <a:pt x="50" y="25"/>
                  </a:cubicBezTo>
                  <a:cubicBezTo>
                    <a:pt x="50" y="39"/>
                    <a:pt x="39" y="50"/>
                    <a:pt x="25" y="50"/>
                  </a:cubicBezTo>
                  <a:close/>
                  <a:moveTo>
                    <a:pt x="25" y="12"/>
                  </a:moveTo>
                  <a:cubicBezTo>
                    <a:pt x="19" y="13"/>
                    <a:pt x="13" y="19"/>
                    <a:pt x="14" y="26"/>
                  </a:cubicBezTo>
                  <a:cubicBezTo>
                    <a:pt x="14" y="32"/>
                    <a:pt x="19" y="37"/>
                    <a:pt x="25" y="37"/>
                  </a:cubicBezTo>
                  <a:cubicBezTo>
                    <a:pt x="32" y="37"/>
                    <a:pt x="38" y="31"/>
                    <a:pt x="37" y="24"/>
                  </a:cubicBezTo>
                  <a:cubicBezTo>
                    <a:pt x="37" y="18"/>
                    <a:pt x="32"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3" name="Oval 68"/>
            <p:cNvSpPr>
              <a:spLocks noChangeArrowheads="1"/>
            </p:cNvSpPr>
            <p:nvPr/>
          </p:nvSpPr>
          <p:spPr bwMode="auto">
            <a:xfrm>
              <a:off x="2779" y="1336"/>
              <a:ext cx="90" cy="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4" name="Freeform 69"/>
            <p:cNvSpPr>
              <a:spLocks noEditPoints="1"/>
            </p:cNvSpPr>
            <p:nvPr/>
          </p:nvSpPr>
          <p:spPr bwMode="auto">
            <a:xfrm>
              <a:off x="2764" y="1321"/>
              <a:ext cx="120"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2 h 50"/>
                <a:gd name="T12" fmla="*/ 13 w 50"/>
                <a:gd name="T13" fmla="*/ 26 h 50"/>
                <a:gd name="T14" fmla="*/ 25 w 50"/>
                <a:gd name="T15" fmla="*/ 37 h 50"/>
                <a:gd name="T16" fmla="*/ 37 w 50"/>
                <a:gd name="T17" fmla="*/ 24 h 50"/>
                <a:gd name="T18" fmla="*/ 25 w 50"/>
                <a:gd name="T19"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1"/>
                    <a:pt x="11" y="0"/>
                    <a:pt x="25" y="0"/>
                  </a:cubicBezTo>
                  <a:cubicBezTo>
                    <a:pt x="39" y="0"/>
                    <a:pt x="50" y="11"/>
                    <a:pt x="50" y="25"/>
                  </a:cubicBezTo>
                  <a:cubicBezTo>
                    <a:pt x="50" y="39"/>
                    <a:pt x="39" y="50"/>
                    <a:pt x="25" y="50"/>
                  </a:cubicBezTo>
                  <a:close/>
                  <a:moveTo>
                    <a:pt x="25" y="12"/>
                  </a:moveTo>
                  <a:cubicBezTo>
                    <a:pt x="18" y="13"/>
                    <a:pt x="13" y="19"/>
                    <a:pt x="13" y="26"/>
                  </a:cubicBezTo>
                  <a:cubicBezTo>
                    <a:pt x="13" y="32"/>
                    <a:pt x="19" y="37"/>
                    <a:pt x="25" y="37"/>
                  </a:cubicBezTo>
                  <a:cubicBezTo>
                    <a:pt x="32" y="37"/>
                    <a:pt x="37" y="31"/>
                    <a:pt x="37" y="24"/>
                  </a:cubicBezTo>
                  <a:cubicBezTo>
                    <a:pt x="37" y="18"/>
                    <a:pt x="31" y="13"/>
                    <a:pt x="25"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5" name="Oval 70"/>
            <p:cNvSpPr>
              <a:spLocks noChangeArrowheads="1"/>
            </p:cNvSpPr>
            <p:nvPr/>
          </p:nvSpPr>
          <p:spPr bwMode="auto">
            <a:xfrm>
              <a:off x="2541" y="1069"/>
              <a:ext cx="90"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6" name="Freeform 71"/>
            <p:cNvSpPr>
              <a:spLocks noEditPoints="1"/>
            </p:cNvSpPr>
            <p:nvPr/>
          </p:nvSpPr>
          <p:spPr bwMode="auto">
            <a:xfrm>
              <a:off x="2526" y="1053"/>
              <a:ext cx="119" cy="119"/>
            </a:xfrm>
            <a:custGeom>
              <a:avLst/>
              <a:gdLst>
                <a:gd name="T0" fmla="*/ 25 w 50"/>
                <a:gd name="T1" fmla="*/ 50 h 50"/>
                <a:gd name="T2" fmla="*/ 0 w 50"/>
                <a:gd name="T3" fmla="*/ 25 h 50"/>
                <a:gd name="T4" fmla="*/ 25 w 50"/>
                <a:gd name="T5" fmla="*/ 0 h 50"/>
                <a:gd name="T6" fmla="*/ 50 w 50"/>
                <a:gd name="T7" fmla="*/ 25 h 50"/>
                <a:gd name="T8" fmla="*/ 25 w 50"/>
                <a:gd name="T9" fmla="*/ 50 h 50"/>
                <a:gd name="T10" fmla="*/ 25 w 50"/>
                <a:gd name="T11" fmla="*/ 13 h 50"/>
                <a:gd name="T12" fmla="*/ 13 w 50"/>
                <a:gd name="T13" fmla="*/ 26 h 50"/>
                <a:gd name="T14" fmla="*/ 25 w 50"/>
                <a:gd name="T15" fmla="*/ 38 h 50"/>
                <a:gd name="T16" fmla="*/ 37 w 50"/>
                <a:gd name="T17" fmla="*/ 25 h 50"/>
                <a:gd name="T18" fmla="*/ 25 w 50"/>
                <a:gd name="T19" fmla="*/ 1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50"/>
                  </a:moveTo>
                  <a:cubicBezTo>
                    <a:pt x="11" y="50"/>
                    <a:pt x="0" y="39"/>
                    <a:pt x="0" y="25"/>
                  </a:cubicBezTo>
                  <a:cubicBezTo>
                    <a:pt x="0" y="12"/>
                    <a:pt x="11" y="0"/>
                    <a:pt x="25" y="0"/>
                  </a:cubicBezTo>
                  <a:cubicBezTo>
                    <a:pt x="39" y="0"/>
                    <a:pt x="50" y="12"/>
                    <a:pt x="50" y="25"/>
                  </a:cubicBezTo>
                  <a:cubicBezTo>
                    <a:pt x="50" y="39"/>
                    <a:pt x="39" y="50"/>
                    <a:pt x="25" y="50"/>
                  </a:cubicBezTo>
                  <a:close/>
                  <a:moveTo>
                    <a:pt x="25" y="13"/>
                  </a:moveTo>
                  <a:cubicBezTo>
                    <a:pt x="18" y="13"/>
                    <a:pt x="13" y="19"/>
                    <a:pt x="13" y="26"/>
                  </a:cubicBezTo>
                  <a:cubicBezTo>
                    <a:pt x="13" y="33"/>
                    <a:pt x="19" y="38"/>
                    <a:pt x="25" y="38"/>
                  </a:cubicBezTo>
                  <a:cubicBezTo>
                    <a:pt x="32" y="38"/>
                    <a:pt x="37" y="32"/>
                    <a:pt x="37" y="25"/>
                  </a:cubicBezTo>
                  <a:cubicBezTo>
                    <a:pt x="37" y="18"/>
                    <a:pt x="31" y="13"/>
                    <a:pt x="2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7" name="Oval 72"/>
            <p:cNvSpPr>
              <a:spLocks noChangeArrowheads="1"/>
            </p:cNvSpPr>
            <p:nvPr/>
          </p:nvSpPr>
          <p:spPr bwMode="auto">
            <a:xfrm>
              <a:off x="2988" y="1069"/>
              <a:ext cx="89"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8" name="Freeform 73"/>
            <p:cNvSpPr>
              <a:spLocks noEditPoints="1"/>
            </p:cNvSpPr>
            <p:nvPr/>
          </p:nvSpPr>
          <p:spPr bwMode="auto">
            <a:xfrm>
              <a:off x="2333" y="1053"/>
              <a:ext cx="863" cy="1220"/>
            </a:xfrm>
            <a:custGeom>
              <a:avLst/>
              <a:gdLst>
                <a:gd name="T0" fmla="*/ 293 w 362"/>
                <a:gd name="T1" fmla="*/ 50 h 513"/>
                <a:gd name="T2" fmla="*/ 268 w 362"/>
                <a:gd name="T3" fmla="*/ 25 h 513"/>
                <a:gd name="T4" fmla="*/ 293 w 362"/>
                <a:gd name="T5" fmla="*/ 0 h 513"/>
                <a:gd name="T6" fmla="*/ 318 w 362"/>
                <a:gd name="T7" fmla="*/ 25 h 513"/>
                <a:gd name="T8" fmla="*/ 293 w 362"/>
                <a:gd name="T9" fmla="*/ 50 h 513"/>
                <a:gd name="T10" fmla="*/ 293 w 362"/>
                <a:gd name="T11" fmla="*/ 13 h 513"/>
                <a:gd name="T12" fmla="*/ 282 w 362"/>
                <a:gd name="T13" fmla="*/ 26 h 513"/>
                <a:gd name="T14" fmla="*/ 293 w 362"/>
                <a:gd name="T15" fmla="*/ 38 h 513"/>
                <a:gd name="T16" fmla="*/ 305 w 362"/>
                <a:gd name="T17" fmla="*/ 25 h 513"/>
                <a:gd name="T18" fmla="*/ 293 w 362"/>
                <a:gd name="T19" fmla="*/ 13 h 513"/>
                <a:gd name="T20" fmla="*/ 281 w 362"/>
                <a:gd name="T21" fmla="*/ 513 h 513"/>
                <a:gd name="T22" fmla="*/ 200 w 362"/>
                <a:gd name="T23" fmla="*/ 432 h 513"/>
                <a:gd name="T24" fmla="*/ 281 w 362"/>
                <a:gd name="T25" fmla="*/ 351 h 513"/>
                <a:gd name="T26" fmla="*/ 362 w 362"/>
                <a:gd name="T27" fmla="*/ 432 h 513"/>
                <a:gd name="T28" fmla="*/ 281 w 362"/>
                <a:gd name="T29" fmla="*/ 513 h 513"/>
                <a:gd name="T30" fmla="*/ 281 w 362"/>
                <a:gd name="T31" fmla="*/ 363 h 513"/>
                <a:gd name="T32" fmla="*/ 212 w 362"/>
                <a:gd name="T33" fmla="*/ 432 h 513"/>
                <a:gd name="T34" fmla="*/ 281 w 362"/>
                <a:gd name="T35" fmla="*/ 501 h 513"/>
                <a:gd name="T36" fmla="*/ 350 w 362"/>
                <a:gd name="T37" fmla="*/ 432 h 513"/>
                <a:gd name="T38" fmla="*/ 281 w 362"/>
                <a:gd name="T39" fmla="*/ 363 h 513"/>
                <a:gd name="T40" fmla="*/ 306 w 362"/>
                <a:gd name="T41" fmla="*/ 250 h 513"/>
                <a:gd name="T42" fmla="*/ 6 w 362"/>
                <a:gd name="T43" fmla="*/ 250 h 513"/>
                <a:gd name="T44" fmla="*/ 0 w 362"/>
                <a:gd name="T45" fmla="*/ 244 h 513"/>
                <a:gd name="T46" fmla="*/ 6 w 362"/>
                <a:gd name="T47" fmla="*/ 238 h 513"/>
                <a:gd name="T48" fmla="*/ 306 w 362"/>
                <a:gd name="T49" fmla="*/ 238 h 513"/>
                <a:gd name="T50" fmla="*/ 312 w 362"/>
                <a:gd name="T51" fmla="*/ 244 h 513"/>
                <a:gd name="T52" fmla="*/ 306 w 362"/>
                <a:gd name="T53" fmla="*/ 250 h 513"/>
                <a:gd name="T54" fmla="*/ 306 w 362"/>
                <a:gd name="T55" fmla="*/ 313 h 513"/>
                <a:gd name="T56" fmla="*/ 6 w 362"/>
                <a:gd name="T57" fmla="*/ 313 h 513"/>
                <a:gd name="T58" fmla="*/ 0 w 362"/>
                <a:gd name="T59" fmla="*/ 307 h 513"/>
                <a:gd name="T60" fmla="*/ 6 w 362"/>
                <a:gd name="T61" fmla="*/ 301 h 513"/>
                <a:gd name="T62" fmla="*/ 306 w 362"/>
                <a:gd name="T63" fmla="*/ 301 h 513"/>
                <a:gd name="T64" fmla="*/ 312 w 362"/>
                <a:gd name="T65" fmla="*/ 307 h 513"/>
                <a:gd name="T66" fmla="*/ 306 w 362"/>
                <a:gd name="T67" fmla="*/ 3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513">
                  <a:moveTo>
                    <a:pt x="293" y="50"/>
                  </a:moveTo>
                  <a:cubicBezTo>
                    <a:pt x="280" y="50"/>
                    <a:pt x="268" y="39"/>
                    <a:pt x="268" y="25"/>
                  </a:cubicBezTo>
                  <a:cubicBezTo>
                    <a:pt x="268" y="12"/>
                    <a:pt x="280" y="0"/>
                    <a:pt x="293" y="0"/>
                  </a:cubicBezTo>
                  <a:cubicBezTo>
                    <a:pt x="307" y="0"/>
                    <a:pt x="318" y="12"/>
                    <a:pt x="318" y="25"/>
                  </a:cubicBezTo>
                  <a:cubicBezTo>
                    <a:pt x="318" y="39"/>
                    <a:pt x="307" y="50"/>
                    <a:pt x="293" y="50"/>
                  </a:cubicBezTo>
                  <a:close/>
                  <a:moveTo>
                    <a:pt x="293" y="13"/>
                  </a:moveTo>
                  <a:cubicBezTo>
                    <a:pt x="287" y="13"/>
                    <a:pt x="281" y="19"/>
                    <a:pt x="282" y="26"/>
                  </a:cubicBezTo>
                  <a:cubicBezTo>
                    <a:pt x="282" y="33"/>
                    <a:pt x="287" y="38"/>
                    <a:pt x="293" y="38"/>
                  </a:cubicBezTo>
                  <a:cubicBezTo>
                    <a:pt x="300" y="38"/>
                    <a:pt x="306" y="32"/>
                    <a:pt x="305" y="25"/>
                  </a:cubicBezTo>
                  <a:cubicBezTo>
                    <a:pt x="305" y="18"/>
                    <a:pt x="300" y="13"/>
                    <a:pt x="293" y="13"/>
                  </a:cubicBezTo>
                  <a:close/>
                  <a:moveTo>
                    <a:pt x="281" y="513"/>
                  </a:moveTo>
                  <a:cubicBezTo>
                    <a:pt x="236" y="513"/>
                    <a:pt x="200" y="477"/>
                    <a:pt x="200" y="432"/>
                  </a:cubicBezTo>
                  <a:cubicBezTo>
                    <a:pt x="200" y="387"/>
                    <a:pt x="236" y="351"/>
                    <a:pt x="281" y="351"/>
                  </a:cubicBezTo>
                  <a:cubicBezTo>
                    <a:pt x="326" y="351"/>
                    <a:pt x="362" y="387"/>
                    <a:pt x="362" y="432"/>
                  </a:cubicBezTo>
                  <a:cubicBezTo>
                    <a:pt x="362" y="477"/>
                    <a:pt x="326" y="513"/>
                    <a:pt x="281" y="513"/>
                  </a:cubicBezTo>
                  <a:close/>
                  <a:moveTo>
                    <a:pt x="281" y="363"/>
                  </a:moveTo>
                  <a:cubicBezTo>
                    <a:pt x="243" y="363"/>
                    <a:pt x="212" y="394"/>
                    <a:pt x="212" y="432"/>
                  </a:cubicBezTo>
                  <a:cubicBezTo>
                    <a:pt x="212" y="470"/>
                    <a:pt x="243" y="501"/>
                    <a:pt x="281" y="501"/>
                  </a:cubicBezTo>
                  <a:cubicBezTo>
                    <a:pt x="319" y="501"/>
                    <a:pt x="350" y="470"/>
                    <a:pt x="350" y="432"/>
                  </a:cubicBezTo>
                  <a:cubicBezTo>
                    <a:pt x="350" y="394"/>
                    <a:pt x="319" y="363"/>
                    <a:pt x="281" y="363"/>
                  </a:cubicBezTo>
                  <a:close/>
                  <a:moveTo>
                    <a:pt x="306" y="250"/>
                  </a:moveTo>
                  <a:cubicBezTo>
                    <a:pt x="6" y="250"/>
                    <a:pt x="6" y="250"/>
                    <a:pt x="6" y="250"/>
                  </a:cubicBezTo>
                  <a:cubicBezTo>
                    <a:pt x="3" y="250"/>
                    <a:pt x="0" y="248"/>
                    <a:pt x="0" y="244"/>
                  </a:cubicBezTo>
                  <a:cubicBezTo>
                    <a:pt x="0" y="241"/>
                    <a:pt x="3" y="238"/>
                    <a:pt x="6" y="238"/>
                  </a:cubicBezTo>
                  <a:cubicBezTo>
                    <a:pt x="306" y="238"/>
                    <a:pt x="306" y="238"/>
                    <a:pt x="306" y="238"/>
                  </a:cubicBezTo>
                  <a:cubicBezTo>
                    <a:pt x="309" y="238"/>
                    <a:pt x="312" y="241"/>
                    <a:pt x="312" y="244"/>
                  </a:cubicBezTo>
                  <a:cubicBezTo>
                    <a:pt x="312" y="248"/>
                    <a:pt x="309" y="250"/>
                    <a:pt x="306" y="250"/>
                  </a:cubicBezTo>
                  <a:close/>
                  <a:moveTo>
                    <a:pt x="306" y="313"/>
                  </a:moveTo>
                  <a:cubicBezTo>
                    <a:pt x="6" y="313"/>
                    <a:pt x="6" y="313"/>
                    <a:pt x="6" y="313"/>
                  </a:cubicBezTo>
                  <a:cubicBezTo>
                    <a:pt x="3" y="313"/>
                    <a:pt x="0" y="310"/>
                    <a:pt x="0" y="307"/>
                  </a:cubicBezTo>
                  <a:cubicBezTo>
                    <a:pt x="0" y="303"/>
                    <a:pt x="3" y="301"/>
                    <a:pt x="6" y="301"/>
                  </a:cubicBezTo>
                  <a:cubicBezTo>
                    <a:pt x="306" y="301"/>
                    <a:pt x="306" y="301"/>
                    <a:pt x="306" y="301"/>
                  </a:cubicBezTo>
                  <a:cubicBezTo>
                    <a:pt x="309" y="301"/>
                    <a:pt x="312" y="303"/>
                    <a:pt x="312" y="307"/>
                  </a:cubicBezTo>
                  <a:cubicBezTo>
                    <a:pt x="312" y="310"/>
                    <a:pt x="309" y="313"/>
                    <a:pt x="306" y="3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79" name="Freeform 74"/>
            <p:cNvSpPr/>
            <p:nvPr/>
          </p:nvSpPr>
          <p:spPr bwMode="auto">
            <a:xfrm>
              <a:off x="3003" y="1902"/>
              <a:ext cx="195" cy="305"/>
            </a:xfrm>
            <a:custGeom>
              <a:avLst/>
              <a:gdLst>
                <a:gd name="T0" fmla="*/ 53 w 82"/>
                <a:gd name="T1" fmla="*/ 128 h 128"/>
                <a:gd name="T2" fmla="*/ 53 w 82"/>
                <a:gd name="T3" fmla="*/ 128 h 128"/>
                <a:gd name="T4" fmla="*/ 53 w 82"/>
                <a:gd name="T5" fmla="*/ 22 h 128"/>
                <a:gd name="T6" fmla="*/ 0 w 82"/>
                <a:gd name="T7" fmla="*/ 0 h 128"/>
                <a:gd name="T8" fmla="*/ 0 w 82"/>
                <a:gd name="T9" fmla="*/ 75 h 128"/>
                <a:gd name="T10" fmla="*/ 53 w 82"/>
                <a:gd name="T11" fmla="*/ 128 h 128"/>
              </a:gdLst>
              <a:ahLst/>
              <a:cxnLst>
                <a:cxn ang="0">
                  <a:pos x="T0" y="T1"/>
                </a:cxn>
                <a:cxn ang="0">
                  <a:pos x="T2" y="T3"/>
                </a:cxn>
                <a:cxn ang="0">
                  <a:pos x="T4" y="T5"/>
                </a:cxn>
                <a:cxn ang="0">
                  <a:pos x="T6" y="T7"/>
                </a:cxn>
                <a:cxn ang="0">
                  <a:pos x="T8" y="T9"/>
                </a:cxn>
                <a:cxn ang="0">
                  <a:pos x="T10" y="T11"/>
                </a:cxn>
              </a:cxnLst>
              <a:rect l="0" t="0" r="r" b="b"/>
              <a:pathLst>
                <a:path w="82" h="128">
                  <a:moveTo>
                    <a:pt x="53" y="128"/>
                  </a:moveTo>
                  <a:cubicBezTo>
                    <a:pt x="53" y="128"/>
                    <a:pt x="53" y="128"/>
                    <a:pt x="53" y="128"/>
                  </a:cubicBezTo>
                  <a:cubicBezTo>
                    <a:pt x="82" y="98"/>
                    <a:pt x="82" y="51"/>
                    <a:pt x="53" y="22"/>
                  </a:cubicBezTo>
                  <a:cubicBezTo>
                    <a:pt x="39" y="8"/>
                    <a:pt x="20" y="0"/>
                    <a:pt x="0" y="0"/>
                  </a:cubicBezTo>
                  <a:cubicBezTo>
                    <a:pt x="0" y="75"/>
                    <a:pt x="0" y="75"/>
                    <a:pt x="0" y="75"/>
                  </a:cubicBezTo>
                  <a:lnTo>
                    <a:pt x="53" y="128"/>
                  </a:ln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0" name="Freeform 75"/>
            <p:cNvSpPr>
              <a:spLocks noEditPoints="1"/>
            </p:cNvSpPr>
            <p:nvPr/>
          </p:nvSpPr>
          <p:spPr bwMode="auto">
            <a:xfrm>
              <a:off x="2988" y="1888"/>
              <a:ext cx="208" cy="333"/>
            </a:xfrm>
            <a:custGeom>
              <a:avLst/>
              <a:gdLst>
                <a:gd name="T0" fmla="*/ 59 w 87"/>
                <a:gd name="T1" fmla="*/ 140 h 140"/>
                <a:gd name="T2" fmla="*/ 55 w 87"/>
                <a:gd name="T3" fmla="*/ 138 h 140"/>
                <a:gd name="T4" fmla="*/ 2 w 87"/>
                <a:gd name="T5" fmla="*/ 85 h 140"/>
                <a:gd name="T6" fmla="*/ 0 w 87"/>
                <a:gd name="T7" fmla="*/ 81 h 140"/>
                <a:gd name="T8" fmla="*/ 0 w 87"/>
                <a:gd name="T9" fmla="*/ 6 h 140"/>
                <a:gd name="T10" fmla="*/ 6 w 87"/>
                <a:gd name="T11" fmla="*/ 0 h 140"/>
                <a:gd name="T12" fmla="*/ 87 w 87"/>
                <a:gd name="T13" fmla="*/ 81 h 140"/>
                <a:gd name="T14" fmla="*/ 63 w 87"/>
                <a:gd name="T15" fmla="*/ 138 h 140"/>
                <a:gd name="T16" fmla="*/ 59 w 87"/>
                <a:gd name="T17" fmla="*/ 140 h 140"/>
                <a:gd name="T18" fmla="*/ 12 w 87"/>
                <a:gd name="T19" fmla="*/ 78 h 140"/>
                <a:gd name="T20" fmla="*/ 59 w 87"/>
                <a:gd name="T21" fmla="*/ 125 h 140"/>
                <a:gd name="T22" fmla="*/ 75 w 87"/>
                <a:gd name="T23" fmla="*/ 81 h 140"/>
                <a:gd name="T24" fmla="*/ 12 w 87"/>
                <a:gd name="T25" fmla="*/ 12 h 140"/>
                <a:gd name="T26" fmla="*/ 12 w 87"/>
                <a:gd name="T27"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40">
                  <a:moveTo>
                    <a:pt x="59" y="140"/>
                  </a:moveTo>
                  <a:cubicBezTo>
                    <a:pt x="57" y="140"/>
                    <a:pt x="56" y="139"/>
                    <a:pt x="55" y="138"/>
                  </a:cubicBezTo>
                  <a:cubicBezTo>
                    <a:pt x="2" y="85"/>
                    <a:pt x="2" y="85"/>
                    <a:pt x="2" y="85"/>
                  </a:cubicBezTo>
                  <a:cubicBezTo>
                    <a:pt x="0" y="84"/>
                    <a:pt x="0" y="82"/>
                    <a:pt x="0" y="81"/>
                  </a:cubicBezTo>
                  <a:cubicBezTo>
                    <a:pt x="0" y="6"/>
                    <a:pt x="0" y="6"/>
                    <a:pt x="0" y="6"/>
                  </a:cubicBezTo>
                  <a:cubicBezTo>
                    <a:pt x="0" y="2"/>
                    <a:pt x="3" y="0"/>
                    <a:pt x="6" y="0"/>
                  </a:cubicBezTo>
                  <a:cubicBezTo>
                    <a:pt x="51" y="0"/>
                    <a:pt x="87" y="36"/>
                    <a:pt x="87" y="81"/>
                  </a:cubicBezTo>
                  <a:cubicBezTo>
                    <a:pt x="87" y="102"/>
                    <a:pt x="79" y="123"/>
                    <a:pt x="63" y="138"/>
                  </a:cubicBezTo>
                  <a:cubicBezTo>
                    <a:pt x="62" y="139"/>
                    <a:pt x="61" y="140"/>
                    <a:pt x="59" y="140"/>
                  </a:cubicBezTo>
                  <a:close/>
                  <a:moveTo>
                    <a:pt x="12" y="78"/>
                  </a:moveTo>
                  <a:cubicBezTo>
                    <a:pt x="59" y="125"/>
                    <a:pt x="59" y="125"/>
                    <a:pt x="59" y="125"/>
                  </a:cubicBezTo>
                  <a:cubicBezTo>
                    <a:pt x="69" y="112"/>
                    <a:pt x="75" y="97"/>
                    <a:pt x="75" y="81"/>
                  </a:cubicBezTo>
                  <a:cubicBezTo>
                    <a:pt x="75" y="45"/>
                    <a:pt x="48" y="16"/>
                    <a:pt x="12" y="12"/>
                  </a:cubicBez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1" name="Freeform 76"/>
            <p:cNvSpPr/>
            <p:nvPr/>
          </p:nvSpPr>
          <p:spPr bwMode="auto">
            <a:xfrm>
              <a:off x="2824" y="2081"/>
              <a:ext cx="305" cy="178"/>
            </a:xfrm>
            <a:custGeom>
              <a:avLst/>
              <a:gdLst>
                <a:gd name="T0" fmla="*/ 75 w 128"/>
                <a:gd name="T1" fmla="*/ 75 h 75"/>
                <a:gd name="T2" fmla="*/ 128 w 128"/>
                <a:gd name="T3" fmla="*/ 53 h 75"/>
                <a:gd name="T4" fmla="*/ 75 w 128"/>
                <a:gd name="T5" fmla="*/ 0 h 75"/>
                <a:gd name="T6" fmla="*/ 0 w 128"/>
                <a:gd name="T7" fmla="*/ 0 h 75"/>
                <a:gd name="T8" fmla="*/ 75 w 128"/>
                <a:gd name="T9" fmla="*/ 75 h 75"/>
              </a:gdLst>
              <a:ahLst/>
              <a:cxnLst>
                <a:cxn ang="0">
                  <a:pos x="T0" y="T1"/>
                </a:cxn>
                <a:cxn ang="0">
                  <a:pos x="T2" y="T3"/>
                </a:cxn>
                <a:cxn ang="0">
                  <a:pos x="T4" y="T5"/>
                </a:cxn>
                <a:cxn ang="0">
                  <a:pos x="T6" y="T7"/>
                </a:cxn>
                <a:cxn ang="0">
                  <a:pos x="T8" y="T9"/>
                </a:cxn>
              </a:cxnLst>
              <a:rect l="0" t="0" r="r" b="b"/>
              <a:pathLst>
                <a:path w="128" h="75">
                  <a:moveTo>
                    <a:pt x="75" y="75"/>
                  </a:moveTo>
                  <a:cubicBezTo>
                    <a:pt x="95" y="75"/>
                    <a:pt x="114" y="67"/>
                    <a:pt x="128" y="53"/>
                  </a:cubicBezTo>
                  <a:cubicBezTo>
                    <a:pt x="75" y="0"/>
                    <a:pt x="75" y="0"/>
                    <a:pt x="75" y="0"/>
                  </a:cubicBezTo>
                  <a:cubicBezTo>
                    <a:pt x="0" y="0"/>
                    <a:pt x="0" y="0"/>
                    <a:pt x="0" y="0"/>
                  </a:cubicBezTo>
                  <a:cubicBezTo>
                    <a:pt x="0" y="41"/>
                    <a:pt x="34" y="75"/>
                    <a:pt x="75" y="75"/>
                  </a:cubicBezTo>
                  <a:close/>
                </a:path>
              </a:pathLst>
            </a:custGeom>
            <a:solidFill>
              <a:srgbClr val="F3693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2" name="Freeform 77"/>
            <p:cNvSpPr>
              <a:spLocks noEditPoints="1"/>
            </p:cNvSpPr>
            <p:nvPr/>
          </p:nvSpPr>
          <p:spPr bwMode="auto">
            <a:xfrm>
              <a:off x="2810" y="2066"/>
              <a:ext cx="336" cy="207"/>
            </a:xfrm>
            <a:custGeom>
              <a:avLst/>
              <a:gdLst>
                <a:gd name="T0" fmla="*/ 81 w 141"/>
                <a:gd name="T1" fmla="*/ 87 h 87"/>
                <a:gd name="T2" fmla="*/ 0 w 141"/>
                <a:gd name="T3" fmla="*/ 6 h 87"/>
                <a:gd name="T4" fmla="*/ 6 w 141"/>
                <a:gd name="T5" fmla="*/ 0 h 87"/>
                <a:gd name="T6" fmla="*/ 81 w 141"/>
                <a:gd name="T7" fmla="*/ 0 h 87"/>
                <a:gd name="T8" fmla="*/ 85 w 141"/>
                <a:gd name="T9" fmla="*/ 1 h 87"/>
                <a:gd name="T10" fmla="*/ 138 w 141"/>
                <a:gd name="T11" fmla="*/ 54 h 87"/>
                <a:gd name="T12" fmla="*/ 138 w 141"/>
                <a:gd name="T13" fmla="*/ 63 h 87"/>
                <a:gd name="T14" fmla="*/ 138 w 141"/>
                <a:gd name="T15" fmla="*/ 63 h 87"/>
                <a:gd name="T16" fmla="*/ 81 w 141"/>
                <a:gd name="T17" fmla="*/ 87 h 87"/>
                <a:gd name="T18" fmla="*/ 13 w 141"/>
                <a:gd name="T19" fmla="*/ 12 h 87"/>
                <a:gd name="T20" fmla="*/ 81 w 141"/>
                <a:gd name="T21" fmla="*/ 75 h 87"/>
                <a:gd name="T22" fmla="*/ 125 w 141"/>
                <a:gd name="T23" fmla="*/ 59 h 87"/>
                <a:gd name="T24" fmla="*/ 78 w 141"/>
                <a:gd name="T25" fmla="*/ 12 h 87"/>
                <a:gd name="T26" fmla="*/ 13 w 141"/>
                <a:gd name="T27"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87">
                  <a:moveTo>
                    <a:pt x="81" y="87"/>
                  </a:moveTo>
                  <a:cubicBezTo>
                    <a:pt x="36" y="87"/>
                    <a:pt x="0" y="51"/>
                    <a:pt x="0" y="6"/>
                  </a:cubicBezTo>
                  <a:cubicBezTo>
                    <a:pt x="0" y="2"/>
                    <a:pt x="3" y="0"/>
                    <a:pt x="6" y="0"/>
                  </a:cubicBezTo>
                  <a:cubicBezTo>
                    <a:pt x="81" y="0"/>
                    <a:pt x="81" y="0"/>
                    <a:pt x="81" y="0"/>
                  </a:cubicBezTo>
                  <a:cubicBezTo>
                    <a:pt x="83" y="0"/>
                    <a:pt x="84" y="0"/>
                    <a:pt x="85" y="1"/>
                  </a:cubicBezTo>
                  <a:cubicBezTo>
                    <a:pt x="138" y="54"/>
                    <a:pt x="138" y="54"/>
                    <a:pt x="138" y="54"/>
                  </a:cubicBezTo>
                  <a:cubicBezTo>
                    <a:pt x="141" y="57"/>
                    <a:pt x="141" y="61"/>
                    <a:pt x="138" y="63"/>
                  </a:cubicBezTo>
                  <a:cubicBezTo>
                    <a:pt x="138" y="63"/>
                    <a:pt x="138" y="63"/>
                    <a:pt x="138" y="63"/>
                  </a:cubicBezTo>
                  <a:cubicBezTo>
                    <a:pt x="123" y="78"/>
                    <a:pt x="103" y="87"/>
                    <a:pt x="81" y="87"/>
                  </a:cubicBezTo>
                  <a:close/>
                  <a:moveTo>
                    <a:pt x="13" y="12"/>
                  </a:moveTo>
                  <a:cubicBezTo>
                    <a:pt x="16" y="47"/>
                    <a:pt x="45" y="75"/>
                    <a:pt x="81" y="75"/>
                  </a:cubicBezTo>
                  <a:cubicBezTo>
                    <a:pt x="97" y="75"/>
                    <a:pt x="113" y="69"/>
                    <a:pt x="125" y="59"/>
                  </a:cubicBezTo>
                  <a:cubicBezTo>
                    <a:pt x="78" y="12"/>
                    <a:pt x="78" y="12"/>
                    <a:pt x="78" y="12"/>
                  </a:cubicBez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3" name="Freeform 78"/>
            <p:cNvSpPr/>
            <p:nvPr/>
          </p:nvSpPr>
          <p:spPr bwMode="auto">
            <a:xfrm>
              <a:off x="2362" y="1916"/>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4" name="Freeform 79"/>
            <p:cNvSpPr/>
            <p:nvPr/>
          </p:nvSpPr>
          <p:spPr bwMode="auto">
            <a:xfrm>
              <a:off x="2362" y="2066"/>
              <a:ext cx="269" cy="29"/>
            </a:xfrm>
            <a:custGeom>
              <a:avLst/>
              <a:gdLst>
                <a:gd name="T0" fmla="*/ 106 w 113"/>
                <a:gd name="T1" fmla="*/ 12 h 12"/>
                <a:gd name="T2" fmla="*/ 6 w 113"/>
                <a:gd name="T3" fmla="*/ 12 h 12"/>
                <a:gd name="T4" fmla="*/ 0 w 113"/>
                <a:gd name="T5" fmla="*/ 6 h 12"/>
                <a:gd name="T6" fmla="*/ 6 w 113"/>
                <a:gd name="T7" fmla="*/ 0 h 12"/>
                <a:gd name="T8" fmla="*/ 106 w 113"/>
                <a:gd name="T9" fmla="*/ 0 h 12"/>
                <a:gd name="T10" fmla="*/ 113 w 113"/>
                <a:gd name="T11" fmla="*/ 6 h 12"/>
                <a:gd name="T12" fmla="*/ 106 w 1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3" h="12">
                  <a:moveTo>
                    <a:pt x="106" y="12"/>
                  </a:moveTo>
                  <a:cubicBezTo>
                    <a:pt x="6" y="12"/>
                    <a:pt x="6" y="12"/>
                    <a:pt x="6" y="12"/>
                  </a:cubicBezTo>
                  <a:cubicBezTo>
                    <a:pt x="3" y="12"/>
                    <a:pt x="0" y="9"/>
                    <a:pt x="0" y="6"/>
                  </a:cubicBezTo>
                  <a:cubicBezTo>
                    <a:pt x="0" y="2"/>
                    <a:pt x="3" y="0"/>
                    <a:pt x="6" y="0"/>
                  </a:cubicBezTo>
                  <a:cubicBezTo>
                    <a:pt x="106" y="0"/>
                    <a:pt x="106" y="0"/>
                    <a:pt x="106" y="0"/>
                  </a:cubicBezTo>
                  <a:cubicBezTo>
                    <a:pt x="110" y="0"/>
                    <a:pt x="113" y="2"/>
                    <a:pt x="113" y="6"/>
                  </a:cubicBezTo>
                  <a:cubicBezTo>
                    <a:pt x="113" y="9"/>
                    <a:pt x="110" y="12"/>
                    <a:pt x="106"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5" name="Freeform 80"/>
            <p:cNvSpPr/>
            <p:nvPr/>
          </p:nvSpPr>
          <p:spPr bwMode="auto">
            <a:xfrm>
              <a:off x="2362" y="2214"/>
              <a:ext cx="269" cy="31"/>
            </a:xfrm>
            <a:custGeom>
              <a:avLst/>
              <a:gdLst>
                <a:gd name="T0" fmla="*/ 106 w 113"/>
                <a:gd name="T1" fmla="*/ 13 h 13"/>
                <a:gd name="T2" fmla="*/ 6 w 113"/>
                <a:gd name="T3" fmla="*/ 13 h 13"/>
                <a:gd name="T4" fmla="*/ 0 w 113"/>
                <a:gd name="T5" fmla="*/ 6 h 13"/>
                <a:gd name="T6" fmla="*/ 6 w 113"/>
                <a:gd name="T7" fmla="*/ 0 h 13"/>
                <a:gd name="T8" fmla="*/ 106 w 113"/>
                <a:gd name="T9" fmla="*/ 0 h 13"/>
                <a:gd name="T10" fmla="*/ 113 w 113"/>
                <a:gd name="T11" fmla="*/ 6 h 13"/>
                <a:gd name="T12" fmla="*/ 106 w 1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13" h="13">
                  <a:moveTo>
                    <a:pt x="106" y="13"/>
                  </a:moveTo>
                  <a:cubicBezTo>
                    <a:pt x="6" y="13"/>
                    <a:pt x="6" y="13"/>
                    <a:pt x="6" y="13"/>
                  </a:cubicBezTo>
                  <a:cubicBezTo>
                    <a:pt x="3" y="13"/>
                    <a:pt x="0" y="10"/>
                    <a:pt x="0" y="6"/>
                  </a:cubicBezTo>
                  <a:cubicBezTo>
                    <a:pt x="0" y="3"/>
                    <a:pt x="3" y="0"/>
                    <a:pt x="6" y="0"/>
                  </a:cubicBezTo>
                  <a:cubicBezTo>
                    <a:pt x="106" y="0"/>
                    <a:pt x="106" y="0"/>
                    <a:pt x="106" y="0"/>
                  </a:cubicBezTo>
                  <a:cubicBezTo>
                    <a:pt x="110" y="0"/>
                    <a:pt x="113" y="3"/>
                    <a:pt x="113" y="6"/>
                  </a:cubicBezTo>
                  <a:cubicBezTo>
                    <a:pt x="113" y="10"/>
                    <a:pt x="110" y="13"/>
                    <a:pt x="106"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6" name="Freeform 81"/>
            <p:cNvSpPr/>
            <p:nvPr/>
          </p:nvSpPr>
          <p:spPr bwMode="auto">
            <a:xfrm>
              <a:off x="3598" y="2333"/>
              <a:ext cx="29" cy="90"/>
            </a:xfrm>
            <a:custGeom>
              <a:avLst/>
              <a:gdLst>
                <a:gd name="T0" fmla="*/ 6 w 12"/>
                <a:gd name="T1" fmla="*/ 38 h 38"/>
                <a:gd name="T2" fmla="*/ 0 w 12"/>
                <a:gd name="T3" fmla="*/ 31 h 38"/>
                <a:gd name="T4" fmla="*/ 0 w 12"/>
                <a:gd name="T5" fmla="*/ 6 h 38"/>
                <a:gd name="T6" fmla="*/ 6 w 12"/>
                <a:gd name="T7" fmla="*/ 0 h 38"/>
                <a:gd name="T8" fmla="*/ 12 w 12"/>
                <a:gd name="T9" fmla="*/ 6 h 38"/>
                <a:gd name="T10" fmla="*/ 12 w 12"/>
                <a:gd name="T11" fmla="*/ 31 h 38"/>
                <a:gd name="T12" fmla="*/ 6 w 1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2" h="38">
                  <a:moveTo>
                    <a:pt x="6" y="38"/>
                  </a:moveTo>
                  <a:cubicBezTo>
                    <a:pt x="3" y="38"/>
                    <a:pt x="0" y="35"/>
                    <a:pt x="0" y="31"/>
                  </a:cubicBezTo>
                  <a:cubicBezTo>
                    <a:pt x="0" y="6"/>
                    <a:pt x="0" y="6"/>
                    <a:pt x="0" y="6"/>
                  </a:cubicBezTo>
                  <a:cubicBezTo>
                    <a:pt x="0" y="3"/>
                    <a:pt x="3" y="0"/>
                    <a:pt x="6" y="0"/>
                  </a:cubicBezTo>
                  <a:cubicBezTo>
                    <a:pt x="10" y="0"/>
                    <a:pt x="12" y="3"/>
                    <a:pt x="12" y="6"/>
                  </a:cubicBezTo>
                  <a:cubicBezTo>
                    <a:pt x="12" y="31"/>
                    <a:pt x="12" y="31"/>
                    <a:pt x="12" y="31"/>
                  </a:cubicBezTo>
                  <a:cubicBezTo>
                    <a:pt x="12" y="35"/>
                    <a:pt x="10" y="38"/>
                    <a:pt x="6"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87" name="Freeform 82"/>
            <p:cNvSpPr/>
            <p:nvPr/>
          </p:nvSpPr>
          <p:spPr bwMode="auto">
            <a:xfrm>
              <a:off x="3598" y="1738"/>
              <a:ext cx="29" cy="566"/>
            </a:xfrm>
            <a:custGeom>
              <a:avLst/>
              <a:gdLst>
                <a:gd name="T0" fmla="*/ 6 w 12"/>
                <a:gd name="T1" fmla="*/ 238 h 238"/>
                <a:gd name="T2" fmla="*/ 0 w 12"/>
                <a:gd name="T3" fmla="*/ 231 h 238"/>
                <a:gd name="T4" fmla="*/ 0 w 12"/>
                <a:gd name="T5" fmla="*/ 6 h 238"/>
                <a:gd name="T6" fmla="*/ 6 w 12"/>
                <a:gd name="T7" fmla="*/ 0 h 238"/>
                <a:gd name="T8" fmla="*/ 12 w 12"/>
                <a:gd name="T9" fmla="*/ 6 h 238"/>
                <a:gd name="T10" fmla="*/ 12 w 12"/>
                <a:gd name="T11" fmla="*/ 231 h 238"/>
                <a:gd name="T12" fmla="*/ 6 w 12"/>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12" h="238">
                  <a:moveTo>
                    <a:pt x="6" y="238"/>
                  </a:moveTo>
                  <a:cubicBezTo>
                    <a:pt x="3" y="238"/>
                    <a:pt x="0" y="235"/>
                    <a:pt x="0" y="231"/>
                  </a:cubicBezTo>
                  <a:cubicBezTo>
                    <a:pt x="0" y="6"/>
                    <a:pt x="0" y="6"/>
                    <a:pt x="0" y="6"/>
                  </a:cubicBezTo>
                  <a:cubicBezTo>
                    <a:pt x="0" y="3"/>
                    <a:pt x="3" y="0"/>
                    <a:pt x="6" y="0"/>
                  </a:cubicBezTo>
                  <a:cubicBezTo>
                    <a:pt x="10" y="0"/>
                    <a:pt x="12" y="3"/>
                    <a:pt x="12" y="6"/>
                  </a:cubicBezTo>
                  <a:cubicBezTo>
                    <a:pt x="12" y="231"/>
                    <a:pt x="12" y="231"/>
                    <a:pt x="12" y="231"/>
                  </a:cubicBezTo>
                  <a:cubicBezTo>
                    <a:pt x="12" y="235"/>
                    <a:pt x="10" y="238"/>
                    <a:pt x="6" y="2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grpSp>
        <p:nvGrpSpPr>
          <p:cNvPr id="690" name="Group 85"/>
          <p:cNvGrpSpPr>
            <a:grpSpLocks noChangeAspect="1"/>
          </p:cNvGrpSpPr>
          <p:nvPr/>
        </p:nvGrpSpPr>
        <p:grpSpPr bwMode="auto">
          <a:xfrm>
            <a:off x="593628" y="1838687"/>
            <a:ext cx="995025" cy="870647"/>
            <a:chOff x="1927" y="788"/>
            <a:chExt cx="1904" cy="1666"/>
          </a:xfrm>
        </p:grpSpPr>
        <p:sp>
          <p:nvSpPr>
            <p:cNvPr id="692" name="Freeform 86"/>
            <p:cNvSpPr/>
            <p:nvPr/>
          </p:nvSpPr>
          <p:spPr bwMode="auto">
            <a:xfrm>
              <a:off x="3193" y="1102"/>
              <a:ext cx="602" cy="603"/>
            </a:xfrm>
            <a:custGeom>
              <a:avLst/>
              <a:gdLst>
                <a:gd name="T0" fmla="*/ 248 w 253"/>
                <a:gd name="T1" fmla="*/ 199 h 253"/>
                <a:gd name="T2" fmla="*/ 199 w 253"/>
                <a:gd name="T3" fmla="*/ 248 h 253"/>
                <a:gd name="T4" fmla="*/ 182 w 253"/>
                <a:gd name="T5" fmla="*/ 248 h 253"/>
                <a:gd name="T6" fmla="*/ 182 w 253"/>
                <a:gd name="T7" fmla="*/ 248 h 253"/>
                <a:gd name="T8" fmla="*/ 5 w 253"/>
                <a:gd name="T9" fmla="*/ 71 h 253"/>
                <a:gd name="T10" fmla="*/ 5 w 253"/>
                <a:gd name="T11" fmla="*/ 53 h 253"/>
                <a:gd name="T12" fmla="*/ 5 w 253"/>
                <a:gd name="T13" fmla="*/ 53 h 253"/>
                <a:gd name="T14" fmla="*/ 54 w 253"/>
                <a:gd name="T15" fmla="*/ 5 h 253"/>
                <a:gd name="T16" fmla="*/ 71 w 253"/>
                <a:gd name="T17" fmla="*/ 5 h 253"/>
                <a:gd name="T18" fmla="*/ 71 w 253"/>
                <a:gd name="T19" fmla="*/ 5 h 253"/>
                <a:gd name="T20" fmla="*/ 248 w 253"/>
                <a:gd name="T21" fmla="*/ 181 h 253"/>
                <a:gd name="T22" fmla="*/ 248 w 253"/>
                <a:gd name="T23" fmla="*/ 19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3" h="253">
                  <a:moveTo>
                    <a:pt x="248" y="199"/>
                  </a:moveTo>
                  <a:cubicBezTo>
                    <a:pt x="199" y="248"/>
                    <a:pt x="199" y="248"/>
                    <a:pt x="199" y="248"/>
                  </a:cubicBezTo>
                  <a:cubicBezTo>
                    <a:pt x="195" y="253"/>
                    <a:pt x="187" y="253"/>
                    <a:pt x="182" y="248"/>
                  </a:cubicBezTo>
                  <a:cubicBezTo>
                    <a:pt x="182" y="248"/>
                    <a:pt x="182" y="248"/>
                    <a:pt x="182" y="248"/>
                  </a:cubicBezTo>
                  <a:cubicBezTo>
                    <a:pt x="5" y="71"/>
                    <a:pt x="5" y="71"/>
                    <a:pt x="5" y="71"/>
                  </a:cubicBezTo>
                  <a:cubicBezTo>
                    <a:pt x="0" y="66"/>
                    <a:pt x="0" y="58"/>
                    <a:pt x="5" y="53"/>
                  </a:cubicBezTo>
                  <a:cubicBezTo>
                    <a:pt x="5" y="53"/>
                    <a:pt x="5" y="53"/>
                    <a:pt x="5" y="53"/>
                  </a:cubicBezTo>
                  <a:cubicBezTo>
                    <a:pt x="54" y="5"/>
                    <a:pt x="54" y="5"/>
                    <a:pt x="54" y="5"/>
                  </a:cubicBezTo>
                  <a:cubicBezTo>
                    <a:pt x="58" y="0"/>
                    <a:pt x="66" y="0"/>
                    <a:pt x="71" y="5"/>
                  </a:cubicBezTo>
                  <a:cubicBezTo>
                    <a:pt x="71" y="5"/>
                    <a:pt x="71" y="5"/>
                    <a:pt x="71" y="5"/>
                  </a:cubicBezTo>
                  <a:cubicBezTo>
                    <a:pt x="248" y="181"/>
                    <a:pt x="248" y="181"/>
                    <a:pt x="248" y="181"/>
                  </a:cubicBezTo>
                  <a:cubicBezTo>
                    <a:pt x="253" y="186"/>
                    <a:pt x="253" y="194"/>
                    <a:pt x="248" y="199"/>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3" name="Freeform 87"/>
            <p:cNvSpPr>
              <a:spLocks noEditPoints="1"/>
            </p:cNvSpPr>
            <p:nvPr/>
          </p:nvSpPr>
          <p:spPr bwMode="auto">
            <a:xfrm>
              <a:off x="3176" y="1086"/>
              <a:ext cx="631" cy="630"/>
            </a:xfrm>
            <a:custGeom>
              <a:avLst/>
              <a:gdLst>
                <a:gd name="T0" fmla="*/ 198 w 265"/>
                <a:gd name="T1" fmla="*/ 265 h 265"/>
                <a:gd name="T2" fmla="*/ 184 w 265"/>
                <a:gd name="T3" fmla="*/ 259 h 265"/>
                <a:gd name="T4" fmla="*/ 8 w 265"/>
                <a:gd name="T5" fmla="*/ 82 h 265"/>
                <a:gd name="T6" fmla="*/ 8 w 265"/>
                <a:gd name="T7" fmla="*/ 56 h 265"/>
                <a:gd name="T8" fmla="*/ 56 w 265"/>
                <a:gd name="T9" fmla="*/ 7 h 265"/>
                <a:gd name="T10" fmla="*/ 83 w 265"/>
                <a:gd name="T11" fmla="*/ 7 h 265"/>
                <a:gd name="T12" fmla="*/ 259 w 265"/>
                <a:gd name="T13" fmla="*/ 184 h 265"/>
                <a:gd name="T14" fmla="*/ 265 w 265"/>
                <a:gd name="T15" fmla="*/ 197 h 265"/>
                <a:gd name="T16" fmla="*/ 259 w 265"/>
                <a:gd name="T17" fmla="*/ 211 h 265"/>
                <a:gd name="T18" fmla="*/ 211 w 265"/>
                <a:gd name="T19" fmla="*/ 259 h 265"/>
                <a:gd name="T20" fmla="*/ 198 w 265"/>
                <a:gd name="T21" fmla="*/ 265 h 265"/>
                <a:gd name="T22" fmla="*/ 69 w 265"/>
                <a:gd name="T23" fmla="*/ 14 h 265"/>
                <a:gd name="T24" fmla="*/ 65 w 265"/>
                <a:gd name="T25" fmla="*/ 16 h 265"/>
                <a:gd name="T26" fmla="*/ 16 w 265"/>
                <a:gd name="T27" fmla="*/ 65 h 265"/>
                <a:gd name="T28" fmla="*/ 16 w 265"/>
                <a:gd name="T29" fmla="*/ 74 h 265"/>
                <a:gd name="T30" fmla="*/ 193 w 265"/>
                <a:gd name="T31" fmla="*/ 250 h 265"/>
                <a:gd name="T32" fmla="*/ 202 w 265"/>
                <a:gd name="T33" fmla="*/ 250 h 265"/>
                <a:gd name="T34" fmla="*/ 251 w 265"/>
                <a:gd name="T35" fmla="*/ 202 h 265"/>
                <a:gd name="T36" fmla="*/ 251 w 265"/>
                <a:gd name="T37" fmla="*/ 193 h 265"/>
                <a:gd name="T38" fmla="*/ 74 w 265"/>
                <a:gd name="T39" fmla="*/ 16 h 265"/>
                <a:gd name="T40" fmla="*/ 69 w 265"/>
                <a:gd name="T41" fmla="*/ 1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5" h="265">
                  <a:moveTo>
                    <a:pt x="198" y="265"/>
                  </a:moveTo>
                  <a:cubicBezTo>
                    <a:pt x="193" y="265"/>
                    <a:pt x="188" y="263"/>
                    <a:pt x="184" y="259"/>
                  </a:cubicBezTo>
                  <a:cubicBezTo>
                    <a:pt x="8" y="82"/>
                    <a:pt x="8" y="82"/>
                    <a:pt x="8" y="82"/>
                  </a:cubicBezTo>
                  <a:cubicBezTo>
                    <a:pt x="0" y="75"/>
                    <a:pt x="0" y="63"/>
                    <a:pt x="8" y="56"/>
                  </a:cubicBezTo>
                  <a:cubicBezTo>
                    <a:pt x="56" y="7"/>
                    <a:pt x="56" y="7"/>
                    <a:pt x="56" y="7"/>
                  </a:cubicBezTo>
                  <a:cubicBezTo>
                    <a:pt x="64" y="0"/>
                    <a:pt x="75" y="0"/>
                    <a:pt x="83" y="7"/>
                  </a:cubicBezTo>
                  <a:cubicBezTo>
                    <a:pt x="259" y="184"/>
                    <a:pt x="259" y="184"/>
                    <a:pt x="259" y="184"/>
                  </a:cubicBezTo>
                  <a:cubicBezTo>
                    <a:pt x="263" y="188"/>
                    <a:pt x="265" y="192"/>
                    <a:pt x="265" y="197"/>
                  </a:cubicBezTo>
                  <a:cubicBezTo>
                    <a:pt x="265" y="202"/>
                    <a:pt x="263" y="207"/>
                    <a:pt x="259" y="211"/>
                  </a:cubicBezTo>
                  <a:cubicBezTo>
                    <a:pt x="211" y="259"/>
                    <a:pt x="211" y="259"/>
                    <a:pt x="211" y="259"/>
                  </a:cubicBezTo>
                  <a:cubicBezTo>
                    <a:pt x="207" y="263"/>
                    <a:pt x="203" y="265"/>
                    <a:pt x="198" y="265"/>
                  </a:cubicBezTo>
                  <a:close/>
                  <a:moveTo>
                    <a:pt x="69" y="14"/>
                  </a:moveTo>
                  <a:cubicBezTo>
                    <a:pt x="68" y="14"/>
                    <a:pt x="66" y="15"/>
                    <a:pt x="65" y="16"/>
                  </a:cubicBezTo>
                  <a:cubicBezTo>
                    <a:pt x="16" y="65"/>
                    <a:pt x="16" y="65"/>
                    <a:pt x="16" y="65"/>
                  </a:cubicBezTo>
                  <a:cubicBezTo>
                    <a:pt x="14" y="67"/>
                    <a:pt x="14" y="71"/>
                    <a:pt x="16" y="74"/>
                  </a:cubicBezTo>
                  <a:cubicBezTo>
                    <a:pt x="193" y="250"/>
                    <a:pt x="193" y="250"/>
                    <a:pt x="193" y="250"/>
                  </a:cubicBezTo>
                  <a:cubicBezTo>
                    <a:pt x="196" y="253"/>
                    <a:pt x="200" y="253"/>
                    <a:pt x="202" y="250"/>
                  </a:cubicBezTo>
                  <a:cubicBezTo>
                    <a:pt x="251" y="202"/>
                    <a:pt x="251" y="202"/>
                    <a:pt x="251" y="202"/>
                  </a:cubicBezTo>
                  <a:cubicBezTo>
                    <a:pt x="253" y="199"/>
                    <a:pt x="253" y="195"/>
                    <a:pt x="251" y="193"/>
                  </a:cubicBezTo>
                  <a:cubicBezTo>
                    <a:pt x="74" y="16"/>
                    <a:pt x="74" y="16"/>
                    <a:pt x="74" y="16"/>
                  </a:cubicBezTo>
                  <a:cubicBezTo>
                    <a:pt x="73" y="15"/>
                    <a:pt x="71" y="14"/>
                    <a:pt x="69"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4" name="Freeform 88"/>
            <p:cNvSpPr/>
            <p:nvPr/>
          </p:nvSpPr>
          <p:spPr bwMode="auto">
            <a:xfrm>
              <a:off x="1963" y="1124"/>
              <a:ext cx="633" cy="633"/>
            </a:xfrm>
            <a:custGeom>
              <a:avLst/>
              <a:gdLst>
                <a:gd name="T0" fmla="*/ 5 w 266"/>
                <a:gd name="T1" fmla="*/ 199 h 266"/>
                <a:gd name="T2" fmla="*/ 67 w 266"/>
                <a:gd name="T3" fmla="*/ 261 h 266"/>
                <a:gd name="T4" fmla="*/ 84 w 266"/>
                <a:gd name="T5" fmla="*/ 261 h 266"/>
                <a:gd name="T6" fmla="*/ 84 w 266"/>
                <a:gd name="T7" fmla="*/ 261 h 266"/>
                <a:gd name="T8" fmla="*/ 261 w 266"/>
                <a:gd name="T9" fmla="*/ 84 h 266"/>
                <a:gd name="T10" fmla="*/ 261 w 266"/>
                <a:gd name="T11" fmla="*/ 66 h 266"/>
                <a:gd name="T12" fmla="*/ 261 w 266"/>
                <a:gd name="T13" fmla="*/ 66 h 266"/>
                <a:gd name="T14" fmla="*/ 199 w 266"/>
                <a:gd name="T15" fmla="*/ 5 h 266"/>
                <a:gd name="T16" fmla="*/ 182 w 266"/>
                <a:gd name="T17" fmla="*/ 5 h 266"/>
                <a:gd name="T18" fmla="*/ 182 w 266"/>
                <a:gd name="T19" fmla="*/ 5 h 266"/>
                <a:gd name="T20" fmla="*/ 5 w 266"/>
                <a:gd name="T21" fmla="*/ 181 h 266"/>
                <a:gd name="T22" fmla="*/ 5 w 266"/>
                <a:gd name="T23" fmla="*/ 19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6" h="266">
                  <a:moveTo>
                    <a:pt x="5" y="199"/>
                  </a:moveTo>
                  <a:cubicBezTo>
                    <a:pt x="67" y="261"/>
                    <a:pt x="67" y="261"/>
                    <a:pt x="67" y="261"/>
                  </a:cubicBezTo>
                  <a:cubicBezTo>
                    <a:pt x="72" y="266"/>
                    <a:pt x="80" y="266"/>
                    <a:pt x="84" y="261"/>
                  </a:cubicBezTo>
                  <a:cubicBezTo>
                    <a:pt x="84" y="261"/>
                    <a:pt x="84" y="261"/>
                    <a:pt x="84" y="261"/>
                  </a:cubicBezTo>
                  <a:cubicBezTo>
                    <a:pt x="261" y="84"/>
                    <a:pt x="261" y="84"/>
                    <a:pt x="261" y="84"/>
                  </a:cubicBezTo>
                  <a:cubicBezTo>
                    <a:pt x="266" y="79"/>
                    <a:pt x="266" y="71"/>
                    <a:pt x="261" y="66"/>
                  </a:cubicBezTo>
                  <a:cubicBezTo>
                    <a:pt x="261" y="66"/>
                    <a:pt x="261" y="66"/>
                    <a:pt x="261" y="66"/>
                  </a:cubicBezTo>
                  <a:cubicBezTo>
                    <a:pt x="199" y="5"/>
                    <a:pt x="199" y="5"/>
                    <a:pt x="199" y="5"/>
                  </a:cubicBezTo>
                  <a:cubicBezTo>
                    <a:pt x="195" y="0"/>
                    <a:pt x="187" y="0"/>
                    <a:pt x="182" y="5"/>
                  </a:cubicBezTo>
                  <a:cubicBezTo>
                    <a:pt x="182" y="5"/>
                    <a:pt x="182" y="5"/>
                    <a:pt x="182" y="5"/>
                  </a:cubicBezTo>
                  <a:cubicBezTo>
                    <a:pt x="5" y="181"/>
                    <a:pt x="5" y="181"/>
                    <a:pt x="5" y="181"/>
                  </a:cubicBezTo>
                  <a:cubicBezTo>
                    <a:pt x="0" y="186"/>
                    <a:pt x="0" y="194"/>
                    <a:pt x="5" y="199"/>
                  </a:cubicBezTo>
                  <a:close/>
                </a:path>
              </a:pathLst>
            </a:custGeom>
            <a:solidFill>
              <a:srgbClr val="4E99E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5" name="Freeform 89"/>
            <p:cNvSpPr>
              <a:spLocks noEditPoints="1"/>
            </p:cNvSpPr>
            <p:nvPr/>
          </p:nvSpPr>
          <p:spPr bwMode="auto">
            <a:xfrm>
              <a:off x="1951" y="1107"/>
              <a:ext cx="1270" cy="1147"/>
            </a:xfrm>
            <a:custGeom>
              <a:avLst/>
              <a:gdLst>
                <a:gd name="T0" fmla="*/ 81 w 534"/>
                <a:gd name="T1" fmla="*/ 278 h 482"/>
                <a:gd name="T2" fmla="*/ 67 w 534"/>
                <a:gd name="T3" fmla="*/ 272 h 482"/>
                <a:gd name="T4" fmla="*/ 6 w 534"/>
                <a:gd name="T5" fmla="*/ 210 h 482"/>
                <a:gd name="T6" fmla="*/ 0 w 534"/>
                <a:gd name="T7" fmla="*/ 197 h 482"/>
                <a:gd name="T8" fmla="*/ 6 w 534"/>
                <a:gd name="T9" fmla="*/ 184 h 482"/>
                <a:gd name="T10" fmla="*/ 182 w 534"/>
                <a:gd name="T11" fmla="*/ 7 h 482"/>
                <a:gd name="T12" fmla="*/ 209 w 534"/>
                <a:gd name="T13" fmla="*/ 7 h 482"/>
                <a:gd name="T14" fmla="*/ 271 w 534"/>
                <a:gd name="T15" fmla="*/ 69 h 482"/>
                <a:gd name="T16" fmla="*/ 276 w 534"/>
                <a:gd name="T17" fmla="*/ 82 h 482"/>
                <a:gd name="T18" fmla="*/ 271 w 534"/>
                <a:gd name="T19" fmla="*/ 96 h 482"/>
                <a:gd name="T20" fmla="*/ 94 w 534"/>
                <a:gd name="T21" fmla="*/ 272 h 482"/>
                <a:gd name="T22" fmla="*/ 81 w 534"/>
                <a:gd name="T23" fmla="*/ 278 h 482"/>
                <a:gd name="T24" fmla="*/ 196 w 534"/>
                <a:gd name="T25" fmla="*/ 14 h 482"/>
                <a:gd name="T26" fmla="*/ 191 w 534"/>
                <a:gd name="T27" fmla="*/ 16 h 482"/>
                <a:gd name="T28" fmla="*/ 14 w 534"/>
                <a:gd name="T29" fmla="*/ 193 h 482"/>
                <a:gd name="T30" fmla="*/ 13 w 534"/>
                <a:gd name="T31" fmla="*/ 197 h 482"/>
                <a:gd name="T32" fmla="*/ 14 w 534"/>
                <a:gd name="T33" fmla="*/ 202 h 482"/>
                <a:gd name="T34" fmla="*/ 76 w 534"/>
                <a:gd name="T35" fmla="*/ 263 h 482"/>
                <a:gd name="T36" fmla="*/ 85 w 534"/>
                <a:gd name="T37" fmla="*/ 263 h 482"/>
                <a:gd name="T38" fmla="*/ 262 w 534"/>
                <a:gd name="T39" fmla="*/ 87 h 482"/>
                <a:gd name="T40" fmla="*/ 262 w 534"/>
                <a:gd name="T41" fmla="*/ 78 h 482"/>
                <a:gd name="T42" fmla="*/ 200 w 534"/>
                <a:gd name="T43" fmla="*/ 16 h 482"/>
                <a:gd name="T44" fmla="*/ 196 w 534"/>
                <a:gd name="T45" fmla="*/ 14 h 482"/>
                <a:gd name="T46" fmla="*/ 527 w 534"/>
                <a:gd name="T47" fmla="*/ 446 h 482"/>
                <a:gd name="T48" fmla="*/ 523 w 534"/>
                <a:gd name="T49" fmla="*/ 445 h 482"/>
                <a:gd name="T50" fmla="*/ 399 w 534"/>
                <a:gd name="T51" fmla="*/ 321 h 482"/>
                <a:gd name="T52" fmla="*/ 399 w 534"/>
                <a:gd name="T53" fmla="*/ 312 h 482"/>
                <a:gd name="T54" fmla="*/ 408 w 534"/>
                <a:gd name="T55" fmla="*/ 312 h 482"/>
                <a:gd name="T56" fmla="*/ 531 w 534"/>
                <a:gd name="T57" fmla="*/ 436 h 482"/>
                <a:gd name="T58" fmla="*/ 531 w 534"/>
                <a:gd name="T59" fmla="*/ 445 h 482"/>
                <a:gd name="T60" fmla="*/ 527 w 534"/>
                <a:gd name="T61" fmla="*/ 446 h 482"/>
                <a:gd name="T62" fmla="*/ 474 w 534"/>
                <a:gd name="T63" fmla="*/ 482 h 482"/>
                <a:gd name="T64" fmla="*/ 470 w 534"/>
                <a:gd name="T65" fmla="*/ 480 h 482"/>
                <a:gd name="T66" fmla="*/ 355 w 534"/>
                <a:gd name="T67" fmla="*/ 365 h 482"/>
                <a:gd name="T68" fmla="*/ 355 w 534"/>
                <a:gd name="T69" fmla="*/ 356 h 482"/>
                <a:gd name="T70" fmla="*/ 363 w 534"/>
                <a:gd name="T71" fmla="*/ 356 h 482"/>
                <a:gd name="T72" fmla="*/ 478 w 534"/>
                <a:gd name="T73" fmla="*/ 471 h 482"/>
                <a:gd name="T74" fmla="*/ 478 w 534"/>
                <a:gd name="T75" fmla="*/ 480 h 482"/>
                <a:gd name="T76" fmla="*/ 474 w 534"/>
                <a:gd name="T77" fmla="*/ 482 h 482"/>
                <a:gd name="T78" fmla="*/ 235 w 534"/>
                <a:gd name="T79" fmla="*/ 442 h 482"/>
                <a:gd name="T80" fmla="*/ 209 w 534"/>
                <a:gd name="T81" fmla="*/ 431 h 482"/>
                <a:gd name="T82" fmla="*/ 209 w 534"/>
                <a:gd name="T83" fmla="*/ 378 h 482"/>
                <a:gd name="T84" fmla="*/ 242 w 534"/>
                <a:gd name="T85" fmla="*/ 345 h 482"/>
                <a:gd name="T86" fmla="*/ 295 w 534"/>
                <a:gd name="T87" fmla="*/ 345 h 482"/>
                <a:gd name="T88" fmla="*/ 306 w 534"/>
                <a:gd name="T89" fmla="*/ 372 h 482"/>
                <a:gd name="T90" fmla="*/ 295 w 534"/>
                <a:gd name="T91" fmla="*/ 398 h 482"/>
                <a:gd name="T92" fmla="*/ 262 w 534"/>
                <a:gd name="T93" fmla="*/ 431 h 482"/>
                <a:gd name="T94" fmla="*/ 235 w 534"/>
                <a:gd name="T95" fmla="*/ 442 h 482"/>
                <a:gd name="T96" fmla="*/ 218 w 534"/>
                <a:gd name="T97" fmla="*/ 423 h 482"/>
                <a:gd name="T98" fmla="*/ 253 w 534"/>
                <a:gd name="T99" fmla="*/ 423 h 482"/>
                <a:gd name="T100" fmla="*/ 286 w 534"/>
                <a:gd name="T101" fmla="*/ 389 h 482"/>
                <a:gd name="T102" fmla="*/ 293 w 534"/>
                <a:gd name="T103" fmla="*/ 372 h 482"/>
                <a:gd name="T104" fmla="*/ 286 w 534"/>
                <a:gd name="T105" fmla="*/ 354 h 482"/>
                <a:gd name="T106" fmla="*/ 251 w 534"/>
                <a:gd name="T107" fmla="*/ 354 h 482"/>
                <a:gd name="T108" fmla="*/ 218 w 534"/>
                <a:gd name="T109" fmla="*/ 387 h 482"/>
                <a:gd name="T110" fmla="*/ 218 w 534"/>
                <a:gd name="T111" fmla="*/ 42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82">
                  <a:moveTo>
                    <a:pt x="81" y="278"/>
                  </a:moveTo>
                  <a:cubicBezTo>
                    <a:pt x="76" y="278"/>
                    <a:pt x="71" y="276"/>
                    <a:pt x="67" y="272"/>
                  </a:cubicBezTo>
                  <a:cubicBezTo>
                    <a:pt x="6" y="210"/>
                    <a:pt x="6" y="210"/>
                    <a:pt x="6" y="210"/>
                  </a:cubicBezTo>
                  <a:cubicBezTo>
                    <a:pt x="2" y="207"/>
                    <a:pt x="0" y="202"/>
                    <a:pt x="0" y="197"/>
                  </a:cubicBezTo>
                  <a:cubicBezTo>
                    <a:pt x="0" y="192"/>
                    <a:pt x="2" y="187"/>
                    <a:pt x="6" y="184"/>
                  </a:cubicBezTo>
                  <a:cubicBezTo>
                    <a:pt x="182" y="7"/>
                    <a:pt x="182" y="7"/>
                    <a:pt x="182" y="7"/>
                  </a:cubicBezTo>
                  <a:cubicBezTo>
                    <a:pt x="190" y="0"/>
                    <a:pt x="201" y="0"/>
                    <a:pt x="209" y="7"/>
                  </a:cubicBezTo>
                  <a:cubicBezTo>
                    <a:pt x="271" y="69"/>
                    <a:pt x="271" y="69"/>
                    <a:pt x="271" y="69"/>
                  </a:cubicBezTo>
                  <a:cubicBezTo>
                    <a:pt x="274" y="73"/>
                    <a:pt x="276" y="77"/>
                    <a:pt x="276" y="82"/>
                  </a:cubicBezTo>
                  <a:cubicBezTo>
                    <a:pt x="276" y="87"/>
                    <a:pt x="274" y="92"/>
                    <a:pt x="271" y="96"/>
                  </a:cubicBezTo>
                  <a:cubicBezTo>
                    <a:pt x="94" y="272"/>
                    <a:pt x="94" y="272"/>
                    <a:pt x="94" y="272"/>
                  </a:cubicBezTo>
                  <a:cubicBezTo>
                    <a:pt x="90" y="276"/>
                    <a:pt x="86" y="278"/>
                    <a:pt x="81" y="278"/>
                  </a:cubicBezTo>
                  <a:close/>
                  <a:moveTo>
                    <a:pt x="196" y="14"/>
                  </a:moveTo>
                  <a:cubicBezTo>
                    <a:pt x="194" y="14"/>
                    <a:pt x="192" y="15"/>
                    <a:pt x="191" y="16"/>
                  </a:cubicBezTo>
                  <a:cubicBezTo>
                    <a:pt x="14" y="193"/>
                    <a:pt x="14" y="193"/>
                    <a:pt x="14" y="193"/>
                  </a:cubicBezTo>
                  <a:cubicBezTo>
                    <a:pt x="13" y="194"/>
                    <a:pt x="13" y="196"/>
                    <a:pt x="13" y="197"/>
                  </a:cubicBezTo>
                  <a:cubicBezTo>
                    <a:pt x="13" y="199"/>
                    <a:pt x="13" y="200"/>
                    <a:pt x="14" y="202"/>
                  </a:cubicBezTo>
                  <a:cubicBezTo>
                    <a:pt x="76" y="263"/>
                    <a:pt x="76" y="263"/>
                    <a:pt x="76" y="263"/>
                  </a:cubicBezTo>
                  <a:cubicBezTo>
                    <a:pt x="79" y="266"/>
                    <a:pt x="83" y="266"/>
                    <a:pt x="85" y="263"/>
                  </a:cubicBezTo>
                  <a:cubicBezTo>
                    <a:pt x="262" y="87"/>
                    <a:pt x="262" y="87"/>
                    <a:pt x="262" y="87"/>
                  </a:cubicBezTo>
                  <a:cubicBezTo>
                    <a:pt x="264" y="84"/>
                    <a:pt x="264" y="80"/>
                    <a:pt x="262" y="78"/>
                  </a:cubicBezTo>
                  <a:cubicBezTo>
                    <a:pt x="200" y="16"/>
                    <a:pt x="200" y="16"/>
                    <a:pt x="200" y="16"/>
                  </a:cubicBezTo>
                  <a:cubicBezTo>
                    <a:pt x="199" y="15"/>
                    <a:pt x="197" y="14"/>
                    <a:pt x="196" y="14"/>
                  </a:cubicBezTo>
                  <a:close/>
                  <a:moveTo>
                    <a:pt x="527" y="446"/>
                  </a:moveTo>
                  <a:cubicBezTo>
                    <a:pt x="525" y="446"/>
                    <a:pt x="524" y="446"/>
                    <a:pt x="523" y="445"/>
                  </a:cubicBezTo>
                  <a:cubicBezTo>
                    <a:pt x="399" y="321"/>
                    <a:pt x="399" y="321"/>
                    <a:pt x="399" y="321"/>
                  </a:cubicBezTo>
                  <a:cubicBezTo>
                    <a:pt x="396" y="318"/>
                    <a:pt x="397" y="314"/>
                    <a:pt x="399" y="312"/>
                  </a:cubicBezTo>
                  <a:cubicBezTo>
                    <a:pt x="401" y="310"/>
                    <a:pt x="405" y="310"/>
                    <a:pt x="408" y="312"/>
                  </a:cubicBezTo>
                  <a:cubicBezTo>
                    <a:pt x="531" y="436"/>
                    <a:pt x="531" y="436"/>
                    <a:pt x="531" y="436"/>
                  </a:cubicBezTo>
                  <a:cubicBezTo>
                    <a:pt x="534" y="438"/>
                    <a:pt x="534" y="442"/>
                    <a:pt x="531" y="445"/>
                  </a:cubicBezTo>
                  <a:cubicBezTo>
                    <a:pt x="530" y="446"/>
                    <a:pt x="529" y="446"/>
                    <a:pt x="527" y="446"/>
                  </a:cubicBezTo>
                  <a:close/>
                  <a:moveTo>
                    <a:pt x="474" y="482"/>
                  </a:moveTo>
                  <a:cubicBezTo>
                    <a:pt x="472" y="482"/>
                    <a:pt x="471" y="481"/>
                    <a:pt x="470" y="480"/>
                  </a:cubicBezTo>
                  <a:cubicBezTo>
                    <a:pt x="355" y="365"/>
                    <a:pt x="355" y="365"/>
                    <a:pt x="355" y="365"/>
                  </a:cubicBezTo>
                  <a:cubicBezTo>
                    <a:pt x="352" y="363"/>
                    <a:pt x="352" y="359"/>
                    <a:pt x="355" y="356"/>
                  </a:cubicBezTo>
                  <a:cubicBezTo>
                    <a:pt x="357" y="354"/>
                    <a:pt x="361" y="354"/>
                    <a:pt x="363" y="356"/>
                  </a:cubicBezTo>
                  <a:cubicBezTo>
                    <a:pt x="478" y="471"/>
                    <a:pt x="478" y="471"/>
                    <a:pt x="478" y="471"/>
                  </a:cubicBezTo>
                  <a:cubicBezTo>
                    <a:pt x="481" y="474"/>
                    <a:pt x="481" y="478"/>
                    <a:pt x="478" y="480"/>
                  </a:cubicBezTo>
                  <a:cubicBezTo>
                    <a:pt x="477" y="481"/>
                    <a:pt x="476" y="482"/>
                    <a:pt x="474" y="482"/>
                  </a:cubicBezTo>
                  <a:close/>
                  <a:moveTo>
                    <a:pt x="235" y="442"/>
                  </a:moveTo>
                  <a:cubicBezTo>
                    <a:pt x="225" y="442"/>
                    <a:pt x="216" y="438"/>
                    <a:pt x="209" y="431"/>
                  </a:cubicBezTo>
                  <a:cubicBezTo>
                    <a:pt x="194" y="417"/>
                    <a:pt x="194" y="393"/>
                    <a:pt x="209" y="378"/>
                  </a:cubicBezTo>
                  <a:cubicBezTo>
                    <a:pt x="242" y="345"/>
                    <a:pt x="242" y="345"/>
                    <a:pt x="242" y="345"/>
                  </a:cubicBezTo>
                  <a:cubicBezTo>
                    <a:pt x="256" y="331"/>
                    <a:pt x="281" y="331"/>
                    <a:pt x="295" y="345"/>
                  </a:cubicBezTo>
                  <a:cubicBezTo>
                    <a:pt x="302" y="352"/>
                    <a:pt x="306" y="362"/>
                    <a:pt x="306" y="372"/>
                  </a:cubicBezTo>
                  <a:cubicBezTo>
                    <a:pt x="306" y="382"/>
                    <a:pt x="302" y="391"/>
                    <a:pt x="295" y="398"/>
                  </a:cubicBezTo>
                  <a:cubicBezTo>
                    <a:pt x="262" y="431"/>
                    <a:pt x="262" y="431"/>
                    <a:pt x="262" y="431"/>
                  </a:cubicBezTo>
                  <a:cubicBezTo>
                    <a:pt x="255" y="438"/>
                    <a:pt x="245" y="442"/>
                    <a:pt x="235" y="442"/>
                  </a:cubicBezTo>
                  <a:close/>
                  <a:moveTo>
                    <a:pt x="218" y="423"/>
                  </a:moveTo>
                  <a:cubicBezTo>
                    <a:pt x="227" y="432"/>
                    <a:pt x="243" y="432"/>
                    <a:pt x="253" y="423"/>
                  </a:cubicBezTo>
                  <a:cubicBezTo>
                    <a:pt x="286" y="389"/>
                    <a:pt x="286" y="389"/>
                    <a:pt x="286" y="389"/>
                  </a:cubicBezTo>
                  <a:cubicBezTo>
                    <a:pt x="291" y="385"/>
                    <a:pt x="293" y="378"/>
                    <a:pt x="293" y="372"/>
                  </a:cubicBezTo>
                  <a:cubicBezTo>
                    <a:pt x="293" y="365"/>
                    <a:pt x="291" y="359"/>
                    <a:pt x="286" y="354"/>
                  </a:cubicBezTo>
                  <a:cubicBezTo>
                    <a:pt x="277" y="345"/>
                    <a:pt x="260" y="345"/>
                    <a:pt x="251" y="354"/>
                  </a:cubicBezTo>
                  <a:cubicBezTo>
                    <a:pt x="218" y="387"/>
                    <a:pt x="218" y="387"/>
                    <a:pt x="218" y="387"/>
                  </a:cubicBezTo>
                  <a:cubicBezTo>
                    <a:pt x="208" y="397"/>
                    <a:pt x="208" y="413"/>
                    <a:pt x="218" y="4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6" name="Freeform 90"/>
            <p:cNvSpPr>
              <a:spLocks noEditPoints="1"/>
            </p:cNvSpPr>
            <p:nvPr/>
          </p:nvSpPr>
          <p:spPr bwMode="auto">
            <a:xfrm>
              <a:off x="2505" y="2000"/>
              <a:ext cx="288" cy="285"/>
            </a:xfrm>
            <a:custGeom>
              <a:avLst/>
              <a:gdLst>
                <a:gd name="T0" fmla="*/ 38 w 121"/>
                <a:gd name="T1" fmla="*/ 120 h 120"/>
                <a:gd name="T2" fmla="*/ 11 w 121"/>
                <a:gd name="T3" fmla="*/ 109 h 120"/>
                <a:gd name="T4" fmla="*/ 0 w 121"/>
                <a:gd name="T5" fmla="*/ 83 h 120"/>
                <a:gd name="T6" fmla="*/ 11 w 121"/>
                <a:gd name="T7" fmla="*/ 56 h 120"/>
                <a:gd name="T8" fmla="*/ 53 w 121"/>
                <a:gd name="T9" fmla="*/ 14 h 120"/>
                <a:gd name="T10" fmla="*/ 106 w 121"/>
                <a:gd name="T11" fmla="*/ 14 h 120"/>
                <a:gd name="T12" fmla="*/ 106 w 121"/>
                <a:gd name="T13" fmla="*/ 67 h 120"/>
                <a:gd name="T14" fmla="*/ 64 w 121"/>
                <a:gd name="T15" fmla="*/ 109 h 120"/>
                <a:gd name="T16" fmla="*/ 38 w 121"/>
                <a:gd name="T17" fmla="*/ 120 h 120"/>
                <a:gd name="T18" fmla="*/ 80 w 121"/>
                <a:gd name="T19" fmla="*/ 16 h 120"/>
                <a:gd name="T20" fmla="*/ 62 w 121"/>
                <a:gd name="T21" fmla="*/ 23 h 120"/>
                <a:gd name="T22" fmla="*/ 20 w 121"/>
                <a:gd name="T23" fmla="*/ 65 h 120"/>
                <a:gd name="T24" fmla="*/ 13 w 121"/>
                <a:gd name="T25" fmla="*/ 83 h 120"/>
                <a:gd name="T26" fmla="*/ 20 w 121"/>
                <a:gd name="T27" fmla="*/ 101 h 120"/>
                <a:gd name="T28" fmla="*/ 55 w 121"/>
                <a:gd name="T29" fmla="*/ 101 h 120"/>
                <a:gd name="T30" fmla="*/ 97 w 121"/>
                <a:gd name="T31" fmla="*/ 59 h 120"/>
                <a:gd name="T32" fmla="*/ 97 w 121"/>
                <a:gd name="T33" fmla="*/ 23 h 120"/>
                <a:gd name="T34" fmla="*/ 80 w 121"/>
                <a:gd name="T35"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20">
                  <a:moveTo>
                    <a:pt x="38" y="120"/>
                  </a:moveTo>
                  <a:cubicBezTo>
                    <a:pt x="28" y="120"/>
                    <a:pt x="18" y="116"/>
                    <a:pt x="11" y="109"/>
                  </a:cubicBezTo>
                  <a:cubicBezTo>
                    <a:pt x="4" y="102"/>
                    <a:pt x="0" y="93"/>
                    <a:pt x="0" y="83"/>
                  </a:cubicBezTo>
                  <a:cubicBezTo>
                    <a:pt x="0" y="73"/>
                    <a:pt x="4" y="63"/>
                    <a:pt x="11" y="56"/>
                  </a:cubicBezTo>
                  <a:cubicBezTo>
                    <a:pt x="53" y="14"/>
                    <a:pt x="53" y="14"/>
                    <a:pt x="53" y="14"/>
                  </a:cubicBezTo>
                  <a:cubicBezTo>
                    <a:pt x="68" y="0"/>
                    <a:pt x="92" y="0"/>
                    <a:pt x="106" y="14"/>
                  </a:cubicBezTo>
                  <a:cubicBezTo>
                    <a:pt x="121" y="29"/>
                    <a:pt x="121" y="53"/>
                    <a:pt x="106" y="67"/>
                  </a:cubicBezTo>
                  <a:cubicBezTo>
                    <a:pt x="64" y="109"/>
                    <a:pt x="64" y="109"/>
                    <a:pt x="64" y="109"/>
                  </a:cubicBezTo>
                  <a:cubicBezTo>
                    <a:pt x="57" y="116"/>
                    <a:pt x="48" y="120"/>
                    <a:pt x="38" y="120"/>
                  </a:cubicBezTo>
                  <a:close/>
                  <a:moveTo>
                    <a:pt x="80" y="16"/>
                  </a:moveTo>
                  <a:cubicBezTo>
                    <a:pt x="73" y="16"/>
                    <a:pt x="67" y="18"/>
                    <a:pt x="62" y="23"/>
                  </a:cubicBezTo>
                  <a:cubicBezTo>
                    <a:pt x="20" y="65"/>
                    <a:pt x="20" y="65"/>
                    <a:pt x="20" y="65"/>
                  </a:cubicBezTo>
                  <a:cubicBezTo>
                    <a:pt x="15" y="70"/>
                    <a:pt x="13" y="76"/>
                    <a:pt x="13" y="83"/>
                  </a:cubicBezTo>
                  <a:cubicBezTo>
                    <a:pt x="13" y="90"/>
                    <a:pt x="15" y="96"/>
                    <a:pt x="20" y="101"/>
                  </a:cubicBezTo>
                  <a:cubicBezTo>
                    <a:pt x="30" y="110"/>
                    <a:pt x="46" y="110"/>
                    <a:pt x="55" y="101"/>
                  </a:cubicBezTo>
                  <a:cubicBezTo>
                    <a:pt x="97" y="59"/>
                    <a:pt x="97" y="59"/>
                    <a:pt x="97" y="59"/>
                  </a:cubicBezTo>
                  <a:cubicBezTo>
                    <a:pt x="107" y="49"/>
                    <a:pt x="107" y="33"/>
                    <a:pt x="97" y="23"/>
                  </a:cubicBezTo>
                  <a:cubicBezTo>
                    <a:pt x="93" y="19"/>
                    <a:pt x="86" y="16"/>
                    <a:pt x="8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7" name="Freeform 91"/>
            <p:cNvSpPr>
              <a:spLocks noEditPoints="1"/>
            </p:cNvSpPr>
            <p:nvPr/>
          </p:nvSpPr>
          <p:spPr bwMode="auto">
            <a:xfrm>
              <a:off x="2624" y="2104"/>
              <a:ext cx="264" cy="267"/>
            </a:xfrm>
            <a:custGeom>
              <a:avLst/>
              <a:gdLst>
                <a:gd name="T0" fmla="*/ 41 w 111"/>
                <a:gd name="T1" fmla="*/ 112 h 112"/>
                <a:gd name="T2" fmla="*/ 14 w 111"/>
                <a:gd name="T3" fmla="*/ 101 h 112"/>
                <a:gd name="T4" fmla="*/ 14 w 111"/>
                <a:gd name="T5" fmla="*/ 48 h 112"/>
                <a:gd name="T6" fmla="*/ 47 w 111"/>
                <a:gd name="T7" fmla="*/ 15 h 112"/>
                <a:gd name="T8" fmla="*/ 100 w 111"/>
                <a:gd name="T9" fmla="*/ 15 h 112"/>
                <a:gd name="T10" fmla="*/ 111 w 111"/>
                <a:gd name="T11" fmla="*/ 41 h 112"/>
                <a:gd name="T12" fmla="*/ 100 w 111"/>
                <a:gd name="T13" fmla="*/ 68 h 112"/>
                <a:gd name="T14" fmla="*/ 67 w 111"/>
                <a:gd name="T15" fmla="*/ 101 h 112"/>
                <a:gd name="T16" fmla="*/ 41 w 111"/>
                <a:gd name="T17" fmla="*/ 112 h 112"/>
                <a:gd name="T18" fmla="*/ 23 w 111"/>
                <a:gd name="T19" fmla="*/ 92 h 112"/>
                <a:gd name="T20" fmla="*/ 58 w 111"/>
                <a:gd name="T21" fmla="*/ 92 h 112"/>
                <a:gd name="T22" fmla="*/ 92 w 111"/>
                <a:gd name="T23" fmla="*/ 59 h 112"/>
                <a:gd name="T24" fmla="*/ 99 w 111"/>
                <a:gd name="T25" fmla="*/ 41 h 112"/>
                <a:gd name="T26" fmla="*/ 92 w 111"/>
                <a:gd name="T27" fmla="*/ 23 h 112"/>
                <a:gd name="T28" fmla="*/ 56 w 111"/>
                <a:gd name="T29" fmla="*/ 23 h 112"/>
                <a:gd name="T30" fmla="*/ 23 w 111"/>
                <a:gd name="T31" fmla="*/ 57 h 112"/>
                <a:gd name="T32" fmla="*/ 23 w 111"/>
                <a:gd name="T33"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12">
                  <a:moveTo>
                    <a:pt x="41" y="112"/>
                  </a:moveTo>
                  <a:cubicBezTo>
                    <a:pt x="31" y="112"/>
                    <a:pt x="21" y="108"/>
                    <a:pt x="14" y="101"/>
                  </a:cubicBezTo>
                  <a:cubicBezTo>
                    <a:pt x="0" y="86"/>
                    <a:pt x="0" y="62"/>
                    <a:pt x="14" y="48"/>
                  </a:cubicBezTo>
                  <a:cubicBezTo>
                    <a:pt x="47" y="15"/>
                    <a:pt x="47" y="15"/>
                    <a:pt x="47" y="15"/>
                  </a:cubicBezTo>
                  <a:cubicBezTo>
                    <a:pt x="62" y="0"/>
                    <a:pt x="86" y="0"/>
                    <a:pt x="100" y="15"/>
                  </a:cubicBezTo>
                  <a:cubicBezTo>
                    <a:pt x="107" y="22"/>
                    <a:pt x="111" y="31"/>
                    <a:pt x="111" y="41"/>
                  </a:cubicBezTo>
                  <a:cubicBezTo>
                    <a:pt x="111" y="51"/>
                    <a:pt x="107" y="61"/>
                    <a:pt x="100" y="68"/>
                  </a:cubicBezTo>
                  <a:cubicBezTo>
                    <a:pt x="67" y="101"/>
                    <a:pt x="67" y="101"/>
                    <a:pt x="67" y="101"/>
                  </a:cubicBezTo>
                  <a:cubicBezTo>
                    <a:pt x="60" y="108"/>
                    <a:pt x="51" y="112"/>
                    <a:pt x="41" y="112"/>
                  </a:cubicBezTo>
                  <a:close/>
                  <a:moveTo>
                    <a:pt x="23" y="92"/>
                  </a:moveTo>
                  <a:cubicBezTo>
                    <a:pt x="33" y="102"/>
                    <a:pt x="49" y="102"/>
                    <a:pt x="58" y="92"/>
                  </a:cubicBezTo>
                  <a:cubicBezTo>
                    <a:pt x="92" y="59"/>
                    <a:pt x="92" y="59"/>
                    <a:pt x="92" y="59"/>
                  </a:cubicBezTo>
                  <a:cubicBezTo>
                    <a:pt x="96" y="54"/>
                    <a:pt x="99" y="48"/>
                    <a:pt x="99" y="41"/>
                  </a:cubicBezTo>
                  <a:cubicBezTo>
                    <a:pt x="99" y="34"/>
                    <a:pt x="96" y="28"/>
                    <a:pt x="92" y="23"/>
                  </a:cubicBezTo>
                  <a:cubicBezTo>
                    <a:pt x="82" y="14"/>
                    <a:pt x="66" y="14"/>
                    <a:pt x="56" y="23"/>
                  </a:cubicBezTo>
                  <a:cubicBezTo>
                    <a:pt x="23" y="57"/>
                    <a:pt x="23" y="57"/>
                    <a:pt x="23" y="57"/>
                  </a:cubicBezTo>
                  <a:cubicBezTo>
                    <a:pt x="13" y="66"/>
                    <a:pt x="13" y="82"/>
                    <a:pt x="23" y="9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8" name="Freeform 92"/>
            <p:cNvSpPr>
              <a:spLocks noEditPoints="1"/>
            </p:cNvSpPr>
            <p:nvPr/>
          </p:nvSpPr>
          <p:spPr bwMode="auto">
            <a:xfrm>
              <a:off x="2189" y="1352"/>
              <a:ext cx="1187" cy="1102"/>
            </a:xfrm>
            <a:custGeom>
              <a:avLst/>
              <a:gdLst>
                <a:gd name="T0" fmla="*/ 250 w 499"/>
                <a:gd name="T1" fmla="*/ 452 h 463"/>
                <a:gd name="T2" fmla="*/ 274 w 499"/>
                <a:gd name="T3" fmla="*/ 375 h 463"/>
                <a:gd name="T4" fmla="*/ 338 w 499"/>
                <a:gd name="T5" fmla="*/ 401 h 463"/>
                <a:gd name="T6" fmla="*/ 303 w 499"/>
                <a:gd name="T7" fmla="*/ 452 h 463"/>
                <a:gd name="T8" fmla="*/ 259 w 499"/>
                <a:gd name="T9" fmla="*/ 443 h 463"/>
                <a:gd name="T10" fmla="*/ 319 w 499"/>
                <a:gd name="T11" fmla="*/ 419 h 463"/>
                <a:gd name="T12" fmla="*/ 319 w 499"/>
                <a:gd name="T13" fmla="*/ 384 h 463"/>
                <a:gd name="T14" fmla="*/ 259 w 499"/>
                <a:gd name="T15" fmla="*/ 408 h 463"/>
                <a:gd name="T16" fmla="*/ 92 w 499"/>
                <a:gd name="T17" fmla="*/ 273 h 463"/>
                <a:gd name="T18" fmla="*/ 3 w 499"/>
                <a:gd name="T19" fmla="*/ 187 h 463"/>
                <a:gd name="T20" fmla="*/ 12 w 499"/>
                <a:gd name="T21" fmla="*/ 178 h 463"/>
                <a:gd name="T22" fmla="*/ 96 w 499"/>
                <a:gd name="T23" fmla="*/ 271 h 463"/>
                <a:gd name="T24" fmla="*/ 339 w 499"/>
                <a:gd name="T25" fmla="*/ 25 h 463"/>
                <a:gd name="T26" fmla="*/ 333 w 499"/>
                <a:gd name="T27" fmla="*/ 21 h 463"/>
                <a:gd name="T28" fmla="*/ 184 w 499"/>
                <a:gd name="T29" fmla="*/ 12 h 463"/>
                <a:gd name="T30" fmla="*/ 184 w 499"/>
                <a:gd name="T31" fmla="*/ 0 h 463"/>
                <a:gd name="T32" fmla="*/ 341 w 499"/>
                <a:gd name="T33" fmla="*/ 12 h 463"/>
                <a:gd name="T34" fmla="*/ 343 w 499"/>
                <a:gd name="T35" fmla="*/ 23 h 463"/>
                <a:gd name="T36" fmla="*/ 353 w 499"/>
                <a:gd name="T37" fmla="*/ 432 h 463"/>
                <a:gd name="T38" fmla="*/ 345 w 499"/>
                <a:gd name="T39" fmla="*/ 425 h 463"/>
                <a:gd name="T40" fmla="*/ 368 w 499"/>
                <a:gd name="T41" fmla="*/ 414 h 463"/>
                <a:gd name="T42" fmla="*/ 370 w 499"/>
                <a:gd name="T43" fmla="*/ 377 h 463"/>
                <a:gd name="T44" fmla="*/ 378 w 499"/>
                <a:gd name="T45" fmla="*/ 368 h 463"/>
                <a:gd name="T46" fmla="*/ 386 w 499"/>
                <a:gd name="T47" fmla="*/ 376 h 463"/>
                <a:gd name="T48" fmla="*/ 430 w 499"/>
                <a:gd name="T49" fmla="*/ 361 h 463"/>
                <a:gd name="T50" fmla="*/ 423 w 499"/>
                <a:gd name="T51" fmla="*/ 333 h 463"/>
                <a:gd name="T52" fmla="*/ 432 w 499"/>
                <a:gd name="T53" fmla="*/ 333 h 463"/>
                <a:gd name="T54" fmla="*/ 459 w 499"/>
                <a:gd name="T55" fmla="*/ 349 h 463"/>
                <a:gd name="T56" fmla="*/ 474 w 499"/>
                <a:gd name="T57" fmla="*/ 305 h 463"/>
                <a:gd name="T58" fmla="*/ 299 w 499"/>
                <a:gd name="T59" fmla="*/ 121 h 463"/>
                <a:gd name="T60" fmla="*/ 483 w 499"/>
                <a:gd name="T61" fmla="*/ 296 h 463"/>
                <a:gd name="T62" fmla="*/ 460 w 499"/>
                <a:gd name="T63" fmla="*/ 361 h 463"/>
                <a:gd name="T64" fmla="*/ 429 w 499"/>
                <a:gd name="T65" fmla="*/ 388 h 463"/>
                <a:gd name="T66" fmla="*/ 376 w 499"/>
                <a:gd name="T67" fmla="*/ 42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9" h="463">
                  <a:moveTo>
                    <a:pt x="277" y="463"/>
                  </a:moveTo>
                  <a:cubicBezTo>
                    <a:pt x="267" y="463"/>
                    <a:pt x="257" y="459"/>
                    <a:pt x="250" y="452"/>
                  </a:cubicBezTo>
                  <a:cubicBezTo>
                    <a:pt x="235" y="437"/>
                    <a:pt x="235" y="414"/>
                    <a:pt x="250" y="399"/>
                  </a:cubicBezTo>
                  <a:cubicBezTo>
                    <a:pt x="274" y="375"/>
                    <a:pt x="274" y="375"/>
                    <a:pt x="274" y="375"/>
                  </a:cubicBezTo>
                  <a:cubicBezTo>
                    <a:pt x="289" y="361"/>
                    <a:pt x="313" y="361"/>
                    <a:pt x="327" y="375"/>
                  </a:cubicBezTo>
                  <a:cubicBezTo>
                    <a:pt x="335" y="382"/>
                    <a:pt x="338" y="391"/>
                    <a:pt x="338" y="401"/>
                  </a:cubicBezTo>
                  <a:cubicBezTo>
                    <a:pt x="338" y="411"/>
                    <a:pt x="335" y="421"/>
                    <a:pt x="327" y="428"/>
                  </a:cubicBezTo>
                  <a:cubicBezTo>
                    <a:pt x="303" y="452"/>
                    <a:pt x="303" y="452"/>
                    <a:pt x="303" y="452"/>
                  </a:cubicBezTo>
                  <a:cubicBezTo>
                    <a:pt x="296" y="459"/>
                    <a:pt x="287" y="463"/>
                    <a:pt x="277" y="463"/>
                  </a:cubicBezTo>
                  <a:close/>
                  <a:moveTo>
                    <a:pt x="259" y="443"/>
                  </a:moveTo>
                  <a:cubicBezTo>
                    <a:pt x="269" y="453"/>
                    <a:pt x="285" y="453"/>
                    <a:pt x="294" y="443"/>
                  </a:cubicBezTo>
                  <a:cubicBezTo>
                    <a:pt x="319" y="419"/>
                    <a:pt x="319" y="419"/>
                    <a:pt x="319" y="419"/>
                  </a:cubicBezTo>
                  <a:cubicBezTo>
                    <a:pt x="323" y="414"/>
                    <a:pt x="326" y="408"/>
                    <a:pt x="326" y="401"/>
                  </a:cubicBezTo>
                  <a:cubicBezTo>
                    <a:pt x="326" y="395"/>
                    <a:pt x="323" y="388"/>
                    <a:pt x="319" y="384"/>
                  </a:cubicBezTo>
                  <a:cubicBezTo>
                    <a:pt x="309" y="374"/>
                    <a:pt x="293" y="374"/>
                    <a:pt x="283" y="384"/>
                  </a:cubicBezTo>
                  <a:cubicBezTo>
                    <a:pt x="259" y="408"/>
                    <a:pt x="259" y="408"/>
                    <a:pt x="259" y="408"/>
                  </a:cubicBezTo>
                  <a:cubicBezTo>
                    <a:pt x="249" y="418"/>
                    <a:pt x="249" y="433"/>
                    <a:pt x="259" y="443"/>
                  </a:cubicBezTo>
                  <a:close/>
                  <a:moveTo>
                    <a:pt x="92" y="273"/>
                  </a:moveTo>
                  <a:cubicBezTo>
                    <a:pt x="90" y="273"/>
                    <a:pt x="88" y="273"/>
                    <a:pt x="87" y="271"/>
                  </a:cubicBezTo>
                  <a:cubicBezTo>
                    <a:pt x="3" y="187"/>
                    <a:pt x="3" y="187"/>
                    <a:pt x="3" y="187"/>
                  </a:cubicBezTo>
                  <a:cubicBezTo>
                    <a:pt x="0" y="184"/>
                    <a:pt x="0" y="181"/>
                    <a:pt x="3" y="178"/>
                  </a:cubicBezTo>
                  <a:cubicBezTo>
                    <a:pt x="5" y="176"/>
                    <a:pt x="9" y="176"/>
                    <a:pt x="12" y="178"/>
                  </a:cubicBezTo>
                  <a:cubicBezTo>
                    <a:pt x="96" y="263"/>
                    <a:pt x="96" y="263"/>
                    <a:pt x="96" y="263"/>
                  </a:cubicBezTo>
                  <a:cubicBezTo>
                    <a:pt x="98" y="265"/>
                    <a:pt x="98" y="269"/>
                    <a:pt x="96" y="271"/>
                  </a:cubicBezTo>
                  <a:cubicBezTo>
                    <a:pt x="95" y="273"/>
                    <a:pt x="93" y="273"/>
                    <a:pt x="92" y="273"/>
                  </a:cubicBezTo>
                  <a:close/>
                  <a:moveTo>
                    <a:pt x="339" y="25"/>
                  </a:moveTo>
                  <a:cubicBezTo>
                    <a:pt x="337" y="25"/>
                    <a:pt x="336" y="24"/>
                    <a:pt x="335" y="23"/>
                  </a:cubicBezTo>
                  <a:cubicBezTo>
                    <a:pt x="333" y="21"/>
                    <a:pt x="333" y="21"/>
                    <a:pt x="333" y="21"/>
                  </a:cubicBezTo>
                  <a:cubicBezTo>
                    <a:pt x="327" y="15"/>
                    <a:pt x="319" y="12"/>
                    <a:pt x="310" y="12"/>
                  </a:cubicBezTo>
                  <a:cubicBezTo>
                    <a:pt x="184" y="12"/>
                    <a:pt x="184" y="12"/>
                    <a:pt x="184" y="12"/>
                  </a:cubicBezTo>
                  <a:cubicBezTo>
                    <a:pt x="180" y="12"/>
                    <a:pt x="178" y="9"/>
                    <a:pt x="178" y="6"/>
                  </a:cubicBezTo>
                  <a:cubicBezTo>
                    <a:pt x="178" y="2"/>
                    <a:pt x="180" y="0"/>
                    <a:pt x="184" y="0"/>
                  </a:cubicBezTo>
                  <a:cubicBezTo>
                    <a:pt x="310" y="0"/>
                    <a:pt x="310" y="0"/>
                    <a:pt x="310" y="0"/>
                  </a:cubicBezTo>
                  <a:cubicBezTo>
                    <a:pt x="322" y="0"/>
                    <a:pt x="333" y="4"/>
                    <a:pt x="341" y="12"/>
                  </a:cubicBezTo>
                  <a:cubicBezTo>
                    <a:pt x="343" y="14"/>
                    <a:pt x="343" y="14"/>
                    <a:pt x="343" y="14"/>
                  </a:cubicBezTo>
                  <a:cubicBezTo>
                    <a:pt x="346" y="17"/>
                    <a:pt x="346" y="21"/>
                    <a:pt x="343" y="23"/>
                  </a:cubicBezTo>
                  <a:cubicBezTo>
                    <a:pt x="342" y="24"/>
                    <a:pt x="341" y="25"/>
                    <a:pt x="339" y="25"/>
                  </a:cubicBezTo>
                  <a:close/>
                  <a:moveTo>
                    <a:pt x="353" y="432"/>
                  </a:moveTo>
                  <a:cubicBezTo>
                    <a:pt x="351" y="432"/>
                    <a:pt x="351" y="432"/>
                    <a:pt x="351" y="432"/>
                  </a:cubicBezTo>
                  <a:cubicBezTo>
                    <a:pt x="348" y="432"/>
                    <a:pt x="345" y="429"/>
                    <a:pt x="345" y="425"/>
                  </a:cubicBezTo>
                  <a:cubicBezTo>
                    <a:pt x="345" y="422"/>
                    <a:pt x="348" y="419"/>
                    <a:pt x="352" y="419"/>
                  </a:cubicBezTo>
                  <a:cubicBezTo>
                    <a:pt x="356" y="419"/>
                    <a:pt x="362" y="419"/>
                    <a:pt x="368" y="414"/>
                  </a:cubicBezTo>
                  <a:cubicBezTo>
                    <a:pt x="373" y="410"/>
                    <a:pt x="377" y="403"/>
                    <a:pt x="377" y="396"/>
                  </a:cubicBezTo>
                  <a:cubicBezTo>
                    <a:pt x="377" y="389"/>
                    <a:pt x="375" y="382"/>
                    <a:pt x="370" y="377"/>
                  </a:cubicBezTo>
                  <a:cubicBezTo>
                    <a:pt x="367" y="375"/>
                    <a:pt x="367" y="371"/>
                    <a:pt x="370" y="368"/>
                  </a:cubicBezTo>
                  <a:cubicBezTo>
                    <a:pt x="372" y="366"/>
                    <a:pt x="376" y="366"/>
                    <a:pt x="378" y="368"/>
                  </a:cubicBezTo>
                  <a:cubicBezTo>
                    <a:pt x="378" y="368"/>
                    <a:pt x="378" y="368"/>
                    <a:pt x="378" y="368"/>
                  </a:cubicBezTo>
                  <a:cubicBezTo>
                    <a:pt x="386" y="376"/>
                    <a:pt x="386" y="376"/>
                    <a:pt x="386" y="376"/>
                  </a:cubicBezTo>
                  <a:cubicBezTo>
                    <a:pt x="396" y="385"/>
                    <a:pt x="411" y="387"/>
                    <a:pt x="421" y="379"/>
                  </a:cubicBezTo>
                  <a:cubicBezTo>
                    <a:pt x="426" y="374"/>
                    <a:pt x="430" y="368"/>
                    <a:pt x="430" y="361"/>
                  </a:cubicBezTo>
                  <a:cubicBezTo>
                    <a:pt x="430" y="354"/>
                    <a:pt x="428" y="347"/>
                    <a:pt x="423" y="342"/>
                  </a:cubicBezTo>
                  <a:cubicBezTo>
                    <a:pt x="420" y="339"/>
                    <a:pt x="420" y="335"/>
                    <a:pt x="423" y="333"/>
                  </a:cubicBezTo>
                  <a:cubicBezTo>
                    <a:pt x="425" y="330"/>
                    <a:pt x="429" y="330"/>
                    <a:pt x="431" y="333"/>
                  </a:cubicBezTo>
                  <a:cubicBezTo>
                    <a:pt x="432" y="333"/>
                    <a:pt x="432" y="333"/>
                    <a:pt x="432" y="333"/>
                  </a:cubicBezTo>
                  <a:cubicBezTo>
                    <a:pt x="440" y="342"/>
                    <a:pt x="440" y="342"/>
                    <a:pt x="440" y="342"/>
                  </a:cubicBezTo>
                  <a:cubicBezTo>
                    <a:pt x="445" y="347"/>
                    <a:pt x="452" y="349"/>
                    <a:pt x="459" y="349"/>
                  </a:cubicBezTo>
                  <a:cubicBezTo>
                    <a:pt x="466" y="349"/>
                    <a:pt x="473" y="345"/>
                    <a:pt x="477" y="340"/>
                  </a:cubicBezTo>
                  <a:cubicBezTo>
                    <a:pt x="485" y="330"/>
                    <a:pt x="484" y="315"/>
                    <a:pt x="474" y="305"/>
                  </a:cubicBezTo>
                  <a:cubicBezTo>
                    <a:pt x="299" y="130"/>
                    <a:pt x="299" y="130"/>
                    <a:pt x="299" y="130"/>
                  </a:cubicBezTo>
                  <a:cubicBezTo>
                    <a:pt x="296" y="127"/>
                    <a:pt x="297" y="123"/>
                    <a:pt x="299" y="121"/>
                  </a:cubicBezTo>
                  <a:cubicBezTo>
                    <a:pt x="301" y="118"/>
                    <a:pt x="305" y="118"/>
                    <a:pt x="308" y="121"/>
                  </a:cubicBezTo>
                  <a:cubicBezTo>
                    <a:pt x="483" y="296"/>
                    <a:pt x="483" y="296"/>
                    <a:pt x="483" y="296"/>
                  </a:cubicBezTo>
                  <a:cubicBezTo>
                    <a:pt x="497" y="310"/>
                    <a:pt x="499" y="333"/>
                    <a:pt x="487" y="348"/>
                  </a:cubicBezTo>
                  <a:cubicBezTo>
                    <a:pt x="480" y="356"/>
                    <a:pt x="470" y="361"/>
                    <a:pt x="460" y="361"/>
                  </a:cubicBezTo>
                  <a:cubicBezTo>
                    <a:pt x="454" y="362"/>
                    <a:pt x="448" y="361"/>
                    <a:pt x="442" y="358"/>
                  </a:cubicBezTo>
                  <a:cubicBezTo>
                    <a:pt x="443" y="370"/>
                    <a:pt x="438" y="381"/>
                    <a:pt x="429" y="388"/>
                  </a:cubicBezTo>
                  <a:cubicBezTo>
                    <a:pt x="418" y="397"/>
                    <a:pt x="402" y="399"/>
                    <a:pt x="389" y="393"/>
                  </a:cubicBezTo>
                  <a:cubicBezTo>
                    <a:pt x="390" y="405"/>
                    <a:pt x="385" y="416"/>
                    <a:pt x="376" y="424"/>
                  </a:cubicBezTo>
                  <a:cubicBezTo>
                    <a:pt x="369" y="429"/>
                    <a:pt x="361" y="432"/>
                    <a:pt x="353" y="4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699" name="Freeform 93"/>
            <p:cNvSpPr>
              <a:spLocks noEditPoints="1"/>
            </p:cNvSpPr>
            <p:nvPr/>
          </p:nvSpPr>
          <p:spPr bwMode="auto">
            <a:xfrm>
              <a:off x="2603" y="1055"/>
              <a:ext cx="997" cy="947"/>
            </a:xfrm>
            <a:custGeom>
              <a:avLst/>
              <a:gdLst>
                <a:gd name="T0" fmla="*/ 41 w 419"/>
                <a:gd name="T1" fmla="*/ 295 h 398"/>
                <a:gd name="T2" fmla="*/ 12 w 419"/>
                <a:gd name="T3" fmla="*/ 283 h 398"/>
                <a:gd name="T4" fmla="*/ 0 w 419"/>
                <a:gd name="T5" fmla="*/ 255 h 398"/>
                <a:gd name="T6" fmla="*/ 12 w 419"/>
                <a:gd name="T7" fmla="*/ 226 h 398"/>
                <a:gd name="T8" fmla="*/ 43 w 419"/>
                <a:gd name="T9" fmla="*/ 195 h 398"/>
                <a:gd name="T10" fmla="*/ 74 w 419"/>
                <a:gd name="T11" fmla="*/ 182 h 398"/>
                <a:gd name="T12" fmla="*/ 153 w 419"/>
                <a:gd name="T13" fmla="*/ 182 h 398"/>
                <a:gd name="T14" fmla="*/ 231 w 419"/>
                <a:gd name="T15" fmla="*/ 104 h 398"/>
                <a:gd name="T16" fmla="*/ 240 w 419"/>
                <a:gd name="T17" fmla="*/ 104 h 398"/>
                <a:gd name="T18" fmla="*/ 240 w 419"/>
                <a:gd name="T19" fmla="*/ 113 h 398"/>
                <a:gd name="T20" fmla="*/ 160 w 419"/>
                <a:gd name="T21" fmla="*/ 193 h 398"/>
                <a:gd name="T22" fmla="*/ 156 w 419"/>
                <a:gd name="T23" fmla="*/ 194 h 398"/>
                <a:gd name="T24" fmla="*/ 74 w 419"/>
                <a:gd name="T25" fmla="*/ 194 h 398"/>
                <a:gd name="T26" fmla="*/ 52 w 419"/>
                <a:gd name="T27" fmla="*/ 204 h 398"/>
                <a:gd name="T28" fmla="*/ 21 w 419"/>
                <a:gd name="T29" fmla="*/ 235 h 398"/>
                <a:gd name="T30" fmla="*/ 13 w 419"/>
                <a:gd name="T31" fmla="*/ 254 h 398"/>
                <a:gd name="T32" fmla="*/ 21 w 419"/>
                <a:gd name="T33" fmla="*/ 274 h 398"/>
                <a:gd name="T34" fmla="*/ 61 w 419"/>
                <a:gd name="T35" fmla="*/ 274 h 398"/>
                <a:gd name="T36" fmla="*/ 107 w 419"/>
                <a:gd name="T37" fmla="*/ 228 h 398"/>
                <a:gd name="T38" fmla="*/ 116 w 419"/>
                <a:gd name="T39" fmla="*/ 228 h 398"/>
                <a:gd name="T40" fmla="*/ 116 w 419"/>
                <a:gd name="T41" fmla="*/ 237 h 398"/>
                <a:gd name="T42" fmla="*/ 70 w 419"/>
                <a:gd name="T43" fmla="*/ 283 h 398"/>
                <a:gd name="T44" fmla="*/ 41 w 419"/>
                <a:gd name="T45" fmla="*/ 295 h 398"/>
                <a:gd name="T46" fmla="*/ 306 w 419"/>
                <a:gd name="T47" fmla="*/ 398 h 398"/>
                <a:gd name="T48" fmla="*/ 300 w 419"/>
                <a:gd name="T49" fmla="*/ 391 h 398"/>
                <a:gd name="T50" fmla="*/ 301 w 419"/>
                <a:gd name="T51" fmla="*/ 387 h 398"/>
                <a:gd name="T52" fmla="*/ 408 w 419"/>
                <a:gd name="T53" fmla="*/ 281 h 398"/>
                <a:gd name="T54" fmla="*/ 416 w 419"/>
                <a:gd name="T55" fmla="*/ 281 h 398"/>
                <a:gd name="T56" fmla="*/ 416 w 419"/>
                <a:gd name="T57" fmla="*/ 290 h 398"/>
                <a:gd name="T58" fmla="*/ 310 w 419"/>
                <a:gd name="T59" fmla="*/ 396 h 398"/>
                <a:gd name="T60" fmla="*/ 306 w 419"/>
                <a:gd name="T61" fmla="*/ 398 h 398"/>
                <a:gd name="T62" fmla="*/ 97 w 419"/>
                <a:gd name="T63" fmla="*/ 13 h 398"/>
                <a:gd name="T64" fmla="*/ 47 w 419"/>
                <a:gd name="T65" fmla="*/ 13 h 398"/>
                <a:gd name="T66" fmla="*/ 41 w 419"/>
                <a:gd name="T67" fmla="*/ 7 h 398"/>
                <a:gd name="T68" fmla="*/ 47 w 419"/>
                <a:gd name="T69" fmla="*/ 0 h 398"/>
                <a:gd name="T70" fmla="*/ 97 w 419"/>
                <a:gd name="T71" fmla="*/ 0 h 398"/>
                <a:gd name="T72" fmla="*/ 104 w 419"/>
                <a:gd name="T73" fmla="*/ 7 h 398"/>
                <a:gd name="T74" fmla="*/ 97 w 419"/>
                <a:gd name="T75" fmla="*/ 1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9" h="398">
                  <a:moveTo>
                    <a:pt x="41" y="295"/>
                  </a:moveTo>
                  <a:cubicBezTo>
                    <a:pt x="30" y="295"/>
                    <a:pt x="20" y="291"/>
                    <a:pt x="12" y="283"/>
                  </a:cubicBezTo>
                  <a:cubicBezTo>
                    <a:pt x="4" y="276"/>
                    <a:pt x="0" y="265"/>
                    <a:pt x="0" y="255"/>
                  </a:cubicBezTo>
                  <a:cubicBezTo>
                    <a:pt x="0" y="244"/>
                    <a:pt x="4" y="233"/>
                    <a:pt x="12" y="226"/>
                  </a:cubicBezTo>
                  <a:cubicBezTo>
                    <a:pt x="43" y="195"/>
                    <a:pt x="43" y="195"/>
                    <a:pt x="43" y="195"/>
                  </a:cubicBezTo>
                  <a:cubicBezTo>
                    <a:pt x="51" y="187"/>
                    <a:pt x="62" y="182"/>
                    <a:pt x="74" y="182"/>
                  </a:cubicBezTo>
                  <a:cubicBezTo>
                    <a:pt x="153" y="182"/>
                    <a:pt x="153" y="182"/>
                    <a:pt x="153" y="182"/>
                  </a:cubicBezTo>
                  <a:cubicBezTo>
                    <a:pt x="231" y="104"/>
                    <a:pt x="231" y="104"/>
                    <a:pt x="231" y="104"/>
                  </a:cubicBezTo>
                  <a:cubicBezTo>
                    <a:pt x="233" y="102"/>
                    <a:pt x="237" y="102"/>
                    <a:pt x="240" y="104"/>
                  </a:cubicBezTo>
                  <a:cubicBezTo>
                    <a:pt x="242" y="107"/>
                    <a:pt x="242" y="111"/>
                    <a:pt x="240" y="113"/>
                  </a:cubicBezTo>
                  <a:cubicBezTo>
                    <a:pt x="160" y="193"/>
                    <a:pt x="160" y="193"/>
                    <a:pt x="160" y="193"/>
                  </a:cubicBezTo>
                  <a:cubicBezTo>
                    <a:pt x="159" y="194"/>
                    <a:pt x="157" y="194"/>
                    <a:pt x="156" y="194"/>
                  </a:cubicBezTo>
                  <a:cubicBezTo>
                    <a:pt x="74" y="194"/>
                    <a:pt x="74" y="194"/>
                    <a:pt x="74" y="194"/>
                  </a:cubicBezTo>
                  <a:cubicBezTo>
                    <a:pt x="66" y="194"/>
                    <a:pt x="58" y="198"/>
                    <a:pt x="52" y="204"/>
                  </a:cubicBezTo>
                  <a:cubicBezTo>
                    <a:pt x="21" y="235"/>
                    <a:pt x="21" y="235"/>
                    <a:pt x="21" y="235"/>
                  </a:cubicBezTo>
                  <a:cubicBezTo>
                    <a:pt x="16" y="240"/>
                    <a:pt x="13" y="247"/>
                    <a:pt x="13" y="254"/>
                  </a:cubicBezTo>
                  <a:cubicBezTo>
                    <a:pt x="13" y="262"/>
                    <a:pt x="16" y="269"/>
                    <a:pt x="21" y="274"/>
                  </a:cubicBezTo>
                  <a:cubicBezTo>
                    <a:pt x="32" y="285"/>
                    <a:pt x="50" y="285"/>
                    <a:pt x="61" y="274"/>
                  </a:cubicBezTo>
                  <a:cubicBezTo>
                    <a:pt x="107" y="228"/>
                    <a:pt x="107" y="228"/>
                    <a:pt x="107" y="228"/>
                  </a:cubicBezTo>
                  <a:cubicBezTo>
                    <a:pt x="110" y="226"/>
                    <a:pt x="114" y="226"/>
                    <a:pt x="116" y="228"/>
                  </a:cubicBezTo>
                  <a:cubicBezTo>
                    <a:pt x="118" y="231"/>
                    <a:pt x="118" y="234"/>
                    <a:pt x="116" y="237"/>
                  </a:cubicBezTo>
                  <a:cubicBezTo>
                    <a:pt x="70" y="283"/>
                    <a:pt x="70" y="283"/>
                    <a:pt x="70" y="283"/>
                  </a:cubicBezTo>
                  <a:cubicBezTo>
                    <a:pt x="62" y="291"/>
                    <a:pt x="52" y="295"/>
                    <a:pt x="41" y="295"/>
                  </a:cubicBezTo>
                  <a:close/>
                  <a:moveTo>
                    <a:pt x="306" y="398"/>
                  </a:moveTo>
                  <a:cubicBezTo>
                    <a:pt x="302" y="398"/>
                    <a:pt x="300" y="395"/>
                    <a:pt x="300" y="391"/>
                  </a:cubicBezTo>
                  <a:cubicBezTo>
                    <a:pt x="300" y="390"/>
                    <a:pt x="300" y="388"/>
                    <a:pt x="301" y="387"/>
                  </a:cubicBezTo>
                  <a:cubicBezTo>
                    <a:pt x="408" y="281"/>
                    <a:pt x="408" y="281"/>
                    <a:pt x="408" y="281"/>
                  </a:cubicBezTo>
                  <a:cubicBezTo>
                    <a:pt x="410" y="279"/>
                    <a:pt x="414" y="279"/>
                    <a:pt x="416" y="281"/>
                  </a:cubicBezTo>
                  <a:cubicBezTo>
                    <a:pt x="419" y="284"/>
                    <a:pt x="419" y="287"/>
                    <a:pt x="416" y="290"/>
                  </a:cubicBezTo>
                  <a:cubicBezTo>
                    <a:pt x="310" y="396"/>
                    <a:pt x="310" y="396"/>
                    <a:pt x="310" y="396"/>
                  </a:cubicBezTo>
                  <a:cubicBezTo>
                    <a:pt x="309" y="397"/>
                    <a:pt x="308" y="398"/>
                    <a:pt x="306" y="398"/>
                  </a:cubicBezTo>
                  <a:close/>
                  <a:moveTo>
                    <a:pt x="97" y="13"/>
                  </a:moveTo>
                  <a:cubicBezTo>
                    <a:pt x="47" y="13"/>
                    <a:pt x="47" y="13"/>
                    <a:pt x="47" y="13"/>
                  </a:cubicBezTo>
                  <a:cubicBezTo>
                    <a:pt x="44" y="13"/>
                    <a:pt x="41" y="10"/>
                    <a:pt x="41" y="7"/>
                  </a:cubicBezTo>
                  <a:cubicBezTo>
                    <a:pt x="41" y="3"/>
                    <a:pt x="44" y="0"/>
                    <a:pt x="47" y="0"/>
                  </a:cubicBezTo>
                  <a:cubicBezTo>
                    <a:pt x="97" y="0"/>
                    <a:pt x="97" y="0"/>
                    <a:pt x="97" y="0"/>
                  </a:cubicBezTo>
                  <a:cubicBezTo>
                    <a:pt x="101" y="0"/>
                    <a:pt x="104" y="3"/>
                    <a:pt x="104" y="7"/>
                  </a:cubicBezTo>
                  <a:cubicBezTo>
                    <a:pt x="104" y="10"/>
                    <a:pt x="101" y="13"/>
                    <a:pt x="9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0" name="Freeform 94"/>
            <p:cNvSpPr>
              <a:spLocks noEditPoints="1"/>
            </p:cNvSpPr>
            <p:nvPr/>
          </p:nvSpPr>
          <p:spPr bwMode="auto">
            <a:xfrm>
              <a:off x="2760" y="848"/>
              <a:ext cx="297" cy="297"/>
            </a:xfrm>
            <a:custGeom>
              <a:avLst/>
              <a:gdLst>
                <a:gd name="T0" fmla="*/ 6 w 125"/>
                <a:gd name="T1" fmla="*/ 125 h 125"/>
                <a:gd name="T2" fmla="*/ 0 w 125"/>
                <a:gd name="T3" fmla="*/ 119 h 125"/>
                <a:gd name="T4" fmla="*/ 0 w 125"/>
                <a:gd name="T5" fmla="*/ 69 h 125"/>
                <a:gd name="T6" fmla="*/ 6 w 125"/>
                <a:gd name="T7" fmla="*/ 62 h 125"/>
                <a:gd name="T8" fmla="*/ 13 w 125"/>
                <a:gd name="T9" fmla="*/ 69 h 125"/>
                <a:gd name="T10" fmla="*/ 13 w 125"/>
                <a:gd name="T11" fmla="*/ 119 h 125"/>
                <a:gd name="T12" fmla="*/ 6 w 125"/>
                <a:gd name="T13" fmla="*/ 125 h 125"/>
                <a:gd name="T14" fmla="*/ 119 w 125"/>
                <a:gd name="T15" fmla="*/ 12 h 125"/>
                <a:gd name="T16" fmla="*/ 69 w 125"/>
                <a:gd name="T17" fmla="*/ 12 h 125"/>
                <a:gd name="T18" fmla="*/ 63 w 125"/>
                <a:gd name="T19" fmla="*/ 6 h 125"/>
                <a:gd name="T20" fmla="*/ 69 w 125"/>
                <a:gd name="T21" fmla="*/ 0 h 125"/>
                <a:gd name="T22" fmla="*/ 119 w 125"/>
                <a:gd name="T23" fmla="*/ 0 h 125"/>
                <a:gd name="T24" fmla="*/ 125 w 125"/>
                <a:gd name="T25" fmla="*/ 6 h 125"/>
                <a:gd name="T26" fmla="*/ 119 w 125"/>
                <a:gd name="T27" fmla="*/ 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25">
                  <a:moveTo>
                    <a:pt x="6" y="125"/>
                  </a:moveTo>
                  <a:cubicBezTo>
                    <a:pt x="3" y="125"/>
                    <a:pt x="0" y="122"/>
                    <a:pt x="0" y="119"/>
                  </a:cubicBezTo>
                  <a:cubicBezTo>
                    <a:pt x="0" y="69"/>
                    <a:pt x="0" y="69"/>
                    <a:pt x="0" y="69"/>
                  </a:cubicBezTo>
                  <a:cubicBezTo>
                    <a:pt x="0" y="65"/>
                    <a:pt x="3" y="62"/>
                    <a:pt x="6" y="62"/>
                  </a:cubicBezTo>
                  <a:cubicBezTo>
                    <a:pt x="10" y="62"/>
                    <a:pt x="13" y="65"/>
                    <a:pt x="13" y="69"/>
                  </a:cubicBezTo>
                  <a:cubicBezTo>
                    <a:pt x="13" y="119"/>
                    <a:pt x="13" y="119"/>
                    <a:pt x="13" y="119"/>
                  </a:cubicBezTo>
                  <a:cubicBezTo>
                    <a:pt x="13" y="122"/>
                    <a:pt x="10" y="125"/>
                    <a:pt x="6" y="125"/>
                  </a:cubicBezTo>
                  <a:close/>
                  <a:moveTo>
                    <a:pt x="119" y="12"/>
                  </a:moveTo>
                  <a:cubicBezTo>
                    <a:pt x="69" y="12"/>
                    <a:pt x="69" y="12"/>
                    <a:pt x="69" y="12"/>
                  </a:cubicBezTo>
                  <a:cubicBezTo>
                    <a:pt x="65" y="12"/>
                    <a:pt x="63" y="10"/>
                    <a:pt x="63" y="6"/>
                  </a:cubicBezTo>
                  <a:cubicBezTo>
                    <a:pt x="63" y="3"/>
                    <a:pt x="65" y="0"/>
                    <a:pt x="69" y="0"/>
                  </a:cubicBezTo>
                  <a:cubicBezTo>
                    <a:pt x="119" y="0"/>
                    <a:pt x="119" y="0"/>
                    <a:pt x="119" y="0"/>
                  </a:cubicBezTo>
                  <a:cubicBezTo>
                    <a:pt x="122" y="0"/>
                    <a:pt x="125" y="3"/>
                    <a:pt x="125" y="6"/>
                  </a:cubicBezTo>
                  <a:cubicBezTo>
                    <a:pt x="125" y="10"/>
                    <a:pt x="122" y="12"/>
                    <a:pt x="119"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1" name="Freeform 95"/>
            <p:cNvSpPr>
              <a:spLocks noEditPoints="1"/>
            </p:cNvSpPr>
            <p:nvPr/>
          </p:nvSpPr>
          <p:spPr bwMode="auto">
            <a:xfrm>
              <a:off x="1927" y="788"/>
              <a:ext cx="1071" cy="1621"/>
            </a:xfrm>
            <a:custGeom>
              <a:avLst/>
              <a:gdLst>
                <a:gd name="T0" fmla="*/ 444 w 450"/>
                <a:gd name="T1" fmla="*/ 62 h 681"/>
                <a:gd name="T2" fmla="*/ 438 w 450"/>
                <a:gd name="T3" fmla="*/ 56 h 681"/>
                <a:gd name="T4" fmla="*/ 438 w 450"/>
                <a:gd name="T5" fmla="*/ 6 h 681"/>
                <a:gd name="T6" fmla="*/ 444 w 450"/>
                <a:gd name="T7" fmla="*/ 0 h 681"/>
                <a:gd name="T8" fmla="*/ 450 w 450"/>
                <a:gd name="T9" fmla="*/ 6 h 681"/>
                <a:gd name="T10" fmla="*/ 450 w 450"/>
                <a:gd name="T11" fmla="*/ 56 h 681"/>
                <a:gd name="T12" fmla="*/ 444 w 450"/>
                <a:gd name="T13" fmla="*/ 62 h 681"/>
                <a:gd name="T14" fmla="*/ 19 w 450"/>
                <a:gd name="T15" fmla="*/ 681 h 681"/>
                <a:gd name="T16" fmla="*/ 6 w 450"/>
                <a:gd name="T17" fmla="*/ 681 h 681"/>
                <a:gd name="T18" fmla="*/ 0 w 450"/>
                <a:gd name="T19" fmla="*/ 675 h 681"/>
                <a:gd name="T20" fmla="*/ 6 w 450"/>
                <a:gd name="T21" fmla="*/ 669 h 681"/>
                <a:gd name="T22" fmla="*/ 19 w 450"/>
                <a:gd name="T23" fmla="*/ 669 h 681"/>
                <a:gd name="T24" fmla="*/ 25 w 450"/>
                <a:gd name="T25" fmla="*/ 675 h 681"/>
                <a:gd name="T26" fmla="*/ 19 w 450"/>
                <a:gd name="T27" fmla="*/ 681 h 681"/>
                <a:gd name="T28" fmla="*/ 181 w 450"/>
                <a:gd name="T29" fmla="*/ 681 h 681"/>
                <a:gd name="T30" fmla="*/ 44 w 450"/>
                <a:gd name="T31" fmla="*/ 681 h 681"/>
                <a:gd name="T32" fmla="*/ 38 w 450"/>
                <a:gd name="T33" fmla="*/ 675 h 681"/>
                <a:gd name="T34" fmla="*/ 44 w 450"/>
                <a:gd name="T35" fmla="*/ 669 h 681"/>
                <a:gd name="T36" fmla="*/ 181 w 450"/>
                <a:gd name="T37" fmla="*/ 669 h 681"/>
                <a:gd name="T38" fmla="*/ 188 w 450"/>
                <a:gd name="T39" fmla="*/ 675 h 681"/>
                <a:gd name="T40" fmla="*/ 181 w 450"/>
                <a:gd name="T41"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0" h="681">
                  <a:moveTo>
                    <a:pt x="444" y="62"/>
                  </a:moveTo>
                  <a:cubicBezTo>
                    <a:pt x="440" y="62"/>
                    <a:pt x="438" y="60"/>
                    <a:pt x="438" y="56"/>
                  </a:cubicBezTo>
                  <a:cubicBezTo>
                    <a:pt x="438" y="6"/>
                    <a:pt x="438" y="6"/>
                    <a:pt x="438" y="6"/>
                  </a:cubicBezTo>
                  <a:cubicBezTo>
                    <a:pt x="438" y="3"/>
                    <a:pt x="440" y="0"/>
                    <a:pt x="444" y="0"/>
                  </a:cubicBezTo>
                  <a:cubicBezTo>
                    <a:pt x="447" y="0"/>
                    <a:pt x="450" y="3"/>
                    <a:pt x="450" y="6"/>
                  </a:cubicBezTo>
                  <a:cubicBezTo>
                    <a:pt x="450" y="56"/>
                    <a:pt x="450" y="56"/>
                    <a:pt x="450" y="56"/>
                  </a:cubicBezTo>
                  <a:cubicBezTo>
                    <a:pt x="450" y="60"/>
                    <a:pt x="447" y="62"/>
                    <a:pt x="444" y="62"/>
                  </a:cubicBezTo>
                  <a:close/>
                  <a:moveTo>
                    <a:pt x="19" y="681"/>
                  </a:moveTo>
                  <a:cubicBezTo>
                    <a:pt x="6" y="681"/>
                    <a:pt x="6" y="681"/>
                    <a:pt x="6" y="681"/>
                  </a:cubicBezTo>
                  <a:cubicBezTo>
                    <a:pt x="3" y="681"/>
                    <a:pt x="0" y="678"/>
                    <a:pt x="0" y="675"/>
                  </a:cubicBezTo>
                  <a:cubicBezTo>
                    <a:pt x="0" y="672"/>
                    <a:pt x="3" y="669"/>
                    <a:pt x="6" y="669"/>
                  </a:cubicBezTo>
                  <a:cubicBezTo>
                    <a:pt x="19" y="669"/>
                    <a:pt x="19" y="669"/>
                    <a:pt x="19" y="669"/>
                  </a:cubicBezTo>
                  <a:cubicBezTo>
                    <a:pt x="22" y="669"/>
                    <a:pt x="25" y="672"/>
                    <a:pt x="25" y="675"/>
                  </a:cubicBezTo>
                  <a:cubicBezTo>
                    <a:pt x="25" y="678"/>
                    <a:pt x="22" y="681"/>
                    <a:pt x="19" y="681"/>
                  </a:cubicBezTo>
                  <a:close/>
                  <a:moveTo>
                    <a:pt x="181" y="681"/>
                  </a:moveTo>
                  <a:cubicBezTo>
                    <a:pt x="44" y="681"/>
                    <a:pt x="44" y="681"/>
                    <a:pt x="44" y="681"/>
                  </a:cubicBezTo>
                  <a:cubicBezTo>
                    <a:pt x="40" y="681"/>
                    <a:pt x="38" y="678"/>
                    <a:pt x="38" y="675"/>
                  </a:cubicBezTo>
                  <a:cubicBezTo>
                    <a:pt x="38" y="672"/>
                    <a:pt x="40" y="669"/>
                    <a:pt x="44" y="669"/>
                  </a:cubicBezTo>
                  <a:cubicBezTo>
                    <a:pt x="181" y="669"/>
                    <a:pt x="181" y="669"/>
                    <a:pt x="181" y="669"/>
                  </a:cubicBezTo>
                  <a:cubicBezTo>
                    <a:pt x="185" y="669"/>
                    <a:pt x="188" y="672"/>
                    <a:pt x="188" y="675"/>
                  </a:cubicBezTo>
                  <a:cubicBezTo>
                    <a:pt x="188" y="678"/>
                    <a:pt x="185" y="681"/>
                    <a:pt x="181" y="68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2" name="Freeform 96"/>
            <p:cNvSpPr/>
            <p:nvPr/>
          </p:nvSpPr>
          <p:spPr bwMode="auto">
            <a:xfrm>
              <a:off x="3771" y="2381"/>
              <a:ext cx="60" cy="28"/>
            </a:xfrm>
            <a:custGeom>
              <a:avLst/>
              <a:gdLst>
                <a:gd name="T0" fmla="*/ 19 w 25"/>
                <a:gd name="T1" fmla="*/ 12 h 12"/>
                <a:gd name="T2" fmla="*/ 6 w 25"/>
                <a:gd name="T3" fmla="*/ 12 h 12"/>
                <a:gd name="T4" fmla="*/ 0 w 25"/>
                <a:gd name="T5" fmla="*/ 6 h 12"/>
                <a:gd name="T6" fmla="*/ 6 w 25"/>
                <a:gd name="T7" fmla="*/ 0 h 12"/>
                <a:gd name="T8" fmla="*/ 19 w 25"/>
                <a:gd name="T9" fmla="*/ 0 h 12"/>
                <a:gd name="T10" fmla="*/ 25 w 25"/>
                <a:gd name="T11" fmla="*/ 6 h 12"/>
                <a:gd name="T12" fmla="*/ 19 w 2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5" h="12">
                  <a:moveTo>
                    <a:pt x="19" y="12"/>
                  </a:moveTo>
                  <a:cubicBezTo>
                    <a:pt x="6" y="12"/>
                    <a:pt x="6" y="12"/>
                    <a:pt x="6" y="12"/>
                  </a:cubicBezTo>
                  <a:cubicBezTo>
                    <a:pt x="3" y="12"/>
                    <a:pt x="0" y="9"/>
                    <a:pt x="0" y="6"/>
                  </a:cubicBezTo>
                  <a:cubicBezTo>
                    <a:pt x="0" y="3"/>
                    <a:pt x="3" y="0"/>
                    <a:pt x="6" y="0"/>
                  </a:cubicBezTo>
                  <a:cubicBezTo>
                    <a:pt x="19" y="0"/>
                    <a:pt x="19" y="0"/>
                    <a:pt x="19" y="0"/>
                  </a:cubicBezTo>
                  <a:cubicBezTo>
                    <a:pt x="22" y="0"/>
                    <a:pt x="25" y="3"/>
                    <a:pt x="25" y="6"/>
                  </a:cubicBezTo>
                  <a:cubicBezTo>
                    <a:pt x="25" y="9"/>
                    <a:pt x="22" y="12"/>
                    <a:pt x="19"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703" name="Freeform 97"/>
            <p:cNvSpPr/>
            <p:nvPr/>
          </p:nvSpPr>
          <p:spPr bwMode="auto">
            <a:xfrm>
              <a:off x="3386" y="2381"/>
              <a:ext cx="357" cy="28"/>
            </a:xfrm>
            <a:custGeom>
              <a:avLst/>
              <a:gdLst>
                <a:gd name="T0" fmla="*/ 143 w 150"/>
                <a:gd name="T1" fmla="*/ 12 h 12"/>
                <a:gd name="T2" fmla="*/ 6 w 150"/>
                <a:gd name="T3" fmla="*/ 12 h 12"/>
                <a:gd name="T4" fmla="*/ 0 w 150"/>
                <a:gd name="T5" fmla="*/ 6 h 12"/>
                <a:gd name="T6" fmla="*/ 6 w 150"/>
                <a:gd name="T7" fmla="*/ 0 h 12"/>
                <a:gd name="T8" fmla="*/ 143 w 150"/>
                <a:gd name="T9" fmla="*/ 0 h 12"/>
                <a:gd name="T10" fmla="*/ 150 w 150"/>
                <a:gd name="T11" fmla="*/ 6 h 12"/>
                <a:gd name="T12" fmla="*/ 143 w 15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50" h="12">
                  <a:moveTo>
                    <a:pt x="143" y="12"/>
                  </a:moveTo>
                  <a:cubicBezTo>
                    <a:pt x="6" y="12"/>
                    <a:pt x="6" y="12"/>
                    <a:pt x="6" y="12"/>
                  </a:cubicBezTo>
                  <a:cubicBezTo>
                    <a:pt x="2" y="12"/>
                    <a:pt x="0" y="9"/>
                    <a:pt x="0" y="6"/>
                  </a:cubicBezTo>
                  <a:cubicBezTo>
                    <a:pt x="0" y="3"/>
                    <a:pt x="2" y="0"/>
                    <a:pt x="6" y="0"/>
                  </a:cubicBezTo>
                  <a:cubicBezTo>
                    <a:pt x="143" y="0"/>
                    <a:pt x="143" y="0"/>
                    <a:pt x="143" y="0"/>
                  </a:cubicBezTo>
                  <a:cubicBezTo>
                    <a:pt x="147" y="0"/>
                    <a:pt x="150" y="3"/>
                    <a:pt x="150" y="6"/>
                  </a:cubicBezTo>
                  <a:cubicBezTo>
                    <a:pt x="150" y="9"/>
                    <a:pt x="147" y="12"/>
                    <a:pt x="143"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14"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pic>
        <p:nvPicPr>
          <p:cNvPr id="3" name="图片 4" descr="F:\luhw\华中人才\宣传材料\武汉市软件行业协会LOGO\微信图片_20180703175346.png"/>
          <p:cNvPicPr>
            <a:picLocks noChangeAspect="1" noChangeArrowheads="1"/>
          </p:cNvPicPr>
          <p:nvPr/>
        </p:nvPicPr>
        <p:blipFill>
          <a:blip r:embed="rId2">
            <a:extLst>
              <a:ext uri="{28A0092B-C50C-407E-A947-70E740481C1C}">
                <a14:useLocalDpi xmlns:a14="http://schemas.microsoft.com/office/drawing/2010/main" val="0"/>
              </a:ext>
            </a:extLst>
          </a:blip>
          <a:srcRect l="3200" t="10308" r="2441" b="10390"/>
          <a:stretch>
            <a:fillRect/>
          </a:stretch>
        </p:blipFill>
        <p:spPr>
          <a:xfrm>
            <a:off x="1991360" y="1021715"/>
            <a:ext cx="3035935" cy="645160"/>
          </a:xfrm>
          <a:prstGeom prst="rect">
            <a:avLst/>
          </a:prstGeom>
          <a:noFill/>
          <a:ln>
            <a:noFill/>
          </a:ln>
        </p:spPr>
      </p:pic>
      <p:pic>
        <p:nvPicPr>
          <p:cNvPr id="7" name="图片 3" descr="logo"/>
          <p:cNvPicPr>
            <a:picLocks noChangeAspect="1"/>
          </p:cNvPicPr>
          <p:nvPr/>
        </p:nvPicPr>
        <p:blipFill>
          <a:blip r:embed="rId3"/>
          <a:stretch>
            <a:fillRect/>
          </a:stretch>
        </p:blipFill>
        <p:spPr>
          <a:xfrm>
            <a:off x="6243003" y="1074420"/>
            <a:ext cx="1911350" cy="5397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29"/>
                                        </p:tgtEl>
                                        <p:attrNameLst>
                                          <p:attrName>style.visibility</p:attrName>
                                        </p:attrNameLst>
                                      </p:cBhvr>
                                      <p:to>
                                        <p:strVal val="visible"/>
                                      </p:to>
                                    </p:set>
                                    <p:animEffect transition="in" filter="randombar(horizontal)">
                                      <p:cBhvr>
                                        <p:cTn id="16" dur="500"/>
                                        <p:tgtEl>
                                          <p:spTgt spid="629"/>
                                        </p:tgtEl>
                                      </p:cBhvr>
                                    </p:animEffect>
                                  </p:childTnLst>
                                </p:cTn>
                              </p:par>
                              <p:par>
                                <p:cTn id="17" presetID="14" presetClass="entr" presetSubtype="10" fill="hold" nodeType="withEffect">
                                  <p:stCondLst>
                                    <p:cond delay="0"/>
                                  </p:stCondLst>
                                  <p:childTnLst>
                                    <p:set>
                                      <p:cBhvr>
                                        <p:cTn id="18" dur="1" fill="hold">
                                          <p:stCondLst>
                                            <p:cond delay="0"/>
                                          </p:stCondLst>
                                        </p:cTn>
                                        <p:tgtEl>
                                          <p:spTgt spid="690"/>
                                        </p:tgtEl>
                                        <p:attrNameLst>
                                          <p:attrName>style.visibility</p:attrName>
                                        </p:attrNameLst>
                                      </p:cBhvr>
                                      <p:to>
                                        <p:strVal val="visible"/>
                                      </p:to>
                                    </p:set>
                                    <p:animEffect transition="in" filter="randombar(horizontal)">
                                      <p:cBhvr>
                                        <p:cTn id="19" dur="500"/>
                                        <p:tgtEl>
                                          <p:spTgt spid="690"/>
                                        </p:tgtEl>
                                      </p:cBhvr>
                                    </p:animEffect>
                                  </p:childTnLst>
                                </p:cTn>
                              </p:par>
                              <p:par>
                                <p:cTn id="20" presetID="14" presetClass="entr" presetSubtype="10" fill="hold" nodeType="withEffect">
                                  <p:stCondLst>
                                    <p:cond delay="0"/>
                                  </p:stCondLst>
                                  <p:childTnLst>
                                    <p:set>
                                      <p:cBhvr>
                                        <p:cTn id="21" dur="1" fill="hold">
                                          <p:stCondLst>
                                            <p:cond delay="0"/>
                                          </p:stCondLst>
                                        </p:cTn>
                                        <p:tgtEl>
                                          <p:spTgt spid="663"/>
                                        </p:tgtEl>
                                        <p:attrNameLst>
                                          <p:attrName>style.visibility</p:attrName>
                                        </p:attrNameLst>
                                      </p:cBhvr>
                                      <p:to>
                                        <p:strVal val="visible"/>
                                      </p:to>
                                    </p:set>
                                    <p:animEffect transition="in" filter="randombar(horizontal)">
                                      <p:cBhvr>
                                        <p:cTn id="22" dur="500"/>
                                        <p:tgtEl>
                                          <p:spTgt spid="663"/>
                                        </p:tgtEl>
                                      </p:cBhvr>
                                    </p:animEffect>
                                  </p:childTnLst>
                                </p:cTn>
                              </p:par>
                              <p:par>
                                <p:cTn id="23" presetID="14" presetClass="entr" presetSubtype="10" fill="hold" nodeType="withEffect">
                                  <p:stCondLst>
                                    <p:cond delay="0"/>
                                  </p:stCondLst>
                                  <p:childTnLst>
                                    <p:set>
                                      <p:cBhvr>
                                        <p:cTn id="24" dur="1" fill="hold">
                                          <p:stCondLst>
                                            <p:cond delay="0"/>
                                          </p:stCondLst>
                                        </p:cTn>
                                        <p:tgtEl>
                                          <p:spTgt spid="648"/>
                                        </p:tgtEl>
                                        <p:attrNameLst>
                                          <p:attrName>style.visibility</p:attrName>
                                        </p:attrNameLst>
                                      </p:cBhvr>
                                      <p:to>
                                        <p:strVal val="visible"/>
                                      </p:to>
                                    </p:set>
                                    <p:animEffect transition="in" filter="randombar(horizontal)">
                                      <p:cBhvr>
                                        <p:cTn id="25" dur="500"/>
                                        <p:tgtEl>
                                          <p:spTgt spid="648"/>
                                        </p:tgtEl>
                                      </p:cBhvr>
                                    </p:animEffect>
                                  </p:childTnLst>
                                </p:cTn>
                              </p:par>
                              <p:par>
                                <p:cTn id="26" presetID="23" presetClass="entr" presetSubtype="16" fill="hold" nodeType="withEffect">
                                  <p:stCondLst>
                                    <p:cond delay="0"/>
                                  </p:stCondLst>
                                  <p:childTnLst>
                                    <p:set>
                                      <p:cBhvr>
                                        <p:cTn id="27" dur="1" fill="hold">
                                          <p:stCondLst>
                                            <p:cond delay="0"/>
                                          </p:stCondLst>
                                        </p:cTn>
                                        <p:tgtEl>
                                          <p:spTgt spid="626"/>
                                        </p:tgtEl>
                                        <p:attrNameLst>
                                          <p:attrName>style.visibility</p:attrName>
                                        </p:attrNameLst>
                                      </p:cBhvr>
                                      <p:to>
                                        <p:strVal val="visible"/>
                                      </p:to>
                                    </p:set>
                                    <p:anim calcmode="lin" valueType="num">
                                      <p:cBhvr>
                                        <p:cTn id="28" dur="500" fill="hold"/>
                                        <p:tgtEl>
                                          <p:spTgt spid="626"/>
                                        </p:tgtEl>
                                        <p:attrNameLst>
                                          <p:attrName>ppt_w</p:attrName>
                                        </p:attrNameLst>
                                      </p:cBhvr>
                                      <p:tavLst>
                                        <p:tav tm="0">
                                          <p:val>
                                            <p:fltVal val="0"/>
                                          </p:val>
                                        </p:tav>
                                        <p:tav tm="100000">
                                          <p:val>
                                            <p:strVal val="#ppt_w"/>
                                          </p:val>
                                        </p:tav>
                                      </p:tavLst>
                                    </p:anim>
                                    <p:anim calcmode="lin" valueType="num">
                                      <p:cBhvr>
                                        <p:cTn id="29" dur="500" fill="hold"/>
                                        <p:tgtEl>
                                          <p:spTgt spid="626"/>
                                        </p:tgtEl>
                                        <p:attrNameLst>
                                          <p:attrName>ppt_h</p:attrName>
                                        </p:attrNameLst>
                                      </p:cBhvr>
                                      <p:tavLst>
                                        <p:tav tm="0">
                                          <p:val>
                                            <p:fltVal val="0"/>
                                          </p:val>
                                        </p:tav>
                                        <p:tav tm="100000">
                                          <p:val>
                                            <p:strVal val="#ppt_h"/>
                                          </p:val>
                                        </p:tav>
                                      </p:tavLst>
                                    </p:anim>
                                  </p:childTnLst>
                                </p:cTn>
                              </p:par>
                              <p:par>
                                <p:cTn id="30" presetID="55"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par>
                                <p:cTn id="35" presetID="26" presetClass="emph" presetSubtype="0" repeatCount="indefinite" fill="hold" grpId="0" nodeType="withEffect">
                                  <p:stCondLst>
                                    <p:cond delay="0"/>
                                  </p:stCondLst>
                                  <p:endCondLst>
                                    <p:cond evt="onNext" delay="0">
                                      <p:tgtEl>
                                        <p:sldTgt/>
                                      </p:tgtEl>
                                    </p:cond>
                                  </p:endCondLst>
                                  <p:childTnLst>
                                    <p:animEffect transition="out" filter="fade">
                                      <p:cBhvr>
                                        <p:cTn id="36" dur="500" tmFilter="0, 0; .2, .5; .8, .5; 1, 0"/>
                                        <p:tgtEl>
                                          <p:spTgt spid="593"/>
                                        </p:tgtEl>
                                      </p:cBhvr>
                                    </p:animEffect>
                                    <p:animScale>
                                      <p:cBhvr>
                                        <p:cTn id="37" dur="250" autoRev="1" fill="hold"/>
                                        <p:tgtEl>
                                          <p:spTgt spid="593"/>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591"/>
                                        </p:tgtEl>
                                      </p:cBhvr>
                                    </p:animEffect>
                                    <p:animScale>
                                      <p:cBhvr>
                                        <p:cTn id="40" dur="250" autoRev="1" fill="hold"/>
                                        <p:tgtEl>
                                          <p:spTgt spid="591"/>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592"/>
                                        </p:tgtEl>
                                      </p:cBhvr>
                                    </p:animEffect>
                                    <p:animScale>
                                      <p:cBhvr>
                                        <p:cTn id="43" dur="250" autoRev="1" fill="hold"/>
                                        <p:tgtEl>
                                          <p:spTgt spid="592"/>
                                        </p:tgtEl>
                                      </p:cBhvr>
                                      <p:by x="105000" y="105000"/>
                                    </p:animScale>
                                  </p:childTnLst>
                                </p:cTn>
                              </p:par>
                              <p:par>
                                <p:cTn id="44" presetID="6" presetClass="emph" presetSubtype="0" repeatCount="indefinite" fill="hold" grpId="0" nodeType="withEffect">
                                  <p:stCondLst>
                                    <p:cond delay="0"/>
                                  </p:stCondLst>
                                  <p:endCondLst>
                                    <p:cond evt="onNext" delay="0">
                                      <p:tgtEl>
                                        <p:sldTgt/>
                                      </p:tgtEl>
                                    </p:cond>
                                  </p:endCondLst>
                                  <p:childTnLst>
                                    <p:animScale>
                                      <p:cBhvr>
                                        <p:cTn id="45" dur="1000" fill="hold"/>
                                        <p:tgtEl>
                                          <p:spTgt spid="14"/>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bldLvl="0" animBg="1"/>
      <p:bldP spid="592" grpId="0" bldLvl="0" animBg="1"/>
      <p:bldP spid="593" grpId="0" bldLvl="0" animBg="1"/>
      <p:bldP spid="1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547871" y="556320"/>
            <a:ext cx="11096259" cy="5745359"/>
            <a:chOff x="1188720" y="515736"/>
            <a:chExt cx="7197151" cy="4112029"/>
          </a:xfrm>
        </p:grpSpPr>
        <p:sp>
          <p:nvSpPr>
            <p:cNvPr id="21" name="任意多边形: 形状 20"/>
            <p:cNvSpPr/>
            <p:nvPr/>
          </p:nvSpPr>
          <p:spPr>
            <a:xfrm>
              <a:off x="1188720" y="515736"/>
              <a:ext cx="7190509" cy="4112029"/>
            </a:xfrm>
            <a:custGeom>
              <a:avLst/>
              <a:gdLst>
                <a:gd name="connsiteX0" fmla="*/ 244789 w 7190509"/>
                <a:gd name="connsiteY0" fmla="*/ 0 h 4112029"/>
                <a:gd name="connsiteX1" fmla="*/ 6945720 w 7190509"/>
                <a:gd name="connsiteY1" fmla="*/ 0 h 4112029"/>
                <a:gd name="connsiteX2" fmla="*/ 7190509 w 7190509"/>
                <a:gd name="connsiteY2" fmla="*/ 244789 h 4112029"/>
                <a:gd name="connsiteX3" fmla="*/ 7190509 w 7190509"/>
                <a:gd name="connsiteY3" fmla="*/ 3186767 h 4112029"/>
                <a:gd name="connsiteX4" fmla="*/ 6306985 w 7190509"/>
                <a:gd name="connsiteY4" fmla="*/ 4112029 h 4112029"/>
                <a:gd name="connsiteX5" fmla="*/ 244789 w 7190509"/>
                <a:gd name="connsiteY5" fmla="*/ 4112029 h 4112029"/>
                <a:gd name="connsiteX6" fmla="*/ 0 w 7190509"/>
                <a:gd name="connsiteY6" fmla="*/ 3867240 h 4112029"/>
                <a:gd name="connsiteX7" fmla="*/ 0 w 7190509"/>
                <a:gd name="connsiteY7" fmla="*/ 244789 h 4112029"/>
                <a:gd name="connsiteX8" fmla="*/ 244789 w 7190509"/>
                <a:gd name="connsiteY8" fmla="*/ 0 h 411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0509" h="4112029">
                  <a:moveTo>
                    <a:pt x="244789" y="0"/>
                  </a:moveTo>
                  <a:lnTo>
                    <a:pt x="6945720" y="0"/>
                  </a:lnTo>
                  <a:cubicBezTo>
                    <a:pt x="7080913" y="0"/>
                    <a:pt x="7190509" y="109596"/>
                    <a:pt x="7190509" y="244789"/>
                  </a:cubicBezTo>
                  <a:lnTo>
                    <a:pt x="7190509" y="3186767"/>
                  </a:lnTo>
                  <a:lnTo>
                    <a:pt x="6306985" y="4112029"/>
                  </a:lnTo>
                  <a:lnTo>
                    <a:pt x="244789" y="4112029"/>
                  </a:lnTo>
                  <a:cubicBezTo>
                    <a:pt x="109596" y="4112029"/>
                    <a:pt x="0" y="4002433"/>
                    <a:pt x="0" y="3867240"/>
                  </a:cubicBezTo>
                  <a:lnTo>
                    <a:pt x="0" y="244789"/>
                  </a:lnTo>
                  <a:cubicBezTo>
                    <a:pt x="0" y="109596"/>
                    <a:pt x="109596" y="0"/>
                    <a:pt x="244789" y="0"/>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9" name="任意多边形: 形状 18"/>
            <p:cNvSpPr/>
            <p:nvPr/>
          </p:nvSpPr>
          <p:spPr>
            <a:xfrm rot="16017969" flipV="1">
              <a:off x="7513219" y="3710643"/>
              <a:ext cx="845310" cy="899994"/>
            </a:xfrm>
            <a:custGeom>
              <a:avLst/>
              <a:gdLst>
                <a:gd name="connsiteX0" fmla="*/ 861473 w 861473"/>
                <a:gd name="connsiteY0" fmla="*/ 0 h 917203"/>
                <a:gd name="connsiteX1" fmla="*/ 861473 w 861473"/>
                <a:gd name="connsiteY1" fmla="*/ 672414 h 917203"/>
                <a:gd name="connsiteX2" fmla="*/ 616684 w 861473"/>
                <a:gd name="connsiteY2" fmla="*/ 917203 h 917203"/>
                <a:gd name="connsiteX3" fmla="*/ 0 w 861473"/>
                <a:gd name="connsiteY3" fmla="*/ 917203 h 917203"/>
              </a:gdLst>
              <a:ahLst/>
              <a:cxnLst>
                <a:cxn ang="0">
                  <a:pos x="connsiteX0" y="connsiteY0"/>
                </a:cxn>
                <a:cxn ang="0">
                  <a:pos x="connsiteX1" y="connsiteY1"/>
                </a:cxn>
                <a:cxn ang="0">
                  <a:pos x="connsiteX2" y="connsiteY2"/>
                </a:cxn>
                <a:cxn ang="0">
                  <a:pos x="connsiteX3" y="connsiteY3"/>
                </a:cxn>
              </a:cxnLst>
              <a:rect l="l" t="t" r="r" b="b"/>
              <a:pathLst>
                <a:path w="861473" h="917203">
                  <a:moveTo>
                    <a:pt x="861473" y="0"/>
                  </a:moveTo>
                  <a:lnTo>
                    <a:pt x="861473" y="672414"/>
                  </a:lnTo>
                  <a:cubicBezTo>
                    <a:pt x="861473" y="807607"/>
                    <a:pt x="751877" y="917203"/>
                    <a:pt x="616684" y="917203"/>
                  </a:cubicBezTo>
                  <a:lnTo>
                    <a:pt x="0" y="917203"/>
                  </a:lnTo>
                  <a:close/>
                </a:path>
              </a:pathLst>
            </a:custGeom>
            <a:solidFill>
              <a:srgbClr val="4E99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grpSp>
      <p:sp>
        <p:nvSpPr>
          <p:cNvPr id="25" name="文本框 24"/>
          <p:cNvSpPr txBox="1"/>
          <p:nvPr/>
        </p:nvSpPr>
        <p:spPr>
          <a:xfrm>
            <a:off x="10470009" y="5403531"/>
            <a:ext cx="1539240" cy="9124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5335" b="1">
                <a:ln>
                  <a:gradFill>
                    <a:gsLst>
                      <a:gs pos="51000">
                        <a:schemeClr val="bg1">
                          <a:alpha val="0"/>
                        </a:schemeClr>
                      </a:gs>
                      <a:gs pos="0">
                        <a:schemeClr val="bg1"/>
                      </a:gs>
                    </a:gsLst>
                    <a:lin ang="5400000" scaled="1"/>
                  </a:gradFill>
                </a:ln>
                <a:noFill/>
                <a:latin typeface="微软雅黑" panose="020B0503020204020204" charset="-122"/>
                <a:ea typeface="微软雅黑" panose="020B0503020204020204" charset="-122"/>
                <a:sym typeface="微软雅黑" panose="020B0503020204020204" charset="-122"/>
              </a:rPr>
              <a:t>样本</a:t>
            </a:r>
            <a:endParaRPr kumimoji="0" lang="zh-CN" altLang="en-US" sz="5335" b="1" i="0" u="none" strike="noStrike" kern="1200" cap="none" spc="0" normalizeH="0" baseline="0" noProof="0">
              <a:ln>
                <a:gradFill>
                  <a:gsLst>
                    <a:gs pos="51000">
                      <a:schemeClr val="bg1">
                        <a:alpha val="0"/>
                      </a:schemeClr>
                    </a:gs>
                    <a:gs pos="0">
                      <a:schemeClr val="bg1"/>
                    </a:gs>
                  </a:gsLst>
                  <a:lin ang="5400000" scaled="1"/>
                </a:gradFill>
              </a:ln>
              <a:noFill/>
              <a:effectLst/>
              <a:uLnTx/>
              <a:uFillTx/>
              <a:latin typeface="微软雅黑" panose="020B0503020204020204" charset="-122"/>
              <a:ea typeface="微软雅黑" panose="020B0503020204020204" charset="-122"/>
              <a:sym typeface="微软雅黑" panose="020B0503020204020204" charset="-122"/>
            </a:endParaRPr>
          </a:p>
        </p:txBody>
      </p:sp>
      <p:sp>
        <p:nvSpPr>
          <p:cNvPr id="24" name="文本框 23"/>
          <p:cNvSpPr txBox="1"/>
          <p:nvPr/>
        </p:nvSpPr>
        <p:spPr>
          <a:xfrm>
            <a:off x="10466803" y="5658840"/>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gradFill>
                    <a:gsLst>
                      <a:gs pos="0">
                        <a:schemeClr val="bg1"/>
                      </a:gs>
                      <a:gs pos="63000">
                        <a:schemeClr val="bg1">
                          <a:alpha val="0"/>
                        </a:schemeClr>
                      </a:gs>
                    </a:gsLst>
                    <a:lin ang="5400000" scaled="1"/>
                  </a:gradFill>
                </a:ln>
                <a:latin typeface="微软雅黑" panose="020B0503020204020204" charset="-122"/>
                <a:ea typeface="微软雅黑" panose="020B0503020204020204" charset="-122"/>
                <a:sym typeface="微软雅黑" panose="020B0503020204020204" charset="-122"/>
              </a:rPr>
              <a:t>样本</a:t>
            </a:r>
          </a:p>
        </p:txBody>
      </p:sp>
      <p:sp>
        <p:nvSpPr>
          <p:cNvPr id="27" name="文本框 26"/>
          <p:cNvSpPr txBox="1"/>
          <p:nvPr/>
        </p:nvSpPr>
        <p:spPr>
          <a:xfrm>
            <a:off x="10460523" y="5914152"/>
            <a:ext cx="1539240" cy="912495"/>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defRPr sz="4800" b="1">
                <a:ln>
                  <a:gradFill>
                    <a:gsLst>
                      <a:gs pos="0">
                        <a:schemeClr val="tx1"/>
                      </a:gs>
                      <a:gs pos="69000">
                        <a:schemeClr val="tx1">
                          <a:alpha val="0"/>
                        </a:schemeClr>
                      </a:gs>
                    </a:gsLst>
                    <a:lin ang="5400000" scaled="1"/>
                  </a:gradFill>
                </a:ln>
                <a:noFill/>
                <a:latin typeface="汉仪雅酷黑 65W" panose="020B0604020202020204" pitchFamily="34" charset="-122"/>
                <a:ea typeface="汉仪雅酷黑 65W" panose="020B0604020202020204" pitchFamily="34" charset="-122"/>
              </a:defRPr>
            </a:lvl1pPr>
          </a:lstStyle>
          <a:p>
            <a:r>
              <a:rPr lang="zh-CN" altLang="en-US" sz="5335">
                <a:ln>
                  <a:solidFill>
                    <a:schemeClr val="bg1"/>
                  </a:solidFill>
                </a:ln>
                <a:solidFill>
                  <a:schemeClr val="bg1"/>
                </a:solidFill>
                <a:latin typeface="微软雅黑" panose="020B0503020204020204" charset="-122"/>
                <a:ea typeface="微软雅黑" panose="020B0503020204020204" charset="-122"/>
                <a:sym typeface="微软雅黑" panose="020B0503020204020204" charset="-122"/>
              </a:rPr>
              <a:t>样本</a:t>
            </a:r>
          </a:p>
        </p:txBody>
      </p:sp>
      <p:sp>
        <p:nvSpPr>
          <p:cNvPr id="22" name="矩形 21" descr="e7d195523061f1c09e9d68d7cf438b91ef959ecb14fc25d26BBA7F7DBC18E55DFF4014AF651F0BF2569D4B6C1DA7F1A4683A481403BD872FC687266AD13265C1DE7C373772FD8728ABDD69ADD03BFF5BE2862BC891DBB79E3596FAE49742D9D7EC5EA3BB8EA40E97FC7D6CA729A9FC860B9E09D4912BA69676A88843FA1779BC74D3932D1483B4700E04AAF80173AFB7"/>
          <p:cNvSpPr/>
          <p:nvPr/>
        </p:nvSpPr>
        <p:spPr>
          <a:xfrm>
            <a:off x="5685790" y="1734185"/>
            <a:ext cx="5202555" cy="2676525"/>
          </a:xfrm>
          <a:prstGeom prst="rect">
            <a:avLst/>
          </a:prstGeom>
          <a:noFill/>
        </p:spPr>
        <p:txBody>
          <a:bodyPr wrap="square">
            <a:spAutoFit/>
          </a:bodyPr>
          <a:lstStyle/>
          <a:p>
            <a:pPr marL="0" indent="0">
              <a:lnSpc>
                <a:spcPct val="150000"/>
              </a:lnSpc>
              <a:buNone/>
              <a:defRPr/>
            </a:pP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考虑疫情因素，</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本次调研全部采用“线上问卷</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形式开展，为确保参与调研的群体主要集中为武汉市的软件企业从业人员，调研问卷定向推送至武汉市本地的软件行业</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HR</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及软件技术人员群体，内容主要涉及</a:t>
            </a:r>
            <a:r>
              <a:rPr lang="zh-CN"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企业基本情况</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薪酬情况</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r>
              <a:rPr lang="zh-CN" altLang="zh-CN" sz="1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福利情况、人员变动情况</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等多项调研项目。</a:t>
            </a:r>
          </a:p>
          <a:p>
            <a:pPr marL="0" indent="0">
              <a:lnSpc>
                <a:spcPct val="150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此次调研共</a:t>
            </a:r>
            <a:r>
              <a:rPr 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回收</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有效问卷</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sym typeface="+mn-ea"/>
              </a:rPr>
              <a:t>475份</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kumimoji="0" lang="zh-CN" altLang="zh-CN"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custDataLst>
              <p:tags r:id="rId1"/>
            </p:custDataLst>
          </p:nvPr>
        </p:nvPicPr>
        <p:blipFill>
          <a:blip r:embed="rId4"/>
          <a:srcRect t="1413" b="31293"/>
          <a:stretch>
            <a:fillRect/>
          </a:stretch>
        </p:blipFill>
        <p:spPr>
          <a:xfrm>
            <a:off x="1800860" y="839470"/>
            <a:ext cx="2936875" cy="4942205"/>
          </a:xfrm>
          <a:prstGeom prst="rect">
            <a:avLst/>
          </a:prstGeom>
          <a:effectLst>
            <a:outerShdw blurRad="50800" dist="38100" dir="8100000" sx="103000" sy="103000" algn="tr" rotWithShape="0">
              <a:srgbClr val="8282F2">
                <a:alpha val="40000"/>
              </a:srgbClr>
            </a:outerShdw>
            <a:reflection blurRad="6350" stA="52000" endA="300" endPos="19000" dir="5400000" sy="-100000" algn="bl" rotWithShape="0"/>
          </a:effectLst>
        </p:spPr>
      </p:pic>
      <p:grpSp>
        <p:nvGrpSpPr>
          <p:cNvPr id="5" name="PA_库_组合 58"/>
          <p:cNvGrpSpPr/>
          <p:nvPr>
            <p:custDataLst>
              <p:tags r:id="rId2"/>
            </p:custDataLst>
          </p:nvPr>
        </p:nvGrpSpPr>
        <p:grpSpPr>
          <a:xfrm>
            <a:off x="5685790" y="5022609"/>
            <a:ext cx="2238148" cy="426730"/>
            <a:chOff x="12984480" y="8160307"/>
            <a:chExt cx="2966933" cy="565682"/>
          </a:xfrm>
        </p:grpSpPr>
        <p:sp>
          <p:nvSpPr>
            <p:cNvPr id="6" name="Rectangle 59"/>
            <p:cNvSpPr/>
            <p:nvPr/>
          </p:nvSpPr>
          <p:spPr>
            <a:xfrm>
              <a:off x="12984480" y="8160307"/>
              <a:ext cx="565200" cy="565682"/>
            </a:xfrm>
            <a:prstGeom prst="rect">
              <a:avLst/>
            </a:prstGeom>
            <a:gradFill>
              <a:gsLst>
                <a:gs pos="0">
                  <a:schemeClr val="accent1"/>
                </a:gs>
                <a:gs pos="100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8" name="Freeform 45"/>
            <p:cNvSpPr>
              <a:spLocks noEditPoints="1"/>
            </p:cNvSpPr>
            <p:nvPr/>
          </p:nvSpPr>
          <p:spPr bwMode="auto">
            <a:xfrm>
              <a:off x="13106338" y="8282406"/>
              <a:ext cx="321484" cy="321484"/>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a:noFill/>
            </a:ln>
          </p:spPr>
          <p:txBody>
            <a:bodyPr/>
            <a:lstStyle/>
            <a:p>
              <a:endParaRPr lang="en-US" sz="1125" dirty="0"/>
            </a:p>
          </p:txBody>
        </p:sp>
        <p:grpSp>
          <p:nvGrpSpPr>
            <p:cNvPr id="13" name="Group 61"/>
            <p:cNvGrpSpPr/>
            <p:nvPr/>
          </p:nvGrpSpPr>
          <p:grpSpPr>
            <a:xfrm>
              <a:off x="12984480" y="8160307"/>
              <a:ext cx="2966933" cy="565682"/>
              <a:chOff x="12984480" y="8160307"/>
              <a:chExt cx="2966933" cy="565682"/>
            </a:xfrm>
          </p:grpSpPr>
          <p:sp>
            <p:nvSpPr>
              <p:cNvPr id="14" name="Rectangle 62"/>
              <p:cNvSpPr/>
              <p:nvPr/>
            </p:nvSpPr>
            <p:spPr>
              <a:xfrm>
                <a:off x="12984480" y="8160307"/>
                <a:ext cx="2817377" cy="5656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bg1">
                      <a:lumMod val="95000"/>
                    </a:schemeClr>
                  </a:solidFill>
                </a:endParaRPr>
              </a:p>
            </p:txBody>
          </p:sp>
          <p:sp>
            <p:nvSpPr>
              <p:cNvPr id="15" name="Rectangle 63"/>
              <p:cNvSpPr/>
              <p:nvPr/>
            </p:nvSpPr>
            <p:spPr>
              <a:xfrm>
                <a:off x="13698282" y="8206475"/>
                <a:ext cx="2253131" cy="446979"/>
              </a:xfrm>
              <a:prstGeom prst="rect">
                <a:avLst/>
              </a:prstGeom>
            </p:spPr>
            <p:txBody>
              <a:bodyPr wrap="square">
                <a:spAutoFit/>
              </a:bodyPr>
              <a:lstStyle/>
              <a:p>
                <a:r>
                  <a:rPr lang="zh-CN" altLang="en-US" sz="1600" dirty="0">
                    <a:solidFill>
                      <a:schemeClr val="bg1">
                        <a:lumMod val="50000"/>
                      </a:schemeClr>
                    </a:solidFill>
                    <a:latin typeface="微软雅黑" panose="020B0503020204020204" charset="-122"/>
                    <a:ea typeface="微软雅黑" panose="020B0503020204020204" charset="-122"/>
                    <a:cs typeface="Segoe UI" panose="020B0502040204020203" pitchFamily="34" charset="0"/>
                  </a:rPr>
                  <a:t>样本分析</a:t>
                </a:r>
              </a:p>
            </p:txBody>
          </p:sp>
        </p:gr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593"/>
                                        </p:tgtEl>
                                      </p:cBhvr>
                                    </p:animEffect>
                                    <p:animScale>
                                      <p:cBhvr>
                                        <p:cTn id="7" dur="250" autoRev="1" fill="hold"/>
                                        <p:tgtEl>
                                          <p:spTgt spid="593"/>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1"/>
                                        </p:tgtEl>
                                      </p:cBhvr>
                                    </p:animEffect>
                                    <p:animScale>
                                      <p:cBhvr>
                                        <p:cTn id="10" dur="250" autoRev="1" fill="hold"/>
                                        <p:tgtEl>
                                          <p:spTgt spid="591"/>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2"/>
                                        </p:tgtEl>
                                      </p:cBhvr>
                                    </p:animEffect>
                                    <p:animScale>
                                      <p:cBhvr>
                                        <p:cTn id="13" dur="250" autoRev="1" fill="hold"/>
                                        <p:tgtEl>
                                          <p:spTgt spid="592"/>
                                        </p:tgtEl>
                                      </p:cBhvr>
                                      <p:by x="105000" y="105000"/>
                                    </p:animScale>
                                  </p:childTnLst>
                                </p:cTn>
                              </p:par>
                              <p:par>
                                <p:cTn id="14" presetID="6" presetClass="emph" presetSubtype="0" repeatCount="indefinite" fill="hold" grpId="0" nodeType="withEffect">
                                  <p:stCondLst>
                                    <p:cond delay="0"/>
                                  </p:stCondLst>
                                  <p:endCondLst>
                                    <p:cond evt="onNext" delay="0">
                                      <p:tgtEl>
                                        <p:sldTgt/>
                                      </p:tgtEl>
                                    </p:cond>
                                  </p:endCondLst>
                                  <p:childTnLst>
                                    <p:animScale>
                                      <p:cBhvr>
                                        <p:cTn id="15" dur="1000" fill="hold"/>
                                        <p:tgtEl>
                                          <p:spTgt spid="88"/>
                                        </p:tgtEl>
                                      </p:cBhvr>
                                      <p:by x="115000" y="115000"/>
                                    </p:animScale>
                                  </p:childTnLst>
                                </p:cTn>
                              </p:par>
                              <p:par>
                                <p:cTn id="16" presetID="42" presetClass="entr" presetSubtype="0" fill="hold" grpId="0" nodeType="withEffect">
                                  <p:stCondLst>
                                    <p:cond delay="0"/>
                                  </p:stCondLst>
                                  <p:childTnLst>
                                    <p:set>
                                      <p:cBhvr>
                                        <p:cTn id="17" dur="500"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500"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500"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anim calcmode="lin" valueType="num">
                                      <p:cBhvr>
                                        <p:cTn id="29" dur="500" fill="hold"/>
                                        <p:tgtEl>
                                          <p:spTgt spid="27"/>
                                        </p:tgtEl>
                                        <p:attrNameLst>
                                          <p:attrName>ppt_x</p:attrName>
                                        </p:attrNameLst>
                                      </p:cBhvr>
                                      <p:tavLst>
                                        <p:tav tm="0">
                                          <p:val>
                                            <p:strVal val="#ppt_x"/>
                                          </p:val>
                                        </p:tav>
                                        <p:tav tm="100000">
                                          <p:val>
                                            <p:strVal val="#ppt_x"/>
                                          </p:val>
                                        </p:tav>
                                      </p:tavLst>
                                    </p:anim>
                                    <p:anim calcmode="lin" valueType="num">
                                      <p:cBhvr>
                                        <p:cTn id="30" dur="500" fill="hold"/>
                                        <p:tgtEl>
                                          <p:spTgt spid="27"/>
                                        </p:tgtEl>
                                        <p:attrNameLst>
                                          <p:attrName>ppt_y</p:attrName>
                                        </p:attrNameLst>
                                      </p:cBhvr>
                                      <p:tavLst>
                                        <p:tav tm="0">
                                          <p:val>
                                            <p:strVal val="#ppt_y+.1"/>
                                          </p:val>
                                        </p:tav>
                                        <p:tav tm="100000">
                                          <p:val>
                                            <p:strVal val="#ppt_y"/>
                                          </p:val>
                                        </p:tav>
                                      </p:tavLst>
                                    </p:anim>
                                  </p:childTnLst>
                                </p:cTn>
                              </p:par>
                              <p:par>
                                <p:cTn id="31" presetID="22" presetClass="entr" presetSubtype="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par>
                                <p:cTn id="34" presetID="42" presetClass="entr" presetSubtype="0" fill="hold" nodeType="withEffect">
                                  <p:stCondLst>
                                    <p:cond delay="0"/>
                                  </p:stCondLst>
                                  <p:childTnLst>
                                    <p:set>
                                      <p:cBhvr>
                                        <p:cTn id="35" dur="500"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1"/>
                                          </p:val>
                                        </p:tav>
                                        <p:tav tm="100000">
                                          <p:val>
                                            <p:strVal val="#ppt_y"/>
                                          </p:val>
                                        </p:tav>
                                      </p:tavLst>
                                    </p:anim>
                                  </p:childTnLst>
                                </p:cTn>
                              </p:par>
                              <p:par>
                                <p:cTn id="39" presetID="14" presetClass="entr" presetSubtype="1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p:bldP spid="27" grpId="0"/>
      <p:bldP spid="22" grpId="0"/>
      <p:bldP spid="591" grpId="0" bldLvl="0" animBg="1"/>
      <p:bldP spid="592" grpId="0" bldLvl="0" animBg="1"/>
      <p:bldP spid="593" grpId="0" bldLvl="0" animBg="1"/>
      <p:bldP spid="8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4"/>
          <p:cNvSpPr txBox="1"/>
          <p:nvPr/>
        </p:nvSpPr>
        <p:spPr>
          <a:xfrm flipH="1">
            <a:off x="876300" y="2022321"/>
            <a:ext cx="4548505" cy="206629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just">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本次调研对象为武汉市软件企业从业人员，而此次部分调研对象分布在湖北省各地市州，占比为</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7.2%</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p>
          <a:p>
            <a:pPr marL="0" lvl="0" algn="just">
              <a:lnSpc>
                <a:spcPct val="125000"/>
              </a:lnSpc>
              <a:buNone/>
              <a:defRPr/>
            </a:pP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通过对调研样本所在地域进行分析，其中来源于武汉市的数据占所有调研人数的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92.8%</a:t>
            </a:r>
            <a:r>
              <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（见图），说明此项调研具有显著的地域性特征。</a:t>
            </a:r>
            <a:endParaRPr lang="zh-CN"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0" name="Rectangle 17"/>
          <p:cNvSpPr txBox="1"/>
          <p:nvPr/>
        </p:nvSpPr>
        <p:spPr>
          <a:xfrm>
            <a:off x="876300" y="1507487"/>
            <a:ext cx="4023339" cy="645160"/>
          </a:xfrm>
          <a:prstGeom prst="rect">
            <a:avLst/>
          </a:prstGeom>
          <a:noFill/>
        </p:spPr>
        <p:txBody>
          <a:bodyPr wrap="square" rtlCol="0">
            <a:spAutoFit/>
          </a:bodyPr>
          <a:lstStyle/>
          <a:p>
            <a:pPr>
              <a:buClrTx/>
              <a:buSzTx/>
              <a:buFontTx/>
            </a:pP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1.地域构成分析</a:t>
            </a:r>
          </a:p>
        </p:txBody>
      </p:sp>
      <p:sp>
        <p:nvSpPr>
          <p:cNvPr id="21" name="Rectangle 18"/>
          <p:cNvSpPr/>
          <p:nvPr/>
        </p:nvSpPr>
        <p:spPr>
          <a:xfrm>
            <a:off x="876300" y="868680"/>
            <a:ext cx="375856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Geographical composition analysis</a:t>
            </a:r>
          </a:p>
        </p:txBody>
      </p:sp>
      <p:graphicFrame>
        <p:nvGraphicFramePr>
          <p:cNvPr id="4" name="表格 3"/>
          <p:cNvGraphicFramePr/>
          <p:nvPr>
            <p:custDataLst>
              <p:tags r:id="rId1"/>
            </p:custDataLst>
          </p:nvPr>
        </p:nvGraphicFramePr>
        <p:xfrm>
          <a:off x="733425" y="4458335"/>
          <a:ext cx="6507480" cy="1181784"/>
        </p:xfrm>
        <a:graphic>
          <a:graphicData uri="http://schemas.openxmlformats.org/drawingml/2006/table">
            <a:tbl>
              <a:tblPr firstRow="1" bandRow="1">
                <a:tableStyleId>{5940675A-B579-460E-94D1-54222C63F5DA}</a:tableStyleId>
              </a:tblPr>
              <a:tblGrid>
                <a:gridCol w="807720">
                  <a:extLst>
                    <a:ext uri="{9D8B030D-6E8A-4147-A177-3AD203B41FA5}">
                      <a16:colId xmlns="" xmlns:a16="http://schemas.microsoft.com/office/drawing/2014/main" val="20000"/>
                    </a:ext>
                  </a:extLst>
                </a:gridCol>
                <a:gridCol w="822325">
                  <a:extLst>
                    <a:ext uri="{9D8B030D-6E8A-4147-A177-3AD203B41FA5}">
                      <a16:colId xmlns="" xmlns:a16="http://schemas.microsoft.com/office/drawing/2014/main" val="20001"/>
                    </a:ext>
                  </a:extLst>
                </a:gridCol>
                <a:gridCol w="822325">
                  <a:extLst>
                    <a:ext uri="{9D8B030D-6E8A-4147-A177-3AD203B41FA5}">
                      <a16:colId xmlns="" xmlns:a16="http://schemas.microsoft.com/office/drawing/2014/main" val="20002"/>
                    </a:ext>
                  </a:extLst>
                </a:gridCol>
                <a:gridCol w="822325">
                  <a:extLst>
                    <a:ext uri="{9D8B030D-6E8A-4147-A177-3AD203B41FA5}">
                      <a16:colId xmlns="" xmlns:a16="http://schemas.microsoft.com/office/drawing/2014/main" val="20003"/>
                    </a:ext>
                  </a:extLst>
                </a:gridCol>
                <a:gridCol w="822325">
                  <a:extLst>
                    <a:ext uri="{9D8B030D-6E8A-4147-A177-3AD203B41FA5}">
                      <a16:colId xmlns="" xmlns:a16="http://schemas.microsoft.com/office/drawing/2014/main" val="20004"/>
                    </a:ext>
                  </a:extLst>
                </a:gridCol>
                <a:gridCol w="822325">
                  <a:extLst>
                    <a:ext uri="{9D8B030D-6E8A-4147-A177-3AD203B41FA5}">
                      <a16:colId xmlns="" xmlns:a16="http://schemas.microsoft.com/office/drawing/2014/main" val="20005"/>
                    </a:ext>
                  </a:extLst>
                </a:gridCol>
                <a:gridCol w="822325">
                  <a:extLst>
                    <a:ext uri="{9D8B030D-6E8A-4147-A177-3AD203B41FA5}">
                      <a16:colId xmlns="" xmlns:a16="http://schemas.microsoft.com/office/drawing/2014/main" val="20006"/>
                    </a:ext>
                  </a:extLst>
                </a:gridCol>
                <a:gridCol w="765810">
                  <a:extLst>
                    <a:ext uri="{9D8B030D-6E8A-4147-A177-3AD203B41FA5}">
                      <a16:colId xmlns="" xmlns:a16="http://schemas.microsoft.com/office/drawing/2014/main" val="20007"/>
                    </a:ext>
                  </a:extLst>
                </a:gridCol>
              </a:tblGrid>
              <a:tr h="469265">
                <a:tc>
                  <a:txBody>
                    <a:bodyPr/>
                    <a:lstStyle/>
                    <a:p>
                      <a:pPr indent="0" algn="ctr">
                        <a:lnSpc>
                          <a:spcPct val="120000"/>
                        </a:lnSpc>
                        <a:spcBef>
                          <a:spcPts val="0"/>
                        </a:spcBef>
                        <a:spcAft>
                          <a:spcPts val="0"/>
                        </a:spcAft>
                        <a:buNone/>
                      </a:pPr>
                      <a:r>
                        <a:rPr lang="en-US" sz="1400" b="1" spc="130" dirty="0" err="1">
                          <a:solidFill>
                            <a:srgbClr val="FFFFFF"/>
                          </a:solidFill>
                          <a:latin typeface="微软雅黑" panose="020B0503020204020204" charset="-122"/>
                          <a:ea typeface="微软雅黑" panose="020B0503020204020204" charset="-122"/>
                        </a:rPr>
                        <a:t>地区</a:t>
                      </a:r>
                      <a:endParaRPr lang="en-US" sz="1400" b="1" spc="130" dirty="0">
                        <a:solidFill>
                          <a:srgbClr val="FFFFFF"/>
                        </a:solidFill>
                        <a:latin typeface="微软雅黑" panose="020B0503020204020204" charset="-122"/>
                        <a:ea typeface="微软雅黑" panose="020B0503020204020204" charset="-122"/>
                      </a:endParaRPr>
                    </a:p>
                  </a:txBody>
                  <a:tcPr marL="45720" marR="45720" anchor="ctr">
                    <a:lnL>
                      <a:noFill/>
                    </a:lnL>
                    <a:lnR>
                      <a:noFill/>
                    </a:lnR>
                    <a:lnT>
                      <a:noFill/>
                    </a:lnT>
                    <a:lnB>
                      <a:noFill/>
                    </a:lnB>
                    <a:lnTlToBr>
                      <a:noFill/>
                    </a:lnTlToBr>
                    <a:lnBlToTr>
                      <a:noFill/>
                    </a:lnBlToTr>
                    <a:solidFill>
                      <a:srgbClr val="595959"/>
                    </a:solidFill>
                  </a:tcPr>
                </a:tc>
                <a:tc>
                  <a:txBody>
                    <a:bodyPr/>
                    <a:lstStyle/>
                    <a:p>
                      <a:pPr indent="0" algn="ctr">
                        <a:lnSpc>
                          <a:spcPct val="120000"/>
                        </a:lnSpc>
                        <a:spcBef>
                          <a:spcPts val="0"/>
                        </a:spcBef>
                        <a:spcAft>
                          <a:spcPts val="0"/>
                        </a:spcAft>
                        <a:buNone/>
                      </a:pPr>
                      <a:r>
                        <a:rPr lang="en-US" sz="1400" b="1" spc="130" dirty="0" err="1">
                          <a:solidFill>
                            <a:srgbClr val="FFFFFF"/>
                          </a:solidFill>
                          <a:latin typeface="微软雅黑" panose="020B0503020204020204" charset="-122"/>
                          <a:ea typeface="微软雅黑" panose="020B0503020204020204" charset="-122"/>
                        </a:rPr>
                        <a:t>武汉</a:t>
                      </a:r>
                      <a:endParaRPr lang="en-US" sz="1400" b="1" spc="130" dirty="0">
                        <a:solidFill>
                          <a:srgbClr val="FFFFFF"/>
                        </a:solidFill>
                        <a:latin typeface="微软雅黑" panose="020B0503020204020204" charset="-122"/>
                        <a:ea typeface="微软雅黑" panose="020B0503020204020204" charset="-122"/>
                      </a:endParaRPr>
                    </a:p>
                  </a:txBody>
                  <a:tcPr marL="45720" marR="45720" anchor="ctr">
                    <a:lnL>
                      <a:noFill/>
                    </a:lnL>
                    <a:lnR>
                      <a:noFill/>
                    </a:lnR>
                    <a:lnT>
                      <a:noFill/>
                    </a:lnT>
                    <a:lnB>
                      <a:noFill/>
                    </a:lnB>
                    <a:lnTlToBr>
                      <a:noFill/>
                    </a:lnTlToBr>
                    <a:lnBlToTr>
                      <a:noFill/>
                    </a:lnBlToTr>
                    <a:solidFill>
                      <a:srgbClr val="E29A9A"/>
                    </a:solidFill>
                  </a:tcPr>
                </a:tc>
                <a:tc>
                  <a:txBody>
                    <a:bodyPr/>
                    <a:lstStyle/>
                    <a:p>
                      <a:pPr indent="0" algn="ctr">
                        <a:lnSpc>
                          <a:spcPct val="120000"/>
                        </a:lnSpc>
                        <a:spcBef>
                          <a:spcPts val="0"/>
                        </a:spcBef>
                        <a:spcAft>
                          <a:spcPts val="0"/>
                        </a:spcAft>
                        <a:buNone/>
                      </a:pPr>
                      <a:r>
                        <a:rPr lang="en-US" sz="1400" b="1" spc="130" dirty="0" err="1">
                          <a:solidFill>
                            <a:srgbClr val="FFFFFF"/>
                          </a:solidFill>
                          <a:latin typeface="微软雅黑" panose="020B0503020204020204" charset="-122"/>
                          <a:ea typeface="微软雅黑" panose="020B0503020204020204" charset="-122"/>
                        </a:rPr>
                        <a:t>荆门</a:t>
                      </a:r>
                      <a:endParaRPr lang="en-US" sz="1400" b="1" spc="130" dirty="0">
                        <a:solidFill>
                          <a:srgbClr val="FFFFFF"/>
                        </a:solidFill>
                        <a:latin typeface="微软雅黑" panose="020B0503020204020204" charset="-122"/>
                        <a:ea typeface="微软雅黑" panose="020B0503020204020204" charset="-122"/>
                      </a:endParaRPr>
                    </a:p>
                  </a:txBody>
                  <a:tcPr marL="45720" marR="45720" anchor="ctr">
                    <a:lnL>
                      <a:noFill/>
                    </a:lnL>
                    <a:lnR>
                      <a:noFill/>
                    </a:lnR>
                    <a:lnT>
                      <a:noFill/>
                    </a:lnT>
                    <a:lnB>
                      <a:noFill/>
                    </a:lnB>
                    <a:lnTlToBr>
                      <a:noFill/>
                    </a:lnTlToBr>
                    <a:lnBlToTr>
                      <a:noFill/>
                    </a:lnBlToTr>
                    <a:solidFill>
                      <a:srgbClr val="DFBBB3"/>
                    </a:solidFill>
                  </a:tcPr>
                </a:tc>
                <a:tc>
                  <a:txBody>
                    <a:bodyPr/>
                    <a:lstStyle/>
                    <a:p>
                      <a:pPr indent="0" algn="ctr">
                        <a:lnSpc>
                          <a:spcPct val="120000"/>
                        </a:lnSpc>
                        <a:spcBef>
                          <a:spcPts val="0"/>
                        </a:spcBef>
                        <a:spcAft>
                          <a:spcPts val="0"/>
                        </a:spcAft>
                        <a:buNone/>
                      </a:pPr>
                      <a:r>
                        <a:rPr lang="en-US" sz="1400" b="1" spc="130" dirty="0" err="1">
                          <a:solidFill>
                            <a:srgbClr val="FFFFFF"/>
                          </a:solidFill>
                          <a:latin typeface="微软雅黑" panose="020B0503020204020204" charset="-122"/>
                          <a:ea typeface="微软雅黑" panose="020B0503020204020204" charset="-122"/>
                        </a:rPr>
                        <a:t>黄冈</a:t>
                      </a:r>
                      <a:endParaRPr lang="en-US" sz="1400" b="1" spc="130" dirty="0">
                        <a:solidFill>
                          <a:srgbClr val="FFFFFF"/>
                        </a:solidFill>
                        <a:latin typeface="微软雅黑" panose="020B0503020204020204" charset="-122"/>
                        <a:ea typeface="微软雅黑" panose="020B0503020204020204" charset="-122"/>
                      </a:endParaRPr>
                    </a:p>
                  </a:txBody>
                  <a:tcPr marL="45720" marR="45720" anchor="ctr">
                    <a:lnL>
                      <a:noFill/>
                    </a:lnL>
                    <a:lnR>
                      <a:noFill/>
                    </a:lnR>
                    <a:lnT>
                      <a:noFill/>
                    </a:lnT>
                    <a:lnB>
                      <a:noFill/>
                    </a:lnB>
                    <a:lnTlToBr>
                      <a:noFill/>
                    </a:lnTlToBr>
                    <a:lnBlToTr>
                      <a:noFill/>
                    </a:lnBlToTr>
                    <a:solidFill>
                      <a:srgbClr val="A3CDCB"/>
                    </a:solidFill>
                  </a:tcPr>
                </a:tc>
                <a:tc>
                  <a:txBody>
                    <a:bodyPr/>
                    <a:lstStyle/>
                    <a:p>
                      <a:pPr indent="0" algn="ctr">
                        <a:lnSpc>
                          <a:spcPct val="120000"/>
                        </a:lnSpc>
                        <a:spcBef>
                          <a:spcPts val="0"/>
                        </a:spcBef>
                        <a:spcAft>
                          <a:spcPts val="0"/>
                        </a:spcAft>
                        <a:buNone/>
                      </a:pPr>
                      <a:r>
                        <a:rPr lang="en-US" sz="1400" b="1" spc="130">
                          <a:solidFill>
                            <a:srgbClr val="FFFFFF"/>
                          </a:solidFill>
                          <a:latin typeface="微软雅黑" panose="020B0503020204020204" charset="-122"/>
                          <a:ea typeface="微软雅黑" panose="020B0503020204020204" charset="-122"/>
                        </a:rPr>
                        <a:t>宜昌</a:t>
                      </a:r>
                    </a:p>
                  </a:txBody>
                  <a:tcPr marL="45720" marR="45720" anchor="ctr">
                    <a:lnL>
                      <a:noFill/>
                    </a:lnL>
                    <a:lnR>
                      <a:noFill/>
                    </a:lnR>
                    <a:lnT>
                      <a:noFill/>
                    </a:lnT>
                    <a:lnB>
                      <a:noFill/>
                    </a:lnB>
                    <a:lnTlToBr>
                      <a:noFill/>
                    </a:lnTlToBr>
                    <a:lnBlToTr>
                      <a:noFill/>
                    </a:lnBlToTr>
                    <a:solidFill>
                      <a:srgbClr val="8BAC74"/>
                    </a:solidFill>
                  </a:tcPr>
                </a:tc>
                <a:tc>
                  <a:txBody>
                    <a:bodyPr/>
                    <a:lstStyle/>
                    <a:p>
                      <a:pPr indent="0" algn="ctr">
                        <a:lnSpc>
                          <a:spcPct val="120000"/>
                        </a:lnSpc>
                        <a:spcBef>
                          <a:spcPts val="0"/>
                        </a:spcBef>
                        <a:spcAft>
                          <a:spcPts val="0"/>
                        </a:spcAft>
                        <a:buNone/>
                      </a:pPr>
                      <a:r>
                        <a:rPr lang="en-US" sz="1400" b="1" spc="130" dirty="0" err="1">
                          <a:solidFill>
                            <a:srgbClr val="FFFFFF"/>
                          </a:solidFill>
                          <a:latin typeface="微软雅黑" panose="020B0503020204020204" charset="-122"/>
                          <a:ea typeface="微软雅黑" panose="020B0503020204020204" charset="-122"/>
                        </a:rPr>
                        <a:t>仙桃</a:t>
                      </a:r>
                      <a:endParaRPr lang="en-US" sz="1400" b="1" spc="130" dirty="0">
                        <a:solidFill>
                          <a:srgbClr val="FFFFFF"/>
                        </a:solidFill>
                        <a:latin typeface="微软雅黑" panose="020B0503020204020204" charset="-122"/>
                        <a:ea typeface="微软雅黑" panose="020B0503020204020204" charset="-122"/>
                      </a:endParaRPr>
                    </a:p>
                  </a:txBody>
                  <a:tcPr marL="45720" marR="45720" anchor="ctr">
                    <a:lnL>
                      <a:noFill/>
                    </a:lnL>
                    <a:lnR>
                      <a:noFill/>
                    </a:lnR>
                    <a:lnT>
                      <a:noFill/>
                    </a:lnT>
                    <a:lnB>
                      <a:noFill/>
                    </a:lnB>
                    <a:lnTlToBr>
                      <a:noFill/>
                    </a:lnTlToBr>
                    <a:lnBlToTr>
                      <a:noFill/>
                    </a:lnBlToTr>
                    <a:solidFill>
                      <a:srgbClr val="849BCA"/>
                    </a:solidFill>
                  </a:tcPr>
                </a:tc>
                <a:tc>
                  <a:txBody>
                    <a:bodyPr/>
                    <a:lstStyle/>
                    <a:p>
                      <a:pPr indent="0" algn="ctr">
                        <a:lnSpc>
                          <a:spcPct val="120000"/>
                        </a:lnSpc>
                        <a:spcBef>
                          <a:spcPts val="0"/>
                        </a:spcBef>
                        <a:spcAft>
                          <a:spcPts val="0"/>
                        </a:spcAft>
                        <a:buNone/>
                      </a:pPr>
                      <a:r>
                        <a:rPr lang="en-US" sz="1400" b="1" spc="130">
                          <a:solidFill>
                            <a:srgbClr val="FFFFFF"/>
                          </a:solidFill>
                          <a:latin typeface="微软雅黑" panose="020B0503020204020204" charset="-122"/>
                          <a:ea typeface="微软雅黑" panose="020B0503020204020204" charset="-122"/>
                        </a:rPr>
                        <a:t>咸宁</a:t>
                      </a:r>
                    </a:p>
                  </a:txBody>
                  <a:tcPr marL="45720" marR="45720" anchor="ctr">
                    <a:lnL>
                      <a:noFill/>
                    </a:lnL>
                    <a:lnR>
                      <a:noFill/>
                    </a:lnR>
                    <a:lnT>
                      <a:noFill/>
                    </a:lnT>
                    <a:lnB>
                      <a:noFill/>
                    </a:lnB>
                    <a:lnTlToBr>
                      <a:noFill/>
                    </a:lnTlToBr>
                    <a:lnBlToTr>
                      <a:noFill/>
                    </a:lnBlToTr>
                    <a:solidFill>
                      <a:srgbClr val="D1CD95"/>
                    </a:solidFill>
                  </a:tcPr>
                </a:tc>
                <a:tc>
                  <a:txBody>
                    <a:bodyPr/>
                    <a:lstStyle/>
                    <a:p>
                      <a:pPr indent="0" algn="ctr">
                        <a:lnSpc>
                          <a:spcPct val="120000"/>
                        </a:lnSpc>
                        <a:spcBef>
                          <a:spcPts val="0"/>
                        </a:spcBef>
                        <a:spcAft>
                          <a:spcPts val="0"/>
                        </a:spcAft>
                        <a:buNone/>
                      </a:pPr>
                      <a:r>
                        <a:rPr lang="en-US" sz="1400" b="1" spc="130" dirty="0" err="1">
                          <a:solidFill>
                            <a:srgbClr val="FFFFFF"/>
                          </a:solidFill>
                          <a:latin typeface="微软雅黑" panose="020B0503020204020204" charset="-122"/>
                          <a:ea typeface="微软雅黑" panose="020B0503020204020204" charset="-122"/>
                        </a:rPr>
                        <a:t>襄阳</a:t>
                      </a:r>
                      <a:endParaRPr lang="en-US" sz="1400" b="1" spc="130" dirty="0">
                        <a:solidFill>
                          <a:srgbClr val="FFFFFF"/>
                        </a:solidFill>
                        <a:latin typeface="微软雅黑" panose="020B0503020204020204" charset="-122"/>
                        <a:ea typeface="微软雅黑" panose="020B0503020204020204" charset="-122"/>
                      </a:endParaRPr>
                    </a:p>
                  </a:txBody>
                  <a:tcPr marL="45720" marR="45720" anchor="ctr">
                    <a:lnL>
                      <a:noFill/>
                    </a:lnL>
                    <a:lnR>
                      <a:noFill/>
                    </a:lnR>
                    <a:lnT>
                      <a:noFill/>
                    </a:lnT>
                    <a:lnB>
                      <a:noFill/>
                    </a:lnB>
                    <a:lnTlToBr>
                      <a:noFill/>
                    </a:lnTlToBr>
                    <a:lnBlToTr>
                      <a:noFill/>
                    </a:lnBlToTr>
                    <a:solidFill>
                      <a:srgbClr val="E29A9A"/>
                    </a:solidFill>
                  </a:tcPr>
                </a:tc>
                <a:extLst>
                  <a:ext uri="{0D108BD9-81ED-4DB2-BD59-A6C34878D82A}">
                    <a16:rowId xmlns="" xmlns:a16="http://schemas.microsoft.com/office/drawing/2014/main" val="10000"/>
                  </a:ext>
                </a:extLst>
              </a:tr>
              <a:tr h="296883">
                <a:tc>
                  <a:txBody>
                    <a:bodyPr/>
                    <a:lstStyle/>
                    <a:p>
                      <a:pPr indent="0" algn="ctr">
                        <a:lnSpc>
                          <a:spcPct val="120000"/>
                        </a:lnSpc>
                        <a:spcBef>
                          <a:spcPts val="0"/>
                        </a:spcBef>
                        <a:spcAft>
                          <a:spcPts val="0"/>
                        </a:spcAft>
                        <a:buNone/>
                      </a:pPr>
                      <a:r>
                        <a:rPr lang="zh-CN" altLang="en-US" sz="1400" b="0" spc="130" dirty="0">
                          <a:solidFill>
                            <a:srgbClr val="404040"/>
                          </a:solidFill>
                          <a:latin typeface="微软雅黑" panose="020B0503020204020204" charset="-122"/>
                          <a:ea typeface="微软雅黑" panose="020B0503020204020204" charset="-122"/>
                        </a:rPr>
                        <a:t>人数</a:t>
                      </a:r>
                      <a:endParaRPr lang="en-US" sz="1400" b="0" spc="130" dirty="0">
                        <a:solidFill>
                          <a:srgbClr val="404040"/>
                        </a:solidFill>
                        <a:latin typeface="微软雅黑" panose="020B0503020204020204" charset="-122"/>
                        <a:ea typeface="微软雅黑" panose="020B0503020204020204" charset="-122"/>
                      </a:endParaRPr>
                    </a:p>
                  </a:txBody>
                  <a:tcPr marL="45720" marR="45720" anchor="ctr">
                    <a:lnL>
                      <a:noFill/>
                    </a:lnL>
                    <a:lnR w="1270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441</a:t>
                      </a:r>
                    </a:p>
                  </a:txBody>
                  <a:tcPr marL="45720" marR="45720" anchor="ctr">
                    <a:lnL w="1270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2</a:t>
                      </a:r>
                    </a:p>
                  </a:txBody>
                  <a:tcPr marL="45720" marR="4572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7</a:t>
                      </a:r>
                    </a:p>
                  </a:txBody>
                  <a:tcPr marL="45720" marR="4572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6</a:t>
                      </a:r>
                    </a:p>
                  </a:txBody>
                  <a:tcPr marL="45720" marR="4572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10</a:t>
                      </a:r>
                    </a:p>
                  </a:txBody>
                  <a:tcPr marL="45720" marR="4572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6</a:t>
                      </a:r>
                    </a:p>
                  </a:txBody>
                  <a:tcPr marL="45720" marR="4572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3</a:t>
                      </a:r>
                    </a:p>
                  </a:txBody>
                  <a:tcPr marL="45720" marR="45720" anchor="ctr">
                    <a:lnL w="6350" cap="flat" cmpd="sng" algn="ctr">
                      <a:solidFill>
                        <a:srgbClr val="D9D9D9"/>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365047">
                <a:tc>
                  <a:txBody>
                    <a:bodyPr/>
                    <a:lstStyle/>
                    <a:p>
                      <a:pPr indent="0" algn="ctr">
                        <a:lnSpc>
                          <a:spcPct val="120000"/>
                        </a:lnSpc>
                        <a:spcBef>
                          <a:spcPts val="0"/>
                        </a:spcBef>
                        <a:spcAft>
                          <a:spcPts val="0"/>
                        </a:spcAft>
                        <a:buNone/>
                      </a:pPr>
                      <a:r>
                        <a:rPr lang="en-US" sz="1400" b="0" spc="130" dirty="0" err="1">
                          <a:solidFill>
                            <a:srgbClr val="404040"/>
                          </a:solidFill>
                          <a:latin typeface="微软雅黑" panose="020B0503020204020204" charset="-122"/>
                          <a:ea typeface="微软雅黑" panose="020B0503020204020204" charset="-122"/>
                        </a:rPr>
                        <a:t>占比</a:t>
                      </a:r>
                      <a:endParaRPr lang="en-US" sz="1400" b="0" spc="130" dirty="0">
                        <a:solidFill>
                          <a:srgbClr val="404040"/>
                        </a:solidFill>
                        <a:latin typeface="微软雅黑" panose="020B0503020204020204" charset="-122"/>
                        <a:ea typeface="微软雅黑" panose="020B0503020204020204" charset="-122"/>
                      </a:endParaRPr>
                    </a:p>
                  </a:txBody>
                  <a:tcPr marL="45720" marR="45720" anchor="ctr">
                    <a:lnL>
                      <a:noFill/>
                    </a:lnL>
                    <a:lnR w="12700">
                      <a:solidFill>
                        <a:srgbClr val="D9D9D9"/>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92.8%</a:t>
                      </a:r>
                    </a:p>
                  </a:txBody>
                  <a:tcPr marL="45720" marR="45720" anchor="ctr">
                    <a:lnL w="12700">
                      <a:solidFill>
                        <a:srgbClr val="D9D9D9"/>
                      </a:solidFill>
                      <a:prstDash val="solid"/>
                    </a:lnL>
                    <a:lnR w="6350">
                      <a:solidFill>
                        <a:srgbClr val="D9D9D9"/>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0.4%</a:t>
                      </a:r>
                    </a:p>
                  </a:txBody>
                  <a:tcPr marL="45720" marR="45720" anchor="ctr">
                    <a:lnL w="6350">
                      <a:solidFill>
                        <a:srgbClr val="D9D9D9"/>
                      </a:solidFill>
                      <a:prstDash val="solid"/>
                    </a:lnL>
                    <a:lnR w="6350">
                      <a:solidFill>
                        <a:srgbClr val="D9D9D9"/>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1.5%</a:t>
                      </a:r>
                    </a:p>
                  </a:txBody>
                  <a:tcPr marL="45720" marR="45720" anchor="ctr">
                    <a:lnL w="6350">
                      <a:solidFill>
                        <a:srgbClr val="D9D9D9"/>
                      </a:solidFill>
                      <a:prstDash val="solid"/>
                    </a:lnL>
                    <a:lnR w="6350">
                      <a:solidFill>
                        <a:srgbClr val="D9D9D9"/>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1.3%</a:t>
                      </a:r>
                    </a:p>
                  </a:txBody>
                  <a:tcPr marL="45720" marR="45720" anchor="ctr">
                    <a:lnL w="6350">
                      <a:solidFill>
                        <a:srgbClr val="D9D9D9"/>
                      </a:solidFill>
                      <a:prstDash val="solid"/>
                    </a:lnL>
                    <a:lnR w="6350">
                      <a:solidFill>
                        <a:srgbClr val="D9D9D9"/>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2.1%</a:t>
                      </a:r>
                    </a:p>
                  </a:txBody>
                  <a:tcPr marL="45720" marR="45720" anchor="ctr">
                    <a:lnL w="6350">
                      <a:solidFill>
                        <a:srgbClr val="D9D9D9"/>
                      </a:solidFill>
                      <a:prstDash val="solid"/>
                    </a:lnL>
                    <a:lnR w="6350">
                      <a:solidFill>
                        <a:srgbClr val="D9D9D9"/>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1.3%</a:t>
                      </a:r>
                    </a:p>
                  </a:txBody>
                  <a:tcPr marL="45720" marR="45720" anchor="ctr">
                    <a:lnL w="6350">
                      <a:solidFill>
                        <a:srgbClr val="D9D9D9"/>
                      </a:solidFill>
                      <a:prstDash val="solid"/>
                    </a:lnL>
                    <a:lnR w="6350">
                      <a:solidFill>
                        <a:srgbClr val="D9D9D9"/>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400" b="0" spc="130" dirty="0">
                          <a:solidFill>
                            <a:srgbClr val="404040"/>
                          </a:solidFill>
                          <a:latin typeface="微软雅黑" panose="020B0503020204020204" charset="-122"/>
                          <a:ea typeface="微软雅黑" panose="020B0503020204020204" charset="-122"/>
                        </a:rPr>
                        <a:t>0.6%</a:t>
                      </a:r>
                    </a:p>
                  </a:txBody>
                  <a:tcPr marL="45720" marR="45720" anchor="ctr">
                    <a:lnL w="6350">
                      <a:solidFill>
                        <a:srgbClr val="D9D9D9"/>
                      </a:solid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bl>
          </a:graphicData>
        </a:graphic>
      </p:graphicFrame>
      <p:grpSp>
        <p:nvGrpSpPr>
          <p:cNvPr id="109" name="组合 108"/>
          <p:cNvGrpSpPr/>
          <p:nvPr/>
        </p:nvGrpSpPr>
        <p:grpSpPr>
          <a:xfrm>
            <a:off x="5434330" y="1181100"/>
            <a:ext cx="5977890" cy="3592830"/>
            <a:chOff x="8558" y="1860"/>
            <a:chExt cx="9414" cy="5658"/>
          </a:xfrm>
        </p:grpSpPr>
        <p:sp>
          <p:nvSpPr>
            <p:cNvPr id="24" name="矩形 23"/>
            <p:cNvSpPr>
              <a:spLocks noChangeAspect="1" noTextEdit="1"/>
            </p:cNvSpPr>
            <p:nvPr/>
          </p:nvSpPr>
          <p:spPr>
            <a:xfrm>
              <a:off x="9086" y="1860"/>
              <a:ext cx="8886" cy="5659"/>
            </a:xfrm>
            <a:prstGeom prst="rect">
              <a:avLst/>
            </a:prstGeom>
            <a:noFill/>
            <a:ln w="9525">
              <a:noFill/>
            </a:ln>
          </p:spPr>
          <p:txBody>
            <a:bodyPr/>
            <a:lstStyle/>
            <a:p>
              <a:endParaRPr lang="zh-CN" altLang="en-US"/>
            </a:p>
          </p:txBody>
        </p:sp>
        <p:sp>
          <p:nvSpPr>
            <p:cNvPr id="5" name="任意多边形 4"/>
            <p:cNvSpPr/>
            <p:nvPr/>
          </p:nvSpPr>
          <p:spPr>
            <a:xfrm>
              <a:off x="9166" y="1940"/>
              <a:ext cx="8726" cy="5499"/>
            </a:xfrm>
            <a:custGeom>
              <a:avLst/>
              <a:gdLst/>
              <a:ahLst/>
              <a:cxnLst/>
              <a:rect l="0" t="0" r="0" b="0"/>
              <a:pathLst>
                <a:path w="2178" h="1372">
                  <a:moveTo>
                    <a:pt x="326" y="854"/>
                  </a:moveTo>
                  <a:lnTo>
                    <a:pt x="326" y="854"/>
                  </a:lnTo>
                  <a:lnTo>
                    <a:pt x="328" y="858"/>
                  </a:lnTo>
                  <a:lnTo>
                    <a:pt x="330" y="862"/>
                  </a:lnTo>
                  <a:lnTo>
                    <a:pt x="334" y="864"/>
                  </a:lnTo>
                  <a:lnTo>
                    <a:pt x="338" y="864"/>
                  </a:lnTo>
                  <a:lnTo>
                    <a:pt x="344" y="860"/>
                  </a:lnTo>
                  <a:lnTo>
                    <a:pt x="350" y="852"/>
                  </a:lnTo>
                  <a:lnTo>
                    <a:pt x="358" y="836"/>
                  </a:lnTo>
                  <a:lnTo>
                    <a:pt x="358" y="836"/>
                  </a:lnTo>
                  <a:lnTo>
                    <a:pt x="364" y="828"/>
                  </a:lnTo>
                  <a:lnTo>
                    <a:pt x="382" y="810"/>
                  </a:lnTo>
                  <a:lnTo>
                    <a:pt x="392" y="800"/>
                  </a:lnTo>
                  <a:lnTo>
                    <a:pt x="406" y="790"/>
                  </a:lnTo>
                  <a:lnTo>
                    <a:pt x="418" y="784"/>
                  </a:lnTo>
                  <a:lnTo>
                    <a:pt x="432" y="782"/>
                  </a:lnTo>
                  <a:lnTo>
                    <a:pt x="448" y="792"/>
                  </a:lnTo>
                  <a:lnTo>
                    <a:pt x="460" y="788"/>
                  </a:lnTo>
                  <a:lnTo>
                    <a:pt x="460" y="788"/>
                  </a:lnTo>
                  <a:lnTo>
                    <a:pt x="466" y="796"/>
                  </a:lnTo>
                  <a:lnTo>
                    <a:pt x="470" y="802"/>
                  </a:lnTo>
                  <a:lnTo>
                    <a:pt x="470" y="808"/>
                  </a:lnTo>
                  <a:lnTo>
                    <a:pt x="470" y="808"/>
                  </a:lnTo>
                  <a:lnTo>
                    <a:pt x="482" y="802"/>
                  </a:lnTo>
                  <a:lnTo>
                    <a:pt x="492" y="796"/>
                  </a:lnTo>
                  <a:lnTo>
                    <a:pt x="500" y="790"/>
                  </a:lnTo>
                  <a:lnTo>
                    <a:pt x="508" y="760"/>
                  </a:lnTo>
                  <a:lnTo>
                    <a:pt x="504" y="748"/>
                  </a:lnTo>
                  <a:lnTo>
                    <a:pt x="504" y="748"/>
                  </a:lnTo>
                  <a:lnTo>
                    <a:pt x="500" y="744"/>
                  </a:lnTo>
                  <a:lnTo>
                    <a:pt x="496" y="732"/>
                  </a:lnTo>
                  <a:lnTo>
                    <a:pt x="494" y="724"/>
                  </a:lnTo>
                  <a:lnTo>
                    <a:pt x="494" y="718"/>
                  </a:lnTo>
                  <a:lnTo>
                    <a:pt x="498" y="710"/>
                  </a:lnTo>
                  <a:lnTo>
                    <a:pt x="504" y="704"/>
                  </a:lnTo>
                  <a:lnTo>
                    <a:pt x="504" y="704"/>
                  </a:lnTo>
                  <a:lnTo>
                    <a:pt x="506" y="702"/>
                  </a:lnTo>
                  <a:lnTo>
                    <a:pt x="510" y="700"/>
                  </a:lnTo>
                  <a:lnTo>
                    <a:pt x="512" y="696"/>
                  </a:lnTo>
                  <a:lnTo>
                    <a:pt x="512" y="692"/>
                  </a:lnTo>
                  <a:lnTo>
                    <a:pt x="510" y="686"/>
                  </a:lnTo>
                  <a:lnTo>
                    <a:pt x="506" y="678"/>
                  </a:lnTo>
                  <a:lnTo>
                    <a:pt x="506" y="678"/>
                  </a:lnTo>
                  <a:lnTo>
                    <a:pt x="502" y="656"/>
                  </a:lnTo>
                  <a:lnTo>
                    <a:pt x="500" y="640"/>
                  </a:lnTo>
                  <a:lnTo>
                    <a:pt x="500" y="626"/>
                  </a:lnTo>
                  <a:lnTo>
                    <a:pt x="500" y="626"/>
                  </a:lnTo>
                  <a:lnTo>
                    <a:pt x="492" y="618"/>
                  </a:lnTo>
                  <a:lnTo>
                    <a:pt x="486" y="614"/>
                  </a:lnTo>
                  <a:lnTo>
                    <a:pt x="480" y="612"/>
                  </a:lnTo>
                  <a:lnTo>
                    <a:pt x="480" y="612"/>
                  </a:lnTo>
                  <a:lnTo>
                    <a:pt x="468" y="600"/>
                  </a:lnTo>
                  <a:lnTo>
                    <a:pt x="458" y="592"/>
                  </a:lnTo>
                  <a:lnTo>
                    <a:pt x="452" y="590"/>
                  </a:lnTo>
                  <a:lnTo>
                    <a:pt x="446" y="590"/>
                  </a:lnTo>
                  <a:lnTo>
                    <a:pt x="446" y="590"/>
                  </a:lnTo>
                  <a:lnTo>
                    <a:pt x="444" y="586"/>
                  </a:lnTo>
                  <a:lnTo>
                    <a:pt x="444" y="582"/>
                  </a:lnTo>
                  <a:lnTo>
                    <a:pt x="450" y="576"/>
                  </a:lnTo>
                  <a:lnTo>
                    <a:pt x="450" y="576"/>
                  </a:lnTo>
                  <a:lnTo>
                    <a:pt x="444" y="574"/>
                  </a:lnTo>
                  <a:lnTo>
                    <a:pt x="438" y="572"/>
                  </a:lnTo>
                  <a:lnTo>
                    <a:pt x="434" y="572"/>
                  </a:lnTo>
                  <a:lnTo>
                    <a:pt x="426" y="568"/>
                  </a:lnTo>
                  <a:lnTo>
                    <a:pt x="426" y="568"/>
                  </a:lnTo>
                  <a:lnTo>
                    <a:pt x="426" y="564"/>
                  </a:lnTo>
                  <a:lnTo>
                    <a:pt x="424" y="560"/>
                  </a:lnTo>
                  <a:lnTo>
                    <a:pt x="422" y="556"/>
                  </a:lnTo>
                  <a:lnTo>
                    <a:pt x="420" y="554"/>
                  </a:lnTo>
                  <a:lnTo>
                    <a:pt x="416" y="554"/>
                  </a:lnTo>
                  <a:lnTo>
                    <a:pt x="410" y="556"/>
                  </a:lnTo>
                  <a:lnTo>
                    <a:pt x="410" y="556"/>
                  </a:lnTo>
                  <a:lnTo>
                    <a:pt x="398" y="562"/>
                  </a:lnTo>
                  <a:lnTo>
                    <a:pt x="388" y="566"/>
                  </a:lnTo>
                  <a:lnTo>
                    <a:pt x="384" y="564"/>
                  </a:lnTo>
                  <a:lnTo>
                    <a:pt x="382" y="562"/>
                  </a:lnTo>
                  <a:lnTo>
                    <a:pt x="380" y="558"/>
                  </a:lnTo>
                  <a:lnTo>
                    <a:pt x="380" y="550"/>
                  </a:lnTo>
                  <a:lnTo>
                    <a:pt x="376" y="534"/>
                  </a:lnTo>
                  <a:lnTo>
                    <a:pt x="376" y="534"/>
                  </a:lnTo>
                  <a:lnTo>
                    <a:pt x="378" y="530"/>
                  </a:lnTo>
                  <a:lnTo>
                    <a:pt x="378" y="522"/>
                  </a:lnTo>
                  <a:lnTo>
                    <a:pt x="376" y="516"/>
                  </a:lnTo>
                  <a:lnTo>
                    <a:pt x="374" y="512"/>
                  </a:lnTo>
                  <a:lnTo>
                    <a:pt x="368" y="510"/>
                  </a:lnTo>
                  <a:lnTo>
                    <a:pt x="358" y="508"/>
                  </a:lnTo>
                  <a:lnTo>
                    <a:pt x="358" y="508"/>
                  </a:lnTo>
                  <a:lnTo>
                    <a:pt x="348" y="508"/>
                  </a:lnTo>
                  <a:lnTo>
                    <a:pt x="344" y="506"/>
                  </a:lnTo>
                  <a:lnTo>
                    <a:pt x="340" y="502"/>
                  </a:lnTo>
                  <a:lnTo>
                    <a:pt x="340" y="498"/>
                  </a:lnTo>
                  <a:lnTo>
                    <a:pt x="340" y="494"/>
                  </a:lnTo>
                  <a:lnTo>
                    <a:pt x="342" y="488"/>
                  </a:lnTo>
                  <a:lnTo>
                    <a:pt x="350" y="482"/>
                  </a:lnTo>
                  <a:lnTo>
                    <a:pt x="350" y="482"/>
                  </a:lnTo>
                  <a:lnTo>
                    <a:pt x="354" y="476"/>
                  </a:lnTo>
                  <a:lnTo>
                    <a:pt x="352" y="472"/>
                  </a:lnTo>
                  <a:lnTo>
                    <a:pt x="342" y="460"/>
                  </a:lnTo>
                  <a:lnTo>
                    <a:pt x="342" y="460"/>
                  </a:lnTo>
                  <a:lnTo>
                    <a:pt x="340" y="456"/>
                  </a:lnTo>
                  <a:lnTo>
                    <a:pt x="338" y="452"/>
                  </a:lnTo>
                  <a:lnTo>
                    <a:pt x="342" y="444"/>
                  </a:lnTo>
                  <a:lnTo>
                    <a:pt x="346" y="438"/>
                  </a:lnTo>
                  <a:lnTo>
                    <a:pt x="348" y="434"/>
                  </a:lnTo>
                  <a:lnTo>
                    <a:pt x="348" y="434"/>
                  </a:lnTo>
                  <a:lnTo>
                    <a:pt x="348" y="428"/>
                  </a:lnTo>
                  <a:lnTo>
                    <a:pt x="346" y="422"/>
                  </a:lnTo>
                  <a:lnTo>
                    <a:pt x="342" y="414"/>
                  </a:lnTo>
                  <a:lnTo>
                    <a:pt x="342" y="364"/>
                  </a:lnTo>
                  <a:lnTo>
                    <a:pt x="342" y="364"/>
                  </a:lnTo>
                  <a:lnTo>
                    <a:pt x="344" y="362"/>
                  </a:lnTo>
                  <a:lnTo>
                    <a:pt x="348" y="356"/>
                  </a:lnTo>
                  <a:lnTo>
                    <a:pt x="350" y="354"/>
                  </a:lnTo>
                  <a:lnTo>
                    <a:pt x="348" y="350"/>
                  </a:lnTo>
                  <a:lnTo>
                    <a:pt x="344" y="346"/>
                  </a:lnTo>
                  <a:lnTo>
                    <a:pt x="336" y="344"/>
                  </a:lnTo>
                  <a:lnTo>
                    <a:pt x="336" y="344"/>
                  </a:lnTo>
                  <a:lnTo>
                    <a:pt x="326" y="340"/>
                  </a:lnTo>
                  <a:lnTo>
                    <a:pt x="320" y="334"/>
                  </a:lnTo>
                  <a:lnTo>
                    <a:pt x="318" y="326"/>
                  </a:lnTo>
                  <a:lnTo>
                    <a:pt x="316" y="318"/>
                  </a:lnTo>
                  <a:lnTo>
                    <a:pt x="316" y="310"/>
                  </a:lnTo>
                  <a:lnTo>
                    <a:pt x="318" y="304"/>
                  </a:lnTo>
                  <a:lnTo>
                    <a:pt x="324" y="292"/>
                  </a:lnTo>
                  <a:lnTo>
                    <a:pt x="324" y="292"/>
                  </a:lnTo>
                  <a:lnTo>
                    <a:pt x="330" y="286"/>
                  </a:lnTo>
                  <a:lnTo>
                    <a:pt x="334" y="284"/>
                  </a:lnTo>
                  <a:lnTo>
                    <a:pt x="340" y="284"/>
                  </a:lnTo>
                  <a:lnTo>
                    <a:pt x="340" y="284"/>
                  </a:lnTo>
                  <a:lnTo>
                    <a:pt x="340" y="278"/>
                  </a:lnTo>
                  <a:lnTo>
                    <a:pt x="342" y="268"/>
                  </a:lnTo>
                  <a:lnTo>
                    <a:pt x="340" y="260"/>
                  </a:lnTo>
                  <a:lnTo>
                    <a:pt x="338" y="252"/>
                  </a:lnTo>
                  <a:lnTo>
                    <a:pt x="334" y="244"/>
                  </a:lnTo>
                  <a:lnTo>
                    <a:pt x="330" y="236"/>
                  </a:lnTo>
                  <a:lnTo>
                    <a:pt x="344" y="236"/>
                  </a:lnTo>
                  <a:lnTo>
                    <a:pt x="366" y="224"/>
                  </a:lnTo>
                  <a:lnTo>
                    <a:pt x="376" y="234"/>
                  </a:lnTo>
                  <a:lnTo>
                    <a:pt x="376" y="234"/>
                  </a:lnTo>
                  <a:lnTo>
                    <a:pt x="396" y="230"/>
                  </a:lnTo>
                  <a:lnTo>
                    <a:pt x="410" y="226"/>
                  </a:lnTo>
                  <a:lnTo>
                    <a:pt x="424" y="224"/>
                  </a:lnTo>
                  <a:lnTo>
                    <a:pt x="444" y="226"/>
                  </a:lnTo>
                  <a:lnTo>
                    <a:pt x="444" y="226"/>
                  </a:lnTo>
                  <a:lnTo>
                    <a:pt x="448" y="230"/>
                  </a:lnTo>
                  <a:lnTo>
                    <a:pt x="458" y="234"/>
                  </a:lnTo>
                  <a:lnTo>
                    <a:pt x="464" y="234"/>
                  </a:lnTo>
                  <a:lnTo>
                    <a:pt x="470" y="234"/>
                  </a:lnTo>
                  <a:lnTo>
                    <a:pt x="476" y="232"/>
                  </a:lnTo>
                  <a:lnTo>
                    <a:pt x="480" y="226"/>
                  </a:lnTo>
                  <a:lnTo>
                    <a:pt x="480" y="226"/>
                  </a:lnTo>
                  <a:lnTo>
                    <a:pt x="486" y="222"/>
                  </a:lnTo>
                  <a:lnTo>
                    <a:pt x="496" y="218"/>
                  </a:lnTo>
                  <a:lnTo>
                    <a:pt x="508" y="216"/>
                  </a:lnTo>
                  <a:lnTo>
                    <a:pt x="508" y="216"/>
                  </a:lnTo>
                  <a:lnTo>
                    <a:pt x="514" y="216"/>
                  </a:lnTo>
                  <a:lnTo>
                    <a:pt x="516" y="214"/>
                  </a:lnTo>
                  <a:lnTo>
                    <a:pt x="516" y="210"/>
                  </a:lnTo>
                  <a:lnTo>
                    <a:pt x="514" y="206"/>
                  </a:lnTo>
                  <a:lnTo>
                    <a:pt x="508" y="200"/>
                  </a:lnTo>
                  <a:lnTo>
                    <a:pt x="504" y="196"/>
                  </a:lnTo>
                  <a:lnTo>
                    <a:pt x="504" y="196"/>
                  </a:lnTo>
                  <a:lnTo>
                    <a:pt x="504" y="190"/>
                  </a:lnTo>
                  <a:lnTo>
                    <a:pt x="502" y="174"/>
                  </a:lnTo>
                  <a:lnTo>
                    <a:pt x="500" y="164"/>
                  </a:lnTo>
                  <a:lnTo>
                    <a:pt x="494" y="156"/>
                  </a:lnTo>
                  <a:lnTo>
                    <a:pt x="488" y="148"/>
                  </a:lnTo>
                  <a:lnTo>
                    <a:pt x="480" y="142"/>
                  </a:lnTo>
                  <a:lnTo>
                    <a:pt x="480" y="142"/>
                  </a:lnTo>
                  <a:lnTo>
                    <a:pt x="450" y="128"/>
                  </a:lnTo>
                  <a:lnTo>
                    <a:pt x="440" y="122"/>
                  </a:lnTo>
                  <a:lnTo>
                    <a:pt x="440" y="122"/>
                  </a:lnTo>
                  <a:lnTo>
                    <a:pt x="410" y="122"/>
                  </a:lnTo>
                  <a:lnTo>
                    <a:pt x="410" y="122"/>
                  </a:lnTo>
                  <a:lnTo>
                    <a:pt x="402" y="120"/>
                  </a:lnTo>
                  <a:lnTo>
                    <a:pt x="398" y="118"/>
                  </a:lnTo>
                  <a:lnTo>
                    <a:pt x="398" y="112"/>
                  </a:lnTo>
                  <a:lnTo>
                    <a:pt x="398" y="102"/>
                  </a:lnTo>
                  <a:lnTo>
                    <a:pt x="398" y="102"/>
                  </a:lnTo>
                  <a:lnTo>
                    <a:pt x="400" y="96"/>
                  </a:lnTo>
                  <a:lnTo>
                    <a:pt x="404" y="90"/>
                  </a:lnTo>
                  <a:lnTo>
                    <a:pt x="404" y="82"/>
                  </a:lnTo>
                  <a:lnTo>
                    <a:pt x="404" y="74"/>
                  </a:lnTo>
                  <a:lnTo>
                    <a:pt x="400" y="68"/>
                  </a:lnTo>
                  <a:lnTo>
                    <a:pt x="394" y="60"/>
                  </a:lnTo>
                  <a:lnTo>
                    <a:pt x="382" y="56"/>
                  </a:lnTo>
                  <a:lnTo>
                    <a:pt x="376" y="48"/>
                  </a:lnTo>
                  <a:lnTo>
                    <a:pt x="376" y="48"/>
                  </a:lnTo>
                  <a:lnTo>
                    <a:pt x="340" y="46"/>
                  </a:lnTo>
                  <a:lnTo>
                    <a:pt x="340" y="46"/>
                  </a:lnTo>
                  <a:lnTo>
                    <a:pt x="332" y="44"/>
                  </a:lnTo>
                  <a:lnTo>
                    <a:pt x="326" y="40"/>
                  </a:lnTo>
                  <a:lnTo>
                    <a:pt x="320" y="36"/>
                  </a:lnTo>
                  <a:lnTo>
                    <a:pt x="314" y="32"/>
                  </a:lnTo>
                  <a:lnTo>
                    <a:pt x="314" y="26"/>
                  </a:lnTo>
                  <a:lnTo>
                    <a:pt x="316" y="22"/>
                  </a:lnTo>
                  <a:lnTo>
                    <a:pt x="318" y="18"/>
                  </a:lnTo>
                  <a:lnTo>
                    <a:pt x="330" y="10"/>
                  </a:lnTo>
                  <a:lnTo>
                    <a:pt x="352" y="10"/>
                  </a:lnTo>
                  <a:lnTo>
                    <a:pt x="352" y="10"/>
                  </a:lnTo>
                  <a:lnTo>
                    <a:pt x="354" y="6"/>
                  </a:lnTo>
                  <a:lnTo>
                    <a:pt x="362" y="4"/>
                  </a:lnTo>
                  <a:lnTo>
                    <a:pt x="376" y="0"/>
                  </a:lnTo>
                  <a:lnTo>
                    <a:pt x="386" y="0"/>
                  </a:lnTo>
                  <a:lnTo>
                    <a:pt x="396" y="2"/>
                  </a:lnTo>
                  <a:lnTo>
                    <a:pt x="438" y="12"/>
                  </a:lnTo>
                  <a:lnTo>
                    <a:pt x="444" y="12"/>
                  </a:lnTo>
                  <a:lnTo>
                    <a:pt x="464" y="16"/>
                  </a:lnTo>
                  <a:lnTo>
                    <a:pt x="464" y="16"/>
                  </a:lnTo>
                  <a:lnTo>
                    <a:pt x="468" y="14"/>
                  </a:lnTo>
                  <a:lnTo>
                    <a:pt x="478" y="14"/>
                  </a:lnTo>
                  <a:lnTo>
                    <a:pt x="494" y="16"/>
                  </a:lnTo>
                  <a:lnTo>
                    <a:pt x="500" y="18"/>
                  </a:lnTo>
                  <a:lnTo>
                    <a:pt x="506" y="22"/>
                  </a:lnTo>
                  <a:lnTo>
                    <a:pt x="506" y="22"/>
                  </a:lnTo>
                  <a:lnTo>
                    <a:pt x="514" y="28"/>
                  </a:lnTo>
                  <a:lnTo>
                    <a:pt x="520" y="30"/>
                  </a:lnTo>
                  <a:lnTo>
                    <a:pt x="526" y="32"/>
                  </a:lnTo>
                  <a:lnTo>
                    <a:pt x="534" y="32"/>
                  </a:lnTo>
                  <a:lnTo>
                    <a:pt x="544" y="30"/>
                  </a:lnTo>
                  <a:lnTo>
                    <a:pt x="548" y="28"/>
                  </a:lnTo>
                  <a:lnTo>
                    <a:pt x="550" y="24"/>
                  </a:lnTo>
                  <a:lnTo>
                    <a:pt x="550" y="24"/>
                  </a:lnTo>
                  <a:lnTo>
                    <a:pt x="560" y="24"/>
                  </a:lnTo>
                  <a:lnTo>
                    <a:pt x="568" y="26"/>
                  </a:lnTo>
                  <a:lnTo>
                    <a:pt x="578" y="30"/>
                  </a:lnTo>
                  <a:lnTo>
                    <a:pt x="586" y="24"/>
                  </a:lnTo>
                  <a:lnTo>
                    <a:pt x="586" y="24"/>
                  </a:lnTo>
                  <a:lnTo>
                    <a:pt x="590" y="16"/>
                  </a:lnTo>
                  <a:lnTo>
                    <a:pt x="592" y="10"/>
                  </a:lnTo>
                  <a:lnTo>
                    <a:pt x="598" y="4"/>
                  </a:lnTo>
                  <a:lnTo>
                    <a:pt x="602" y="0"/>
                  </a:lnTo>
                  <a:lnTo>
                    <a:pt x="604" y="0"/>
                  </a:lnTo>
                  <a:lnTo>
                    <a:pt x="606" y="2"/>
                  </a:lnTo>
                  <a:lnTo>
                    <a:pt x="612" y="10"/>
                  </a:lnTo>
                  <a:lnTo>
                    <a:pt x="616" y="28"/>
                  </a:lnTo>
                  <a:lnTo>
                    <a:pt x="616" y="28"/>
                  </a:lnTo>
                  <a:lnTo>
                    <a:pt x="620" y="30"/>
                  </a:lnTo>
                  <a:lnTo>
                    <a:pt x="624" y="30"/>
                  </a:lnTo>
                  <a:lnTo>
                    <a:pt x="630" y="32"/>
                  </a:lnTo>
                  <a:lnTo>
                    <a:pt x="642" y="46"/>
                  </a:lnTo>
                  <a:lnTo>
                    <a:pt x="642" y="46"/>
                  </a:lnTo>
                  <a:lnTo>
                    <a:pt x="650" y="42"/>
                  </a:lnTo>
                  <a:lnTo>
                    <a:pt x="664" y="30"/>
                  </a:lnTo>
                  <a:lnTo>
                    <a:pt x="664" y="30"/>
                  </a:lnTo>
                  <a:lnTo>
                    <a:pt x="672" y="24"/>
                  </a:lnTo>
                  <a:lnTo>
                    <a:pt x="682" y="18"/>
                  </a:lnTo>
                  <a:lnTo>
                    <a:pt x="694" y="14"/>
                  </a:lnTo>
                  <a:lnTo>
                    <a:pt x="706" y="12"/>
                  </a:lnTo>
                  <a:lnTo>
                    <a:pt x="714" y="10"/>
                  </a:lnTo>
                  <a:lnTo>
                    <a:pt x="714" y="10"/>
                  </a:lnTo>
                  <a:lnTo>
                    <a:pt x="714" y="8"/>
                  </a:lnTo>
                  <a:lnTo>
                    <a:pt x="716" y="4"/>
                  </a:lnTo>
                  <a:lnTo>
                    <a:pt x="720" y="2"/>
                  </a:lnTo>
                  <a:lnTo>
                    <a:pt x="722" y="2"/>
                  </a:lnTo>
                  <a:lnTo>
                    <a:pt x="726" y="2"/>
                  </a:lnTo>
                  <a:lnTo>
                    <a:pt x="730" y="6"/>
                  </a:lnTo>
                  <a:lnTo>
                    <a:pt x="734" y="20"/>
                  </a:lnTo>
                  <a:lnTo>
                    <a:pt x="750" y="20"/>
                  </a:lnTo>
                  <a:lnTo>
                    <a:pt x="750" y="20"/>
                  </a:lnTo>
                  <a:lnTo>
                    <a:pt x="754" y="24"/>
                  </a:lnTo>
                  <a:lnTo>
                    <a:pt x="764" y="34"/>
                  </a:lnTo>
                  <a:lnTo>
                    <a:pt x="770" y="42"/>
                  </a:lnTo>
                  <a:lnTo>
                    <a:pt x="772" y="48"/>
                  </a:lnTo>
                  <a:lnTo>
                    <a:pt x="772" y="56"/>
                  </a:lnTo>
                  <a:lnTo>
                    <a:pt x="768" y="62"/>
                  </a:lnTo>
                  <a:lnTo>
                    <a:pt x="774" y="68"/>
                  </a:lnTo>
                  <a:lnTo>
                    <a:pt x="774" y="68"/>
                  </a:lnTo>
                  <a:lnTo>
                    <a:pt x="778" y="68"/>
                  </a:lnTo>
                  <a:lnTo>
                    <a:pt x="786" y="72"/>
                  </a:lnTo>
                  <a:lnTo>
                    <a:pt x="790" y="76"/>
                  </a:lnTo>
                  <a:lnTo>
                    <a:pt x="792" y="80"/>
                  </a:lnTo>
                  <a:lnTo>
                    <a:pt x="792" y="88"/>
                  </a:lnTo>
                  <a:lnTo>
                    <a:pt x="788" y="98"/>
                  </a:lnTo>
                  <a:lnTo>
                    <a:pt x="788" y="98"/>
                  </a:lnTo>
                  <a:lnTo>
                    <a:pt x="788" y="102"/>
                  </a:lnTo>
                  <a:lnTo>
                    <a:pt x="788" y="108"/>
                  </a:lnTo>
                  <a:lnTo>
                    <a:pt x="790" y="110"/>
                  </a:lnTo>
                  <a:lnTo>
                    <a:pt x="792" y="112"/>
                  </a:lnTo>
                  <a:lnTo>
                    <a:pt x="794" y="112"/>
                  </a:lnTo>
                  <a:lnTo>
                    <a:pt x="798" y="110"/>
                  </a:lnTo>
                  <a:lnTo>
                    <a:pt x="808" y="120"/>
                  </a:lnTo>
                  <a:lnTo>
                    <a:pt x="812" y="132"/>
                  </a:lnTo>
                  <a:lnTo>
                    <a:pt x="812" y="132"/>
                  </a:lnTo>
                  <a:lnTo>
                    <a:pt x="814" y="132"/>
                  </a:lnTo>
                  <a:lnTo>
                    <a:pt x="824" y="134"/>
                  </a:lnTo>
                  <a:lnTo>
                    <a:pt x="832" y="138"/>
                  </a:lnTo>
                  <a:lnTo>
                    <a:pt x="834" y="142"/>
                  </a:lnTo>
                  <a:lnTo>
                    <a:pt x="836" y="146"/>
                  </a:lnTo>
                  <a:lnTo>
                    <a:pt x="842" y="154"/>
                  </a:lnTo>
                  <a:lnTo>
                    <a:pt x="842" y="154"/>
                  </a:lnTo>
                  <a:lnTo>
                    <a:pt x="846" y="152"/>
                  </a:lnTo>
                  <a:lnTo>
                    <a:pt x="856" y="148"/>
                  </a:lnTo>
                  <a:lnTo>
                    <a:pt x="858" y="148"/>
                  </a:lnTo>
                  <a:lnTo>
                    <a:pt x="862" y="150"/>
                  </a:lnTo>
                  <a:lnTo>
                    <a:pt x="862" y="154"/>
                  </a:lnTo>
                  <a:lnTo>
                    <a:pt x="858" y="160"/>
                  </a:lnTo>
                  <a:lnTo>
                    <a:pt x="858" y="160"/>
                  </a:lnTo>
                  <a:lnTo>
                    <a:pt x="854" y="166"/>
                  </a:lnTo>
                  <a:lnTo>
                    <a:pt x="854" y="172"/>
                  </a:lnTo>
                  <a:lnTo>
                    <a:pt x="856" y="178"/>
                  </a:lnTo>
                  <a:lnTo>
                    <a:pt x="868" y="204"/>
                  </a:lnTo>
                  <a:lnTo>
                    <a:pt x="868" y="204"/>
                  </a:lnTo>
                  <a:lnTo>
                    <a:pt x="870" y="206"/>
                  </a:lnTo>
                  <a:lnTo>
                    <a:pt x="874" y="208"/>
                  </a:lnTo>
                  <a:lnTo>
                    <a:pt x="880" y="208"/>
                  </a:lnTo>
                  <a:lnTo>
                    <a:pt x="892" y="204"/>
                  </a:lnTo>
                  <a:lnTo>
                    <a:pt x="892" y="204"/>
                  </a:lnTo>
                  <a:lnTo>
                    <a:pt x="906" y="200"/>
                  </a:lnTo>
                  <a:lnTo>
                    <a:pt x="912" y="200"/>
                  </a:lnTo>
                  <a:lnTo>
                    <a:pt x="918" y="202"/>
                  </a:lnTo>
                  <a:lnTo>
                    <a:pt x="922" y="204"/>
                  </a:lnTo>
                  <a:lnTo>
                    <a:pt x="926" y="208"/>
                  </a:lnTo>
                  <a:lnTo>
                    <a:pt x="928" y="212"/>
                  </a:lnTo>
                  <a:lnTo>
                    <a:pt x="930" y="220"/>
                  </a:lnTo>
                  <a:lnTo>
                    <a:pt x="930" y="220"/>
                  </a:lnTo>
                  <a:lnTo>
                    <a:pt x="932" y="222"/>
                  </a:lnTo>
                  <a:lnTo>
                    <a:pt x="936" y="228"/>
                  </a:lnTo>
                  <a:lnTo>
                    <a:pt x="946" y="234"/>
                  </a:lnTo>
                  <a:lnTo>
                    <a:pt x="952" y="236"/>
                  </a:lnTo>
                  <a:lnTo>
                    <a:pt x="960" y="236"/>
                  </a:lnTo>
                  <a:lnTo>
                    <a:pt x="978" y="244"/>
                  </a:lnTo>
                  <a:lnTo>
                    <a:pt x="986" y="244"/>
                  </a:lnTo>
                  <a:lnTo>
                    <a:pt x="1002" y="260"/>
                  </a:lnTo>
                  <a:lnTo>
                    <a:pt x="1016" y="256"/>
                  </a:lnTo>
                  <a:lnTo>
                    <a:pt x="1022" y="258"/>
                  </a:lnTo>
                  <a:lnTo>
                    <a:pt x="1038" y="276"/>
                  </a:lnTo>
                  <a:lnTo>
                    <a:pt x="1052" y="268"/>
                  </a:lnTo>
                  <a:lnTo>
                    <a:pt x="1074" y="284"/>
                  </a:lnTo>
                  <a:lnTo>
                    <a:pt x="1082" y="294"/>
                  </a:lnTo>
                  <a:lnTo>
                    <a:pt x="1098" y="290"/>
                  </a:lnTo>
                  <a:lnTo>
                    <a:pt x="1128" y="290"/>
                  </a:lnTo>
                  <a:lnTo>
                    <a:pt x="1128" y="290"/>
                  </a:lnTo>
                  <a:lnTo>
                    <a:pt x="1128" y="286"/>
                  </a:lnTo>
                  <a:lnTo>
                    <a:pt x="1132" y="280"/>
                  </a:lnTo>
                  <a:lnTo>
                    <a:pt x="1138" y="274"/>
                  </a:lnTo>
                  <a:lnTo>
                    <a:pt x="1142" y="274"/>
                  </a:lnTo>
                  <a:lnTo>
                    <a:pt x="1148" y="274"/>
                  </a:lnTo>
                  <a:lnTo>
                    <a:pt x="1148" y="274"/>
                  </a:lnTo>
                  <a:lnTo>
                    <a:pt x="1152" y="276"/>
                  </a:lnTo>
                  <a:lnTo>
                    <a:pt x="1152" y="276"/>
                  </a:lnTo>
                  <a:lnTo>
                    <a:pt x="1154" y="276"/>
                  </a:lnTo>
                  <a:lnTo>
                    <a:pt x="1162" y="278"/>
                  </a:lnTo>
                  <a:lnTo>
                    <a:pt x="1170" y="278"/>
                  </a:lnTo>
                  <a:lnTo>
                    <a:pt x="1174" y="276"/>
                  </a:lnTo>
                  <a:lnTo>
                    <a:pt x="1178" y="272"/>
                  </a:lnTo>
                  <a:lnTo>
                    <a:pt x="1178" y="272"/>
                  </a:lnTo>
                  <a:lnTo>
                    <a:pt x="1186" y="272"/>
                  </a:lnTo>
                  <a:lnTo>
                    <a:pt x="1190" y="274"/>
                  </a:lnTo>
                  <a:lnTo>
                    <a:pt x="1194" y="278"/>
                  </a:lnTo>
                  <a:lnTo>
                    <a:pt x="1194" y="278"/>
                  </a:lnTo>
                  <a:lnTo>
                    <a:pt x="1194" y="280"/>
                  </a:lnTo>
                  <a:lnTo>
                    <a:pt x="1198" y="282"/>
                  </a:lnTo>
                  <a:lnTo>
                    <a:pt x="1206" y="284"/>
                  </a:lnTo>
                  <a:lnTo>
                    <a:pt x="1218" y="282"/>
                  </a:lnTo>
                  <a:lnTo>
                    <a:pt x="1230" y="278"/>
                  </a:lnTo>
                  <a:lnTo>
                    <a:pt x="1230" y="278"/>
                  </a:lnTo>
                  <a:lnTo>
                    <a:pt x="1240" y="272"/>
                  </a:lnTo>
                  <a:lnTo>
                    <a:pt x="1252" y="270"/>
                  </a:lnTo>
                  <a:lnTo>
                    <a:pt x="1266" y="266"/>
                  </a:lnTo>
                  <a:lnTo>
                    <a:pt x="1290" y="260"/>
                  </a:lnTo>
                  <a:lnTo>
                    <a:pt x="1300" y="266"/>
                  </a:lnTo>
                  <a:lnTo>
                    <a:pt x="1300" y="266"/>
                  </a:lnTo>
                  <a:lnTo>
                    <a:pt x="1310" y="268"/>
                  </a:lnTo>
                  <a:lnTo>
                    <a:pt x="1318" y="268"/>
                  </a:lnTo>
                  <a:lnTo>
                    <a:pt x="1328" y="264"/>
                  </a:lnTo>
                  <a:lnTo>
                    <a:pt x="1328" y="264"/>
                  </a:lnTo>
                  <a:lnTo>
                    <a:pt x="1332" y="264"/>
                  </a:lnTo>
                  <a:lnTo>
                    <a:pt x="1336" y="264"/>
                  </a:lnTo>
                  <a:lnTo>
                    <a:pt x="1344" y="268"/>
                  </a:lnTo>
                  <a:lnTo>
                    <a:pt x="1348" y="272"/>
                  </a:lnTo>
                  <a:lnTo>
                    <a:pt x="1350" y="274"/>
                  </a:lnTo>
                  <a:lnTo>
                    <a:pt x="1350" y="274"/>
                  </a:lnTo>
                  <a:lnTo>
                    <a:pt x="1354" y="280"/>
                  </a:lnTo>
                  <a:lnTo>
                    <a:pt x="1362" y="288"/>
                  </a:lnTo>
                  <a:lnTo>
                    <a:pt x="1368" y="292"/>
                  </a:lnTo>
                  <a:lnTo>
                    <a:pt x="1374" y="296"/>
                  </a:lnTo>
                  <a:lnTo>
                    <a:pt x="1382" y="298"/>
                  </a:lnTo>
                  <a:lnTo>
                    <a:pt x="1390" y="296"/>
                  </a:lnTo>
                  <a:lnTo>
                    <a:pt x="1390" y="296"/>
                  </a:lnTo>
                  <a:lnTo>
                    <a:pt x="1398" y="294"/>
                  </a:lnTo>
                  <a:lnTo>
                    <a:pt x="1404" y="292"/>
                  </a:lnTo>
                  <a:lnTo>
                    <a:pt x="1416" y="292"/>
                  </a:lnTo>
                  <a:lnTo>
                    <a:pt x="1422" y="294"/>
                  </a:lnTo>
                  <a:lnTo>
                    <a:pt x="1424" y="296"/>
                  </a:lnTo>
                  <a:lnTo>
                    <a:pt x="1442" y="266"/>
                  </a:lnTo>
                  <a:lnTo>
                    <a:pt x="1442" y="266"/>
                  </a:lnTo>
                  <a:lnTo>
                    <a:pt x="1448" y="262"/>
                  </a:lnTo>
                  <a:lnTo>
                    <a:pt x="1462" y="258"/>
                  </a:lnTo>
                  <a:lnTo>
                    <a:pt x="1468" y="258"/>
                  </a:lnTo>
                  <a:lnTo>
                    <a:pt x="1476" y="260"/>
                  </a:lnTo>
                  <a:lnTo>
                    <a:pt x="1480" y="264"/>
                  </a:lnTo>
                  <a:lnTo>
                    <a:pt x="1482" y="274"/>
                  </a:lnTo>
                  <a:lnTo>
                    <a:pt x="1480" y="310"/>
                  </a:lnTo>
                  <a:lnTo>
                    <a:pt x="1480" y="310"/>
                  </a:lnTo>
                  <a:lnTo>
                    <a:pt x="1484" y="314"/>
                  </a:lnTo>
                  <a:lnTo>
                    <a:pt x="1490" y="322"/>
                  </a:lnTo>
                  <a:lnTo>
                    <a:pt x="1490" y="328"/>
                  </a:lnTo>
                  <a:lnTo>
                    <a:pt x="1490" y="334"/>
                  </a:lnTo>
                  <a:lnTo>
                    <a:pt x="1486" y="340"/>
                  </a:lnTo>
                  <a:lnTo>
                    <a:pt x="1478" y="348"/>
                  </a:lnTo>
                  <a:lnTo>
                    <a:pt x="1478" y="348"/>
                  </a:lnTo>
                  <a:lnTo>
                    <a:pt x="1478" y="350"/>
                  </a:lnTo>
                  <a:lnTo>
                    <a:pt x="1476" y="354"/>
                  </a:lnTo>
                  <a:lnTo>
                    <a:pt x="1478" y="358"/>
                  </a:lnTo>
                  <a:lnTo>
                    <a:pt x="1480" y="362"/>
                  </a:lnTo>
                  <a:lnTo>
                    <a:pt x="1484" y="368"/>
                  </a:lnTo>
                  <a:lnTo>
                    <a:pt x="1492" y="372"/>
                  </a:lnTo>
                  <a:lnTo>
                    <a:pt x="1488" y="390"/>
                  </a:lnTo>
                  <a:lnTo>
                    <a:pt x="1504" y="402"/>
                  </a:lnTo>
                  <a:lnTo>
                    <a:pt x="1518" y="436"/>
                  </a:lnTo>
                  <a:lnTo>
                    <a:pt x="1524" y="438"/>
                  </a:lnTo>
                  <a:lnTo>
                    <a:pt x="1530" y="428"/>
                  </a:lnTo>
                  <a:lnTo>
                    <a:pt x="1538" y="428"/>
                  </a:lnTo>
                  <a:lnTo>
                    <a:pt x="1538" y="428"/>
                  </a:lnTo>
                  <a:lnTo>
                    <a:pt x="1542" y="438"/>
                  </a:lnTo>
                  <a:lnTo>
                    <a:pt x="1542" y="450"/>
                  </a:lnTo>
                  <a:lnTo>
                    <a:pt x="1542" y="462"/>
                  </a:lnTo>
                  <a:lnTo>
                    <a:pt x="1542" y="462"/>
                  </a:lnTo>
                  <a:lnTo>
                    <a:pt x="1542" y="466"/>
                  </a:lnTo>
                  <a:lnTo>
                    <a:pt x="1544" y="468"/>
                  </a:lnTo>
                  <a:lnTo>
                    <a:pt x="1546" y="468"/>
                  </a:lnTo>
                  <a:lnTo>
                    <a:pt x="1552" y="468"/>
                  </a:lnTo>
                  <a:lnTo>
                    <a:pt x="1558" y="464"/>
                  </a:lnTo>
                  <a:lnTo>
                    <a:pt x="1566" y="458"/>
                  </a:lnTo>
                  <a:lnTo>
                    <a:pt x="1578" y="446"/>
                  </a:lnTo>
                  <a:lnTo>
                    <a:pt x="1578" y="446"/>
                  </a:lnTo>
                  <a:lnTo>
                    <a:pt x="1580" y="440"/>
                  </a:lnTo>
                  <a:lnTo>
                    <a:pt x="1582" y="436"/>
                  </a:lnTo>
                  <a:lnTo>
                    <a:pt x="1588" y="430"/>
                  </a:lnTo>
                  <a:lnTo>
                    <a:pt x="1594" y="426"/>
                  </a:lnTo>
                  <a:lnTo>
                    <a:pt x="1602" y="426"/>
                  </a:lnTo>
                  <a:lnTo>
                    <a:pt x="1610" y="428"/>
                  </a:lnTo>
                  <a:lnTo>
                    <a:pt x="1622" y="436"/>
                  </a:lnTo>
                  <a:lnTo>
                    <a:pt x="1622" y="436"/>
                  </a:lnTo>
                  <a:lnTo>
                    <a:pt x="1634" y="446"/>
                  </a:lnTo>
                  <a:lnTo>
                    <a:pt x="1644" y="452"/>
                  </a:lnTo>
                  <a:lnTo>
                    <a:pt x="1654" y="456"/>
                  </a:lnTo>
                  <a:lnTo>
                    <a:pt x="1664" y="458"/>
                  </a:lnTo>
                  <a:lnTo>
                    <a:pt x="1672" y="460"/>
                  </a:lnTo>
                  <a:lnTo>
                    <a:pt x="1682" y="460"/>
                  </a:lnTo>
                  <a:lnTo>
                    <a:pt x="1702" y="454"/>
                  </a:lnTo>
                  <a:lnTo>
                    <a:pt x="1702" y="454"/>
                  </a:lnTo>
                  <a:lnTo>
                    <a:pt x="1704" y="454"/>
                  </a:lnTo>
                  <a:lnTo>
                    <a:pt x="1706" y="454"/>
                  </a:lnTo>
                  <a:lnTo>
                    <a:pt x="1708" y="454"/>
                  </a:lnTo>
                  <a:lnTo>
                    <a:pt x="1710" y="456"/>
                  </a:lnTo>
                  <a:lnTo>
                    <a:pt x="1712" y="460"/>
                  </a:lnTo>
                  <a:lnTo>
                    <a:pt x="1712" y="480"/>
                  </a:lnTo>
                  <a:lnTo>
                    <a:pt x="1712" y="480"/>
                  </a:lnTo>
                  <a:lnTo>
                    <a:pt x="1710" y="500"/>
                  </a:lnTo>
                  <a:lnTo>
                    <a:pt x="1712" y="506"/>
                  </a:lnTo>
                  <a:lnTo>
                    <a:pt x="1714" y="508"/>
                  </a:lnTo>
                  <a:lnTo>
                    <a:pt x="1716" y="510"/>
                  </a:lnTo>
                  <a:lnTo>
                    <a:pt x="1722" y="510"/>
                  </a:lnTo>
                  <a:lnTo>
                    <a:pt x="1734" y="508"/>
                  </a:lnTo>
                  <a:lnTo>
                    <a:pt x="1742" y="508"/>
                  </a:lnTo>
                  <a:lnTo>
                    <a:pt x="1746" y="522"/>
                  </a:lnTo>
                  <a:lnTo>
                    <a:pt x="1764" y="524"/>
                  </a:lnTo>
                  <a:lnTo>
                    <a:pt x="1764" y="524"/>
                  </a:lnTo>
                  <a:lnTo>
                    <a:pt x="1766" y="524"/>
                  </a:lnTo>
                  <a:lnTo>
                    <a:pt x="1772" y="528"/>
                  </a:lnTo>
                  <a:lnTo>
                    <a:pt x="1778" y="536"/>
                  </a:lnTo>
                  <a:lnTo>
                    <a:pt x="1780" y="544"/>
                  </a:lnTo>
                  <a:lnTo>
                    <a:pt x="1782" y="552"/>
                  </a:lnTo>
                  <a:lnTo>
                    <a:pt x="1782" y="552"/>
                  </a:lnTo>
                  <a:lnTo>
                    <a:pt x="1784" y="554"/>
                  </a:lnTo>
                  <a:lnTo>
                    <a:pt x="1786" y="556"/>
                  </a:lnTo>
                  <a:lnTo>
                    <a:pt x="1792" y="556"/>
                  </a:lnTo>
                  <a:lnTo>
                    <a:pt x="1800" y="552"/>
                  </a:lnTo>
                  <a:lnTo>
                    <a:pt x="1800" y="552"/>
                  </a:lnTo>
                  <a:lnTo>
                    <a:pt x="1810" y="546"/>
                  </a:lnTo>
                  <a:lnTo>
                    <a:pt x="1820" y="544"/>
                  </a:lnTo>
                  <a:lnTo>
                    <a:pt x="1830" y="544"/>
                  </a:lnTo>
                  <a:lnTo>
                    <a:pt x="1830" y="544"/>
                  </a:lnTo>
                  <a:lnTo>
                    <a:pt x="1830" y="544"/>
                  </a:lnTo>
                  <a:lnTo>
                    <a:pt x="1834" y="546"/>
                  </a:lnTo>
                  <a:lnTo>
                    <a:pt x="1840" y="544"/>
                  </a:lnTo>
                  <a:lnTo>
                    <a:pt x="1850" y="538"/>
                  </a:lnTo>
                  <a:lnTo>
                    <a:pt x="1850" y="538"/>
                  </a:lnTo>
                  <a:lnTo>
                    <a:pt x="1856" y="524"/>
                  </a:lnTo>
                  <a:lnTo>
                    <a:pt x="1858" y="512"/>
                  </a:lnTo>
                  <a:lnTo>
                    <a:pt x="1860" y="508"/>
                  </a:lnTo>
                  <a:lnTo>
                    <a:pt x="1858" y="504"/>
                  </a:lnTo>
                  <a:lnTo>
                    <a:pt x="1858" y="504"/>
                  </a:lnTo>
                  <a:lnTo>
                    <a:pt x="1860" y="502"/>
                  </a:lnTo>
                  <a:lnTo>
                    <a:pt x="1866" y="498"/>
                  </a:lnTo>
                  <a:lnTo>
                    <a:pt x="1870" y="496"/>
                  </a:lnTo>
                  <a:lnTo>
                    <a:pt x="1874" y="496"/>
                  </a:lnTo>
                  <a:lnTo>
                    <a:pt x="1880" y="498"/>
                  </a:lnTo>
                  <a:lnTo>
                    <a:pt x="1886" y="504"/>
                  </a:lnTo>
                  <a:lnTo>
                    <a:pt x="1896" y="510"/>
                  </a:lnTo>
                  <a:lnTo>
                    <a:pt x="1896" y="510"/>
                  </a:lnTo>
                  <a:lnTo>
                    <a:pt x="1896" y="518"/>
                  </a:lnTo>
                  <a:lnTo>
                    <a:pt x="1894" y="534"/>
                  </a:lnTo>
                  <a:lnTo>
                    <a:pt x="1894" y="544"/>
                  </a:lnTo>
                  <a:lnTo>
                    <a:pt x="1896" y="552"/>
                  </a:lnTo>
                  <a:lnTo>
                    <a:pt x="1898" y="556"/>
                  </a:lnTo>
                  <a:lnTo>
                    <a:pt x="1904" y="558"/>
                  </a:lnTo>
                  <a:lnTo>
                    <a:pt x="1906" y="568"/>
                  </a:lnTo>
                  <a:lnTo>
                    <a:pt x="1906" y="568"/>
                  </a:lnTo>
                  <a:lnTo>
                    <a:pt x="1930" y="564"/>
                  </a:lnTo>
                  <a:lnTo>
                    <a:pt x="1936" y="576"/>
                  </a:lnTo>
                  <a:lnTo>
                    <a:pt x="1936" y="576"/>
                  </a:lnTo>
                  <a:lnTo>
                    <a:pt x="1942" y="576"/>
                  </a:lnTo>
                  <a:lnTo>
                    <a:pt x="1946" y="576"/>
                  </a:lnTo>
                  <a:lnTo>
                    <a:pt x="1954" y="580"/>
                  </a:lnTo>
                  <a:lnTo>
                    <a:pt x="1962" y="584"/>
                  </a:lnTo>
                  <a:lnTo>
                    <a:pt x="1970" y="594"/>
                  </a:lnTo>
                  <a:lnTo>
                    <a:pt x="1980" y="606"/>
                  </a:lnTo>
                  <a:lnTo>
                    <a:pt x="1990" y="626"/>
                  </a:lnTo>
                  <a:lnTo>
                    <a:pt x="1990" y="626"/>
                  </a:lnTo>
                  <a:lnTo>
                    <a:pt x="1990" y="626"/>
                  </a:lnTo>
                  <a:lnTo>
                    <a:pt x="1994" y="630"/>
                  </a:lnTo>
                  <a:lnTo>
                    <a:pt x="1996" y="630"/>
                  </a:lnTo>
                  <a:lnTo>
                    <a:pt x="2000" y="630"/>
                  </a:lnTo>
                  <a:lnTo>
                    <a:pt x="2006" y="628"/>
                  </a:lnTo>
                  <a:lnTo>
                    <a:pt x="2010" y="622"/>
                  </a:lnTo>
                  <a:lnTo>
                    <a:pt x="2010" y="622"/>
                  </a:lnTo>
                  <a:lnTo>
                    <a:pt x="2016" y="618"/>
                  </a:lnTo>
                  <a:lnTo>
                    <a:pt x="2022" y="616"/>
                  </a:lnTo>
                  <a:lnTo>
                    <a:pt x="2026" y="616"/>
                  </a:lnTo>
                  <a:lnTo>
                    <a:pt x="2032" y="618"/>
                  </a:lnTo>
                  <a:lnTo>
                    <a:pt x="2034" y="622"/>
                  </a:lnTo>
                  <a:lnTo>
                    <a:pt x="2038" y="626"/>
                  </a:lnTo>
                  <a:lnTo>
                    <a:pt x="2042" y="636"/>
                  </a:lnTo>
                  <a:lnTo>
                    <a:pt x="2042" y="636"/>
                  </a:lnTo>
                  <a:lnTo>
                    <a:pt x="2044" y="640"/>
                  </a:lnTo>
                  <a:lnTo>
                    <a:pt x="2048" y="642"/>
                  </a:lnTo>
                  <a:lnTo>
                    <a:pt x="2052" y="644"/>
                  </a:lnTo>
                  <a:lnTo>
                    <a:pt x="2058" y="642"/>
                  </a:lnTo>
                  <a:lnTo>
                    <a:pt x="2068" y="640"/>
                  </a:lnTo>
                  <a:lnTo>
                    <a:pt x="2078" y="638"/>
                  </a:lnTo>
                  <a:lnTo>
                    <a:pt x="2078" y="638"/>
                  </a:lnTo>
                  <a:lnTo>
                    <a:pt x="2082" y="638"/>
                  </a:lnTo>
                  <a:lnTo>
                    <a:pt x="2084" y="642"/>
                  </a:lnTo>
                  <a:lnTo>
                    <a:pt x="2084" y="646"/>
                  </a:lnTo>
                  <a:lnTo>
                    <a:pt x="2084" y="646"/>
                  </a:lnTo>
                  <a:lnTo>
                    <a:pt x="2096" y="660"/>
                  </a:lnTo>
                  <a:lnTo>
                    <a:pt x="2106" y="670"/>
                  </a:lnTo>
                  <a:lnTo>
                    <a:pt x="2112" y="672"/>
                  </a:lnTo>
                  <a:lnTo>
                    <a:pt x="2118" y="674"/>
                  </a:lnTo>
                  <a:lnTo>
                    <a:pt x="2118" y="674"/>
                  </a:lnTo>
                  <a:lnTo>
                    <a:pt x="2124" y="676"/>
                  </a:lnTo>
                  <a:lnTo>
                    <a:pt x="2136" y="682"/>
                  </a:lnTo>
                  <a:lnTo>
                    <a:pt x="2140" y="686"/>
                  </a:lnTo>
                  <a:lnTo>
                    <a:pt x="2142" y="690"/>
                  </a:lnTo>
                  <a:lnTo>
                    <a:pt x="2138" y="692"/>
                  </a:lnTo>
                  <a:lnTo>
                    <a:pt x="2128" y="696"/>
                  </a:lnTo>
                  <a:lnTo>
                    <a:pt x="2128" y="696"/>
                  </a:lnTo>
                  <a:lnTo>
                    <a:pt x="2124" y="698"/>
                  </a:lnTo>
                  <a:lnTo>
                    <a:pt x="2112" y="708"/>
                  </a:lnTo>
                  <a:lnTo>
                    <a:pt x="2098" y="716"/>
                  </a:lnTo>
                  <a:lnTo>
                    <a:pt x="2090" y="720"/>
                  </a:lnTo>
                  <a:lnTo>
                    <a:pt x="2080" y="722"/>
                  </a:lnTo>
                  <a:lnTo>
                    <a:pt x="2080" y="722"/>
                  </a:lnTo>
                  <a:lnTo>
                    <a:pt x="2082" y="726"/>
                  </a:lnTo>
                  <a:lnTo>
                    <a:pt x="2082" y="736"/>
                  </a:lnTo>
                  <a:lnTo>
                    <a:pt x="2082" y="742"/>
                  </a:lnTo>
                  <a:lnTo>
                    <a:pt x="2080" y="748"/>
                  </a:lnTo>
                  <a:lnTo>
                    <a:pt x="2076" y="756"/>
                  </a:lnTo>
                  <a:lnTo>
                    <a:pt x="2070" y="762"/>
                  </a:lnTo>
                  <a:lnTo>
                    <a:pt x="2070" y="762"/>
                  </a:lnTo>
                  <a:lnTo>
                    <a:pt x="2066" y="768"/>
                  </a:lnTo>
                  <a:lnTo>
                    <a:pt x="2062" y="772"/>
                  </a:lnTo>
                  <a:lnTo>
                    <a:pt x="2060" y="778"/>
                  </a:lnTo>
                  <a:lnTo>
                    <a:pt x="2062" y="782"/>
                  </a:lnTo>
                  <a:lnTo>
                    <a:pt x="2064" y="790"/>
                  </a:lnTo>
                  <a:lnTo>
                    <a:pt x="2066" y="792"/>
                  </a:lnTo>
                  <a:lnTo>
                    <a:pt x="2066" y="792"/>
                  </a:lnTo>
                  <a:lnTo>
                    <a:pt x="2072" y="802"/>
                  </a:lnTo>
                  <a:lnTo>
                    <a:pt x="2076" y="810"/>
                  </a:lnTo>
                  <a:lnTo>
                    <a:pt x="2078" y="818"/>
                  </a:lnTo>
                  <a:lnTo>
                    <a:pt x="2086" y="820"/>
                  </a:lnTo>
                  <a:lnTo>
                    <a:pt x="2086" y="820"/>
                  </a:lnTo>
                  <a:lnTo>
                    <a:pt x="2088" y="818"/>
                  </a:lnTo>
                  <a:lnTo>
                    <a:pt x="2094" y="818"/>
                  </a:lnTo>
                  <a:lnTo>
                    <a:pt x="2096" y="820"/>
                  </a:lnTo>
                  <a:lnTo>
                    <a:pt x="2098" y="822"/>
                  </a:lnTo>
                  <a:lnTo>
                    <a:pt x="2100" y="828"/>
                  </a:lnTo>
                  <a:lnTo>
                    <a:pt x="2100" y="838"/>
                  </a:lnTo>
                  <a:lnTo>
                    <a:pt x="2100" y="838"/>
                  </a:lnTo>
                  <a:lnTo>
                    <a:pt x="2100" y="848"/>
                  </a:lnTo>
                  <a:lnTo>
                    <a:pt x="2102" y="856"/>
                  </a:lnTo>
                  <a:lnTo>
                    <a:pt x="2106" y="866"/>
                  </a:lnTo>
                  <a:lnTo>
                    <a:pt x="2110" y="870"/>
                  </a:lnTo>
                  <a:lnTo>
                    <a:pt x="2112" y="872"/>
                  </a:lnTo>
                  <a:lnTo>
                    <a:pt x="2102" y="884"/>
                  </a:lnTo>
                  <a:lnTo>
                    <a:pt x="2102" y="884"/>
                  </a:lnTo>
                  <a:lnTo>
                    <a:pt x="2100" y="890"/>
                  </a:lnTo>
                  <a:lnTo>
                    <a:pt x="2100" y="900"/>
                  </a:lnTo>
                  <a:lnTo>
                    <a:pt x="2102" y="906"/>
                  </a:lnTo>
                  <a:lnTo>
                    <a:pt x="2106" y="912"/>
                  </a:lnTo>
                  <a:lnTo>
                    <a:pt x="2112" y="916"/>
                  </a:lnTo>
                  <a:lnTo>
                    <a:pt x="2124" y="916"/>
                  </a:lnTo>
                  <a:lnTo>
                    <a:pt x="2130" y="924"/>
                  </a:lnTo>
                  <a:lnTo>
                    <a:pt x="2130" y="924"/>
                  </a:lnTo>
                  <a:lnTo>
                    <a:pt x="2134" y="928"/>
                  </a:lnTo>
                  <a:lnTo>
                    <a:pt x="2140" y="934"/>
                  </a:lnTo>
                  <a:lnTo>
                    <a:pt x="2144" y="942"/>
                  </a:lnTo>
                  <a:lnTo>
                    <a:pt x="2150" y="956"/>
                  </a:lnTo>
                  <a:lnTo>
                    <a:pt x="2156" y="972"/>
                  </a:lnTo>
                  <a:lnTo>
                    <a:pt x="2158" y="994"/>
                  </a:lnTo>
                  <a:lnTo>
                    <a:pt x="2160" y="1020"/>
                  </a:lnTo>
                  <a:lnTo>
                    <a:pt x="2160" y="1020"/>
                  </a:lnTo>
                  <a:lnTo>
                    <a:pt x="2166" y="1028"/>
                  </a:lnTo>
                  <a:lnTo>
                    <a:pt x="2172" y="1036"/>
                  </a:lnTo>
                  <a:lnTo>
                    <a:pt x="2176" y="1046"/>
                  </a:lnTo>
                  <a:lnTo>
                    <a:pt x="2178" y="1056"/>
                  </a:lnTo>
                  <a:lnTo>
                    <a:pt x="2178" y="1068"/>
                  </a:lnTo>
                  <a:lnTo>
                    <a:pt x="2174" y="1074"/>
                  </a:lnTo>
                  <a:lnTo>
                    <a:pt x="2170" y="1080"/>
                  </a:lnTo>
                  <a:lnTo>
                    <a:pt x="2164" y="1084"/>
                  </a:lnTo>
                  <a:lnTo>
                    <a:pt x="2158" y="1090"/>
                  </a:lnTo>
                  <a:lnTo>
                    <a:pt x="2158" y="1090"/>
                  </a:lnTo>
                  <a:lnTo>
                    <a:pt x="2130" y="1106"/>
                  </a:lnTo>
                  <a:lnTo>
                    <a:pt x="2122" y="1110"/>
                  </a:lnTo>
                  <a:lnTo>
                    <a:pt x="2116" y="1114"/>
                  </a:lnTo>
                  <a:lnTo>
                    <a:pt x="2110" y="1114"/>
                  </a:lnTo>
                  <a:lnTo>
                    <a:pt x="2104" y="1112"/>
                  </a:lnTo>
                  <a:lnTo>
                    <a:pt x="2096" y="1106"/>
                  </a:lnTo>
                  <a:lnTo>
                    <a:pt x="2088" y="1098"/>
                  </a:lnTo>
                  <a:lnTo>
                    <a:pt x="2088" y="1098"/>
                  </a:lnTo>
                  <a:lnTo>
                    <a:pt x="2076" y="1088"/>
                  </a:lnTo>
                  <a:lnTo>
                    <a:pt x="2062" y="1082"/>
                  </a:lnTo>
                  <a:lnTo>
                    <a:pt x="2048" y="1078"/>
                  </a:lnTo>
                  <a:lnTo>
                    <a:pt x="2036" y="1076"/>
                  </a:lnTo>
                  <a:lnTo>
                    <a:pt x="2024" y="1076"/>
                  </a:lnTo>
                  <a:lnTo>
                    <a:pt x="2014" y="1078"/>
                  </a:lnTo>
                  <a:lnTo>
                    <a:pt x="2006" y="1082"/>
                  </a:lnTo>
                  <a:lnTo>
                    <a:pt x="2002" y="1084"/>
                  </a:lnTo>
                  <a:lnTo>
                    <a:pt x="2002" y="1084"/>
                  </a:lnTo>
                  <a:lnTo>
                    <a:pt x="1990" y="1116"/>
                  </a:lnTo>
                  <a:lnTo>
                    <a:pt x="1986" y="1126"/>
                  </a:lnTo>
                  <a:lnTo>
                    <a:pt x="1980" y="1136"/>
                  </a:lnTo>
                  <a:lnTo>
                    <a:pt x="1972" y="1144"/>
                  </a:lnTo>
                  <a:lnTo>
                    <a:pt x="1964" y="1150"/>
                  </a:lnTo>
                  <a:lnTo>
                    <a:pt x="1964" y="1150"/>
                  </a:lnTo>
                  <a:lnTo>
                    <a:pt x="1950" y="1160"/>
                  </a:lnTo>
                  <a:lnTo>
                    <a:pt x="1942" y="1162"/>
                  </a:lnTo>
                  <a:lnTo>
                    <a:pt x="1940" y="1160"/>
                  </a:lnTo>
                  <a:lnTo>
                    <a:pt x="1938" y="1158"/>
                  </a:lnTo>
                  <a:lnTo>
                    <a:pt x="1934" y="1150"/>
                  </a:lnTo>
                  <a:lnTo>
                    <a:pt x="1934" y="1150"/>
                  </a:lnTo>
                  <a:lnTo>
                    <a:pt x="1932" y="1152"/>
                  </a:lnTo>
                  <a:lnTo>
                    <a:pt x="1926" y="1154"/>
                  </a:lnTo>
                  <a:lnTo>
                    <a:pt x="1916" y="1154"/>
                  </a:lnTo>
                  <a:lnTo>
                    <a:pt x="1910" y="1152"/>
                  </a:lnTo>
                  <a:lnTo>
                    <a:pt x="1904" y="1148"/>
                  </a:lnTo>
                  <a:lnTo>
                    <a:pt x="1904" y="1148"/>
                  </a:lnTo>
                  <a:lnTo>
                    <a:pt x="1902" y="1150"/>
                  </a:lnTo>
                  <a:lnTo>
                    <a:pt x="1898" y="1152"/>
                  </a:lnTo>
                  <a:lnTo>
                    <a:pt x="1898" y="1158"/>
                  </a:lnTo>
                  <a:lnTo>
                    <a:pt x="1900" y="1168"/>
                  </a:lnTo>
                  <a:lnTo>
                    <a:pt x="1900" y="1168"/>
                  </a:lnTo>
                  <a:lnTo>
                    <a:pt x="1902" y="1174"/>
                  </a:lnTo>
                  <a:lnTo>
                    <a:pt x="1906" y="1178"/>
                  </a:lnTo>
                  <a:lnTo>
                    <a:pt x="1912" y="1182"/>
                  </a:lnTo>
                  <a:lnTo>
                    <a:pt x="1918" y="1182"/>
                  </a:lnTo>
                  <a:lnTo>
                    <a:pt x="1920" y="1180"/>
                  </a:lnTo>
                  <a:lnTo>
                    <a:pt x="1914" y="1200"/>
                  </a:lnTo>
                  <a:lnTo>
                    <a:pt x="1914" y="1200"/>
                  </a:lnTo>
                  <a:lnTo>
                    <a:pt x="1912" y="1200"/>
                  </a:lnTo>
                  <a:lnTo>
                    <a:pt x="1904" y="1200"/>
                  </a:lnTo>
                  <a:lnTo>
                    <a:pt x="1902" y="1200"/>
                  </a:lnTo>
                  <a:lnTo>
                    <a:pt x="1898" y="1198"/>
                  </a:lnTo>
                  <a:lnTo>
                    <a:pt x="1896" y="1194"/>
                  </a:lnTo>
                  <a:lnTo>
                    <a:pt x="1896" y="1190"/>
                  </a:lnTo>
                  <a:lnTo>
                    <a:pt x="1896" y="1190"/>
                  </a:lnTo>
                  <a:lnTo>
                    <a:pt x="1890" y="1188"/>
                  </a:lnTo>
                  <a:lnTo>
                    <a:pt x="1876" y="1186"/>
                  </a:lnTo>
                  <a:lnTo>
                    <a:pt x="1870" y="1184"/>
                  </a:lnTo>
                  <a:lnTo>
                    <a:pt x="1862" y="1186"/>
                  </a:lnTo>
                  <a:lnTo>
                    <a:pt x="1856" y="1188"/>
                  </a:lnTo>
                  <a:lnTo>
                    <a:pt x="1850" y="1192"/>
                  </a:lnTo>
                  <a:lnTo>
                    <a:pt x="1850" y="1192"/>
                  </a:lnTo>
                  <a:lnTo>
                    <a:pt x="1852" y="1196"/>
                  </a:lnTo>
                  <a:lnTo>
                    <a:pt x="1854" y="1202"/>
                  </a:lnTo>
                  <a:lnTo>
                    <a:pt x="1854" y="1204"/>
                  </a:lnTo>
                  <a:lnTo>
                    <a:pt x="1850" y="1206"/>
                  </a:lnTo>
                  <a:lnTo>
                    <a:pt x="1846" y="1208"/>
                  </a:lnTo>
                  <a:lnTo>
                    <a:pt x="1840" y="1208"/>
                  </a:lnTo>
                  <a:lnTo>
                    <a:pt x="1830" y="1204"/>
                  </a:lnTo>
                  <a:lnTo>
                    <a:pt x="1824" y="1220"/>
                  </a:lnTo>
                  <a:lnTo>
                    <a:pt x="1842" y="1224"/>
                  </a:lnTo>
                  <a:lnTo>
                    <a:pt x="1842" y="1224"/>
                  </a:lnTo>
                  <a:lnTo>
                    <a:pt x="1844" y="1226"/>
                  </a:lnTo>
                  <a:lnTo>
                    <a:pt x="1842" y="1232"/>
                  </a:lnTo>
                  <a:lnTo>
                    <a:pt x="1838" y="1236"/>
                  </a:lnTo>
                  <a:lnTo>
                    <a:pt x="1834" y="1238"/>
                  </a:lnTo>
                  <a:lnTo>
                    <a:pt x="1826" y="1242"/>
                  </a:lnTo>
                  <a:lnTo>
                    <a:pt x="1826" y="1242"/>
                  </a:lnTo>
                  <a:lnTo>
                    <a:pt x="1804" y="1248"/>
                  </a:lnTo>
                  <a:lnTo>
                    <a:pt x="1796" y="1252"/>
                  </a:lnTo>
                  <a:lnTo>
                    <a:pt x="1796" y="1252"/>
                  </a:lnTo>
                  <a:lnTo>
                    <a:pt x="1790" y="1250"/>
                  </a:lnTo>
                  <a:lnTo>
                    <a:pt x="1784" y="1248"/>
                  </a:lnTo>
                  <a:lnTo>
                    <a:pt x="1780" y="1244"/>
                  </a:lnTo>
                  <a:lnTo>
                    <a:pt x="1780" y="1244"/>
                  </a:lnTo>
                  <a:lnTo>
                    <a:pt x="1776" y="1244"/>
                  </a:lnTo>
                  <a:lnTo>
                    <a:pt x="1768" y="1246"/>
                  </a:lnTo>
                  <a:lnTo>
                    <a:pt x="1756" y="1250"/>
                  </a:lnTo>
                  <a:lnTo>
                    <a:pt x="1752" y="1256"/>
                  </a:lnTo>
                  <a:lnTo>
                    <a:pt x="1746" y="1262"/>
                  </a:lnTo>
                  <a:lnTo>
                    <a:pt x="1746" y="1262"/>
                  </a:lnTo>
                  <a:lnTo>
                    <a:pt x="1746" y="1262"/>
                  </a:lnTo>
                  <a:lnTo>
                    <a:pt x="1740" y="1264"/>
                  </a:lnTo>
                  <a:lnTo>
                    <a:pt x="1726" y="1266"/>
                  </a:lnTo>
                  <a:lnTo>
                    <a:pt x="1706" y="1268"/>
                  </a:lnTo>
                  <a:lnTo>
                    <a:pt x="1706" y="1268"/>
                  </a:lnTo>
                  <a:lnTo>
                    <a:pt x="1686" y="1266"/>
                  </a:lnTo>
                  <a:lnTo>
                    <a:pt x="1670" y="1268"/>
                  </a:lnTo>
                  <a:lnTo>
                    <a:pt x="1666" y="1270"/>
                  </a:lnTo>
                  <a:lnTo>
                    <a:pt x="1662" y="1274"/>
                  </a:lnTo>
                  <a:lnTo>
                    <a:pt x="1658" y="1280"/>
                  </a:lnTo>
                  <a:lnTo>
                    <a:pt x="1654" y="1288"/>
                  </a:lnTo>
                  <a:lnTo>
                    <a:pt x="1654" y="1288"/>
                  </a:lnTo>
                  <a:lnTo>
                    <a:pt x="1650" y="1298"/>
                  </a:lnTo>
                  <a:lnTo>
                    <a:pt x="1646" y="1304"/>
                  </a:lnTo>
                  <a:lnTo>
                    <a:pt x="1640" y="1308"/>
                  </a:lnTo>
                  <a:lnTo>
                    <a:pt x="1634" y="1310"/>
                  </a:lnTo>
                  <a:lnTo>
                    <a:pt x="1626" y="1310"/>
                  </a:lnTo>
                  <a:lnTo>
                    <a:pt x="1622" y="1308"/>
                  </a:lnTo>
                  <a:lnTo>
                    <a:pt x="1622" y="1308"/>
                  </a:lnTo>
                  <a:lnTo>
                    <a:pt x="1616" y="1312"/>
                  </a:lnTo>
                  <a:lnTo>
                    <a:pt x="1604" y="1320"/>
                  </a:lnTo>
                  <a:lnTo>
                    <a:pt x="1590" y="1336"/>
                  </a:lnTo>
                  <a:lnTo>
                    <a:pt x="1582" y="1346"/>
                  </a:lnTo>
                  <a:lnTo>
                    <a:pt x="1574" y="1358"/>
                  </a:lnTo>
                  <a:lnTo>
                    <a:pt x="1574" y="1358"/>
                  </a:lnTo>
                  <a:lnTo>
                    <a:pt x="1568" y="1366"/>
                  </a:lnTo>
                  <a:lnTo>
                    <a:pt x="1562" y="1372"/>
                  </a:lnTo>
                  <a:lnTo>
                    <a:pt x="1554" y="1372"/>
                  </a:lnTo>
                  <a:lnTo>
                    <a:pt x="1548" y="1370"/>
                  </a:lnTo>
                  <a:lnTo>
                    <a:pt x="1542" y="1366"/>
                  </a:lnTo>
                  <a:lnTo>
                    <a:pt x="1538" y="1362"/>
                  </a:lnTo>
                  <a:lnTo>
                    <a:pt x="1534" y="1356"/>
                  </a:lnTo>
                  <a:lnTo>
                    <a:pt x="1534" y="1356"/>
                  </a:lnTo>
                  <a:lnTo>
                    <a:pt x="1526" y="1358"/>
                  </a:lnTo>
                  <a:lnTo>
                    <a:pt x="1514" y="1362"/>
                  </a:lnTo>
                  <a:lnTo>
                    <a:pt x="1514" y="1362"/>
                  </a:lnTo>
                  <a:lnTo>
                    <a:pt x="1510" y="1360"/>
                  </a:lnTo>
                  <a:lnTo>
                    <a:pt x="1500" y="1354"/>
                  </a:lnTo>
                  <a:lnTo>
                    <a:pt x="1496" y="1350"/>
                  </a:lnTo>
                  <a:lnTo>
                    <a:pt x="1494" y="1344"/>
                  </a:lnTo>
                  <a:lnTo>
                    <a:pt x="1492" y="1338"/>
                  </a:lnTo>
                  <a:lnTo>
                    <a:pt x="1494" y="1332"/>
                  </a:lnTo>
                  <a:lnTo>
                    <a:pt x="1494" y="1332"/>
                  </a:lnTo>
                  <a:lnTo>
                    <a:pt x="1498" y="1324"/>
                  </a:lnTo>
                  <a:lnTo>
                    <a:pt x="1496" y="1318"/>
                  </a:lnTo>
                  <a:lnTo>
                    <a:pt x="1494" y="1312"/>
                  </a:lnTo>
                  <a:lnTo>
                    <a:pt x="1492" y="1308"/>
                  </a:lnTo>
                  <a:lnTo>
                    <a:pt x="1484" y="1304"/>
                  </a:lnTo>
                  <a:lnTo>
                    <a:pt x="1482" y="1302"/>
                  </a:lnTo>
                  <a:lnTo>
                    <a:pt x="1482" y="1302"/>
                  </a:lnTo>
                  <a:lnTo>
                    <a:pt x="1480" y="1300"/>
                  </a:lnTo>
                  <a:lnTo>
                    <a:pt x="1478" y="1292"/>
                  </a:lnTo>
                  <a:lnTo>
                    <a:pt x="1478" y="1288"/>
                  </a:lnTo>
                  <a:lnTo>
                    <a:pt x="1478" y="1282"/>
                  </a:lnTo>
                  <a:lnTo>
                    <a:pt x="1482" y="1276"/>
                  </a:lnTo>
                  <a:lnTo>
                    <a:pt x="1488" y="1268"/>
                  </a:lnTo>
                  <a:lnTo>
                    <a:pt x="1488" y="1268"/>
                  </a:lnTo>
                  <a:lnTo>
                    <a:pt x="1502" y="1254"/>
                  </a:lnTo>
                  <a:lnTo>
                    <a:pt x="1506" y="1248"/>
                  </a:lnTo>
                  <a:lnTo>
                    <a:pt x="1510" y="1242"/>
                  </a:lnTo>
                  <a:lnTo>
                    <a:pt x="1510" y="1236"/>
                  </a:lnTo>
                  <a:lnTo>
                    <a:pt x="1508" y="1230"/>
                  </a:lnTo>
                  <a:lnTo>
                    <a:pt x="1506" y="1226"/>
                  </a:lnTo>
                  <a:lnTo>
                    <a:pt x="1498" y="1222"/>
                  </a:lnTo>
                  <a:lnTo>
                    <a:pt x="1498" y="1222"/>
                  </a:lnTo>
                  <a:lnTo>
                    <a:pt x="1492" y="1216"/>
                  </a:lnTo>
                  <a:lnTo>
                    <a:pt x="1488" y="1210"/>
                  </a:lnTo>
                  <a:lnTo>
                    <a:pt x="1486" y="1204"/>
                  </a:lnTo>
                  <a:lnTo>
                    <a:pt x="1486" y="1200"/>
                  </a:lnTo>
                  <a:lnTo>
                    <a:pt x="1488" y="1190"/>
                  </a:lnTo>
                  <a:lnTo>
                    <a:pt x="1490" y="1188"/>
                  </a:lnTo>
                  <a:lnTo>
                    <a:pt x="1490" y="1188"/>
                  </a:lnTo>
                  <a:lnTo>
                    <a:pt x="1490" y="1186"/>
                  </a:lnTo>
                  <a:lnTo>
                    <a:pt x="1490" y="1180"/>
                  </a:lnTo>
                  <a:lnTo>
                    <a:pt x="1488" y="1178"/>
                  </a:lnTo>
                  <a:lnTo>
                    <a:pt x="1486" y="1174"/>
                  </a:lnTo>
                  <a:lnTo>
                    <a:pt x="1480" y="1172"/>
                  </a:lnTo>
                  <a:lnTo>
                    <a:pt x="1472" y="1170"/>
                  </a:lnTo>
                  <a:lnTo>
                    <a:pt x="1472" y="1170"/>
                  </a:lnTo>
                  <a:lnTo>
                    <a:pt x="1464" y="1166"/>
                  </a:lnTo>
                  <a:lnTo>
                    <a:pt x="1458" y="1162"/>
                  </a:lnTo>
                  <a:lnTo>
                    <a:pt x="1452" y="1154"/>
                  </a:lnTo>
                  <a:lnTo>
                    <a:pt x="1450" y="1148"/>
                  </a:lnTo>
                  <a:lnTo>
                    <a:pt x="1446" y="1132"/>
                  </a:lnTo>
                  <a:lnTo>
                    <a:pt x="1444" y="1120"/>
                  </a:lnTo>
                  <a:lnTo>
                    <a:pt x="1444" y="1120"/>
                  </a:lnTo>
                  <a:lnTo>
                    <a:pt x="1408" y="1154"/>
                  </a:lnTo>
                  <a:lnTo>
                    <a:pt x="1378" y="1186"/>
                  </a:lnTo>
                  <a:lnTo>
                    <a:pt x="1364" y="1200"/>
                  </a:lnTo>
                  <a:lnTo>
                    <a:pt x="1354" y="1214"/>
                  </a:lnTo>
                  <a:lnTo>
                    <a:pt x="1354" y="1214"/>
                  </a:lnTo>
                  <a:lnTo>
                    <a:pt x="1340" y="1232"/>
                  </a:lnTo>
                  <a:lnTo>
                    <a:pt x="1330" y="1244"/>
                  </a:lnTo>
                  <a:lnTo>
                    <a:pt x="1322" y="1250"/>
                  </a:lnTo>
                  <a:lnTo>
                    <a:pt x="1318" y="1248"/>
                  </a:lnTo>
                  <a:lnTo>
                    <a:pt x="1308" y="1228"/>
                  </a:lnTo>
                  <a:lnTo>
                    <a:pt x="1308" y="1228"/>
                  </a:lnTo>
                  <a:lnTo>
                    <a:pt x="1302" y="1230"/>
                  </a:lnTo>
                  <a:lnTo>
                    <a:pt x="1296" y="1232"/>
                  </a:lnTo>
                  <a:lnTo>
                    <a:pt x="1294" y="1238"/>
                  </a:lnTo>
                  <a:lnTo>
                    <a:pt x="1286" y="1236"/>
                  </a:lnTo>
                  <a:lnTo>
                    <a:pt x="1286" y="1236"/>
                  </a:lnTo>
                  <a:lnTo>
                    <a:pt x="1282" y="1220"/>
                  </a:lnTo>
                  <a:lnTo>
                    <a:pt x="1278" y="1204"/>
                  </a:lnTo>
                  <a:lnTo>
                    <a:pt x="1274" y="1186"/>
                  </a:lnTo>
                  <a:lnTo>
                    <a:pt x="1274" y="1186"/>
                  </a:lnTo>
                  <a:lnTo>
                    <a:pt x="1272" y="1164"/>
                  </a:lnTo>
                  <a:lnTo>
                    <a:pt x="1270" y="1154"/>
                  </a:lnTo>
                  <a:lnTo>
                    <a:pt x="1268" y="1146"/>
                  </a:lnTo>
                  <a:lnTo>
                    <a:pt x="1264" y="1142"/>
                  </a:lnTo>
                  <a:lnTo>
                    <a:pt x="1262" y="1140"/>
                  </a:lnTo>
                  <a:lnTo>
                    <a:pt x="1258" y="1142"/>
                  </a:lnTo>
                  <a:lnTo>
                    <a:pt x="1252" y="1146"/>
                  </a:lnTo>
                  <a:lnTo>
                    <a:pt x="1242" y="1160"/>
                  </a:lnTo>
                  <a:lnTo>
                    <a:pt x="1242" y="1160"/>
                  </a:lnTo>
                  <a:lnTo>
                    <a:pt x="1224" y="1186"/>
                  </a:lnTo>
                  <a:lnTo>
                    <a:pt x="1212" y="1202"/>
                  </a:lnTo>
                  <a:lnTo>
                    <a:pt x="1208" y="1204"/>
                  </a:lnTo>
                  <a:lnTo>
                    <a:pt x="1202" y="1206"/>
                  </a:lnTo>
                  <a:lnTo>
                    <a:pt x="1198" y="1204"/>
                  </a:lnTo>
                  <a:lnTo>
                    <a:pt x="1190" y="1200"/>
                  </a:lnTo>
                  <a:lnTo>
                    <a:pt x="1190" y="1200"/>
                  </a:lnTo>
                  <a:lnTo>
                    <a:pt x="1168" y="1198"/>
                  </a:lnTo>
                  <a:lnTo>
                    <a:pt x="1152" y="1198"/>
                  </a:lnTo>
                  <a:lnTo>
                    <a:pt x="1146" y="1200"/>
                  </a:lnTo>
                  <a:lnTo>
                    <a:pt x="1142" y="1204"/>
                  </a:lnTo>
                  <a:lnTo>
                    <a:pt x="1142" y="1204"/>
                  </a:lnTo>
                  <a:lnTo>
                    <a:pt x="1132" y="1214"/>
                  </a:lnTo>
                  <a:lnTo>
                    <a:pt x="1118" y="1228"/>
                  </a:lnTo>
                  <a:lnTo>
                    <a:pt x="1110" y="1234"/>
                  </a:lnTo>
                  <a:lnTo>
                    <a:pt x="1102" y="1236"/>
                  </a:lnTo>
                  <a:lnTo>
                    <a:pt x="1098" y="1234"/>
                  </a:lnTo>
                  <a:lnTo>
                    <a:pt x="1096" y="1232"/>
                  </a:lnTo>
                  <a:lnTo>
                    <a:pt x="1096" y="1228"/>
                  </a:lnTo>
                  <a:lnTo>
                    <a:pt x="1096" y="1228"/>
                  </a:lnTo>
                  <a:lnTo>
                    <a:pt x="1096" y="1214"/>
                  </a:lnTo>
                  <a:lnTo>
                    <a:pt x="1094" y="1204"/>
                  </a:lnTo>
                  <a:lnTo>
                    <a:pt x="1092" y="1200"/>
                  </a:lnTo>
                  <a:lnTo>
                    <a:pt x="1088" y="1198"/>
                  </a:lnTo>
                  <a:lnTo>
                    <a:pt x="1080" y="1196"/>
                  </a:lnTo>
                  <a:lnTo>
                    <a:pt x="1072" y="1196"/>
                  </a:lnTo>
                  <a:lnTo>
                    <a:pt x="1072" y="1196"/>
                  </a:lnTo>
                  <a:lnTo>
                    <a:pt x="1070" y="1194"/>
                  </a:lnTo>
                  <a:lnTo>
                    <a:pt x="1066" y="1188"/>
                  </a:lnTo>
                  <a:lnTo>
                    <a:pt x="1062" y="1184"/>
                  </a:lnTo>
                  <a:lnTo>
                    <a:pt x="1056" y="1182"/>
                  </a:lnTo>
                  <a:lnTo>
                    <a:pt x="1048" y="1182"/>
                  </a:lnTo>
                  <a:lnTo>
                    <a:pt x="1036" y="1184"/>
                  </a:lnTo>
                  <a:lnTo>
                    <a:pt x="1030" y="1178"/>
                  </a:lnTo>
                  <a:lnTo>
                    <a:pt x="1034" y="1150"/>
                  </a:lnTo>
                  <a:lnTo>
                    <a:pt x="1008" y="1144"/>
                  </a:lnTo>
                  <a:lnTo>
                    <a:pt x="946" y="1112"/>
                  </a:lnTo>
                  <a:lnTo>
                    <a:pt x="946" y="1112"/>
                  </a:lnTo>
                  <a:lnTo>
                    <a:pt x="940" y="1110"/>
                  </a:lnTo>
                  <a:lnTo>
                    <a:pt x="936" y="1108"/>
                  </a:lnTo>
                  <a:lnTo>
                    <a:pt x="932" y="1110"/>
                  </a:lnTo>
                  <a:lnTo>
                    <a:pt x="932" y="1110"/>
                  </a:lnTo>
                  <a:lnTo>
                    <a:pt x="926" y="1114"/>
                  </a:lnTo>
                  <a:lnTo>
                    <a:pt x="920" y="1116"/>
                  </a:lnTo>
                  <a:lnTo>
                    <a:pt x="912" y="1118"/>
                  </a:lnTo>
                  <a:lnTo>
                    <a:pt x="912" y="1118"/>
                  </a:lnTo>
                  <a:lnTo>
                    <a:pt x="904" y="1118"/>
                  </a:lnTo>
                  <a:lnTo>
                    <a:pt x="894" y="1116"/>
                  </a:lnTo>
                  <a:lnTo>
                    <a:pt x="880" y="1114"/>
                  </a:lnTo>
                  <a:lnTo>
                    <a:pt x="864" y="1110"/>
                  </a:lnTo>
                  <a:lnTo>
                    <a:pt x="846" y="1102"/>
                  </a:lnTo>
                  <a:lnTo>
                    <a:pt x="824" y="1088"/>
                  </a:lnTo>
                  <a:lnTo>
                    <a:pt x="802" y="1070"/>
                  </a:lnTo>
                  <a:lnTo>
                    <a:pt x="802" y="1070"/>
                  </a:lnTo>
                  <a:lnTo>
                    <a:pt x="778" y="1068"/>
                  </a:lnTo>
                  <a:lnTo>
                    <a:pt x="758" y="1068"/>
                  </a:lnTo>
                  <a:lnTo>
                    <a:pt x="748" y="1068"/>
                  </a:lnTo>
                  <a:lnTo>
                    <a:pt x="740" y="1070"/>
                  </a:lnTo>
                  <a:lnTo>
                    <a:pt x="740" y="1070"/>
                  </a:lnTo>
                  <a:lnTo>
                    <a:pt x="730" y="1072"/>
                  </a:lnTo>
                  <a:lnTo>
                    <a:pt x="736" y="1070"/>
                  </a:lnTo>
                  <a:lnTo>
                    <a:pt x="736" y="1070"/>
                  </a:lnTo>
                  <a:lnTo>
                    <a:pt x="726" y="1062"/>
                  </a:lnTo>
                  <a:lnTo>
                    <a:pt x="708" y="1048"/>
                  </a:lnTo>
                  <a:lnTo>
                    <a:pt x="708" y="1048"/>
                  </a:lnTo>
                  <a:lnTo>
                    <a:pt x="704" y="1044"/>
                  </a:lnTo>
                  <a:lnTo>
                    <a:pt x="698" y="1042"/>
                  </a:lnTo>
                  <a:lnTo>
                    <a:pt x="690" y="1042"/>
                  </a:lnTo>
                  <a:lnTo>
                    <a:pt x="684" y="1042"/>
                  </a:lnTo>
                  <a:lnTo>
                    <a:pt x="676" y="1044"/>
                  </a:lnTo>
                  <a:lnTo>
                    <a:pt x="670" y="1048"/>
                  </a:lnTo>
                  <a:lnTo>
                    <a:pt x="664" y="1054"/>
                  </a:lnTo>
                  <a:lnTo>
                    <a:pt x="658" y="1064"/>
                  </a:lnTo>
                  <a:lnTo>
                    <a:pt x="658" y="1064"/>
                  </a:lnTo>
                  <a:lnTo>
                    <a:pt x="652" y="1066"/>
                  </a:lnTo>
                  <a:lnTo>
                    <a:pt x="644" y="1066"/>
                  </a:lnTo>
                  <a:lnTo>
                    <a:pt x="636" y="1064"/>
                  </a:lnTo>
                  <a:lnTo>
                    <a:pt x="636" y="1064"/>
                  </a:lnTo>
                  <a:lnTo>
                    <a:pt x="624" y="1064"/>
                  </a:lnTo>
                  <a:lnTo>
                    <a:pt x="612" y="1064"/>
                  </a:lnTo>
                  <a:lnTo>
                    <a:pt x="606" y="1064"/>
                  </a:lnTo>
                  <a:lnTo>
                    <a:pt x="602" y="1066"/>
                  </a:lnTo>
                  <a:lnTo>
                    <a:pt x="598" y="1070"/>
                  </a:lnTo>
                  <a:lnTo>
                    <a:pt x="598" y="1074"/>
                  </a:lnTo>
                  <a:lnTo>
                    <a:pt x="598" y="1074"/>
                  </a:lnTo>
                  <a:lnTo>
                    <a:pt x="602" y="1090"/>
                  </a:lnTo>
                  <a:lnTo>
                    <a:pt x="602" y="1096"/>
                  </a:lnTo>
                  <a:lnTo>
                    <a:pt x="598" y="1100"/>
                  </a:lnTo>
                  <a:lnTo>
                    <a:pt x="598" y="1100"/>
                  </a:lnTo>
                  <a:lnTo>
                    <a:pt x="596" y="1102"/>
                  </a:lnTo>
                  <a:lnTo>
                    <a:pt x="596" y="1106"/>
                  </a:lnTo>
                  <a:lnTo>
                    <a:pt x="596" y="1114"/>
                  </a:lnTo>
                  <a:lnTo>
                    <a:pt x="602" y="1124"/>
                  </a:lnTo>
                  <a:lnTo>
                    <a:pt x="610" y="1134"/>
                  </a:lnTo>
                  <a:lnTo>
                    <a:pt x="610" y="1134"/>
                  </a:lnTo>
                  <a:lnTo>
                    <a:pt x="620" y="1144"/>
                  </a:lnTo>
                  <a:lnTo>
                    <a:pt x="624" y="1150"/>
                  </a:lnTo>
                  <a:lnTo>
                    <a:pt x="626" y="1156"/>
                  </a:lnTo>
                  <a:lnTo>
                    <a:pt x="628" y="1162"/>
                  </a:lnTo>
                  <a:lnTo>
                    <a:pt x="626" y="1168"/>
                  </a:lnTo>
                  <a:lnTo>
                    <a:pt x="620" y="1174"/>
                  </a:lnTo>
                  <a:lnTo>
                    <a:pt x="614" y="1178"/>
                  </a:lnTo>
                  <a:lnTo>
                    <a:pt x="614" y="1178"/>
                  </a:lnTo>
                  <a:lnTo>
                    <a:pt x="592" y="1190"/>
                  </a:lnTo>
                  <a:lnTo>
                    <a:pt x="578" y="1196"/>
                  </a:lnTo>
                  <a:lnTo>
                    <a:pt x="566" y="1198"/>
                  </a:lnTo>
                  <a:lnTo>
                    <a:pt x="554" y="1200"/>
                  </a:lnTo>
                  <a:lnTo>
                    <a:pt x="542" y="1196"/>
                  </a:lnTo>
                  <a:lnTo>
                    <a:pt x="538" y="1194"/>
                  </a:lnTo>
                  <a:lnTo>
                    <a:pt x="534" y="1190"/>
                  </a:lnTo>
                  <a:lnTo>
                    <a:pt x="532" y="1184"/>
                  </a:lnTo>
                  <a:lnTo>
                    <a:pt x="530" y="1176"/>
                  </a:lnTo>
                  <a:lnTo>
                    <a:pt x="524" y="1170"/>
                  </a:lnTo>
                  <a:lnTo>
                    <a:pt x="524" y="1170"/>
                  </a:lnTo>
                  <a:lnTo>
                    <a:pt x="516" y="1170"/>
                  </a:lnTo>
                  <a:lnTo>
                    <a:pt x="516" y="1170"/>
                  </a:lnTo>
                  <a:lnTo>
                    <a:pt x="514" y="1170"/>
                  </a:lnTo>
                  <a:lnTo>
                    <a:pt x="506" y="1162"/>
                  </a:lnTo>
                  <a:lnTo>
                    <a:pt x="500" y="1156"/>
                  </a:lnTo>
                  <a:lnTo>
                    <a:pt x="500" y="1156"/>
                  </a:lnTo>
                  <a:lnTo>
                    <a:pt x="470" y="1156"/>
                  </a:lnTo>
                  <a:lnTo>
                    <a:pt x="428" y="1160"/>
                  </a:lnTo>
                  <a:lnTo>
                    <a:pt x="428" y="1160"/>
                  </a:lnTo>
                  <a:lnTo>
                    <a:pt x="414" y="1162"/>
                  </a:lnTo>
                  <a:lnTo>
                    <a:pt x="400" y="1166"/>
                  </a:lnTo>
                  <a:lnTo>
                    <a:pt x="392" y="1172"/>
                  </a:lnTo>
                  <a:lnTo>
                    <a:pt x="388" y="1176"/>
                  </a:lnTo>
                  <a:lnTo>
                    <a:pt x="388" y="1180"/>
                  </a:lnTo>
                  <a:lnTo>
                    <a:pt x="388" y="1180"/>
                  </a:lnTo>
                  <a:lnTo>
                    <a:pt x="388" y="1184"/>
                  </a:lnTo>
                  <a:lnTo>
                    <a:pt x="386" y="1186"/>
                  </a:lnTo>
                  <a:lnTo>
                    <a:pt x="380" y="1190"/>
                  </a:lnTo>
                  <a:lnTo>
                    <a:pt x="372" y="1190"/>
                  </a:lnTo>
                  <a:lnTo>
                    <a:pt x="370" y="1208"/>
                  </a:lnTo>
                  <a:lnTo>
                    <a:pt x="370" y="1208"/>
                  </a:lnTo>
                  <a:lnTo>
                    <a:pt x="368" y="1212"/>
                  </a:lnTo>
                  <a:lnTo>
                    <a:pt x="362" y="1220"/>
                  </a:lnTo>
                  <a:lnTo>
                    <a:pt x="358" y="1222"/>
                  </a:lnTo>
                  <a:lnTo>
                    <a:pt x="354" y="1220"/>
                  </a:lnTo>
                  <a:lnTo>
                    <a:pt x="352" y="1216"/>
                  </a:lnTo>
                  <a:lnTo>
                    <a:pt x="350" y="1206"/>
                  </a:lnTo>
                  <a:lnTo>
                    <a:pt x="350" y="1206"/>
                  </a:lnTo>
                  <a:lnTo>
                    <a:pt x="344" y="1202"/>
                  </a:lnTo>
                  <a:lnTo>
                    <a:pt x="336" y="1202"/>
                  </a:lnTo>
                  <a:lnTo>
                    <a:pt x="328" y="1200"/>
                  </a:lnTo>
                  <a:lnTo>
                    <a:pt x="318" y="1204"/>
                  </a:lnTo>
                  <a:lnTo>
                    <a:pt x="314" y="1206"/>
                  </a:lnTo>
                  <a:lnTo>
                    <a:pt x="310" y="1210"/>
                  </a:lnTo>
                  <a:lnTo>
                    <a:pt x="306" y="1216"/>
                  </a:lnTo>
                  <a:lnTo>
                    <a:pt x="304" y="1224"/>
                  </a:lnTo>
                  <a:lnTo>
                    <a:pt x="300" y="1244"/>
                  </a:lnTo>
                  <a:lnTo>
                    <a:pt x="286" y="1246"/>
                  </a:lnTo>
                  <a:lnTo>
                    <a:pt x="284" y="1264"/>
                  </a:lnTo>
                  <a:lnTo>
                    <a:pt x="280" y="1268"/>
                  </a:lnTo>
                  <a:lnTo>
                    <a:pt x="274" y="1288"/>
                  </a:lnTo>
                  <a:lnTo>
                    <a:pt x="266" y="1304"/>
                  </a:lnTo>
                  <a:lnTo>
                    <a:pt x="266" y="1330"/>
                  </a:lnTo>
                  <a:lnTo>
                    <a:pt x="256" y="1334"/>
                  </a:lnTo>
                  <a:lnTo>
                    <a:pt x="256" y="1358"/>
                  </a:lnTo>
                  <a:lnTo>
                    <a:pt x="256" y="1358"/>
                  </a:lnTo>
                  <a:lnTo>
                    <a:pt x="252" y="1362"/>
                  </a:lnTo>
                  <a:lnTo>
                    <a:pt x="250" y="1364"/>
                  </a:lnTo>
                  <a:lnTo>
                    <a:pt x="244" y="1366"/>
                  </a:lnTo>
                  <a:lnTo>
                    <a:pt x="238" y="1368"/>
                  </a:lnTo>
                  <a:lnTo>
                    <a:pt x="230" y="1366"/>
                  </a:lnTo>
                  <a:lnTo>
                    <a:pt x="220" y="1362"/>
                  </a:lnTo>
                  <a:lnTo>
                    <a:pt x="208" y="1352"/>
                  </a:lnTo>
                  <a:lnTo>
                    <a:pt x="206" y="1322"/>
                  </a:lnTo>
                  <a:lnTo>
                    <a:pt x="200" y="1318"/>
                  </a:lnTo>
                  <a:lnTo>
                    <a:pt x="198" y="1314"/>
                  </a:lnTo>
                  <a:lnTo>
                    <a:pt x="198" y="1314"/>
                  </a:lnTo>
                  <a:lnTo>
                    <a:pt x="198" y="1306"/>
                  </a:lnTo>
                  <a:lnTo>
                    <a:pt x="194" y="1294"/>
                  </a:lnTo>
                  <a:lnTo>
                    <a:pt x="192" y="1288"/>
                  </a:lnTo>
                  <a:lnTo>
                    <a:pt x="188" y="1286"/>
                  </a:lnTo>
                  <a:lnTo>
                    <a:pt x="184" y="1288"/>
                  </a:lnTo>
                  <a:lnTo>
                    <a:pt x="180" y="1296"/>
                  </a:lnTo>
                  <a:lnTo>
                    <a:pt x="180" y="1296"/>
                  </a:lnTo>
                  <a:lnTo>
                    <a:pt x="174" y="1300"/>
                  </a:lnTo>
                  <a:lnTo>
                    <a:pt x="164" y="1306"/>
                  </a:lnTo>
                  <a:lnTo>
                    <a:pt x="158" y="1306"/>
                  </a:lnTo>
                  <a:lnTo>
                    <a:pt x="154" y="1304"/>
                  </a:lnTo>
                  <a:lnTo>
                    <a:pt x="150" y="1296"/>
                  </a:lnTo>
                  <a:lnTo>
                    <a:pt x="150" y="1284"/>
                  </a:lnTo>
                  <a:lnTo>
                    <a:pt x="150" y="1284"/>
                  </a:lnTo>
                  <a:lnTo>
                    <a:pt x="146" y="1282"/>
                  </a:lnTo>
                  <a:lnTo>
                    <a:pt x="140" y="1272"/>
                  </a:lnTo>
                  <a:lnTo>
                    <a:pt x="138" y="1268"/>
                  </a:lnTo>
                  <a:lnTo>
                    <a:pt x="136" y="1262"/>
                  </a:lnTo>
                  <a:lnTo>
                    <a:pt x="138" y="1256"/>
                  </a:lnTo>
                  <a:lnTo>
                    <a:pt x="142" y="1248"/>
                  </a:lnTo>
                  <a:lnTo>
                    <a:pt x="142" y="1248"/>
                  </a:lnTo>
                  <a:lnTo>
                    <a:pt x="144" y="1246"/>
                  </a:lnTo>
                  <a:lnTo>
                    <a:pt x="146" y="1242"/>
                  </a:lnTo>
                  <a:lnTo>
                    <a:pt x="146" y="1238"/>
                  </a:lnTo>
                  <a:lnTo>
                    <a:pt x="146" y="1236"/>
                  </a:lnTo>
                  <a:lnTo>
                    <a:pt x="144" y="1232"/>
                  </a:lnTo>
                  <a:lnTo>
                    <a:pt x="140" y="1230"/>
                  </a:lnTo>
                  <a:lnTo>
                    <a:pt x="140" y="1230"/>
                  </a:lnTo>
                  <a:lnTo>
                    <a:pt x="138" y="1226"/>
                  </a:lnTo>
                  <a:lnTo>
                    <a:pt x="138" y="1220"/>
                  </a:lnTo>
                  <a:lnTo>
                    <a:pt x="142" y="1216"/>
                  </a:lnTo>
                  <a:lnTo>
                    <a:pt x="142" y="1216"/>
                  </a:lnTo>
                  <a:lnTo>
                    <a:pt x="142" y="1212"/>
                  </a:lnTo>
                  <a:lnTo>
                    <a:pt x="142" y="1204"/>
                  </a:lnTo>
                  <a:lnTo>
                    <a:pt x="140" y="1200"/>
                  </a:lnTo>
                  <a:lnTo>
                    <a:pt x="136" y="1198"/>
                  </a:lnTo>
                  <a:lnTo>
                    <a:pt x="130" y="1196"/>
                  </a:lnTo>
                  <a:lnTo>
                    <a:pt x="122" y="1198"/>
                  </a:lnTo>
                  <a:lnTo>
                    <a:pt x="116" y="1198"/>
                  </a:lnTo>
                  <a:lnTo>
                    <a:pt x="116" y="1198"/>
                  </a:lnTo>
                  <a:lnTo>
                    <a:pt x="116" y="1196"/>
                  </a:lnTo>
                  <a:lnTo>
                    <a:pt x="116" y="1188"/>
                  </a:lnTo>
                  <a:lnTo>
                    <a:pt x="114" y="1186"/>
                  </a:lnTo>
                  <a:lnTo>
                    <a:pt x="112" y="1182"/>
                  </a:lnTo>
                  <a:lnTo>
                    <a:pt x="108" y="1182"/>
                  </a:lnTo>
                  <a:lnTo>
                    <a:pt x="102" y="1182"/>
                  </a:lnTo>
                  <a:lnTo>
                    <a:pt x="104" y="1192"/>
                  </a:lnTo>
                  <a:lnTo>
                    <a:pt x="104" y="1192"/>
                  </a:lnTo>
                  <a:lnTo>
                    <a:pt x="100" y="1192"/>
                  </a:lnTo>
                  <a:lnTo>
                    <a:pt x="90" y="1190"/>
                  </a:lnTo>
                  <a:lnTo>
                    <a:pt x="86" y="1186"/>
                  </a:lnTo>
                  <a:lnTo>
                    <a:pt x="82" y="1180"/>
                  </a:lnTo>
                  <a:lnTo>
                    <a:pt x="80" y="1172"/>
                  </a:lnTo>
                  <a:lnTo>
                    <a:pt x="78" y="1162"/>
                  </a:lnTo>
                  <a:lnTo>
                    <a:pt x="78" y="1162"/>
                  </a:lnTo>
                  <a:lnTo>
                    <a:pt x="78" y="1150"/>
                  </a:lnTo>
                  <a:lnTo>
                    <a:pt x="76" y="1142"/>
                  </a:lnTo>
                  <a:lnTo>
                    <a:pt x="72" y="1138"/>
                  </a:lnTo>
                  <a:lnTo>
                    <a:pt x="68" y="1136"/>
                  </a:lnTo>
                  <a:lnTo>
                    <a:pt x="62" y="1138"/>
                  </a:lnTo>
                  <a:lnTo>
                    <a:pt x="58" y="1140"/>
                  </a:lnTo>
                  <a:lnTo>
                    <a:pt x="54" y="1144"/>
                  </a:lnTo>
                  <a:lnTo>
                    <a:pt x="50" y="1148"/>
                  </a:lnTo>
                  <a:lnTo>
                    <a:pt x="50" y="1148"/>
                  </a:lnTo>
                  <a:lnTo>
                    <a:pt x="44" y="1166"/>
                  </a:lnTo>
                  <a:lnTo>
                    <a:pt x="42" y="1178"/>
                  </a:lnTo>
                  <a:lnTo>
                    <a:pt x="42" y="1178"/>
                  </a:lnTo>
                  <a:lnTo>
                    <a:pt x="40" y="1180"/>
                  </a:lnTo>
                  <a:lnTo>
                    <a:pt x="38" y="1180"/>
                  </a:lnTo>
                  <a:lnTo>
                    <a:pt x="32" y="1180"/>
                  </a:lnTo>
                  <a:lnTo>
                    <a:pt x="28" y="1178"/>
                  </a:lnTo>
                  <a:lnTo>
                    <a:pt x="20" y="1172"/>
                  </a:lnTo>
                  <a:lnTo>
                    <a:pt x="14" y="1162"/>
                  </a:lnTo>
                  <a:lnTo>
                    <a:pt x="6" y="1150"/>
                  </a:lnTo>
                  <a:lnTo>
                    <a:pt x="0" y="1132"/>
                  </a:lnTo>
                  <a:lnTo>
                    <a:pt x="0" y="1132"/>
                  </a:lnTo>
                  <a:lnTo>
                    <a:pt x="2" y="1130"/>
                  </a:lnTo>
                  <a:lnTo>
                    <a:pt x="6" y="1128"/>
                  </a:lnTo>
                  <a:lnTo>
                    <a:pt x="14" y="1130"/>
                  </a:lnTo>
                  <a:lnTo>
                    <a:pt x="14" y="1130"/>
                  </a:lnTo>
                  <a:lnTo>
                    <a:pt x="34" y="1128"/>
                  </a:lnTo>
                  <a:lnTo>
                    <a:pt x="42" y="1128"/>
                  </a:lnTo>
                  <a:lnTo>
                    <a:pt x="42" y="1128"/>
                  </a:lnTo>
                  <a:lnTo>
                    <a:pt x="42" y="1122"/>
                  </a:lnTo>
                  <a:lnTo>
                    <a:pt x="44" y="1110"/>
                  </a:lnTo>
                  <a:lnTo>
                    <a:pt x="44" y="1110"/>
                  </a:lnTo>
                  <a:lnTo>
                    <a:pt x="40" y="1068"/>
                  </a:lnTo>
                  <a:lnTo>
                    <a:pt x="40" y="1068"/>
                  </a:lnTo>
                  <a:lnTo>
                    <a:pt x="40" y="1066"/>
                  </a:lnTo>
                  <a:lnTo>
                    <a:pt x="36" y="1062"/>
                  </a:lnTo>
                  <a:lnTo>
                    <a:pt x="38" y="1058"/>
                  </a:lnTo>
                  <a:lnTo>
                    <a:pt x="38" y="1054"/>
                  </a:lnTo>
                  <a:lnTo>
                    <a:pt x="42" y="1048"/>
                  </a:lnTo>
                  <a:lnTo>
                    <a:pt x="48" y="1042"/>
                  </a:lnTo>
                  <a:lnTo>
                    <a:pt x="50" y="1000"/>
                  </a:lnTo>
                  <a:lnTo>
                    <a:pt x="50" y="1000"/>
                  </a:lnTo>
                  <a:lnTo>
                    <a:pt x="38" y="984"/>
                  </a:lnTo>
                  <a:lnTo>
                    <a:pt x="26" y="970"/>
                  </a:lnTo>
                  <a:lnTo>
                    <a:pt x="18" y="966"/>
                  </a:lnTo>
                  <a:lnTo>
                    <a:pt x="10" y="960"/>
                  </a:lnTo>
                  <a:lnTo>
                    <a:pt x="10" y="960"/>
                  </a:lnTo>
                  <a:lnTo>
                    <a:pt x="8" y="960"/>
                  </a:lnTo>
                  <a:lnTo>
                    <a:pt x="6" y="956"/>
                  </a:lnTo>
                  <a:lnTo>
                    <a:pt x="4" y="954"/>
                  </a:lnTo>
                  <a:lnTo>
                    <a:pt x="6" y="952"/>
                  </a:lnTo>
                  <a:lnTo>
                    <a:pt x="8" y="948"/>
                  </a:lnTo>
                  <a:lnTo>
                    <a:pt x="12" y="944"/>
                  </a:lnTo>
                  <a:lnTo>
                    <a:pt x="12" y="944"/>
                  </a:lnTo>
                  <a:lnTo>
                    <a:pt x="16" y="940"/>
                  </a:lnTo>
                  <a:lnTo>
                    <a:pt x="20" y="934"/>
                  </a:lnTo>
                  <a:lnTo>
                    <a:pt x="24" y="924"/>
                  </a:lnTo>
                  <a:lnTo>
                    <a:pt x="26" y="916"/>
                  </a:lnTo>
                  <a:lnTo>
                    <a:pt x="26" y="914"/>
                  </a:lnTo>
                  <a:lnTo>
                    <a:pt x="26" y="914"/>
                  </a:lnTo>
                  <a:lnTo>
                    <a:pt x="26" y="912"/>
                  </a:lnTo>
                  <a:lnTo>
                    <a:pt x="30" y="912"/>
                  </a:lnTo>
                  <a:lnTo>
                    <a:pt x="42" y="912"/>
                  </a:lnTo>
                  <a:lnTo>
                    <a:pt x="60" y="918"/>
                  </a:lnTo>
                  <a:lnTo>
                    <a:pt x="60" y="918"/>
                  </a:lnTo>
                  <a:lnTo>
                    <a:pt x="62" y="918"/>
                  </a:lnTo>
                  <a:lnTo>
                    <a:pt x="70" y="916"/>
                  </a:lnTo>
                  <a:lnTo>
                    <a:pt x="72" y="914"/>
                  </a:lnTo>
                  <a:lnTo>
                    <a:pt x="74" y="910"/>
                  </a:lnTo>
                  <a:lnTo>
                    <a:pt x="76" y="906"/>
                  </a:lnTo>
                  <a:lnTo>
                    <a:pt x="76" y="896"/>
                  </a:lnTo>
                  <a:lnTo>
                    <a:pt x="76" y="896"/>
                  </a:lnTo>
                  <a:lnTo>
                    <a:pt x="74" y="890"/>
                  </a:lnTo>
                  <a:lnTo>
                    <a:pt x="76" y="886"/>
                  </a:lnTo>
                  <a:lnTo>
                    <a:pt x="78" y="884"/>
                  </a:lnTo>
                  <a:lnTo>
                    <a:pt x="82" y="886"/>
                  </a:lnTo>
                  <a:lnTo>
                    <a:pt x="90" y="890"/>
                  </a:lnTo>
                  <a:lnTo>
                    <a:pt x="92" y="894"/>
                  </a:lnTo>
                  <a:lnTo>
                    <a:pt x="92" y="894"/>
                  </a:lnTo>
                  <a:lnTo>
                    <a:pt x="94" y="898"/>
                  </a:lnTo>
                  <a:lnTo>
                    <a:pt x="98" y="904"/>
                  </a:lnTo>
                  <a:lnTo>
                    <a:pt x="102" y="908"/>
                  </a:lnTo>
                  <a:lnTo>
                    <a:pt x="106" y="910"/>
                  </a:lnTo>
                  <a:lnTo>
                    <a:pt x="110" y="910"/>
                  </a:lnTo>
                  <a:lnTo>
                    <a:pt x="116" y="906"/>
                  </a:lnTo>
                  <a:lnTo>
                    <a:pt x="144" y="908"/>
                  </a:lnTo>
                  <a:lnTo>
                    <a:pt x="144" y="908"/>
                  </a:lnTo>
                  <a:lnTo>
                    <a:pt x="148" y="900"/>
                  </a:lnTo>
                  <a:lnTo>
                    <a:pt x="158" y="884"/>
                  </a:lnTo>
                  <a:lnTo>
                    <a:pt x="164" y="876"/>
                  </a:lnTo>
                  <a:lnTo>
                    <a:pt x="172" y="868"/>
                  </a:lnTo>
                  <a:lnTo>
                    <a:pt x="180" y="864"/>
                  </a:lnTo>
                  <a:lnTo>
                    <a:pt x="188" y="862"/>
                  </a:lnTo>
                  <a:lnTo>
                    <a:pt x="214" y="868"/>
                  </a:lnTo>
                  <a:lnTo>
                    <a:pt x="206" y="886"/>
                  </a:lnTo>
                  <a:lnTo>
                    <a:pt x="206" y="886"/>
                  </a:lnTo>
                  <a:lnTo>
                    <a:pt x="206" y="888"/>
                  </a:lnTo>
                  <a:lnTo>
                    <a:pt x="206" y="892"/>
                  </a:lnTo>
                  <a:lnTo>
                    <a:pt x="210" y="896"/>
                  </a:lnTo>
                  <a:lnTo>
                    <a:pt x="214" y="898"/>
                  </a:lnTo>
                  <a:lnTo>
                    <a:pt x="218" y="898"/>
                  </a:lnTo>
                  <a:lnTo>
                    <a:pt x="218" y="898"/>
                  </a:lnTo>
                  <a:lnTo>
                    <a:pt x="228" y="898"/>
                  </a:lnTo>
                  <a:lnTo>
                    <a:pt x="236" y="894"/>
                  </a:lnTo>
                  <a:lnTo>
                    <a:pt x="238" y="892"/>
                  </a:lnTo>
                  <a:lnTo>
                    <a:pt x="240" y="888"/>
                  </a:lnTo>
                  <a:lnTo>
                    <a:pt x="242" y="878"/>
                  </a:lnTo>
                  <a:lnTo>
                    <a:pt x="242" y="878"/>
                  </a:lnTo>
                  <a:lnTo>
                    <a:pt x="244" y="874"/>
                  </a:lnTo>
                  <a:lnTo>
                    <a:pt x="248" y="870"/>
                  </a:lnTo>
                  <a:lnTo>
                    <a:pt x="252" y="870"/>
                  </a:lnTo>
                  <a:lnTo>
                    <a:pt x="258" y="872"/>
                  </a:lnTo>
                  <a:lnTo>
                    <a:pt x="264" y="874"/>
                  </a:lnTo>
                  <a:lnTo>
                    <a:pt x="268" y="880"/>
                  </a:lnTo>
                  <a:lnTo>
                    <a:pt x="272" y="886"/>
                  </a:lnTo>
                  <a:lnTo>
                    <a:pt x="274" y="892"/>
                  </a:lnTo>
                  <a:lnTo>
                    <a:pt x="274" y="892"/>
                  </a:lnTo>
                  <a:lnTo>
                    <a:pt x="274" y="906"/>
                  </a:lnTo>
                  <a:lnTo>
                    <a:pt x="276" y="916"/>
                  </a:lnTo>
                  <a:lnTo>
                    <a:pt x="278" y="916"/>
                  </a:lnTo>
                  <a:lnTo>
                    <a:pt x="280" y="914"/>
                  </a:lnTo>
                  <a:lnTo>
                    <a:pt x="288" y="898"/>
                  </a:lnTo>
                  <a:lnTo>
                    <a:pt x="288" y="898"/>
                  </a:lnTo>
                  <a:lnTo>
                    <a:pt x="302" y="880"/>
                  </a:lnTo>
                  <a:lnTo>
                    <a:pt x="316" y="864"/>
                  </a:lnTo>
                  <a:lnTo>
                    <a:pt x="326" y="854"/>
                  </a:lnTo>
                  <a:lnTo>
                    <a:pt x="326" y="854"/>
                  </a:lnTo>
                  <a:close/>
                </a:path>
              </a:pathLst>
            </a:custGeom>
            <a:solidFill>
              <a:srgbClr val="C9CACB"/>
            </a:solidFill>
            <a:ln w="63500" cap="flat" cmpd="sng">
              <a:solidFill>
                <a:srgbClr val="C9CACB"/>
              </a:solidFill>
              <a:prstDash val="solid"/>
              <a:headEnd type="none" w="med" len="med"/>
              <a:tailEnd type="none" w="med" len="med"/>
            </a:ln>
          </p:spPr>
          <p:txBody>
            <a:bodyPr/>
            <a:lstStyle/>
            <a:p>
              <a:endParaRPr lang="zh-CN" altLang="en-US"/>
            </a:p>
          </p:txBody>
        </p:sp>
        <p:sp>
          <p:nvSpPr>
            <p:cNvPr id="31" name="任意多边形 30"/>
            <p:cNvSpPr/>
            <p:nvPr/>
          </p:nvSpPr>
          <p:spPr>
            <a:xfrm>
              <a:off x="14663" y="3647"/>
              <a:ext cx="1362" cy="1956"/>
            </a:xfrm>
            <a:custGeom>
              <a:avLst/>
              <a:gdLst/>
              <a:ahLst/>
              <a:cxnLst/>
              <a:rect l="0" t="0" r="0" b="0"/>
              <a:pathLst>
                <a:path w="340" h="488">
                  <a:moveTo>
                    <a:pt x="338" y="72"/>
                  </a:moveTo>
                  <a:lnTo>
                    <a:pt x="338" y="72"/>
                  </a:lnTo>
                  <a:lnTo>
                    <a:pt x="338" y="72"/>
                  </a:lnTo>
                  <a:lnTo>
                    <a:pt x="338" y="72"/>
                  </a:lnTo>
                  <a:lnTo>
                    <a:pt x="340" y="54"/>
                  </a:lnTo>
                  <a:lnTo>
                    <a:pt x="340" y="54"/>
                  </a:lnTo>
                  <a:lnTo>
                    <a:pt x="340" y="34"/>
                  </a:lnTo>
                  <a:lnTo>
                    <a:pt x="338" y="30"/>
                  </a:lnTo>
                  <a:lnTo>
                    <a:pt x="336" y="28"/>
                  </a:lnTo>
                  <a:lnTo>
                    <a:pt x="334" y="28"/>
                  </a:lnTo>
                  <a:lnTo>
                    <a:pt x="332" y="28"/>
                  </a:lnTo>
                  <a:lnTo>
                    <a:pt x="330" y="28"/>
                  </a:lnTo>
                  <a:lnTo>
                    <a:pt x="330" y="28"/>
                  </a:lnTo>
                  <a:lnTo>
                    <a:pt x="310" y="34"/>
                  </a:lnTo>
                  <a:lnTo>
                    <a:pt x="300" y="34"/>
                  </a:lnTo>
                  <a:lnTo>
                    <a:pt x="292" y="32"/>
                  </a:lnTo>
                  <a:lnTo>
                    <a:pt x="282" y="30"/>
                  </a:lnTo>
                  <a:lnTo>
                    <a:pt x="272" y="26"/>
                  </a:lnTo>
                  <a:lnTo>
                    <a:pt x="262" y="20"/>
                  </a:lnTo>
                  <a:lnTo>
                    <a:pt x="250" y="10"/>
                  </a:lnTo>
                  <a:lnTo>
                    <a:pt x="250" y="10"/>
                  </a:lnTo>
                  <a:lnTo>
                    <a:pt x="242" y="4"/>
                  </a:lnTo>
                  <a:lnTo>
                    <a:pt x="234" y="0"/>
                  </a:lnTo>
                  <a:lnTo>
                    <a:pt x="228" y="0"/>
                  </a:lnTo>
                  <a:lnTo>
                    <a:pt x="224" y="0"/>
                  </a:lnTo>
                  <a:lnTo>
                    <a:pt x="218" y="2"/>
                  </a:lnTo>
                  <a:lnTo>
                    <a:pt x="214" y="6"/>
                  </a:lnTo>
                  <a:lnTo>
                    <a:pt x="208" y="12"/>
                  </a:lnTo>
                  <a:lnTo>
                    <a:pt x="210" y="12"/>
                  </a:lnTo>
                  <a:lnTo>
                    <a:pt x="210" y="12"/>
                  </a:lnTo>
                  <a:lnTo>
                    <a:pt x="210" y="62"/>
                  </a:lnTo>
                  <a:lnTo>
                    <a:pt x="208" y="102"/>
                  </a:lnTo>
                  <a:lnTo>
                    <a:pt x="206" y="132"/>
                  </a:lnTo>
                  <a:lnTo>
                    <a:pt x="206" y="132"/>
                  </a:lnTo>
                  <a:lnTo>
                    <a:pt x="200" y="136"/>
                  </a:lnTo>
                  <a:lnTo>
                    <a:pt x="188" y="144"/>
                  </a:lnTo>
                  <a:lnTo>
                    <a:pt x="180" y="148"/>
                  </a:lnTo>
                  <a:lnTo>
                    <a:pt x="172" y="148"/>
                  </a:lnTo>
                  <a:lnTo>
                    <a:pt x="166" y="148"/>
                  </a:lnTo>
                  <a:lnTo>
                    <a:pt x="160" y="142"/>
                  </a:lnTo>
                  <a:lnTo>
                    <a:pt x="160" y="142"/>
                  </a:lnTo>
                  <a:lnTo>
                    <a:pt x="152" y="142"/>
                  </a:lnTo>
                  <a:lnTo>
                    <a:pt x="144" y="144"/>
                  </a:lnTo>
                  <a:lnTo>
                    <a:pt x="140" y="146"/>
                  </a:lnTo>
                  <a:lnTo>
                    <a:pt x="140" y="146"/>
                  </a:lnTo>
                  <a:lnTo>
                    <a:pt x="134" y="146"/>
                  </a:lnTo>
                  <a:lnTo>
                    <a:pt x="126" y="144"/>
                  </a:lnTo>
                  <a:lnTo>
                    <a:pt x="116" y="142"/>
                  </a:lnTo>
                  <a:lnTo>
                    <a:pt x="116" y="142"/>
                  </a:lnTo>
                  <a:lnTo>
                    <a:pt x="114" y="142"/>
                  </a:lnTo>
                  <a:lnTo>
                    <a:pt x="108" y="142"/>
                  </a:lnTo>
                  <a:lnTo>
                    <a:pt x="102" y="146"/>
                  </a:lnTo>
                  <a:lnTo>
                    <a:pt x="98" y="152"/>
                  </a:lnTo>
                  <a:lnTo>
                    <a:pt x="96" y="158"/>
                  </a:lnTo>
                  <a:lnTo>
                    <a:pt x="96" y="158"/>
                  </a:lnTo>
                  <a:lnTo>
                    <a:pt x="94" y="160"/>
                  </a:lnTo>
                  <a:lnTo>
                    <a:pt x="90" y="160"/>
                  </a:lnTo>
                  <a:lnTo>
                    <a:pt x="84" y="160"/>
                  </a:lnTo>
                  <a:lnTo>
                    <a:pt x="76" y="154"/>
                  </a:lnTo>
                  <a:lnTo>
                    <a:pt x="76" y="154"/>
                  </a:lnTo>
                  <a:lnTo>
                    <a:pt x="74" y="156"/>
                  </a:lnTo>
                  <a:lnTo>
                    <a:pt x="70" y="160"/>
                  </a:lnTo>
                  <a:lnTo>
                    <a:pt x="66" y="160"/>
                  </a:lnTo>
                  <a:lnTo>
                    <a:pt x="62" y="160"/>
                  </a:lnTo>
                  <a:lnTo>
                    <a:pt x="56" y="158"/>
                  </a:lnTo>
                  <a:lnTo>
                    <a:pt x="52" y="154"/>
                  </a:lnTo>
                  <a:lnTo>
                    <a:pt x="52" y="154"/>
                  </a:lnTo>
                  <a:lnTo>
                    <a:pt x="46" y="148"/>
                  </a:lnTo>
                  <a:lnTo>
                    <a:pt x="38" y="144"/>
                  </a:lnTo>
                  <a:lnTo>
                    <a:pt x="28" y="144"/>
                  </a:lnTo>
                  <a:lnTo>
                    <a:pt x="20" y="144"/>
                  </a:lnTo>
                  <a:lnTo>
                    <a:pt x="12" y="148"/>
                  </a:lnTo>
                  <a:lnTo>
                    <a:pt x="6" y="156"/>
                  </a:lnTo>
                  <a:lnTo>
                    <a:pt x="2" y="168"/>
                  </a:lnTo>
                  <a:lnTo>
                    <a:pt x="0" y="186"/>
                  </a:lnTo>
                  <a:lnTo>
                    <a:pt x="0" y="186"/>
                  </a:lnTo>
                  <a:lnTo>
                    <a:pt x="48" y="220"/>
                  </a:lnTo>
                  <a:lnTo>
                    <a:pt x="48" y="220"/>
                  </a:lnTo>
                  <a:lnTo>
                    <a:pt x="52" y="226"/>
                  </a:lnTo>
                  <a:lnTo>
                    <a:pt x="56" y="236"/>
                  </a:lnTo>
                  <a:lnTo>
                    <a:pt x="58" y="242"/>
                  </a:lnTo>
                  <a:lnTo>
                    <a:pt x="60" y="250"/>
                  </a:lnTo>
                  <a:lnTo>
                    <a:pt x="58" y="256"/>
                  </a:lnTo>
                  <a:lnTo>
                    <a:pt x="56" y="262"/>
                  </a:lnTo>
                  <a:lnTo>
                    <a:pt x="56" y="262"/>
                  </a:lnTo>
                  <a:lnTo>
                    <a:pt x="44" y="272"/>
                  </a:lnTo>
                  <a:lnTo>
                    <a:pt x="34" y="282"/>
                  </a:lnTo>
                  <a:lnTo>
                    <a:pt x="24" y="290"/>
                  </a:lnTo>
                  <a:lnTo>
                    <a:pt x="24" y="290"/>
                  </a:lnTo>
                  <a:lnTo>
                    <a:pt x="18" y="302"/>
                  </a:lnTo>
                  <a:lnTo>
                    <a:pt x="14" y="312"/>
                  </a:lnTo>
                  <a:lnTo>
                    <a:pt x="14" y="322"/>
                  </a:lnTo>
                  <a:lnTo>
                    <a:pt x="14" y="322"/>
                  </a:lnTo>
                  <a:lnTo>
                    <a:pt x="24" y="338"/>
                  </a:lnTo>
                  <a:lnTo>
                    <a:pt x="30" y="356"/>
                  </a:lnTo>
                  <a:lnTo>
                    <a:pt x="36" y="372"/>
                  </a:lnTo>
                  <a:lnTo>
                    <a:pt x="38" y="386"/>
                  </a:lnTo>
                  <a:lnTo>
                    <a:pt x="40" y="408"/>
                  </a:lnTo>
                  <a:lnTo>
                    <a:pt x="40" y="416"/>
                  </a:lnTo>
                  <a:lnTo>
                    <a:pt x="44" y="464"/>
                  </a:lnTo>
                  <a:lnTo>
                    <a:pt x="58" y="486"/>
                  </a:lnTo>
                  <a:lnTo>
                    <a:pt x="58" y="488"/>
                  </a:lnTo>
                  <a:lnTo>
                    <a:pt x="58" y="488"/>
                  </a:lnTo>
                  <a:lnTo>
                    <a:pt x="72" y="474"/>
                  </a:lnTo>
                  <a:lnTo>
                    <a:pt x="82" y="466"/>
                  </a:lnTo>
                  <a:lnTo>
                    <a:pt x="90" y="466"/>
                  </a:lnTo>
                  <a:lnTo>
                    <a:pt x="96" y="468"/>
                  </a:lnTo>
                  <a:lnTo>
                    <a:pt x="100" y="474"/>
                  </a:lnTo>
                  <a:lnTo>
                    <a:pt x="104" y="478"/>
                  </a:lnTo>
                  <a:lnTo>
                    <a:pt x="106" y="486"/>
                  </a:lnTo>
                  <a:lnTo>
                    <a:pt x="114" y="488"/>
                  </a:lnTo>
                  <a:lnTo>
                    <a:pt x="114" y="488"/>
                  </a:lnTo>
                  <a:lnTo>
                    <a:pt x="114" y="488"/>
                  </a:lnTo>
                  <a:lnTo>
                    <a:pt x="118" y="482"/>
                  </a:lnTo>
                  <a:lnTo>
                    <a:pt x="126" y="474"/>
                  </a:lnTo>
                  <a:lnTo>
                    <a:pt x="138" y="464"/>
                  </a:lnTo>
                  <a:lnTo>
                    <a:pt x="156" y="448"/>
                  </a:lnTo>
                  <a:lnTo>
                    <a:pt x="156" y="448"/>
                  </a:lnTo>
                  <a:lnTo>
                    <a:pt x="166" y="436"/>
                  </a:lnTo>
                  <a:lnTo>
                    <a:pt x="172" y="426"/>
                  </a:lnTo>
                  <a:lnTo>
                    <a:pt x="176" y="416"/>
                  </a:lnTo>
                  <a:lnTo>
                    <a:pt x="178" y="406"/>
                  </a:lnTo>
                  <a:lnTo>
                    <a:pt x="178" y="386"/>
                  </a:lnTo>
                  <a:lnTo>
                    <a:pt x="176" y="370"/>
                  </a:lnTo>
                  <a:lnTo>
                    <a:pt x="176" y="370"/>
                  </a:lnTo>
                  <a:lnTo>
                    <a:pt x="176" y="362"/>
                  </a:lnTo>
                  <a:lnTo>
                    <a:pt x="180" y="358"/>
                  </a:lnTo>
                  <a:lnTo>
                    <a:pt x="184" y="354"/>
                  </a:lnTo>
                  <a:lnTo>
                    <a:pt x="190" y="354"/>
                  </a:lnTo>
                  <a:lnTo>
                    <a:pt x="200" y="352"/>
                  </a:lnTo>
                  <a:lnTo>
                    <a:pt x="204" y="352"/>
                  </a:lnTo>
                  <a:lnTo>
                    <a:pt x="242" y="352"/>
                  </a:lnTo>
                  <a:lnTo>
                    <a:pt x="244" y="320"/>
                  </a:lnTo>
                  <a:lnTo>
                    <a:pt x="244" y="320"/>
                  </a:lnTo>
                  <a:lnTo>
                    <a:pt x="238" y="300"/>
                  </a:lnTo>
                  <a:lnTo>
                    <a:pt x="234" y="284"/>
                  </a:lnTo>
                  <a:lnTo>
                    <a:pt x="234" y="270"/>
                  </a:lnTo>
                  <a:lnTo>
                    <a:pt x="236" y="258"/>
                  </a:lnTo>
                  <a:lnTo>
                    <a:pt x="238" y="250"/>
                  </a:lnTo>
                  <a:lnTo>
                    <a:pt x="240" y="244"/>
                  </a:lnTo>
                  <a:lnTo>
                    <a:pt x="244" y="240"/>
                  </a:lnTo>
                  <a:lnTo>
                    <a:pt x="244" y="240"/>
                  </a:lnTo>
                  <a:lnTo>
                    <a:pt x="252" y="228"/>
                  </a:lnTo>
                  <a:lnTo>
                    <a:pt x="256" y="220"/>
                  </a:lnTo>
                  <a:lnTo>
                    <a:pt x="256" y="214"/>
                  </a:lnTo>
                  <a:lnTo>
                    <a:pt x="256" y="214"/>
                  </a:lnTo>
                  <a:lnTo>
                    <a:pt x="252" y="204"/>
                  </a:lnTo>
                  <a:lnTo>
                    <a:pt x="250" y="194"/>
                  </a:lnTo>
                  <a:lnTo>
                    <a:pt x="250" y="186"/>
                  </a:lnTo>
                  <a:lnTo>
                    <a:pt x="250" y="180"/>
                  </a:lnTo>
                  <a:lnTo>
                    <a:pt x="254" y="176"/>
                  </a:lnTo>
                  <a:lnTo>
                    <a:pt x="258" y="172"/>
                  </a:lnTo>
                  <a:lnTo>
                    <a:pt x="270" y="168"/>
                  </a:lnTo>
                  <a:lnTo>
                    <a:pt x="284" y="166"/>
                  </a:lnTo>
                  <a:lnTo>
                    <a:pt x="296" y="168"/>
                  </a:lnTo>
                  <a:lnTo>
                    <a:pt x="310" y="170"/>
                  </a:lnTo>
                  <a:lnTo>
                    <a:pt x="310" y="170"/>
                  </a:lnTo>
                  <a:lnTo>
                    <a:pt x="310" y="170"/>
                  </a:lnTo>
                  <a:lnTo>
                    <a:pt x="310" y="162"/>
                  </a:lnTo>
                  <a:lnTo>
                    <a:pt x="312" y="154"/>
                  </a:lnTo>
                  <a:lnTo>
                    <a:pt x="318" y="140"/>
                  </a:lnTo>
                  <a:lnTo>
                    <a:pt x="326" y="126"/>
                  </a:lnTo>
                  <a:lnTo>
                    <a:pt x="326" y="126"/>
                  </a:lnTo>
                  <a:lnTo>
                    <a:pt x="328" y="112"/>
                  </a:lnTo>
                  <a:lnTo>
                    <a:pt x="332" y="94"/>
                  </a:lnTo>
                  <a:lnTo>
                    <a:pt x="338" y="72"/>
                  </a:lnTo>
                  <a:lnTo>
                    <a:pt x="338" y="72"/>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32" name="任意多边形 31"/>
            <p:cNvSpPr/>
            <p:nvPr/>
          </p:nvSpPr>
          <p:spPr>
            <a:xfrm>
              <a:off x="12388" y="5330"/>
              <a:ext cx="3157" cy="1619"/>
            </a:xfrm>
            <a:custGeom>
              <a:avLst/>
              <a:gdLst/>
              <a:ahLst/>
              <a:cxnLst/>
              <a:rect l="0" t="0" r="0" b="0"/>
              <a:pathLst>
                <a:path w="788" h="404">
                  <a:moveTo>
                    <a:pt x="744" y="136"/>
                  </a:moveTo>
                  <a:lnTo>
                    <a:pt x="744" y="136"/>
                  </a:lnTo>
                  <a:lnTo>
                    <a:pt x="736" y="136"/>
                  </a:lnTo>
                  <a:lnTo>
                    <a:pt x="728" y="138"/>
                  </a:lnTo>
                  <a:lnTo>
                    <a:pt x="714" y="144"/>
                  </a:lnTo>
                  <a:lnTo>
                    <a:pt x="698" y="154"/>
                  </a:lnTo>
                  <a:lnTo>
                    <a:pt x="698" y="154"/>
                  </a:lnTo>
                  <a:lnTo>
                    <a:pt x="688" y="162"/>
                  </a:lnTo>
                  <a:lnTo>
                    <a:pt x="676" y="166"/>
                  </a:lnTo>
                  <a:lnTo>
                    <a:pt x="664" y="168"/>
                  </a:lnTo>
                  <a:lnTo>
                    <a:pt x="652" y="168"/>
                  </a:lnTo>
                  <a:lnTo>
                    <a:pt x="640" y="166"/>
                  </a:lnTo>
                  <a:lnTo>
                    <a:pt x="628" y="162"/>
                  </a:lnTo>
                  <a:lnTo>
                    <a:pt x="606" y="156"/>
                  </a:lnTo>
                  <a:lnTo>
                    <a:pt x="606" y="156"/>
                  </a:lnTo>
                  <a:lnTo>
                    <a:pt x="590" y="150"/>
                  </a:lnTo>
                  <a:lnTo>
                    <a:pt x="580" y="150"/>
                  </a:lnTo>
                  <a:lnTo>
                    <a:pt x="574" y="150"/>
                  </a:lnTo>
                  <a:lnTo>
                    <a:pt x="572" y="152"/>
                  </a:lnTo>
                  <a:lnTo>
                    <a:pt x="554" y="160"/>
                  </a:lnTo>
                  <a:lnTo>
                    <a:pt x="554" y="160"/>
                  </a:lnTo>
                  <a:lnTo>
                    <a:pt x="538" y="164"/>
                  </a:lnTo>
                  <a:lnTo>
                    <a:pt x="526" y="164"/>
                  </a:lnTo>
                  <a:lnTo>
                    <a:pt x="516" y="162"/>
                  </a:lnTo>
                  <a:lnTo>
                    <a:pt x="508" y="158"/>
                  </a:lnTo>
                  <a:lnTo>
                    <a:pt x="502" y="156"/>
                  </a:lnTo>
                  <a:lnTo>
                    <a:pt x="500" y="152"/>
                  </a:lnTo>
                  <a:lnTo>
                    <a:pt x="496" y="148"/>
                  </a:lnTo>
                  <a:lnTo>
                    <a:pt x="496" y="148"/>
                  </a:lnTo>
                  <a:lnTo>
                    <a:pt x="496" y="148"/>
                  </a:lnTo>
                  <a:lnTo>
                    <a:pt x="494" y="154"/>
                  </a:lnTo>
                  <a:lnTo>
                    <a:pt x="490" y="160"/>
                  </a:lnTo>
                  <a:lnTo>
                    <a:pt x="484" y="164"/>
                  </a:lnTo>
                  <a:lnTo>
                    <a:pt x="472" y="164"/>
                  </a:lnTo>
                  <a:lnTo>
                    <a:pt x="472" y="164"/>
                  </a:lnTo>
                  <a:lnTo>
                    <a:pt x="460" y="162"/>
                  </a:lnTo>
                  <a:lnTo>
                    <a:pt x="448" y="162"/>
                  </a:lnTo>
                  <a:lnTo>
                    <a:pt x="444" y="162"/>
                  </a:lnTo>
                  <a:lnTo>
                    <a:pt x="440" y="166"/>
                  </a:lnTo>
                  <a:lnTo>
                    <a:pt x="440" y="166"/>
                  </a:lnTo>
                  <a:lnTo>
                    <a:pt x="432" y="174"/>
                  </a:lnTo>
                  <a:lnTo>
                    <a:pt x="424" y="184"/>
                  </a:lnTo>
                  <a:lnTo>
                    <a:pt x="420" y="186"/>
                  </a:lnTo>
                  <a:lnTo>
                    <a:pt x="416" y="188"/>
                  </a:lnTo>
                  <a:lnTo>
                    <a:pt x="410" y="186"/>
                  </a:lnTo>
                  <a:lnTo>
                    <a:pt x="402" y="184"/>
                  </a:lnTo>
                  <a:lnTo>
                    <a:pt x="402" y="184"/>
                  </a:lnTo>
                  <a:lnTo>
                    <a:pt x="390" y="176"/>
                  </a:lnTo>
                  <a:lnTo>
                    <a:pt x="380" y="172"/>
                  </a:lnTo>
                  <a:lnTo>
                    <a:pt x="372" y="170"/>
                  </a:lnTo>
                  <a:lnTo>
                    <a:pt x="366" y="164"/>
                  </a:lnTo>
                  <a:lnTo>
                    <a:pt x="366" y="164"/>
                  </a:lnTo>
                  <a:lnTo>
                    <a:pt x="366" y="160"/>
                  </a:lnTo>
                  <a:lnTo>
                    <a:pt x="366" y="148"/>
                  </a:lnTo>
                  <a:lnTo>
                    <a:pt x="364" y="140"/>
                  </a:lnTo>
                  <a:lnTo>
                    <a:pt x="360" y="130"/>
                  </a:lnTo>
                  <a:lnTo>
                    <a:pt x="356" y="120"/>
                  </a:lnTo>
                  <a:lnTo>
                    <a:pt x="350" y="110"/>
                  </a:lnTo>
                  <a:lnTo>
                    <a:pt x="350" y="110"/>
                  </a:lnTo>
                  <a:lnTo>
                    <a:pt x="346" y="98"/>
                  </a:lnTo>
                  <a:lnTo>
                    <a:pt x="344" y="88"/>
                  </a:lnTo>
                  <a:lnTo>
                    <a:pt x="346" y="82"/>
                  </a:lnTo>
                  <a:lnTo>
                    <a:pt x="348" y="76"/>
                  </a:lnTo>
                  <a:lnTo>
                    <a:pt x="348" y="76"/>
                  </a:lnTo>
                  <a:lnTo>
                    <a:pt x="348" y="76"/>
                  </a:lnTo>
                  <a:lnTo>
                    <a:pt x="338" y="78"/>
                  </a:lnTo>
                  <a:lnTo>
                    <a:pt x="326" y="78"/>
                  </a:lnTo>
                  <a:lnTo>
                    <a:pt x="312" y="74"/>
                  </a:lnTo>
                  <a:lnTo>
                    <a:pt x="296" y="64"/>
                  </a:lnTo>
                  <a:lnTo>
                    <a:pt x="296" y="64"/>
                  </a:lnTo>
                  <a:lnTo>
                    <a:pt x="294" y="62"/>
                  </a:lnTo>
                  <a:lnTo>
                    <a:pt x="288" y="58"/>
                  </a:lnTo>
                  <a:lnTo>
                    <a:pt x="276" y="56"/>
                  </a:lnTo>
                  <a:lnTo>
                    <a:pt x="270" y="56"/>
                  </a:lnTo>
                  <a:lnTo>
                    <a:pt x="262" y="58"/>
                  </a:lnTo>
                  <a:lnTo>
                    <a:pt x="262" y="58"/>
                  </a:lnTo>
                  <a:lnTo>
                    <a:pt x="256" y="52"/>
                  </a:lnTo>
                  <a:lnTo>
                    <a:pt x="246" y="36"/>
                  </a:lnTo>
                  <a:lnTo>
                    <a:pt x="246" y="36"/>
                  </a:lnTo>
                  <a:lnTo>
                    <a:pt x="232" y="12"/>
                  </a:lnTo>
                  <a:lnTo>
                    <a:pt x="226" y="2"/>
                  </a:lnTo>
                  <a:lnTo>
                    <a:pt x="222" y="0"/>
                  </a:lnTo>
                  <a:lnTo>
                    <a:pt x="220" y="0"/>
                  </a:lnTo>
                  <a:lnTo>
                    <a:pt x="220" y="0"/>
                  </a:lnTo>
                  <a:lnTo>
                    <a:pt x="210" y="20"/>
                  </a:lnTo>
                  <a:lnTo>
                    <a:pt x="198" y="36"/>
                  </a:lnTo>
                  <a:lnTo>
                    <a:pt x="192" y="42"/>
                  </a:lnTo>
                  <a:lnTo>
                    <a:pt x="186" y="48"/>
                  </a:lnTo>
                  <a:lnTo>
                    <a:pt x="186" y="48"/>
                  </a:lnTo>
                  <a:lnTo>
                    <a:pt x="186" y="50"/>
                  </a:lnTo>
                  <a:lnTo>
                    <a:pt x="184" y="58"/>
                  </a:lnTo>
                  <a:lnTo>
                    <a:pt x="184" y="62"/>
                  </a:lnTo>
                  <a:lnTo>
                    <a:pt x="184" y="66"/>
                  </a:lnTo>
                  <a:lnTo>
                    <a:pt x="188" y="70"/>
                  </a:lnTo>
                  <a:lnTo>
                    <a:pt x="192" y="74"/>
                  </a:lnTo>
                  <a:lnTo>
                    <a:pt x="196" y="88"/>
                  </a:lnTo>
                  <a:lnTo>
                    <a:pt x="218" y="118"/>
                  </a:lnTo>
                  <a:lnTo>
                    <a:pt x="214" y="120"/>
                  </a:lnTo>
                  <a:lnTo>
                    <a:pt x="186" y="120"/>
                  </a:lnTo>
                  <a:lnTo>
                    <a:pt x="186" y="120"/>
                  </a:lnTo>
                  <a:lnTo>
                    <a:pt x="184" y="124"/>
                  </a:lnTo>
                  <a:lnTo>
                    <a:pt x="178" y="128"/>
                  </a:lnTo>
                  <a:lnTo>
                    <a:pt x="174" y="128"/>
                  </a:lnTo>
                  <a:lnTo>
                    <a:pt x="170" y="128"/>
                  </a:lnTo>
                  <a:lnTo>
                    <a:pt x="166" y="124"/>
                  </a:lnTo>
                  <a:lnTo>
                    <a:pt x="162" y="118"/>
                  </a:lnTo>
                  <a:lnTo>
                    <a:pt x="162" y="118"/>
                  </a:lnTo>
                  <a:lnTo>
                    <a:pt x="154" y="106"/>
                  </a:lnTo>
                  <a:lnTo>
                    <a:pt x="146" y="98"/>
                  </a:lnTo>
                  <a:lnTo>
                    <a:pt x="142" y="96"/>
                  </a:lnTo>
                  <a:lnTo>
                    <a:pt x="138" y="96"/>
                  </a:lnTo>
                  <a:lnTo>
                    <a:pt x="132" y="100"/>
                  </a:lnTo>
                  <a:lnTo>
                    <a:pt x="132" y="100"/>
                  </a:lnTo>
                  <a:lnTo>
                    <a:pt x="114" y="112"/>
                  </a:lnTo>
                  <a:lnTo>
                    <a:pt x="104" y="122"/>
                  </a:lnTo>
                  <a:lnTo>
                    <a:pt x="98" y="130"/>
                  </a:lnTo>
                  <a:lnTo>
                    <a:pt x="98" y="130"/>
                  </a:lnTo>
                  <a:lnTo>
                    <a:pt x="96" y="146"/>
                  </a:lnTo>
                  <a:lnTo>
                    <a:pt x="94" y="162"/>
                  </a:lnTo>
                  <a:lnTo>
                    <a:pt x="94" y="184"/>
                  </a:lnTo>
                  <a:lnTo>
                    <a:pt x="94" y="184"/>
                  </a:lnTo>
                  <a:lnTo>
                    <a:pt x="90" y="186"/>
                  </a:lnTo>
                  <a:lnTo>
                    <a:pt x="68" y="190"/>
                  </a:lnTo>
                  <a:lnTo>
                    <a:pt x="68" y="190"/>
                  </a:lnTo>
                  <a:lnTo>
                    <a:pt x="54" y="190"/>
                  </a:lnTo>
                  <a:lnTo>
                    <a:pt x="42" y="194"/>
                  </a:lnTo>
                  <a:lnTo>
                    <a:pt x="28" y="202"/>
                  </a:lnTo>
                  <a:lnTo>
                    <a:pt x="28" y="202"/>
                  </a:lnTo>
                  <a:lnTo>
                    <a:pt x="8" y="218"/>
                  </a:lnTo>
                  <a:lnTo>
                    <a:pt x="0" y="226"/>
                  </a:lnTo>
                  <a:lnTo>
                    <a:pt x="0" y="226"/>
                  </a:lnTo>
                  <a:lnTo>
                    <a:pt x="22" y="244"/>
                  </a:lnTo>
                  <a:lnTo>
                    <a:pt x="44" y="256"/>
                  </a:lnTo>
                  <a:lnTo>
                    <a:pt x="62" y="264"/>
                  </a:lnTo>
                  <a:lnTo>
                    <a:pt x="78" y="268"/>
                  </a:lnTo>
                  <a:lnTo>
                    <a:pt x="92" y="270"/>
                  </a:lnTo>
                  <a:lnTo>
                    <a:pt x="102" y="272"/>
                  </a:lnTo>
                  <a:lnTo>
                    <a:pt x="110" y="270"/>
                  </a:lnTo>
                  <a:lnTo>
                    <a:pt x="110" y="270"/>
                  </a:lnTo>
                  <a:lnTo>
                    <a:pt x="118" y="270"/>
                  </a:lnTo>
                  <a:lnTo>
                    <a:pt x="124" y="268"/>
                  </a:lnTo>
                  <a:lnTo>
                    <a:pt x="128" y="264"/>
                  </a:lnTo>
                  <a:lnTo>
                    <a:pt x="128" y="264"/>
                  </a:lnTo>
                  <a:lnTo>
                    <a:pt x="132" y="262"/>
                  </a:lnTo>
                  <a:lnTo>
                    <a:pt x="138" y="264"/>
                  </a:lnTo>
                  <a:lnTo>
                    <a:pt x="144" y="266"/>
                  </a:lnTo>
                  <a:lnTo>
                    <a:pt x="204" y="298"/>
                  </a:lnTo>
                  <a:lnTo>
                    <a:pt x="232" y="304"/>
                  </a:lnTo>
                  <a:lnTo>
                    <a:pt x="228" y="332"/>
                  </a:lnTo>
                  <a:lnTo>
                    <a:pt x="234" y="338"/>
                  </a:lnTo>
                  <a:lnTo>
                    <a:pt x="234" y="338"/>
                  </a:lnTo>
                  <a:lnTo>
                    <a:pt x="244" y="336"/>
                  </a:lnTo>
                  <a:lnTo>
                    <a:pt x="252" y="336"/>
                  </a:lnTo>
                  <a:lnTo>
                    <a:pt x="258" y="338"/>
                  </a:lnTo>
                  <a:lnTo>
                    <a:pt x="262" y="342"/>
                  </a:lnTo>
                  <a:lnTo>
                    <a:pt x="268" y="346"/>
                  </a:lnTo>
                  <a:lnTo>
                    <a:pt x="268" y="350"/>
                  </a:lnTo>
                  <a:lnTo>
                    <a:pt x="268" y="350"/>
                  </a:lnTo>
                  <a:lnTo>
                    <a:pt x="278" y="350"/>
                  </a:lnTo>
                  <a:lnTo>
                    <a:pt x="284" y="352"/>
                  </a:lnTo>
                  <a:lnTo>
                    <a:pt x="288" y="354"/>
                  </a:lnTo>
                  <a:lnTo>
                    <a:pt x="290" y="358"/>
                  </a:lnTo>
                  <a:lnTo>
                    <a:pt x="292" y="368"/>
                  </a:lnTo>
                  <a:lnTo>
                    <a:pt x="292" y="382"/>
                  </a:lnTo>
                  <a:lnTo>
                    <a:pt x="292" y="382"/>
                  </a:lnTo>
                  <a:lnTo>
                    <a:pt x="294" y="386"/>
                  </a:lnTo>
                  <a:lnTo>
                    <a:pt x="294" y="388"/>
                  </a:lnTo>
                  <a:lnTo>
                    <a:pt x="300" y="390"/>
                  </a:lnTo>
                  <a:lnTo>
                    <a:pt x="306" y="386"/>
                  </a:lnTo>
                  <a:lnTo>
                    <a:pt x="314" y="382"/>
                  </a:lnTo>
                  <a:lnTo>
                    <a:pt x="330" y="368"/>
                  </a:lnTo>
                  <a:lnTo>
                    <a:pt x="338" y="358"/>
                  </a:lnTo>
                  <a:lnTo>
                    <a:pt x="338" y="358"/>
                  </a:lnTo>
                  <a:lnTo>
                    <a:pt x="342" y="354"/>
                  </a:lnTo>
                  <a:lnTo>
                    <a:pt x="348" y="352"/>
                  </a:lnTo>
                  <a:lnTo>
                    <a:pt x="366" y="352"/>
                  </a:lnTo>
                  <a:lnTo>
                    <a:pt x="388" y="354"/>
                  </a:lnTo>
                  <a:lnTo>
                    <a:pt x="388" y="354"/>
                  </a:lnTo>
                  <a:lnTo>
                    <a:pt x="394" y="358"/>
                  </a:lnTo>
                  <a:lnTo>
                    <a:pt x="400" y="358"/>
                  </a:lnTo>
                  <a:lnTo>
                    <a:pt x="404" y="358"/>
                  </a:lnTo>
                  <a:lnTo>
                    <a:pt x="410" y="356"/>
                  </a:lnTo>
                  <a:lnTo>
                    <a:pt x="422" y="340"/>
                  </a:lnTo>
                  <a:lnTo>
                    <a:pt x="438" y="314"/>
                  </a:lnTo>
                  <a:lnTo>
                    <a:pt x="438" y="314"/>
                  </a:lnTo>
                  <a:lnTo>
                    <a:pt x="448" y="300"/>
                  </a:lnTo>
                  <a:lnTo>
                    <a:pt x="456" y="294"/>
                  </a:lnTo>
                  <a:lnTo>
                    <a:pt x="458" y="294"/>
                  </a:lnTo>
                  <a:lnTo>
                    <a:pt x="462" y="296"/>
                  </a:lnTo>
                  <a:lnTo>
                    <a:pt x="466" y="300"/>
                  </a:lnTo>
                  <a:lnTo>
                    <a:pt x="468" y="308"/>
                  </a:lnTo>
                  <a:lnTo>
                    <a:pt x="470" y="318"/>
                  </a:lnTo>
                  <a:lnTo>
                    <a:pt x="472" y="340"/>
                  </a:lnTo>
                  <a:lnTo>
                    <a:pt x="472" y="340"/>
                  </a:lnTo>
                  <a:lnTo>
                    <a:pt x="474" y="358"/>
                  </a:lnTo>
                  <a:lnTo>
                    <a:pt x="478" y="374"/>
                  </a:lnTo>
                  <a:lnTo>
                    <a:pt x="482" y="390"/>
                  </a:lnTo>
                  <a:lnTo>
                    <a:pt x="490" y="392"/>
                  </a:lnTo>
                  <a:lnTo>
                    <a:pt x="490" y="392"/>
                  </a:lnTo>
                  <a:lnTo>
                    <a:pt x="494" y="386"/>
                  </a:lnTo>
                  <a:lnTo>
                    <a:pt x="498" y="384"/>
                  </a:lnTo>
                  <a:lnTo>
                    <a:pt x="504" y="382"/>
                  </a:lnTo>
                  <a:lnTo>
                    <a:pt x="514" y="402"/>
                  </a:lnTo>
                  <a:lnTo>
                    <a:pt x="520" y="404"/>
                  </a:lnTo>
                  <a:lnTo>
                    <a:pt x="520" y="404"/>
                  </a:lnTo>
                  <a:lnTo>
                    <a:pt x="526" y="398"/>
                  </a:lnTo>
                  <a:lnTo>
                    <a:pt x="538" y="386"/>
                  </a:lnTo>
                  <a:lnTo>
                    <a:pt x="552" y="368"/>
                  </a:lnTo>
                  <a:lnTo>
                    <a:pt x="552" y="368"/>
                  </a:lnTo>
                  <a:lnTo>
                    <a:pt x="572" y="344"/>
                  </a:lnTo>
                  <a:lnTo>
                    <a:pt x="596" y="316"/>
                  </a:lnTo>
                  <a:lnTo>
                    <a:pt x="638" y="276"/>
                  </a:lnTo>
                  <a:lnTo>
                    <a:pt x="640" y="272"/>
                  </a:lnTo>
                  <a:lnTo>
                    <a:pt x="640" y="272"/>
                  </a:lnTo>
                  <a:lnTo>
                    <a:pt x="644" y="264"/>
                  </a:lnTo>
                  <a:lnTo>
                    <a:pt x="650" y="258"/>
                  </a:lnTo>
                  <a:lnTo>
                    <a:pt x="664" y="244"/>
                  </a:lnTo>
                  <a:lnTo>
                    <a:pt x="680" y="232"/>
                  </a:lnTo>
                  <a:lnTo>
                    <a:pt x="680" y="232"/>
                  </a:lnTo>
                  <a:lnTo>
                    <a:pt x="700" y="228"/>
                  </a:lnTo>
                  <a:lnTo>
                    <a:pt x="716" y="224"/>
                  </a:lnTo>
                  <a:lnTo>
                    <a:pt x="722" y="220"/>
                  </a:lnTo>
                  <a:lnTo>
                    <a:pt x="726" y="216"/>
                  </a:lnTo>
                  <a:lnTo>
                    <a:pt x="726" y="216"/>
                  </a:lnTo>
                  <a:lnTo>
                    <a:pt x="730" y="210"/>
                  </a:lnTo>
                  <a:lnTo>
                    <a:pt x="736" y="204"/>
                  </a:lnTo>
                  <a:lnTo>
                    <a:pt x="752" y="192"/>
                  </a:lnTo>
                  <a:lnTo>
                    <a:pt x="774" y="178"/>
                  </a:lnTo>
                  <a:lnTo>
                    <a:pt x="784" y="172"/>
                  </a:lnTo>
                  <a:lnTo>
                    <a:pt x="784" y="172"/>
                  </a:lnTo>
                  <a:lnTo>
                    <a:pt x="788" y="162"/>
                  </a:lnTo>
                  <a:lnTo>
                    <a:pt x="788" y="154"/>
                  </a:lnTo>
                  <a:lnTo>
                    <a:pt x="784" y="148"/>
                  </a:lnTo>
                  <a:lnTo>
                    <a:pt x="776" y="144"/>
                  </a:lnTo>
                  <a:lnTo>
                    <a:pt x="768" y="140"/>
                  </a:lnTo>
                  <a:lnTo>
                    <a:pt x="760" y="138"/>
                  </a:lnTo>
                  <a:lnTo>
                    <a:pt x="744" y="136"/>
                  </a:lnTo>
                  <a:lnTo>
                    <a:pt x="744" y="136"/>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33" name="任意多边形 32"/>
            <p:cNvSpPr/>
            <p:nvPr/>
          </p:nvSpPr>
          <p:spPr>
            <a:xfrm>
              <a:off x="15120" y="4320"/>
              <a:ext cx="1562" cy="1820"/>
            </a:xfrm>
            <a:custGeom>
              <a:avLst/>
              <a:gdLst/>
              <a:ahLst/>
              <a:cxnLst/>
              <a:rect l="0" t="0" r="0" b="0"/>
              <a:pathLst>
                <a:path w="390" h="454">
                  <a:moveTo>
                    <a:pt x="312" y="238"/>
                  </a:moveTo>
                  <a:lnTo>
                    <a:pt x="312" y="238"/>
                  </a:lnTo>
                  <a:lnTo>
                    <a:pt x="314" y="236"/>
                  </a:lnTo>
                  <a:lnTo>
                    <a:pt x="318" y="230"/>
                  </a:lnTo>
                  <a:lnTo>
                    <a:pt x="318" y="226"/>
                  </a:lnTo>
                  <a:lnTo>
                    <a:pt x="316" y="218"/>
                  </a:lnTo>
                  <a:lnTo>
                    <a:pt x="314" y="210"/>
                  </a:lnTo>
                  <a:lnTo>
                    <a:pt x="310" y="198"/>
                  </a:lnTo>
                  <a:lnTo>
                    <a:pt x="310" y="198"/>
                  </a:lnTo>
                  <a:lnTo>
                    <a:pt x="312" y="192"/>
                  </a:lnTo>
                  <a:lnTo>
                    <a:pt x="322" y="178"/>
                  </a:lnTo>
                  <a:lnTo>
                    <a:pt x="328" y="172"/>
                  </a:lnTo>
                  <a:lnTo>
                    <a:pt x="338" y="164"/>
                  </a:lnTo>
                  <a:lnTo>
                    <a:pt x="352" y="158"/>
                  </a:lnTo>
                  <a:lnTo>
                    <a:pt x="368" y="156"/>
                  </a:lnTo>
                  <a:lnTo>
                    <a:pt x="368" y="156"/>
                  </a:lnTo>
                  <a:lnTo>
                    <a:pt x="382" y="152"/>
                  </a:lnTo>
                  <a:lnTo>
                    <a:pt x="388" y="150"/>
                  </a:lnTo>
                  <a:lnTo>
                    <a:pt x="390" y="146"/>
                  </a:lnTo>
                  <a:lnTo>
                    <a:pt x="390" y="142"/>
                  </a:lnTo>
                  <a:lnTo>
                    <a:pt x="380" y="132"/>
                  </a:lnTo>
                  <a:lnTo>
                    <a:pt x="368" y="124"/>
                  </a:lnTo>
                  <a:lnTo>
                    <a:pt x="348" y="100"/>
                  </a:lnTo>
                  <a:lnTo>
                    <a:pt x="348" y="100"/>
                  </a:lnTo>
                  <a:lnTo>
                    <a:pt x="344" y="98"/>
                  </a:lnTo>
                  <a:lnTo>
                    <a:pt x="336" y="94"/>
                  </a:lnTo>
                  <a:lnTo>
                    <a:pt x="332" y="94"/>
                  </a:lnTo>
                  <a:lnTo>
                    <a:pt x="326" y="94"/>
                  </a:lnTo>
                  <a:lnTo>
                    <a:pt x="322" y="98"/>
                  </a:lnTo>
                  <a:lnTo>
                    <a:pt x="318" y="106"/>
                  </a:lnTo>
                  <a:lnTo>
                    <a:pt x="318" y="106"/>
                  </a:lnTo>
                  <a:lnTo>
                    <a:pt x="312" y="120"/>
                  </a:lnTo>
                  <a:lnTo>
                    <a:pt x="310" y="124"/>
                  </a:lnTo>
                  <a:lnTo>
                    <a:pt x="306" y="126"/>
                  </a:lnTo>
                  <a:lnTo>
                    <a:pt x="304" y="126"/>
                  </a:lnTo>
                  <a:lnTo>
                    <a:pt x="300" y="124"/>
                  </a:lnTo>
                  <a:lnTo>
                    <a:pt x="290" y="116"/>
                  </a:lnTo>
                  <a:lnTo>
                    <a:pt x="290" y="116"/>
                  </a:lnTo>
                  <a:lnTo>
                    <a:pt x="282" y="120"/>
                  </a:lnTo>
                  <a:lnTo>
                    <a:pt x="268" y="130"/>
                  </a:lnTo>
                  <a:lnTo>
                    <a:pt x="268" y="130"/>
                  </a:lnTo>
                  <a:lnTo>
                    <a:pt x="264" y="132"/>
                  </a:lnTo>
                  <a:lnTo>
                    <a:pt x="258" y="132"/>
                  </a:lnTo>
                  <a:lnTo>
                    <a:pt x="252" y="130"/>
                  </a:lnTo>
                  <a:lnTo>
                    <a:pt x="246" y="126"/>
                  </a:lnTo>
                  <a:lnTo>
                    <a:pt x="238" y="122"/>
                  </a:lnTo>
                  <a:lnTo>
                    <a:pt x="232" y="116"/>
                  </a:lnTo>
                  <a:lnTo>
                    <a:pt x="228" y="108"/>
                  </a:lnTo>
                  <a:lnTo>
                    <a:pt x="224" y="98"/>
                  </a:lnTo>
                  <a:lnTo>
                    <a:pt x="224" y="98"/>
                  </a:lnTo>
                  <a:lnTo>
                    <a:pt x="218" y="80"/>
                  </a:lnTo>
                  <a:lnTo>
                    <a:pt x="212" y="64"/>
                  </a:lnTo>
                  <a:lnTo>
                    <a:pt x="204" y="52"/>
                  </a:lnTo>
                  <a:lnTo>
                    <a:pt x="196" y="42"/>
                  </a:lnTo>
                  <a:lnTo>
                    <a:pt x="196" y="2"/>
                  </a:lnTo>
                  <a:lnTo>
                    <a:pt x="196" y="2"/>
                  </a:lnTo>
                  <a:lnTo>
                    <a:pt x="182" y="0"/>
                  </a:lnTo>
                  <a:lnTo>
                    <a:pt x="170" y="0"/>
                  </a:lnTo>
                  <a:lnTo>
                    <a:pt x="156" y="0"/>
                  </a:lnTo>
                  <a:lnTo>
                    <a:pt x="144" y="4"/>
                  </a:lnTo>
                  <a:lnTo>
                    <a:pt x="140" y="8"/>
                  </a:lnTo>
                  <a:lnTo>
                    <a:pt x="136" y="12"/>
                  </a:lnTo>
                  <a:lnTo>
                    <a:pt x="134" y="18"/>
                  </a:lnTo>
                  <a:lnTo>
                    <a:pt x="136" y="26"/>
                  </a:lnTo>
                  <a:lnTo>
                    <a:pt x="138" y="36"/>
                  </a:lnTo>
                  <a:lnTo>
                    <a:pt x="142" y="48"/>
                  </a:lnTo>
                  <a:lnTo>
                    <a:pt x="142" y="48"/>
                  </a:lnTo>
                  <a:lnTo>
                    <a:pt x="140" y="54"/>
                  </a:lnTo>
                  <a:lnTo>
                    <a:pt x="136" y="62"/>
                  </a:lnTo>
                  <a:lnTo>
                    <a:pt x="130" y="74"/>
                  </a:lnTo>
                  <a:lnTo>
                    <a:pt x="130" y="74"/>
                  </a:lnTo>
                  <a:lnTo>
                    <a:pt x="126" y="78"/>
                  </a:lnTo>
                  <a:lnTo>
                    <a:pt x="124" y="84"/>
                  </a:lnTo>
                  <a:lnTo>
                    <a:pt x="122" y="92"/>
                  </a:lnTo>
                  <a:lnTo>
                    <a:pt x="120" y="102"/>
                  </a:lnTo>
                  <a:lnTo>
                    <a:pt x="120" y="116"/>
                  </a:lnTo>
                  <a:lnTo>
                    <a:pt x="124" y="132"/>
                  </a:lnTo>
                  <a:lnTo>
                    <a:pt x="130" y="152"/>
                  </a:lnTo>
                  <a:lnTo>
                    <a:pt x="128" y="184"/>
                  </a:lnTo>
                  <a:lnTo>
                    <a:pt x="90" y="184"/>
                  </a:lnTo>
                  <a:lnTo>
                    <a:pt x="90" y="184"/>
                  </a:lnTo>
                  <a:lnTo>
                    <a:pt x="86" y="184"/>
                  </a:lnTo>
                  <a:lnTo>
                    <a:pt x="76" y="186"/>
                  </a:lnTo>
                  <a:lnTo>
                    <a:pt x="70" y="188"/>
                  </a:lnTo>
                  <a:lnTo>
                    <a:pt x="66" y="190"/>
                  </a:lnTo>
                  <a:lnTo>
                    <a:pt x="62" y="194"/>
                  </a:lnTo>
                  <a:lnTo>
                    <a:pt x="62" y="202"/>
                  </a:lnTo>
                  <a:lnTo>
                    <a:pt x="62" y="202"/>
                  </a:lnTo>
                  <a:lnTo>
                    <a:pt x="62" y="218"/>
                  </a:lnTo>
                  <a:lnTo>
                    <a:pt x="62" y="238"/>
                  </a:lnTo>
                  <a:lnTo>
                    <a:pt x="62" y="248"/>
                  </a:lnTo>
                  <a:lnTo>
                    <a:pt x="58" y="258"/>
                  </a:lnTo>
                  <a:lnTo>
                    <a:pt x="52" y="270"/>
                  </a:lnTo>
                  <a:lnTo>
                    <a:pt x="42" y="280"/>
                  </a:lnTo>
                  <a:lnTo>
                    <a:pt x="42" y="280"/>
                  </a:lnTo>
                  <a:lnTo>
                    <a:pt x="24" y="296"/>
                  </a:lnTo>
                  <a:lnTo>
                    <a:pt x="12" y="308"/>
                  </a:lnTo>
                  <a:lnTo>
                    <a:pt x="4" y="314"/>
                  </a:lnTo>
                  <a:lnTo>
                    <a:pt x="0" y="322"/>
                  </a:lnTo>
                  <a:lnTo>
                    <a:pt x="0" y="322"/>
                  </a:lnTo>
                  <a:lnTo>
                    <a:pt x="8" y="328"/>
                  </a:lnTo>
                  <a:lnTo>
                    <a:pt x="14" y="338"/>
                  </a:lnTo>
                  <a:lnTo>
                    <a:pt x="20" y="350"/>
                  </a:lnTo>
                  <a:lnTo>
                    <a:pt x="20" y="350"/>
                  </a:lnTo>
                  <a:lnTo>
                    <a:pt x="24" y="364"/>
                  </a:lnTo>
                  <a:lnTo>
                    <a:pt x="30" y="374"/>
                  </a:lnTo>
                  <a:lnTo>
                    <a:pt x="38" y="382"/>
                  </a:lnTo>
                  <a:lnTo>
                    <a:pt x="50" y="388"/>
                  </a:lnTo>
                  <a:lnTo>
                    <a:pt x="50" y="388"/>
                  </a:lnTo>
                  <a:lnTo>
                    <a:pt x="50" y="384"/>
                  </a:lnTo>
                  <a:lnTo>
                    <a:pt x="54" y="374"/>
                  </a:lnTo>
                  <a:lnTo>
                    <a:pt x="58" y="370"/>
                  </a:lnTo>
                  <a:lnTo>
                    <a:pt x="62" y="366"/>
                  </a:lnTo>
                  <a:lnTo>
                    <a:pt x="70" y="364"/>
                  </a:lnTo>
                  <a:lnTo>
                    <a:pt x="80" y="364"/>
                  </a:lnTo>
                  <a:lnTo>
                    <a:pt x="80" y="364"/>
                  </a:lnTo>
                  <a:lnTo>
                    <a:pt x="96" y="376"/>
                  </a:lnTo>
                  <a:lnTo>
                    <a:pt x="110" y="388"/>
                  </a:lnTo>
                  <a:lnTo>
                    <a:pt x="126" y="404"/>
                  </a:lnTo>
                  <a:lnTo>
                    <a:pt x="126" y="404"/>
                  </a:lnTo>
                  <a:lnTo>
                    <a:pt x="130" y="408"/>
                  </a:lnTo>
                  <a:lnTo>
                    <a:pt x="138" y="416"/>
                  </a:lnTo>
                  <a:lnTo>
                    <a:pt x="146" y="426"/>
                  </a:lnTo>
                  <a:lnTo>
                    <a:pt x="148" y="434"/>
                  </a:lnTo>
                  <a:lnTo>
                    <a:pt x="148" y="440"/>
                  </a:lnTo>
                  <a:lnTo>
                    <a:pt x="148" y="440"/>
                  </a:lnTo>
                  <a:lnTo>
                    <a:pt x="148" y="446"/>
                  </a:lnTo>
                  <a:lnTo>
                    <a:pt x="152" y="450"/>
                  </a:lnTo>
                  <a:lnTo>
                    <a:pt x="156" y="452"/>
                  </a:lnTo>
                  <a:lnTo>
                    <a:pt x="162" y="452"/>
                  </a:lnTo>
                  <a:lnTo>
                    <a:pt x="172" y="450"/>
                  </a:lnTo>
                  <a:lnTo>
                    <a:pt x="178" y="448"/>
                  </a:lnTo>
                  <a:lnTo>
                    <a:pt x="178" y="448"/>
                  </a:lnTo>
                  <a:lnTo>
                    <a:pt x="180" y="446"/>
                  </a:lnTo>
                  <a:lnTo>
                    <a:pt x="186" y="444"/>
                  </a:lnTo>
                  <a:lnTo>
                    <a:pt x="192" y="442"/>
                  </a:lnTo>
                  <a:lnTo>
                    <a:pt x="202" y="440"/>
                  </a:lnTo>
                  <a:lnTo>
                    <a:pt x="212" y="442"/>
                  </a:lnTo>
                  <a:lnTo>
                    <a:pt x="224" y="446"/>
                  </a:lnTo>
                  <a:lnTo>
                    <a:pt x="238" y="454"/>
                  </a:lnTo>
                  <a:lnTo>
                    <a:pt x="244" y="452"/>
                  </a:lnTo>
                  <a:lnTo>
                    <a:pt x="250" y="426"/>
                  </a:lnTo>
                  <a:lnTo>
                    <a:pt x="250" y="426"/>
                  </a:lnTo>
                  <a:lnTo>
                    <a:pt x="244" y="420"/>
                  </a:lnTo>
                  <a:lnTo>
                    <a:pt x="238" y="414"/>
                  </a:lnTo>
                  <a:lnTo>
                    <a:pt x="234" y="406"/>
                  </a:lnTo>
                  <a:lnTo>
                    <a:pt x="230" y="396"/>
                  </a:lnTo>
                  <a:lnTo>
                    <a:pt x="230" y="382"/>
                  </a:lnTo>
                  <a:lnTo>
                    <a:pt x="232" y="376"/>
                  </a:lnTo>
                  <a:lnTo>
                    <a:pt x="236" y="368"/>
                  </a:lnTo>
                  <a:lnTo>
                    <a:pt x="242" y="360"/>
                  </a:lnTo>
                  <a:lnTo>
                    <a:pt x="250" y="352"/>
                  </a:lnTo>
                  <a:lnTo>
                    <a:pt x="248" y="278"/>
                  </a:lnTo>
                  <a:lnTo>
                    <a:pt x="248" y="278"/>
                  </a:lnTo>
                  <a:lnTo>
                    <a:pt x="254" y="270"/>
                  </a:lnTo>
                  <a:lnTo>
                    <a:pt x="268" y="254"/>
                  </a:lnTo>
                  <a:lnTo>
                    <a:pt x="278" y="246"/>
                  </a:lnTo>
                  <a:lnTo>
                    <a:pt x="288" y="240"/>
                  </a:lnTo>
                  <a:lnTo>
                    <a:pt x="300" y="236"/>
                  </a:lnTo>
                  <a:lnTo>
                    <a:pt x="306" y="236"/>
                  </a:lnTo>
                  <a:lnTo>
                    <a:pt x="312" y="238"/>
                  </a:lnTo>
                  <a:lnTo>
                    <a:pt x="312" y="238"/>
                  </a:lnTo>
                  <a:close/>
                </a:path>
              </a:pathLst>
            </a:custGeom>
            <a:solidFill>
              <a:srgbClr val="F36932"/>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34" name="任意多边形 33"/>
            <p:cNvSpPr/>
            <p:nvPr/>
          </p:nvSpPr>
          <p:spPr>
            <a:xfrm>
              <a:off x="16121" y="5274"/>
              <a:ext cx="577" cy="761"/>
            </a:xfrm>
            <a:custGeom>
              <a:avLst/>
              <a:gdLst/>
              <a:ahLst/>
              <a:cxnLst/>
              <a:rect l="0" t="0" r="0" b="0"/>
              <a:pathLst>
                <a:path w="144" h="190">
                  <a:moveTo>
                    <a:pt x="62" y="0"/>
                  </a:moveTo>
                  <a:lnTo>
                    <a:pt x="62" y="0"/>
                  </a:lnTo>
                  <a:lnTo>
                    <a:pt x="66" y="4"/>
                  </a:lnTo>
                  <a:lnTo>
                    <a:pt x="68" y="12"/>
                  </a:lnTo>
                  <a:lnTo>
                    <a:pt x="68" y="22"/>
                  </a:lnTo>
                  <a:lnTo>
                    <a:pt x="68" y="22"/>
                  </a:lnTo>
                  <a:lnTo>
                    <a:pt x="68" y="36"/>
                  </a:lnTo>
                  <a:lnTo>
                    <a:pt x="70" y="44"/>
                  </a:lnTo>
                  <a:lnTo>
                    <a:pt x="72" y="50"/>
                  </a:lnTo>
                  <a:lnTo>
                    <a:pt x="76" y="58"/>
                  </a:lnTo>
                  <a:lnTo>
                    <a:pt x="84" y="62"/>
                  </a:lnTo>
                  <a:lnTo>
                    <a:pt x="94" y="64"/>
                  </a:lnTo>
                  <a:lnTo>
                    <a:pt x="110" y="62"/>
                  </a:lnTo>
                  <a:lnTo>
                    <a:pt x="110" y="62"/>
                  </a:lnTo>
                  <a:lnTo>
                    <a:pt x="118" y="62"/>
                  </a:lnTo>
                  <a:lnTo>
                    <a:pt x="126" y="64"/>
                  </a:lnTo>
                  <a:lnTo>
                    <a:pt x="134" y="68"/>
                  </a:lnTo>
                  <a:lnTo>
                    <a:pt x="140" y="76"/>
                  </a:lnTo>
                  <a:lnTo>
                    <a:pt x="142" y="80"/>
                  </a:lnTo>
                  <a:lnTo>
                    <a:pt x="144" y="86"/>
                  </a:lnTo>
                  <a:lnTo>
                    <a:pt x="144" y="92"/>
                  </a:lnTo>
                  <a:lnTo>
                    <a:pt x="142" y="98"/>
                  </a:lnTo>
                  <a:lnTo>
                    <a:pt x="140" y="106"/>
                  </a:lnTo>
                  <a:lnTo>
                    <a:pt x="134" y="116"/>
                  </a:lnTo>
                  <a:lnTo>
                    <a:pt x="134" y="116"/>
                  </a:lnTo>
                  <a:lnTo>
                    <a:pt x="130" y="122"/>
                  </a:lnTo>
                  <a:lnTo>
                    <a:pt x="124" y="126"/>
                  </a:lnTo>
                  <a:lnTo>
                    <a:pt x="118" y="128"/>
                  </a:lnTo>
                  <a:lnTo>
                    <a:pt x="112" y="130"/>
                  </a:lnTo>
                  <a:lnTo>
                    <a:pt x="102" y="128"/>
                  </a:lnTo>
                  <a:lnTo>
                    <a:pt x="90" y="122"/>
                  </a:lnTo>
                  <a:lnTo>
                    <a:pt x="80" y="114"/>
                  </a:lnTo>
                  <a:lnTo>
                    <a:pt x="72" y="108"/>
                  </a:lnTo>
                  <a:lnTo>
                    <a:pt x="64" y="100"/>
                  </a:lnTo>
                  <a:lnTo>
                    <a:pt x="64" y="100"/>
                  </a:lnTo>
                  <a:lnTo>
                    <a:pt x="56" y="100"/>
                  </a:lnTo>
                  <a:lnTo>
                    <a:pt x="48" y="100"/>
                  </a:lnTo>
                  <a:lnTo>
                    <a:pt x="40" y="100"/>
                  </a:lnTo>
                  <a:lnTo>
                    <a:pt x="32" y="104"/>
                  </a:lnTo>
                  <a:lnTo>
                    <a:pt x="24" y="110"/>
                  </a:lnTo>
                  <a:lnTo>
                    <a:pt x="22" y="114"/>
                  </a:lnTo>
                  <a:lnTo>
                    <a:pt x="20" y="120"/>
                  </a:lnTo>
                  <a:lnTo>
                    <a:pt x="20" y="126"/>
                  </a:lnTo>
                  <a:lnTo>
                    <a:pt x="20" y="132"/>
                  </a:lnTo>
                  <a:lnTo>
                    <a:pt x="34" y="148"/>
                  </a:lnTo>
                  <a:lnTo>
                    <a:pt x="34" y="148"/>
                  </a:lnTo>
                  <a:lnTo>
                    <a:pt x="38" y="156"/>
                  </a:lnTo>
                  <a:lnTo>
                    <a:pt x="40" y="164"/>
                  </a:lnTo>
                  <a:lnTo>
                    <a:pt x="42" y="172"/>
                  </a:lnTo>
                  <a:lnTo>
                    <a:pt x="40" y="180"/>
                  </a:lnTo>
                  <a:lnTo>
                    <a:pt x="38" y="184"/>
                  </a:lnTo>
                  <a:lnTo>
                    <a:pt x="34" y="186"/>
                  </a:lnTo>
                  <a:lnTo>
                    <a:pt x="28" y="188"/>
                  </a:lnTo>
                  <a:lnTo>
                    <a:pt x="20" y="190"/>
                  </a:lnTo>
                  <a:lnTo>
                    <a:pt x="12" y="188"/>
                  </a:lnTo>
                  <a:lnTo>
                    <a:pt x="0" y="188"/>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35" name="任意多边形 34"/>
            <p:cNvSpPr/>
            <p:nvPr/>
          </p:nvSpPr>
          <p:spPr>
            <a:xfrm>
              <a:off x="16041" y="5274"/>
              <a:ext cx="657" cy="761"/>
            </a:xfrm>
            <a:custGeom>
              <a:avLst/>
              <a:gdLst/>
              <a:ahLst/>
              <a:cxnLst/>
              <a:rect l="0" t="0" r="0" b="0"/>
              <a:pathLst>
                <a:path w="164" h="190">
                  <a:moveTo>
                    <a:pt x="20" y="188"/>
                  </a:moveTo>
                  <a:lnTo>
                    <a:pt x="20" y="188"/>
                  </a:lnTo>
                  <a:lnTo>
                    <a:pt x="14" y="184"/>
                  </a:lnTo>
                  <a:lnTo>
                    <a:pt x="10" y="178"/>
                  </a:lnTo>
                  <a:lnTo>
                    <a:pt x="4" y="170"/>
                  </a:lnTo>
                  <a:lnTo>
                    <a:pt x="0" y="158"/>
                  </a:lnTo>
                  <a:lnTo>
                    <a:pt x="2" y="146"/>
                  </a:lnTo>
                  <a:lnTo>
                    <a:pt x="4" y="140"/>
                  </a:lnTo>
                  <a:lnTo>
                    <a:pt x="8" y="132"/>
                  </a:lnTo>
                  <a:lnTo>
                    <a:pt x="12" y="124"/>
                  </a:lnTo>
                  <a:lnTo>
                    <a:pt x="20" y="116"/>
                  </a:lnTo>
                  <a:lnTo>
                    <a:pt x="18" y="42"/>
                  </a:lnTo>
                  <a:lnTo>
                    <a:pt x="18" y="42"/>
                  </a:lnTo>
                  <a:lnTo>
                    <a:pt x="24" y="34"/>
                  </a:lnTo>
                  <a:lnTo>
                    <a:pt x="38" y="16"/>
                  </a:lnTo>
                  <a:lnTo>
                    <a:pt x="48" y="8"/>
                  </a:lnTo>
                  <a:lnTo>
                    <a:pt x="60" y="2"/>
                  </a:lnTo>
                  <a:lnTo>
                    <a:pt x="70" y="0"/>
                  </a:lnTo>
                  <a:lnTo>
                    <a:pt x="76" y="0"/>
                  </a:lnTo>
                  <a:lnTo>
                    <a:pt x="82" y="0"/>
                  </a:lnTo>
                  <a:lnTo>
                    <a:pt x="82" y="0"/>
                  </a:lnTo>
                  <a:lnTo>
                    <a:pt x="82" y="0"/>
                  </a:lnTo>
                  <a:lnTo>
                    <a:pt x="86" y="6"/>
                  </a:lnTo>
                  <a:lnTo>
                    <a:pt x="88" y="12"/>
                  </a:lnTo>
                  <a:lnTo>
                    <a:pt x="90" y="22"/>
                  </a:lnTo>
                  <a:lnTo>
                    <a:pt x="90" y="22"/>
                  </a:lnTo>
                  <a:lnTo>
                    <a:pt x="90" y="36"/>
                  </a:lnTo>
                  <a:lnTo>
                    <a:pt x="90" y="44"/>
                  </a:lnTo>
                  <a:lnTo>
                    <a:pt x="92" y="52"/>
                  </a:lnTo>
                  <a:lnTo>
                    <a:pt x="96" y="58"/>
                  </a:lnTo>
                  <a:lnTo>
                    <a:pt x="104" y="62"/>
                  </a:lnTo>
                  <a:lnTo>
                    <a:pt x="116" y="64"/>
                  </a:lnTo>
                  <a:lnTo>
                    <a:pt x="130" y="62"/>
                  </a:lnTo>
                  <a:lnTo>
                    <a:pt x="130" y="62"/>
                  </a:lnTo>
                  <a:lnTo>
                    <a:pt x="138" y="64"/>
                  </a:lnTo>
                  <a:lnTo>
                    <a:pt x="146" y="66"/>
                  </a:lnTo>
                  <a:lnTo>
                    <a:pt x="154" y="70"/>
                  </a:lnTo>
                  <a:lnTo>
                    <a:pt x="162" y="76"/>
                  </a:lnTo>
                  <a:lnTo>
                    <a:pt x="164" y="82"/>
                  </a:lnTo>
                  <a:lnTo>
                    <a:pt x="164" y="86"/>
                  </a:lnTo>
                  <a:lnTo>
                    <a:pt x="164" y="92"/>
                  </a:lnTo>
                  <a:lnTo>
                    <a:pt x="162" y="100"/>
                  </a:lnTo>
                  <a:lnTo>
                    <a:pt x="160" y="108"/>
                  </a:lnTo>
                  <a:lnTo>
                    <a:pt x="154" y="116"/>
                  </a:lnTo>
                  <a:lnTo>
                    <a:pt x="154" y="116"/>
                  </a:lnTo>
                  <a:lnTo>
                    <a:pt x="150" y="122"/>
                  </a:lnTo>
                  <a:lnTo>
                    <a:pt x="144" y="126"/>
                  </a:lnTo>
                  <a:lnTo>
                    <a:pt x="140" y="130"/>
                  </a:lnTo>
                  <a:lnTo>
                    <a:pt x="134" y="130"/>
                  </a:lnTo>
                  <a:lnTo>
                    <a:pt x="122" y="128"/>
                  </a:lnTo>
                  <a:lnTo>
                    <a:pt x="110" y="124"/>
                  </a:lnTo>
                  <a:lnTo>
                    <a:pt x="100" y="116"/>
                  </a:lnTo>
                  <a:lnTo>
                    <a:pt x="92" y="108"/>
                  </a:lnTo>
                  <a:lnTo>
                    <a:pt x="86" y="102"/>
                  </a:lnTo>
                  <a:lnTo>
                    <a:pt x="86" y="102"/>
                  </a:lnTo>
                  <a:lnTo>
                    <a:pt x="78" y="100"/>
                  </a:lnTo>
                  <a:lnTo>
                    <a:pt x="70" y="100"/>
                  </a:lnTo>
                  <a:lnTo>
                    <a:pt x="60" y="102"/>
                  </a:lnTo>
                  <a:lnTo>
                    <a:pt x="52" y="106"/>
                  </a:lnTo>
                  <a:lnTo>
                    <a:pt x="46" y="112"/>
                  </a:lnTo>
                  <a:lnTo>
                    <a:pt x="42" y="116"/>
                  </a:lnTo>
                  <a:lnTo>
                    <a:pt x="42" y="120"/>
                  </a:lnTo>
                  <a:lnTo>
                    <a:pt x="40" y="126"/>
                  </a:lnTo>
                  <a:lnTo>
                    <a:pt x="42" y="134"/>
                  </a:lnTo>
                  <a:lnTo>
                    <a:pt x="54" y="148"/>
                  </a:lnTo>
                  <a:lnTo>
                    <a:pt x="54" y="148"/>
                  </a:lnTo>
                  <a:lnTo>
                    <a:pt x="58" y="156"/>
                  </a:lnTo>
                  <a:lnTo>
                    <a:pt x="62" y="164"/>
                  </a:lnTo>
                  <a:lnTo>
                    <a:pt x="62" y="174"/>
                  </a:lnTo>
                  <a:lnTo>
                    <a:pt x="60" y="182"/>
                  </a:lnTo>
                  <a:lnTo>
                    <a:pt x="58" y="184"/>
                  </a:lnTo>
                  <a:lnTo>
                    <a:pt x="54" y="188"/>
                  </a:lnTo>
                  <a:lnTo>
                    <a:pt x="48" y="190"/>
                  </a:lnTo>
                  <a:lnTo>
                    <a:pt x="42" y="190"/>
                  </a:lnTo>
                  <a:lnTo>
                    <a:pt x="32" y="190"/>
                  </a:lnTo>
                  <a:lnTo>
                    <a:pt x="22" y="188"/>
                  </a:lnTo>
                  <a:lnTo>
                    <a:pt x="20" y="188"/>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36" name="任意多边形 35"/>
            <p:cNvSpPr/>
            <p:nvPr/>
          </p:nvSpPr>
          <p:spPr>
            <a:xfrm>
              <a:off x="16097" y="6132"/>
              <a:ext cx="585" cy="561"/>
            </a:xfrm>
            <a:custGeom>
              <a:avLst/>
              <a:gdLst/>
              <a:ahLst/>
              <a:cxnLst/>
              <a:rect l="0" t="0" r="0" b="0"/>
              <a:pathLst>
                <a:path w="146" h="140">
                  <a:moveTo>
                    <a:pt x="0" y="0"/>
                  </a:moveTo>
                  <a:lnTo>
                    <a:pt x="0" y="0"/>
                  </a:lnTo>
                  <a:lnTo>
                    <a:pt x="8" y="4"/>
                  </a:lnTo>
                  <a:lnTo>
                    <a:pt x="20" y="4"/>
                  </a:lnTo>
                  <a:lnTo>
                    <a:pt x="36" y="4"/>
                  </a:lnTo>
                  <a:lnTo>
                    <a:pt x="36" y="4"/>
                  </a:lnTo>
                  <a:lnTo>
                    <a:pt x="38" y="2"/>
                  </a:lnTo>
                  <a:lnTo>
                    <a:pt x="42" y="2"/>
                  </a:lnTo>
                  <a:lnTo>
                    <a:pt x="44" y="4"/>
                  </a:lnTo>
                  <a:lnTo>
                    <a:pt x="48" y="6"/>
                  </a:lnTo>
                  <a:lnTo>
                    <a:pt x="52" y="10"/>
                  </a:lnTo>
                  <a:lnTo>
                    <a:pt x="54" y="18"/>
                  </a:lnTo>
                  <a:lnTo>
                    <a:pt x="54" y="32"/>
                  </a:lnTo>
                  <a:lnTo>
                    <a:pt x="54" y="32"/>
                  </a:lnTo>
                  <a:lnTo>
                    <a:pt x="56" y="44"/>
                  </a:lnTo>
                  <a:lnTo>
                    <a:pt x="58" y="54"/>
                  </a:lnTo>
                  <a:lnTo>
                    <a:pt x="64" y="62"/>
                  </a:lnTo>
                  <a:lnTo>
                    <a:pt x="70" y="66"/>
                  </a:lnTo>
                  <a:lnTo>
                    <a:pt x="82" y="72"/>
                  </a:lnTo>
                  <a:lnTo>
                    <a:pt x="86" y="72"/>
                  </a:lnTo>
                  <a:lnTo>
                    <a:pt x="86" y="72"/>
                  </a:lnTo>
                  <a:lnTo>
                    <a:pt x="88" y="74"/>
                  </a:lnTo>
                  <a:lnTo>
                    <a:pt x="90" y="76"/>
                  </a:lnTo>
                  <a:lnTo>
                    <a:pt x="94" y="84"/>
                  </a:lnTo>
                  <a:lnTo>
                    <a:pt x="96" y="96"/>
                  </a:lnTo>
                  <a:lnTo>
                    <a:pt x="96" y="96"/>
                  </a:lnTo>
                  <a:lnTo>
                    <a:pt x="98" y="102"/>
                  </a:lnTo>
                  <a:lnTo>
                    <a:pt x="106" y="116"/>
                  </a:lnTo>
                  <a:lnTo>
                    <a:pt x="112" y="122"/>
                  </a:lnTo>
                  <a:lnTo>
                    <a:pt x="120" y="130"/>
                  </a:lnTo>
                  <a:lnTo>
                    <a:pt x="132" y="136"/>
                  </a:lnTo>
                  <a:lnTo>
                    <a:pt x="146" y="140"/>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37" name="任意多边形 36"/>
            <p:cNvSpPr/>
            <p:nvPr/>
          </p:nvSpPr>
          <p:spPr>
            <a:xfrm>
              <a:off x="14383" y="5883"/>
              <a:ext cx="1162" cy="545"/>
            </a:xfrm>
            <a:custGeom>
              <a:avLst/>
              <a:gdLst/>
              <a:ahLst/>
              <a:cxnLst/>
              <a:rect l="0" t="0" r="0" b="0"/>
              <a:pathLst>
                <a:path w="290" h="136">
                  <a:moveTo>
                    <a:pt x="0" y="12"/>
                  </a:moveTo>
                  <a:lnTo>
                    <a:pt x="0" y="12"/>
                  </a:lnTo>
                  <a:lnTo>
                    <a:pt x="2" y="16"/>
                  </a:lnTo>
                  <a:lnTo>
                    <a:pt x="6" y="18"/>
                  </a:lnTo>
                  <a:lnTo>
                    <a:pt x="12" y="22"/>
                  </a:lnTo>
                  <a:lnTo>
                    <a:pt x="18" y="26"/>
                  </a:lnTo>
                  <a:lnTo>
                    <a:pt x="28" y="26"/>
                  </a:lnTo>
                  <a:lnTo>
                    <a:pt x="42" y="26"/>
                  </a:lnTo>
                  <a:lnTo>
                    <a:pt x="56" y="24"/>
                  </a:lnTo>
                  <a:lnTo>
                    <a:pt x="76" y="14"/>
                  </a:lnTo>
                  <a:lnTo>
                    <a:pt x="76" y="14"/>
                  </a:lnTo>
                  <a:lnTo>
                    <a:pt x="78" y="14"/>
                  </a:lnTo>
                  <a:lnTo>
                    <a:pt x="84" y="12"/>
                  </a:lnTo>
                  <a:lnTo>
                    <a:pt x="94" y="14"/>
                  </a:lnTo>
                  <a:lnTo>
                    <a:pt x="110" y="18"/>
                  </a:lnTo>
                  <a:lnTo>
                    <a:pt x="110" y="18"/>
                  </a:lnTo>
                  <a:lnTo>
                    <a:pt x="130" y="26"/>
                  </a:lnTo>
                  <a:lnTo>
                    <a:pt x="142" y="28"/>
                  </a:lnTo>
                  <a:lnTo>
                    <a:pt x="154" y="30"/>
                  </a:lnTo>
                  <a:lnTo>
                    <a:pt x="168" y="30"/>
                  </a:lnTo>
                  <a:lnTo>
                    <a:pt x="180" y="28"/>
                  </a:lnTo>
                  <a:lnTo>
                    <a:pt x="192" y="24"/>
                  </a:lnTo>
                  <a:lnTo>
                    <a:pt x="202" y="18"/>
                  </a:lnTo>
                  <a:lnTo>
                    <a:pt x="202" y="18"/>
                  </a:lnTo>
                  <a:lnTo>
                    <a:pt x="218" y="8"/>
                  </a:lnTo>
                  <a:lnTo>
                    <a:pt x="232" y="0"/>
                  </a:lnTo>
                  <a:lnTo>
                    <a:pt x="240" y="0"/>
                  </a:lnTo>
                  <a:lnTo>
                    <a:pt x="246" y="0"/>
                  </a:lnTo>
                  <a:lnTo>
                    <a:pt x="246" y="0"/>
                  </a:lnTo>
                  <a:lnTo>
                    <a:pt x="264" y="2"/>
                  </a:lnTo>
                  <a:lnTo>
                    <a:pt x="272" y="4"/>
                  </a:lnTo>
                  <a:lnTo>
                    <a:pt x="280" y="8"/>
                  </a:lnTo>
                  <a:lnTo>
                    <a:pt x="286" y="12"/>
                  </a:lnTo>
                  <a:lnTo>
                    <a:pt x="290" y="18"/>
                  </a:lnTo>
                  <a:lnTo>
                    <a:pt x="290" y="26"/>
                  </a:lnTo>
                  <a:lnTo>
                    <a:pt x="286" y="36"/>
                  </a:lnTo>
                  <a:lnTo>
                    <a:pt x="278" y="42"/>
                  </a:lnTo>
                  <a:lnTo>
                    <a:pt x="278" y="42"/>
                  </a:lnTo>
                  <a:lnTo>
                    <a:pt x="256" y="56"/>
                  </a:lnTo>
                  <a:lnTo>
                    <a:pt x="238" y="68"/>
                  </a:lnTo>
                  <a:lnTo>
                    <a:pt x="232" y="74"/>
                  </a:lnTo>
                  <a:lnTo>
                    <a:pt x="228" y="78"/>
                  </a:lnTo>
                  <a:lnTo>
                    <a:pt x="228" y="78"/>
                  </a:lnTo>
                  <a:lnTo>
                    <a:pt x="226" y="84"/>
                  </a:lnTo>
                  <a:lnTo>
                    <a:pt x="220" y="86"/>
                  </a:lnTo>
                  <a:lnTo>
                    <a:pt x="204" y="92"/>
                  </a:lnTo>
                  <a:lnTo>
                    <a:pt x="182" y="94"/>
                  </a:lnTo>
                  <a:lnTo>
                    <a:pt x="182" y="94"/>
                  </a:lnTo>
                  <a:lnTo>
                    <a:pt x="166" y="108"/>
                  </a:lnTo>
                  <a:lnTo>
                    <a:pt x="154" y="120"/>
                  </a:lnTo>
                  <a:lnTo>
                    <a:pt x="148" y="128"/>
                  </a:lnTo>
                  <a:lnTo>
                    <a:pt x="142" y="136"/>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38" name="任意多边形 37"/>
            <p:cNvSpPr/>
            <p:nvPr/>
          </p:nvSpPr>
          <p:spPr>
            <a:xfrm>
              <a:off x="13774" y="5434"/>
              <a:ext cx="601" cy="649"/>
            </a:xfrm>
            <a:custGeom>
              <a:avLst/>
              <a:gdLst/>
              <a:ahLst/>
              <a:cxnLst/>
              <a:rect l="0" t="0" r="0" b="0"/>
              <a:pathLst>
                <a:path w="150" h="162">
                  <a:moveTo>
                    <a:pt x="124" y="0"/>
                  </a:moveTo>
                  <a:lnTo>
                    <a:pt x="122" y="28"/>
                  </a:lnTo>
                  <a:lnTo>
                    <a:pt x="122" y="28"/>
                  </a:lnTo>
                  <a:lnTo>
                    <a:pt x="124" y="28"/>
                  </a:lnTo>
                  <a:lnTo>
                    <a:pt x="130" y="32"/>
                  </a:lnTo>
                  <a:lnTo>
                    <a:pt x="132" y="36"/>
                  </a:lnTo>
                  <a:lnTo>
                    <a:pt x="134" y="44"/>
                  </a:lnTo>
                  <a:lnTo>
                    <a:pt x="134" y="52"/>
                  </a:lnTo>
                  <a:lnTo>
                    <a:pt x="134" y="62"/>
                  </a:lnTo>
                  <a:lnTo>
                    <a:pt x="148" y="110"/>
                  </a:lnTo>
                  <a:lnTo>
                    <a:pt x="148" y="110"/>
                  </a:lnTo>
                  <a:lnTo>
                    <a:pt x="150" y="114"/>
                  </a:lnTo>
                  <a:lnTo>
                    <a:pt x="150" y="126"/>
                  </a:lnTo>
                  <a:lnTo>
                    <a:pt x="148" y="132"/>
                  </a:lnTo>
                  <a:lnTo>
                    <a:pt x="144" y="136"/>
                  </a:lnTo>
                  <a:lnTo>
                    <a:pt x="138" y="140"/>
                  </a:lnTo>
                  <a:lnTo>
                    <a:pt x="128" y="140"/>
                  </a:lnTo>
                  <a:lnTo>
                    <a:pt x="128" y="140"/>
                  </a:lnTo>
                  <a:lnTo>
                    <a:pt x="114" y="136"/>
                  </a:lnTo>
                  <a:lnTo>
                    <a:pt x="104" y="136"/>
                  </a:lnTo>
                  <a:lnTo>
                    <a:pt x="98" y="138"/>
                  </a:lnTo>
                  <a:lnTo>
                    <a:pt x="94" y="142"/>
                  </a:lnTo>
                  <a:lnTo>
                    <a:pt x="94" y="142"/>
                  </a:lnTo>
                  <a:lnTo>
                    <a:pt x="88" y="150"/>
                  </a:lnTo>
                  <a:lnTo>
                    <a:pt x="80" y="158"/>
                  </a:lnTo>
                  <a:lnTo>
                    <a:pt x="76" y="162"/>
                  </a:lnTo>
                  <a:lnTo>
                    <a:pt x="70" y="162"/>
                  </a:lnTo>
                  <a:lnTo>
                    <a:pt x="64" y="162"/>
                  </a:lnTo>
                  <a:lnTo>
                    <a:pt x="58" y="158"/>
                  </a:lnTo>
                  <a:lnTo>
                    <a:pt x="58" y="158"/>
                  </a:lnTo>
                  <a:lnTo>
                    <a:pt x="46" y="152"/>
                  </a:lnTo>
                  <a:lnTo>
                    <a:pt x="36" y="148"/>
                  </a:lnTo>
                  <a:lnTo>
                    <a:pt x="28" y="144"/>
                  </a:lnTo>
                  <a:lnTo>
                    <a:pt x="20" y="140"/>
                  </a:lnTo>
                  <a:lnTo>
                    <a:pt x="20" y="140"/>
                  </a:lnTo>
                  <a:lnTo>
                    <a:pt x="22" y="136"/>
                  </a:lnTo>
                  <a:lnTo>
                    <a:pt x="20" y="122"/>
                  </a:lnTo>
                  <a:lnTo>
                    <a:pt x="18" y="114"/>
                  </a:lnTo>
                  <a:lnTo>
                    <a:pt x="16" y="106"/>
                  </a:lnTo>
                  <a:lnTo>
                    <a:pt x="12" y="96"/>
                  </a:lnTo>
                  <a:lnTo>
                    <a:pt x="4" y="84"/>
                  </a:lnTo>
                  <a:lnTo>
                    <a:pt x="4" y="84"/>
                  </a:lnTo>
                  <a:lnTo>
                    <a:pt x="0" y="74"/>
                  </a:lnTo>
                  <a:lnTo>
                    <a:pt x="0" y="64"/>
                  </a:lnTo>
                  <a:lnTo>
                    <a:pt x="0" y="58"/>
                  </a:lnTo>
                  <a:lnTo>
                    <a:pt x="4" y="52"/>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39" name="任意多边形 38"/>
            <p:cNvSpPr/>
            <p:nvPr/>
          </p:nvSpPr>
          <p:spPr>
            <a:xfrm>
              <a:off x="12388" y="5330"/>
              <a:ext cx="2732" cy="914"/>
            </a:xfrm>
            <a:custGeom>
              <a:avLst/>
              <a:gdLst/>
              <a:ahLst/>
              <a:cxnLst/>
              <a:rect l="0" t="0" r="0" b="0"/>
              <a:pathLst>
                <a:path w="682" h="228">
                  <a:moveTo>
                    <a:pt x="682" y="70"/>
                  </a:moveTo>
                  <a:lnTo>
                    <a:pt x="672" y="66"/>
                  </a:lnTo>
                  <a:lnTo>
                    <a:pt x="672" y="66"/>
                  </a:lnTo>
                  <a:lnTo>
                    <a:pt x="670" y="60"/>
                  </a:lnTo>
                  <a:lnTo>
                    <a:pt x="666" y="54"/>
                  </a:lnTo>
                  <a:lnTo>
                    <a:pt x="662" y="48"/>
                  </a:lnTo>
                  <a:lnTo>
                    <a:pt x="656" y="46"/>
                  </a:lnTo>
                  <a:lnTo>
                    <a:pt x="648" y="48"/>
                  </a:lnTo>
                  <a:lnTo>
                    <a:pt x="638" y="54"/>
                  </a:lnTo>
                  <a:lnTo>
                    <a:pt x="626" y="68"/>
                  </a:lnTo>
                  <a:lnTo>
                    <a:pt x="626" y="68"/>
                  </a:lnTo>
                  <a:lnTo>
                    <a:pt x="626" y="70"/>
                  </a:lnTo>
                  <a:lnTo>
                    <a:pt x="624" y="74"/>
                  </a:lnTo>
                  <a:lnTo>
                    <a:pt x="620" y="76"/>
                  </a:lnTo>
                  <a:lnTo>
                    <a:pt x="610" y="78"/>
                  </a:lnTo>
                  <a:lnTo>
                    <a:pt x="610" y="78"/>
                  </a:lnTo>
                  <a:lnTo>
                    <a:pt x="598" y="78"/>
                  </a:lnTo>
                  <a:lnTo>
                    <a:pt x="588" y="76"/>
                  </a:lnTo>
                  <a:lnTo>
                    <a:pt x="578" y="72"/>
                  </a:lnTo>
                  <a:lnTo>
                    <a:pt x="578" y="72"/>
                  </a:lnTo>
                  <a:lnTo>
                    <a:pt x="566" y="70"/>
                  </a:lnTo>
                  <a:lnTo>
                    <a:pt x="566" y="70"/>
                  </a:lnTo>
                  <a:lnTo>
                    <a:pt x="552" y="74"/>
                  </a:lnTo>
                  <a:lnTo>
                    <a:pt x="552" y="74"/>
                  </a:lnTo>
                  <a:lnTo>
                    <a:pt x="530" y="70"/>
                  </a:lnTo>
                  <a:lnTo>
                    <a:pt x="530" y="70"/>
                  </a:lnTo>
                  <a:lnTo>
                    <a:pt x="522" y="62"/>
                  </a:lnTo>
                  <a:lnTo>
                    <a:pt x="516" y="56"/>
                  </a:lnTo>
                  <a:lnTo>
                    <a:pt x="510" y="54"/>
                  </a:lnTo>
                  <a:lnTo>
                    <a:pt x="506" y="44"/>
                  </a:lnTo>
                  <a:lnTo>
                    <a:pt x="506" y="44"/>
                  </a:lnTo>
                  <a:lnTo>
                    <a:pt x="502" y="46"/>
                  </a:lnTo>
                  <a:lnTo>
                    <a:pt x="494" y="46"/>
                  </a:lnTo>
                  <a:lnTo>
                    <a:pt x="490" y="44"/>
                  </a:lnTo>
                  <a:lnTo>
                    <a:pt x="484" y="42"/>
                  </a:lnTo>
                  <a:lnTo>
                    <a:pt x="480" y="38"/>
                  </a:lnTo>
                  <a:lnTo>
                    <a:pt x="476" y="34"/>
                  </a:lnTo>
                  <a:lnTo>
                    <a:pt x="476" y="34"/>
                  </a:lnTo>
                  <a:lnTo>
                    <a:pt x="474" y="28"/>
                  </a:lnTo>
                  <a:lnTo>
                    <a:pt x="470" y="26"/>
                  </a:lnTo>
                  <a:lnTo>
                    <a:pt x="466" y="24"/>
                  </a:lnTo>
                  <a:lnTo>
                    <a:pt x="462" y="26"/>
                  </a:lnTo>
                  <a:lnTo>
                    <a:pt x="458" y="28"/>
                  </a:lnTo>
                  <a:lnTo>
                    <a:pt x="454" y="32"/>
                  </a:lnTo>
                  <a:lnTo>
                    <a:pt x="452" y="36"/>
                  </a:lnTo>
                  <a:lnTo>
                    <a:pt x="452" y="40"/>
                  </a:lnTo>
                  <a:lnTo>
                    <a:pt x="452" y="40"/>
                  </a:lnTo>
                  <a:lnTo>
                    <a:pt x="450" y="44"/>
                  </a:lnTo>
                  <a:lnTo>
                    <a:pt x="448" y="46"/>
                  </a:lnTo>
                  <a:lnTo>
                    <a:pt x="442" y="44"/>
                  </a:lnTo>
                  <a:lnTo>
                    <a:pt x="432" y="38"/>
                  </a:lnTo>
                  <a:lnTo>
                    <a:pt x="432" y="38"/>
                  </a:lnTo>
                  <a:lnTo>
                    <a:pt x="430" y="36"/>
                  </a:lnTo>
                  <a:lnTo>
                    <a:pt x="424" y="34"/>
                  </a:lnTo>
                  <a:lnTo>
                    <a:pt x="414" y="32"/>
                  </a:lnTo>
                  <a:lnTo>
                    <a:pt x="408" y="32"/>
                  </a:lnTo>
                  <a:lnTo>
                    <a:pt x="402" y="34"/>
                  </a:lnTo>
                  <a:lnTo>
                    <a:pt x="404" y="14"/>
                  </a:lnTo>
                  <a:lnTo>
                    <a:pt x="404" y="14"/>
                  </a:lnTo>
                  <a:lnTo>
                    <a:pt x="400" y="6"/>
                  </a:lnTo>
                  <a:lnTo>
                    <a:pt x="396" y="4"/>
                  </a:lnTo>
                  <a:lnTo>
                    <a:pt x="394" y="4"/>
                  </a:lnTo>
                  <a:lnTo>
                    <a:pt x="392" y="6"/>
                  </a:lnTo>
                  <a:lnTo>
                    <a:pt x="378" y="48"/>
                  </a:lnTo>
                  <a:lnTo>
                    <a:pt x="378" y="48"/>
                  </a:lnTo>
                  <a:lnTo>
                    <a:pt x="374" y="56"/>
                  </a:lnTo>
                  <a:lnTo>
                    <a:pt x="368" y="64"/>
                  </a:lnTo>
                  <a:lnTo>
                    <a:pt x="358" y="72"/>
                  </a:lnTo>
                  <a:lnTo>
                    <a:pt x="348" y="78"/>
                  </a:lnTo>
                  <a:lnTo>
                    <a:pt x="340" y="80"/>
                  </a:lnTo>
                  <a:lnTo>
                    <a:pt x="334" y="80"/>
                  </a:lnTo>
                  <a:lnTo>
                    <a:pt x="326" y="80"/>
                  </a:lnTo>
                  <a:lnTo>
                    <a:pt x="316" y="76"/>
                  </a:lnTo>
                  <a:lnTo>
                    <a:pt x="308" y="72"/>
                  </a:lnTo>
                  <a:lnTo>
                    <a:pt x="298" y="66"/>
                  </a:lnTo>
                  <a:lnTo>
                    <a:pt x="298" y="66"/>
                  </a:lnTo>
                  <a:lnTo>
                    <a:pt x="296" y="64"/>
                  </a:lnTo>
                  <a:lnTo>
                    <a:pt x="288" y="60"/>
                  </a:lnTo>
                  <a:lnTo>
                    <a:pt x="278" y="56"/>
                  </a:lnTo>
                  <a:lnTo>
                    <a:pt x="270" y="58"/>
                  </a:lnTo>
                  <a:lnTo>
                    <a:pt x="262" y="60"/>
                  </a:lnTo>
                  <a:lnTo>
                    <a:pt x="262" y="60"/>
                  </a:lnTo>
                  <a:lnTo>
                    <a:pt x="258" y="52"/>
                  </a:lnTo>
                  <a:lnTo>
                    <a:pt x="248" y="36"/>
                  </a:lnTo>
                  <a:lnTo>
                    <a:pt x="248" y="36"/>
                  </a:lnTo>
                  <a:lnTo>
                    <a:pt x="234" y="14"/>
                  </a:lnTo>
                  <a:lnTo>
                    <a:pt x="226" y="4"/>
                  </a:lnTo>
                  <a:lnTo>
                    <a:pt x="224" y="2"/>
                  </a:lnTo>
                  <a:lnTo>
                    <a:pt x="222" y="0"/>
                  </a:lnTo>
                  <a:lnTo>
                    <a:pt x="222" y="0"/>
                  </a:lnTo>
                  <a:lnTo>
                    <a:pt x="210" y="20"/>
                  </a:lnTo>
                  <a:lnTo>
                    <a:pt x="200" y="38"/>
                  </a:lnTo>
                  <a:lnTo>
                    <a:pt x="194" y="44"/>
                  </a:lnTo>
                  <a:lnTo>
                    <a:pt x="188" y="50"/>
                  </a:lnTo>
                  <a:lnTo>
                    <a:pt x="188" y="50"/>
                  </a:lnTo>
                  <a:lnTo>
                    <a:pt x="186" y="52"/>
                  </a:lnTo>
                  <a:lnTo>
                    <a:pt x="184" y="58"/>
                  </a:lnTo>
                  <a:lnTo>
                    <a:pt x="184" y="62"/>
                  </a:lnTo>
                  <a:lnTo>
                    <a:pt x="186" y="66"/>
                  </a:lnTo>
                  <a:lnTo>
                    <a:pt x="188" y="72"/>
                  </a:lnTo>
                  <a:lnTo>
                    <a:pt x="194" y="76"/>
                  </a:lnTo>
                  <a:lnTo>
                    <a:pt x="196" y="90"/>
                  </a:lnTo>
                  <a:lnTo>
                    <a:pt x="220" y="118"/>
                  </a:lnTo>
                  <a:lnTo>
                    <a:pt x="216" y="122"/>
                  </a:lnTo>
                  <a:lnTo>
                    <a:pt x="188" y="122"/>
                  </a:lnTo>
                  <a:lnTo>
                    <a:pt x="188" y="122"/>
                  </a:lnTo>
                  <a:lnTo>
                    <a:pt x="186" y="124"/>
                  </a:lnTo>
                  <a:lnTo>
                    <a:pt x="180" y="128"/>
                  </a:lnTo>
                  <a:lnTo>
                    <a:pt x="176" y="130"/>
                  </a:lnTo>
                  <a:lnTo>
                    <a:pt x="172" y="128"/>
                  </a:lnTo>
                  <a:lnTo>
                    <a:pt x="166" y="126"/>
                  </a:lnTo>
                  <a:lnTo>
                    <a:pt x="162" y="120"/>
                  </a:lnTo>
                  <a:lnTo>
                    <a:pt x="162" y="120"/>
                  </a:lnTo>
                  <a:lnTo>
                    <a:pt x="154" y="108"/>
                  </a:lnTo>
                  <a:lnTo>
                    <a:pt x="146" y="100"/>
                  </a:lnTo>
                  <a:lnTo>
                    <a:pt x="144" y="98"/>
                  </a:lnTo>
                  <a:lnTo>
                    <a:pt x="140" y="98"/>
                  </a:lnTo>
                  <a:lnTo>
                    <a:pt x="132" y="100"/>
                  </a:lnTo>
                  <a:lnTo>
                    <a:pt x="132" y="100"/>
                  </a:lnTo>
                  <a:lnTo>
                    <a:pt x="114" y="114"/>
                  </a:lnTo>
                  <a:lnTo>
                    <a:pt x="106" y="122"/>
                  </a:lnTo>
                  <a:lnTo>
                    <a:pt x="100" y="132"/>
                  </a:lnTo>
                  <a:lnTo>
                    <a:pt x="100" y="132"/>
                  </a:lnTo>
                  <a:lnTo>
                    <a:pt x="96" y="146"/>
                  </a:lnTo>
                  <a:lnTo>
                    <a:pt x="96" y="164"/>
                  </a:lnTo>
                  <a:lnTo>
                    <a:pt x="94" y="186"/>
                  </a:lnTo>
                  <a:lnTo>
                    <a:pt x="94" y="186"/>
                  </a:lnTo>
                  <a:lnTo>
                    <a:pt x="90" y="188"/>
                  </a:lnTo>
                  <a:lnTo>
                    <a:pt x="68" y="190"/>
                  </a:lnTo>
                  <a:lnTo>
                    <a:pt x="68" y="190"/>
                  </a:lnTo>
                  <a:lnTo>
                    <a:pt x="56" y="192"/>
                  </a:lnTo>
                  <a:lnTo>
                    <a:pt x="42" y="196"/>
                  </a:lnTo>
                  <a:lnTo>
                    <a:pt x="28" y="204"/>
                  </a:lnTo>
                  <a:lnTo>
                    <a:pt x="28" y="204"/>
                  </a:lnTo>
                  <a:lnTo>
                    <a:pt x="16" y="212"/>
                  </a:lnTo>
                  <a:lnTo>
                    <a:pt x="8" y="220"/>
                  </a:lnTo>
                  <a:lnTo>
                    <a:pt x="0" y="228"/>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40" name="任意多边形 39"/>
            <p:cNvSpPr/>
            <p:nvPr/>
          </p:nvSpPr>
          <p:spPr>
            <a:xfrm>
              <a:off x="13774" y="5346"/>
              <a:ext cx="601" cy="737"/>
            </a:xfrm>
            <a:custGeom>
              <a:avLst/>
              <a:gdLst/>
              <a:ahLst/>
              <a:cxnLst/>
              <a:rect l="0" t="0" r="0" b="0"/>
              <a:pathLst>
                <a:path w="150" h="184">
                  <a:moveTo>
                    <a:pt x="4" y="74"/>
                  </a:moveTo>
                  <a:lnTo>
                    <a:pt x="4" y="74"/>
                  </a:lnTo>
                  <a:lnTo>
                    <a:pt x="10" y="70"/>
                  </a:lnTo>
                  <a:lnTo>
                    <a:pt x="16" y="66"/>
                  </a:lnTo>
                  <a:lnTo>
                    <a:pt x="26" y="56"/>
                  </a:lnTo>
                  <a:lnTo>
                    <a:pt x="30" y="48"/>
                  </a:lnTo>
                  <a:lnTo>
                    <a:pt x="32" y="44"/>
                  </a:lnTo>
                  <a:lnTo>
                    <a:pt x="46" y="2"/>
                  </a:lnTo>
                  <a:lnTo>
                    <a:pt x="46" y="2"/>
                  </a:lnTo>
                  <a:lnTo>
                    <a:pt x="48" y="0"/>
                  </a:lnTo>
                  <a:lnTo>
                    <a:pt x="50" y="0"/>
                  </a:lnTo>
                  <a:lnTo>
                    <a:pt x="54" y="2"/>
                  </a:lnTo>
                  <a:lnTo>
                    <a:pt x="58" y="10"/>
                  </a:lnTo>
                  <a:lnTo>
                    <a:pt x="56" y="30"/>
                  </a:lnTo>
                  <a:lnTo>
                    <a:pt x="56" y="30"/>
                  </a:lnTo>
                  <a:lnTo>
                    <a:pt x="62" y="28"/>
                  </a:lnTo>
                  <a:lnTo>
                    <a:pt x="68" y="26"/>
                  </a:lnTo>
                  <a:lnTo>
                    <a:pt x="78" y="28"/>
                  </a:lnTo>
                  <a:lnTo>
                    <a:pt x="84" y="32"/>
                  </a:lnTo>
                  <a:lnTo>
                    <a:pt x="88" y="34"/>
                  </a:lnTo>
                  <a:lnTo>
                    <a:pt x="88" y="34"/>
                  </a:lnTo>
                  <a:lnTo>
                    <a:pt x="96" y="40"/>
                  </a:lnTo>
                  <a:lnTo>
                    <a:pt x="102" y="42"/>
                  </a:lnTo>
                  <a:lnTo>
                    <a:pt x="106" y="40"/>
                  </a:lnTo>
                  <a:lnTo>
                    <a:pt x="106" y="36"/>
                  </a:lnTo>
                  <a:lnTo>
                    <a:pt x="106" y="36"/>
                  </a:lnTo>
                  <a:lnTo>
                    <a:pt x="108" y="30"/>
                  </a:lnTo>
                  <a:lnTo>
                    <a:pt x="112" y="24"/>
                  </a:lnTo>
                  <a:lnTo>
                    <a:pt x="118" y="20"/>
                  </a:lnTo>
                  <a:lnTo>
                    <a:pt x="124" y="20"/>
                  </a:lnTo>
                  <a:lnTo>
                    <a:pt x="124" y="22"/>
                  </a:lnTo>
                  <a:lnTo>
                    <a:pt x="122" y="48"/>
                  </a:lnTo>
                  <a:lnTo>
                    <a:pt x="122" y="48"/>
                  </a:lnTo>
                  <a:lnTo>
                    <a:pt x="124" y="50"/>
                  </a:lnTo>
                  <a:lnTo>
                    <a:pt x="130" y="54"/>
                  </a:lnTo>
                  <a:lnTo>
                    <a:pt x="132" y="58"/>
                  </a:lnTo>
                  <a:lnTo>
                    <a:pt x="134" y="64"/>
                  </a:lnTo>
                  <a:lnTo>
                    <a:pt x="134" y="72"/>
                  </a:lnTo>
                  <a:lnTo>
                    <a:pt x="134" y="84"/>
                  </a:lnTo>
                  <a:lnTo>
                    <a:pt x="148" y="132"/>
                  </a:lnTo>
                  <a:lnTo>
                    <a:pt x="148" y="132"/>
                  </a:lnTo>
                  <a:lnTo>
                    <a:pt x="150" y="136"/>
                  </a:lnTo>
                  <a:lnTo>
                    <a:pt x="150" y="144"/>
                  </a:lnTo>
                  <a:lnTo>
                    <a:pt x="150" y="144"/>
                  </a:lnTo>
                  <a:lnTo>
                    <a:pt x="150" y="150"/>
                  </a:lnTo>
                  <a:lnTo>
                    <a:pt x="146" y="156"/>
                  </a:lnTo>
                  <a:lnTo>
                    <a:pt x="138" y="160"/>
                  </a:lnTo>
                  <a:lnTo>
                    <a:pt x="128" y="162"/>
                  </a:lnTo>
                  <a:lnTo>
                    <a:pt x="128" y="162"/>
                  </a:lnTo>
                  <a:lnTo>
                    <a:pt x="114" y="158"/>
                  </a:lnTo>
                  <a:lnTo>
                    <a:pt x="104" y="158"/>
                  </a:lnTo>
                  <a:lnTo>
                    <a:pt x="98" y="160"/>
                  </a:lnTo>
                  <a:lnTo>
                    <a:pt x="94" y="162"/>
                  </a:lnTo>
                  <a:lnTo>
                    <a:pt x="94" y="162"/>
                  </a:lnTo>
                  <a:lnTo>
                    <a:pt x="88" y="172"/>
                  </a:lnTo>
                  <a:lnTo>
                    <a:pt x="80" y="180"/>
                  </a:lnTo>
                  <a:lnTo>
                    <a:pt x="76" y="182"/>
                  </a:lnTo>
                  <a:lnTo>
                    <a:pt x="70" y="184"/>
                  </a:lnTo>
                  <a:lnTo>
                    <a:pt x="64" y="184"/>
                  </a:lnTo>
                  <a:lnTo>
                    <a:pt x="58" y="180"/>
                  </a:lnTo>
                  <a:lnTo>
                    <a:pt x="58" y="180"/>
                  </a:lnTo>
                  <a:lnTo>
                    <a:pt x="46" y="172"/>
                  </a:lnTo>
                  <a:lnTo>
                    <a:pt x="36" y="168"/>
                  </a:lnTo>
                  <a:lnTo>
                    <a:pt x="28" y="166"/>
                  </a:lnTo>
                  <a:lnTo>
                    <a:pt x="20" y="162"/>
                  </a:lnTo>
                  <a:lnTo>
                    <a:pt x="20" y="162"/>
                  </a:lnTo>
                  <a:lnTo>
                    <a:pt x="22" y="156"/>
                  </a:lnTo>
                  <a:lnTo>
                    <a:pt x="20" y="144"/>
                  </a:lnTo>
                  <a:lnTo>
                    <a:pt x="20" y="136"/>
                  </a:lnTo>
                  <a:lnTo>
                    <a:pt x="16" y="126"/>
                  </a:lnTo>
                  <a:lnTo>
                    <a:pt x="12" y="116"/>
                  </a:lnTo>
                  <a:lnTo>
                    <a:pt x="4" y="106"/>
                  </a:lnTo>
                  <a:lnTo>
                    <a:pt x="4" y="106"/>
                  </a:lnTo>
                  <a:lnTo>
                    <a:pt x="2" y="96"/>
                  </a:lnTo>
                  <a:lnTo>
                    <a:pt x="0" y="86"/>
                  </a:lnTo>
                  <a:lnTo>
                    <a:pt x="2" y="80"/>
                  </a:lnTo>
                  <a:lnTo>
                    <a:pt x="4" y="74"/>
                  </a:lnTo>
                  <a:lnTo>
                    <a:pt x="4" y="74"/>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41" name="任意多边形 40"/>
            <p:cNvSpPr/>
            <p:nvPr/>
          </p:nvSpPr>
          <p:spPr>
            <a:xfrm>
              <a:off x="11851" y="2749"/>
              <a:ext cx="921" cy="1090"/>
            </a:xfrm>
            <a:custGeom>
              <a:avLst/>
              <a:gdLst/>
              <a:ahLst/>
              <a:cxnLst/>
              <a:rect l="0" t="0" r="0" b="0"/>
              <a:pathLst>
                <a:path w="230" h="272">
                  <a:moveTo>
                    <a:pt x="230" y="0"/>
                  </a:moveTo>
                  <a:lnTo>
                    <a:pt x="230" y="0"/>
                  </a:lnTo>
                  <a:lnTo>
                    <a:pt x="224" y="12"/>
                  </a:lnTo>
                  <a:lnTo>
                    <a:pt x="210" y="42"/>
                  </a:lnTo>
                  <a:lnTo>
                    <a:pt x="200" y="56"/>
                  </a:lnTo>
                  <a:lnTo>
                    <a:pt x="190" y="68"/>
                  </a:lnTo>
                  <a:lnTo>
                    <a:pt x="184" y="72"/>
                  </a:lnTo>
                  <a:lnTo>
                    <a:pt x="178" y="76"/>
                  </a:lnTo>
                  <a:lnTo>
                    <a:pt x="172" y="78"/>
                  </a:lnTo>
                  <a:lnTo>
                    <a:pt x="166" y="76"/>
                  </a:lnTo>
                  <a:lnTo>
                    <a:pt x="166" y="76"/>
                  </a:lnTo>
                  <a:lnTo>
                    <a:pt x="160" y="76"/>
                  </a:lnTo>
                  <a:lnTo>
                    <a:pt x="156" y="78"/>
                  </a:lnTo>
                  <a:lnTo>
                    <a:pt x="148" y="82"/>
                  </a:lnTo>
                  <a:lnTo>
                    <a:pt x="142" y="88"/>
                  </a:lnTo>
                  <a:lnTo>
                    <a:pt x="134" y="98"/>
                  </a:lnTo>
                  <a:lnTo>
                    <a:pt x="126" y="112"/>
                  </a:lnTo>
                  <a:lnTo>
                    <a:pt x="120" y="132"/>
                  </a:lnTo>
                  <a:lnTo>
                    <a:pt x="120" y="132"/>
                  </a:lnTo>
                  <a:lnTo>
                    <a:pt x="120" y="136"/>
                  </a:lnTo>
                  <a:lnTo>
                    <a:pt x="120" y="144"/>
                  </a:lnTo>
                  <a:lnTo>
                    <a:pt x="118" y="148"/>
                  </a:lnTo>
                  <a:lnTo>
                    <a:pt x="114" y="154"/>
                  </a:lnTo>
                  <a:lnTo>
                    <a:pt x="108" y="158"/>
                  </a:lnTo>
                  <a:lnTo>
                    <a:pt x="100" y="164"/>
                  </a:lnTo>
                  <a:lnTo>
                    <a:pt x="100" y="164"/>
                  </a:lnTo>
                  <a:lnTo>
                    <a:pt x="94" y="168"/>
                  </a:lnTo>
                  <a:lnTo>
                    <a:pt x="84" y="176"/>
                  </a:lnTo>
                  <a:lnTo>
                    <a:pt x="78" y="180"/>
                  </a:lnTo>
                  <a:lnTo>
                    <a:pt x="76" y="186"/>
                  </a:lnTo>
                  <a:lnTo>
                    <a:pt x="78" y="192"/>
                  </a:lnTo>
                  <a:lnTo>
                    <a:pt x="82" y="196"/>
                  </a:lnTo>
                  <a:lnTo>
                    <a:pt x="82" y="196"/>
                  </a:lnTo>
                  <a:lnTo>
                    <a:pt x="88" y="200"/>
                  </a:lnTo>
                  <a:lnTo>
                    <a:pt x="92" y="204"/>
                  </a:lnTo>
                  <a:lnTo>
                    <a:pt x="92" y="210"/>
                  </a:lnTo>
                  <a:lnTo>
                    <a:pt x="92" y="214"/>
                  </a:lnTo>
                  <a:lnTo>
                    <a:pt x="86" y="218"/>
                  </a:lnTo>
                  <a:lnTo>
                    <a:pt x="84" y="220"/>
                  </a:lnTo>
                  <a:lnTo>
                    <a:pt x="82" y="220"/>
                  </a:lnTo>
                  <a:lnTo>
                    <a:pt x="82" y="220"/>
                  </a:lnTo>
                  <a:lnTo>
                    <a:pt x="78" y="218"/>
                  </a:lnTo>
                  <a:lnTo>
                    <a:pt x="70" y="218"/>
                  </a:lnTo>
                  <a:lnTo>
                    <a:pt x="64" y="220"/>
                  </a:lnTo>
                  <a:lnTo>
                    <a:pt x="60" y="222"/>
                  </a:lnTo>
                  <a:lnTo>
                    <a:pt x="58" y="224"/>
                  </a:lnTo>
                  <a:lnTo>
                    <a:pt x="56" y="230"/>
                  </a:lnTo>
                  <a:lnTo>
                    <a:pt x="56" y="230"/>
                  </a:lnTo>
                  <a:lnTo>
                    <a:pt x="58" y="252"/>
                  </a:lnTo>
                  <a:lnTo>
                    <a:pt x="60" y="260"/>
                  </a:lnTo>
                  <a:lnTo>
                    <a:pt x="60" y="260"/>
                  </a:lnTo>
                  <a:lnTo>
                    <a:pt x="62" y="262"/>
                  </a:lnTo>
                  <a:lnTo>
                    <a:pt x="62" y="266"/>
                  </a:lnTo>
                  <a:lnTo>
                    <a:pt x="62" y="268"/>
                  </a:lnTo>
                  <a:lnTo>
                    <a:pt x="58" y="268"/>
                  </a:lnTo>
                  <a:lnTo>
                    <a:pt x="46" y="264"/>
                  </a:lnTo>
                  <a:lnTo>
                    <a:pt x="46" y="264"/>
                  </a:lnTo>
                  <a:lnTo>
                    <a:pt x="28" y="264"/>
                  </a:lnTo>
                  <a:lnTo>
                    <a:pt x="12" y="266"/>
                  </a:lnTo>
                  <a:lnTo>
                    <a:pt x="6" y="270"/>
                  </a:lnTo>
                  <a:lnTo>
                    <a:pt x="0" y="272"/>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42" name="任意多边形 41"/>
            <p:cNvSpPr/>
            <p:nvPr/>
          </p:nvSpPr>
          <p:spPr>
            <a:xfrm>
              <a:off x="11298" y="4417"/>
              <a:ext cx="272" cy="1924"/>
            </a:xfrm>
            <a:custGeom>
              <a:avLst/>
              <a:gdLst/>
              <a:ahLst/>
              <a:cxnLst/>
              <a:rect l="0" t="0" r="0" b="0"/>
              <a:pathLst>
                <a:path w="68" h="480">
                  <a:moveTo>
                    <a:pt x="68" y="466"/>
                  </a:moveTo>
                  <a:lnTo>
                    <a:pt x="68" y="466"/>
                  </a:lnTo>
                  <a:lnTo>
                    <a:pt x="60" y="466"/>
                  </a:lnTo>
                  <a:lnTo>
                    <a:pt x="50" y="470"/>
                  </a:lnTo>
                  <a:lnTo>
                    <a:pt x="38" y="478"/>
                  </a:lnTo>
                  <a:lnTo>
                    <a:pt x="38" y="478"/>
                  </a:lnTo>
                  <a:lnTo>
                    <a:pt x="32" y="480"/>
                  </a:lnTo>
                  <a:lnTo>
                    <a:pt x="18" y="480"/>
                  </a:lnTo>
                  <a:lnTo>
                    <a:pt x="12" y="478"/>
                  </a:lnTo>
                  <a:lnTo>
                    <a:pt x="6" y="474"/>
                  </a:lnTo>
                  <a:lnTo>
                    <a:pt x="4" y="468"/>
                  </a:lnTo>
                  <a:lnTo>
                    <a:pt x="4" y="456"/>
                  </a:lnTo>
                  <a:lnTo>
                    <a:pt x="4" y="456"/>
                  </a:lnTo>
                  <a:lnTo>
                    <a:pt x="8" y="454"/>
                  </a:lnTo>
                  <a:lnTo>
                    <a:pt x="12" y="444"/>
                  </a:lnTo>
                  <a:lnTo>
                    <a:pt x="12" y="438"/>
                  </a:lnTo>
                  <a:lnTo>
                    <a:pt x="14" y="432"/>
                  </a:lnTo>
                  <a:lnTo>
                    <a:pt x="12" y="424"/>
                  </a:lnTo>
                  <a:lnTo>
                    <a:pt x="6" y="416"/>
                  </a:lnTo>
                  <a:lnTo>
                    <a:pt x="6" y="416"/>
                  </a:lnTo>
                  <a:lnTo>
                    <a:pt x="2" y="408"/>
                  </a:lnTo>
                  <a:lnTo>
                    <a:pt x="0" y="400"/>
                  </a:lnTo>
                  <a:lnTo>
                    <a:pt x="2" y="394"/>
                  </a:lnTo>
                  <a:lnTo>
                    <a:pt x="2" y="390"/>
                  </a:lnTo>
                  <a:lnTo>
                    <a:pt x="8" y="384"/>
                  </a:lnTo>
                  <a:lnTo>
                    <a:pt x="12" y="380"/>
                  </a:lnTo>
                  <a:lnTo>
                    <a:pt x="12" y="380"/>
                  </a:lnTo>
                  <a:lnTo>
                    <a:pt x="14" y="380"/>
                  </a:lnTo>
                  <a:lnTo>
                    <a:pt x="20" y="374"/>
                  </a:lnTo>
                  <a:lnTo>
                    <a:pt x="22" y="368"/>
                  </a:lnTo>
                  <a:lnTo>
                    <a:pt x="24" y="360"/>
                  </a:lnTo>
                  <a:lnTo>
                    <a:pt x="24" y="352"/>
                  </a:lnTo>
                  <a:lnTo>
                    <a:pt x="24" y="338"/>
                  </a:lnTo>
                  <a:lnTo>
                    <a:pt x="24" y="338"/>
                  </a:lnTo>
                  <a:lnTo>
                    <a:pt x="22" y="326"/>
                  </a:lnTo>
                  <a:lnTo>
                    <a:pt x="22" y="316"/>
                  </a:lnTo>
                  <a:lnTo>
                    <a:pt x="22" y="308"/>
                  </a:lnTo>
                  <a:lnTo>
                    <a:pt x="24" y="300"/>
                  </a:lnTo>
                  <a:lnTo>
                    <a:pt x="28" y="296"/>
                  </a:lnTo>
                  <a:lnTo>
                    <a:pt x="32" y="292"/>
                  </a:lnTo>
                  <a:lnTo>
                    <a:pt x="38" y="288"/>
                  </a:lnTo>
                  <a:lnTo>
                    <a:pt x="38" y="288"/>
                  </a:lnTo>
                  <a:lnTo>
                    <a:pt x="44" y="284"/>
                  </a:lnTo>
                  <a:lnTo>
                    <a:pt x="50" y="274"/>
                  </a:lnTo>
                  <a:lnTo>
                    <a:pt x="52" y="260"/>
                  </a:lnTo>
                  <a:lnTo>
                    <a:pt x="52" y="240"/>
                  </a:lnTo>
                  <a:lnTo>
                    <a:pt x="52" y="240"/>
                  </a:lnTo>
                  <a:lnTo>
                    <a:pt x="52" y="222"/>
                  </a:lnTo>
                  <a:lnTo>
                    <a:pt x="48" y="210"/>
                  </a:lnTo>
                  <a:lnTo>
                    <a:pt x="46" y="206"/>
                  </a:lnTo>
                  <a:lnTo>
                    <a:pt x="40" y="202"/>
                  </a:lnTo>
                  <a:lnTo>
                    <a:pt x="34" y="200"/>
                  </a:lnTo>
                  <a:lnTo>
                    <a:pt x="26" y="200"/>
                  </a:lnTo>
                  <a:lnTo>
                    <a:pt x="26" y="200"/>
                  </a:lnTo>
                  <a:lnTo>
                    <a:pt x="24" y="200"/>
                  </a:lnTo>
                  <a:lnTo>
                    <a:pt x="22" y="200"/>
                  </a:lnTo>
                  <a:lnTo>
                    <a:pt x="22" y="198"/>
                  </a:lnTo>
                  <a:lnTo>
                    <a:pt x="22" y="194"/>
                  </a:lnTo>
                  <a:lnTo>
                    <a:pt x="22" y="190"/>
                  </a:lnTo>
                  <a:lnTo>
                    <a:pt x="32" y="172"/>
                  </a:lnTo>
                  <a:lnTo>
                    <a:pt x="32" y="172"/>
                  </a:lnTo>
                  <a:lnTo>
                    <a:pt x="52" y="142"/>
                  </a:lnTo>
                  <a:lnTo>
                    <a:pt x="56" y="132"/>
                  </a:lnTo>
                  <a:lnTo>
                    <a:pt x="56" y="118"/>
                  </a:lnTo>
                  <a:lnTo>
                    <a:pt x="56" y="118"/>
                  </a:lnTo>
                  <a:lnTo>
                    <a:pt x="58" y="102"/>
                  </a:lnTo>
                  <a:lnTo>
                    <a:pt x="62" y="90"/>
                  </a:lnTo>
                  <a:lnTo>
                    <a:pt x="68" y="78"/>
                  </a:lnTo>
                  <a:lnTo>
                    <a:pt x="66" y="72"/>
                  </a:lnTo>
                  <a:lnTo>
                    <a:pt x="66" y="72"/>
                  </a:lnTo>
                  <a:lnTo>
                    <a:pt x="66" y="68"/>
                  </a:lnTo>
                  <a:lnTo>
                    <a:pt x="62" y="58"/>
                  </a:lnTo>
                  <a:lnTo>
                    <a:pt x="54" y="42"/>
                  </a:lnTo>
                  <a:lnTo>
                    <a:pt x="48" y="36"/>
                  </a:lnTo>
                  <a:lnTo>
                    <a:pt x="42" y="28"/>
                  </a:lnTo>
                  <a:lnTo>
                    <a:pt x="42" y="28"/>
                  </a:lnTo>
                  <a:lnTo>
                    <a:pt x="40" y="18"/>
                  </a:lnTo>
                  <a:lnTo>
                    <a:pt x="42" y="0"/>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43" name="任意多边形 42"/>
            <p:cNvSpPr/>
            <p:nvPr/>
          </p:nvSpPr>
          <p:spPr>
            <a:xfrm>
              <a:off x="9166" y="4392"/>
              <a:ext cx="2516" cy="3030"/>
            </a:xfrm>
            <a:custGeom>
              <a:avLst/>
              <a:gdLst/>
              <a:ahLst/>
              <a:cxnLst/>
              <a:rect l="0" t="0" r="0" b="0"/>
              <a:pathLst>
                <a:path w="628" h="756">
                  <a:moveTo>
                    <a:pt x="610" y="522"/>
                  </a:moveTo>
                  <a:lnTo>
                    <a:pt x="610" y="522"/>
                  </a:lnTo>
                  <a:lnTo>
                    <a:pt x="602" y="512"/>
                  </a:lnTo>
                  <a:lnTo>
                    <a:pt x="596" y="502"/>
                  </a:lnTo>
                  <a:lnTo>
                    <a:pt x="596" y="494"/>
                  </a:lnTo>
                  <a:lnTo>
                    <a:pt x="596" y="490"/>
                  </a:lnTo>
                  <a:lnTo>
                    <a:pt x="598" y="488"/>
                  </a:lnTo>
                  <a:lnTo>
                    <a:pt x="598" y="488"/>
                  </a:lnTo>
                  <a:lnTo>
                    <a:pt x="600" y="484"/>
                  </a:lnTo>
                  <a:lnTo>
                    <a:pt x="602" y="482"/>
                  </a:lnTo>
                  <a:lnTo>
                    <a:pt x="600" y="472"/>
                  </a:lnTo>
                  <a:lnTo>
                    <a:pt x="600" y="472"/>
                  </a:lnTo>
                  <a:lnTo>
                    <a:pt x="592" y="474"/>
                  </a:lnTo>
                  <a:lnTo>
                    <a:pt x="582" y="476"/>
                  </a:lnTo>
                  <a:lnTo>
                    <a:pt x="570" y="484"/>
                  </a:lnTo>
                  <a:lnTo>
                    <a:pt x="570" y="484"/>
                  </a:lnTo>
                  <a:lnTo>
                    <a:pt x="564" y="486"/>
                  </a:lnTo>
                  <a:lnTo>
                    <a:pt x="550" y="486"/>
                  </a:lnTo>
                  <a:lnTo>
                    <a:pt x="544" y="484"/>
                  </a:lnTo>
                  <a:lnTo>
                    <a:pt x="538" y="480"/>
                  </a:lnTo>
                  <a:lnTo>
                    <a:pt x="536" y="474"/>
                  </a:lnTo>
                  <a:lnTo>
                    <a:pt x="538" y="464"/>
                  </a:lnTo>
                  <a:lnTo>
                    <a:pt x="538" y="464"/>
                  </a:lnTo>
                  <a:lnTo>
                    <a:pt x="540" y="460"/>
                  </a:lnTo>
                  <a:lnTo>
                    <a:pt x="544" y="452"/>
                  </a:lnTo>
                  <a:lnTo>
                    <a:pt x="546" y="444"/>
                  </a:lnTo>
                  <a:lnTo>
                    <a:pt x="546" y="438"/>
                  </a:lnTo>
                  <a:lnTo>
                    <a:pt x="544" y="430"/>
                  </a:lnTo>
                  <a:lnTo>
                    <a:pt x="538" y="422"/>
                  </a:lnTo>
                  <a:lnTo>
                    <a:pt x="538" y="422"/>
                  </a:lnTo>
                  <a:lnTo>
                    <a:pt x="534" y="414"/>
                  </a:lnTo>
                  <a:lnTo>
                    <a:pt x="532" y="408"/>
                  </a:lnTo>
                  <a:lnTo>
                    <a:pt x="534" y="402"/>
                  </a:lnTo>
                  <a:lnTo>
                    <a:pt x="536" y="396"/>
                  </a:lnTo>
                  <a:lnTo>
                    <a:pt x="540" y="390"/>
                  </a:lnTo>
                  <a:lnTo>
                    <a:pt x="544" y="388"/>
                  </a:lnTo>
                  <a:lnTo>
                    <a:pt x="544" y="388"/>
                  </a:lnTo>
                  <a:lnTo>
                    <a:pt x="546" y="386"/>
                  </a:lnTo>
                  <a:lnTo>
                    <a:pt x="552" y="380"/>
                  </a:lnTo>
                  <a:lnTo>
                    <a:pt x="554" y="374"/>
                  </a:lnTo>
                  <a:lnTo>
                    <a:pt x="556" y="368"/>
                  </a:lnTo>
                  <a:lnTo>
                    <a:pt x="558" y="358"/>
                  </a:lnTo>
                  <a:lnTo>
                    <a:pt x="556" y="344"/>
                  </a:lnTo>
                  <a:lnTo>
                    <a:pt x="556" y="344"/>
                  </a:lnTo>
                  <a:lnTo>
                    <a:pt x="554" y="332"/>
                  </a:lnTo>
                  <a:lnTo>
                    <a:pt x="554" y="322"/>
                  </a:lnTo>
                  <a:lnTo>
                    <a:pt x="556" y="314"/>
                  </a:lnTo>
                  <a:lnTo>
                    <a:pt x="558" y="308"/>
                  </a:lnTo>
                  <a:lnTo>
                    <a:pt x="560" y="302"/>
                  </a:lnTo>
                  <a:lnTo>
                    <a:pt x="564" y="300"/>
                  </a:lnTo>
                  <a:lnTo>
                    <a:pt x="570" y="296"/>
                  </a:lnTo>
                  <a:lnTo>
                    <a:pt x="570" y="296"/>
                  </a:lnTo>
                  <a:lnTo>
                    <a:pt x="578" y="290"/>
                  </a:lnTo>
                  <a:lnTo>
                    <a:pt x="582" y="280"/>
                  </a:lnTo>
                  <a:lnTo>
                    <a:pt x="584" y="266"/>
                  </a:lnTo>
                  <a:lnTo>
                    <a:pt x="584" y="248"/>
                  </a:lnTo>
                  <a:lnTo>
                    <a:pt x="584" y="248"/>
                  </a:lnTo>
                  <a:lnTo>
                    <a:pt x="584" y="228"/>
                  </a:lnTo>
                  <a:lnTo>
                    <a:pt x="580" y="216"/>
                  </a:lnTo>
                  <a:lnTo>
                    <a:pt x="578" y="212"/>
                  </a:lnTo>
                  <a:lnTo>
                    <a:pt x="574" y="208"/>
                  </a:lnTo>
                  <a:lnTo>
                    <a:pt x="566" y="206"/>
                  </a:lnTo>
                  <a:lnTo>
                    <a:pt x="558" y="206"/>
                  </a:lnTo>
                  <a:lnTo>
                    <a:pt x="558" y="206"/>
                  </a:lnTo>
                  <a:lnTo>
                    <a:pt x="556" y="206"/>
                  </a:lnTo>
                  <a:lnTo>
                    <a:pt x="554" y="206"/>
                  </a:lnTo>
                  <a:lnTo>
                    <a:pt x="554" y="204"/>
                  </a:lnTo>
                  <a:lnTo>
                    <a:pt x="554" y="202"/>
                  </a:lnTo>
                  <a:lnTo>
                    <a:pt x="554" y="196"/>
                  </a:lnTo>
                  <a:lnTo>
                    <a:pt x="564" y="178"/>
                  </a:lnTo>
                  <a:lnTo>
                    <a:pt x="564" y="178"/>
                  </a:lnTo>
                  <a:lnTo>
                    <a:pt x="584" y="148"/>
                  </a:lnTo>
                  <a:lnTo>
                    <a:pt x="588" y="138"/>
                  </a:lnTo>
                  <a:lnTo>
                    <a:pt x="588" y="126"/>
                  </a:lnTo>
                  <a:lnTo>
                    <a:pt x="588" y="126"/>
                  </a:lnTo>
                  <a:lnTo>
                    <a:pt x="590" y="108"/>
                  </a:lnTo>
                  <a:lnTo>
                    <a:pt x="594" y="96"/>
                  </a:lnTo>
                  <a:lnTo>
                    <a:pt x="600" y="84"/>
                  </a:lnTo>
                  <a:lnTo>
                    <a:pt x="600" y="80"/>
                  </a:lnTo>
                  <a:lnTo>
                    <a:pt x="600" y="80"/>
                  </a:lnTo>
                  <a:lnTo>
                    <a:pt x="598" y="74"/>
                  </a:lnTo>
                  <a:lnTo>
                    <a:pt x="594" y="64"/>
                  </a:lnTo>
                  <a:lnTo>
                    <a:pt x="586" y="50"/>
                  </a:lnTo>
                  <a:lnTo>
                    <a:pt x="580" y="42"/>
                  </a:lnTo>
                  <a:lnTo>
                    <a:pt x="574" y="36"/>
                  </a:lnTo>
                  <a:lnTo>
                    <a:pt x="574" y="36"/>
                  </a:lnTo>
                  <a:lnTo>
                    <a:pt x="572" y="24"/>
                  </a:lnTo>
                  <a:lnTo>
                    <a:pt x="574" y="6"/>
                  </a:lnTo>
                  <a:lnTo>
                    <a:pt x="574" y="6"/>
                  </a:lnTo>
                  <a:lnTo>
                    <a:pt x="574" y="6"/>
                  </a:lnTo>
                  <a:lnTo>
                    <a:pt x="568" y="2"/>
                  </a:lnTo>
                  <a:lnTo>
                    <a:pt x="568" y="2"/>
                  </a:lnTo>
                  <a:lnTo>
                    <a:pt x="562" y="0"/>
                  </a:lnTo>
                  <a:lnTo>
                    <a:pt x="558" y="0"/>
                  </a:lnTo>
                  <a:lnTo>
                    <a:pt x="550" y="2"/>
                  </a:lnTo>
                  <a:lnTo>
                    <a:pt x="540" y="6"/>
                  </a:lnTo>
                  <a:lnTo>
                    <a:pt x="530" y="12"/>
                  </a:lnTo>
                  <a:lnTo>
                    <a:pt x="516" y="22"/>
                  </a:lnTo>
                  <a:lnTo>
                    <a:pt x="502" y="38"/>
                  </a:lnTo>
                  <a:lnTo>
                    <a:pt x="502" y="38"/>
                  </a:lnTo>
                  <a:lnTo>
                    <a:pt x="506" y="66"/>
                  </a:lnTo>
                  <a:lnTo>
                    <a:pt x="506" y="66"/>
                  </a:lnTo>
                  <a:lnTo>
                    <a:pt x="510" y="74"/>
                  </a:lnTo>
                  <a:lnTo>
                    <a:pt x="512" y="80"/>
                  </a:lnTo>
                  <a:lnTo>
                    <a:pt x="512" y="84"/>
                  </a:lnTo>
                  <a:lnTo>
                    <a:pt x="510" y="88"/>
                  </a:lnTo>
                  <a:lnTo>
                    <a:pt x="506" y="90"/>
                  </a:lnTo>
                  <a:lnTo>
                    <a:pt x="504" y="92"/>
                  </a:lnTo>
                  <a:lnTo>
                    <a:pt x="504" y="92"/>
                  </a:lnTo>
                  <a:lnTo>
                    <a:pt x="498" y="98"/>
                  </a:lnTo>
                  <a:lnTo>
                    <a:pt x="494" y="106"/>
                  </a:lnTo>
                  <a:lnTo>
                    <a:pt x="494" y="112"/>
                  </a:lnTo>
                  <a:lnTo>
                    <a:pt x="496" y="120"/>
                  </a:lnTo>
                  <a:lnTo>
                    <a:pt x="500" y="132"/>
                  </a:lnTo>
                  <a:lnTo>
                    <a:pt x="504" y="136"/>
                  </a:lnTo>
                  <a:lnTo>
                    <a:pt x="508" y="148"/>
                  </a:lnTo>
                  <a:lnTo>
                    <a:pt x="500" y="178"/>
                  </a:lnTo>
                  <a:lnTo>
                    <a:pt x="500" y="178"/>
                  </a:lnTo>
                  <a:lnTo>
                    <a:pt x="492" y="184"/>
                  </a:lnTo>
                  <a:lnTo>
                    <a:pt x="482" y="190"/>
                  </a:lnTo>
                  <a:lnTo>
                    <a:pt x="470" y="196"/>
                  </a:lnTo>
                  <a:lnTo>
                    <a:pt x="470" y="196"/>
                  </a:lnTo>
                  <a:lnTo>
                    <a:pt x="470" y="190"/>
                  </a:lnTo>
                  <a:lnTo>
                    <a:pt x="466" y="184"/>
                  </a:lnTo>
                  <a:lnTo>
                    <a:pt x="460" y="176"/>
                  </a:lnTo>
                  <a:lnTo>
                    <a:pt x="448" y="180"/>
                  </a:lnTo>
                  <a:lnTo>
                    <a:pt x="432" y="170"/>
                  </a:lnTo>
                  <a:lnTo>
                    <a:pt x="432" y="170"/>
                  </a:lnTo>
                  <a:lnTo>
                    <a:pt x="418" y="172"/>
                  </a:lnTo>
                  <a:lnTo>
                    <a:pt x="406" y="178"/>
                  </a:lnTo>
                  <a:lnTo>
                    <a:pt x="392" y="188"/>
                  </a:lnTo>
                  <a:lnTo>
                    <a:pt x="382" y="198"/>
                  </a:lnTo>
                  <a:lnTo>
                    <a:pt x="364" y="216"/>
                  </a:lnTo>
                  <a:lnTo>
                    <a:pt x="358" y="224"/>
                  </a:lnTo>
                  <a:lnTo>
                    <a:pt x="358" y="224"/>
                  </a:lnTo>
                  <a:lnTo>
                    <a:pt x="350" y="240"/>
                  </a:lnTo>
                  <a:lnTo>
                    <a:pt x="344" y="248"/>
                  </a:lnTo>
                  <a:lnTo>
                    <a:pt x="338" y="252"/>
                  </a:lnTo>
                  <a:lnTo>
                    <a:pt x="334" y="252"/>
                  </a:lnTo>
                  <a:lnTo>
                    <a:pt x="330" y="250"/>
                  </a:lnTo>
                  <a:lnTo>
                    <a:pt x="328" y="246"/>
                  </a:lnTo>
                  <a:lnTo>
                    <a:pt x="326" y="242"/>
                  </a:lnTo>
                  <a:lnTo>
                    <a:pt x="326" y="242"/>
                  </a:lnTo>
                  <a:lnTo>
                    <a:pt x="316" y="252"/>
                  </a:lnTo>
                  <a:lnTo>
                    <a:pt x="302" y="268"/>
                  </a:lnTo>
                  <a:lnTo>
                    <a:pt x="288" y="286"/>
                  </a:lnTo>
                  <a:lnTo>
                    <a:pt x="288" y="286"/>
                  </a:lnTo>
                  <a:lnTo>
                    <a:pt x="280" y="302"/>
                  </a:lnTo>
                  <a:lnTo>
                    <a:pt x="278" y="304"/>
                  </a:lnTo>
                  <a:lnTo>
                    <a:pt x="276" y="304"/>
                  </a:lnTo>
                  <a:lnTo>
                    <a:pt x="274" y="294"/>
                  </a:lnTo>
                  <a:lnTo>
                    <a:pt x="274" y="280"/>
                  </a:lnTo>
                  <a:lnTo>
                    <a:pt x="274" y="280"/>
                  </a:lnTo>
                  <a:lnTo>
                    <a:pt x="272" y="274"/>
                  </a:lnTo>
                  <a:lnTo>
                    <a:pt x="268" y="268"/>
                  </a:lnTo>
                  <a:lnTo>
                    <a:pt x="264" y="262"/>
                  </a:lnTo>
                  <a:lnTo>
                    <a:pt x="258" y="260"/>
                  </a:lnTo>
                  <a:lnTo>
                    <a:pt x="252" y="258"/>
                  </a:lnTo>
                  <a:lnTo>
                    <a:pt x="248" y="258"/>
                  </a:lnTo>
                  <a:lnTo>
                    <a:pt x="244" y="262"/>
                  </a:lnTo>
                  <a:lnTo>
                    <a:pt x="242" y="266"/>
                  </a:lnTo>
                  <a:lnTo>
                    <a:pt x="242" y="266"/>
                  </a:lnTo>
                  <a:lnTo>
                    <a:pt x="240" y="276"/>
                  </a:lnTo>
                  <a:lnTo>
                    <a:pt x="238" y="280"/>
                  </a:lnTo>
                  <a:lnTo>
                    <a:pt x="236" y="282"/>
                  </a:lnTo>
                  <a:lnTo>
                    <a:pt x="228" y="286"/>
                  </a:lnTo>
                  <a:lnTo>
                    <a:pt x="218" y="286"/>
                  </a:lnTo>
                  <a:lnTo>
                    <a:pt x="218" y="286"/>
                  </a:lnTo>
                  <a:lnTo>
                    <a:pt x="214" y="286"/>
                  </a:lnTo>
                  <a:lnTo>
                    <a:pt x="210" y="284"/>
                  </a:lnTo>
                  <a:lnTo>
                    <a:pt x="206" y="280"/>
                  </a:lnTo>
                  <a:lnTo>
                    <a:pt x="206" y="276"/>
                  </a:lnTo>
                  <a:lnTo>
                    <a:pt x="206" y="274"/>
                  </a:lnTo>
                  <a:lnTo>
                    <a:pt x="214" y="256"/>
                  </a:lnTo>
                  <a:lnTo>
                    <a:pt x="188" y="250"/>
                  </a:lnTo>
                  <a:lnTo>
                    <a:pt x="188" y="250"/>
                  </a:lnTo>
                  <a:lnTo>
                    <a:pt x="180" y="252"/>
                  </a:lnTo>
                  <a:lnTo>
                    <a:pt x="172" y="256"/>
                  </a:lnTo>
                  <a:lnTo>
                    <a:pt x="164" y="264"/>
                  </a:lnTo>
                  <a:lnTo>
                    <a:pt x="158" y="272"/>
                  </a:lnTo>
                  <a:lnTo>
                    <a:pt x="148" y="288"/>
                  </a:lnTo>
                  <a:lnTo>
                    <a:pt x="144" y="296"/>
                  </a:lnTo>
                  <a:lnTo>
                    <a:pt x="116" y="294"/>
                  </a:lnTo>
                  <a:lnTo>
                    <a:pt x="116" y="294"/>
                  </a:lnTo>
                  <a:lnTo>
                    <a:pt x="110" y="298"/>
                  </a:lnTo>
                  <a:lnTo>
                    <a:pt x="106" y="298"/>
                  </a:lnTo>
                  <a:lnTo>
                    <a:pt x="102" y="296"/>
                  </a:lnTo>
                  <a:lnTo>
                    <a:pt x="98" y="292"/>
                  </a:lnTo>
                  <a:lnTo>
                    <a:pt x="94" y="286"/>
                  </a:lnTo>
                  <a:lnTo>
                    <a:pt x="92" y="282"/>
                  </a:lnTo>
                  <a:lnTo>
                    <a:pt x="92" y="282"/>
                  </a:lnTo>
                  <a:lnTo>
                    <a:pt x="90" y="278"/>
                  </a:lnTo>
                  <a:lnTo>
                    <a:pt x="82" y="274"/>
                  </a:lnTo>
                  <a:lnTo>
                    <a:pt x="78" y="272"/>
                  </a:lnTo>
                  <a:lnTo>
                    <a:pt x="76" y="274"/>
                  </a:lnTo>
                  <a:lnTo>
                    <a:pt x="74" y="278"/>
                  </a:lnTo>
                  <a:lnTo>
                    <a:pt x="76" y="284"/>
                  </a:lnTo>
                  <a:lnTo>
                    <a:pt x="76" y="284"/>
                  </a:lnTo>
                  <a:lnTo>
                    <a:pt x="76" y="294"/>
                  </a:lnTo>
                  <a:lnTo>
                    <a:pt x="74" y="298"/>
                  </a:lnTo>
                  <a:lnTo>
                    <a:pt x="72" y="302"/>
                  </a:lnTo>
                  <a:lnTo>
                    <a:pt x="70" y="304"/>
                  </a:lnTo>
                  <a:lnTo>
                    <a:pt x="62" y="306"/>
                  </a:lnTo>
                  <a:lnTo>
                    <a:pt x="60" y="306"/>
                  </a:lnTo>
                  <a:lnTo>
                    <a:pt x="60" y="306"/>
                  </a:lnTo>
                  <a:lnTo>
                    <a:pt x="42" y="300"/>
                  </a:lnTo>
                  <a:lnTo>
                    <a:pt x="30" y="300"/>
                  </a:lnTo>
                  <a:lnTo>
                    <a:pt x="26" y="300"/>
                  </a:lnTo>
                  <a:lnTo>
                    <a:pt x="26" y="302"/>
                  </a:lnTo>
                  <a:lnTo>
                    <a:pt x="26" y="302"/>
                  </a:lnTo>
                  <a:lnTo>
                    <a:pt x="26" y="304"/>
                  </a:lnTo>
                  <a:lnTo>
                    <a:pt x="24" y="312"/>
                  </a:lnTo>
                  <a:lnTo>
                    <a:pt x="20" y="322"/>
                  </a:lnTo>
                  <a:lnTo>
                    <a:pt x="16" y="328"/>
                  </a:lnTo>
                  <a:lnTo>
                    <a:pt x="12" y="332"/>
                  </a:lnTo>
                  <a:lnTo>
                    <a:pt x="12" y="332"/>
                  </a:lnTo>
                  <a:lnTo>
                    <a:pt x="8" y="336"/>
                  </a:lnTo>
                  <a:lnTo>
                    <a:pt x="6" y="340"/>
                  </a:lnTo>
                  <a:lnTo>
                    <a:pt x="4" y="342"/>
                  </a:lnTo>
                  <a:lnTo>
                    <a:pt x="6" y="344"/>
                  </a:lnTo>
                  <a:lnTo>
                    <a:pt x="8" y="348"/>
                  </a:lnTo>
                  <a:lnTo>
                    <a:pt x="10" y="348"/>
                  </a:lnTo>
                  <a:lnTo>
                    <a:pt x="10" y="348"/>
                  </a:lnTo>
                  <a:lnTo>
                    <a:pt x="18" y="354"/>
                  </a:lnTo>
                  <a:lnTo>
                    <a:pt x="26" y="358"/>
                  </a:lnTo>
                  <a:lnTo>
                    <a:pt x="38" y="372"/>
                  </a:lnTo>
                  <a:lnTo>
                    <a:pt x="50" y="388"/>
                  </a:lnTo>
                  <a:lnTo>
                    <a:pt x="48" y="430"/>
                  </a:lnTo>
                  <a:lnTo>
                    <a:pt x="48" y="430"/>
                  </a:lnTo>
                  <a:lnTo>
                    <a:pt x="42" y="436"/>
                  </a:lnTo>
                  <a:lnTo>
                    <a:pt x="38" y="442"/>
                  </a:lnTo>
                  <a:lnTo>
                    <a:pt x="38" y="446"/>
                  </a:lnTo>
                  <a:lnTo>
                    <a:pt x="36" y="450"/>
                  </a:lnTo>
                  <a:lnTo>
                    <a:pt x="40" y="454"/>
                  </a:lnTo>
                  <a:lnTo>
                    <a:pt x="40" y="456"/>
                  </a:lnTo>
                  <a:lnTo>
                    <a:pt x="40" y="456"/>
                  </a:lnTo>
                  <a:lnTo>
                    <a:pt x="44" y="498"/>
                  </a:lnTo>
                  <a:lnTo>
                    <a:pt x="44" y="498"/>
                  </a:lnTo>
                  <a:lnTo>
                    <a:pt x="42" y="510"/>
                  </a:lnTo>
                  <a:lnTo>
                    <a:pt x="42" y="516"/>
                  </a:lnTo>
                  <a:lnTo>
                    <a:pt x="42" y="516"/>
                  </a:lnTo>
                  <a:lnTo>
                    <a:pt x="34" y="516"/>
                  </a:lnTo>
                  <a:lnTo>
                    <a:pt x="14" y="518"/>
                  </a:lnTo>
                  <a:lnTo>
                    <a:pt x="14" y="518"/>
                  </a:lnTo>
                  <a:lnTo>
                    <a:pt x="6" y="516"/>
                  </a:lnTo>
                  <a:lnTo>
                    <a:pt x="2" y="518"/>
                  </a:lnTo>
                  <a:lnTo>
                    <a:pt x="0" y="520"/>
                  </a:lnTo>
                  <a:lnTo>
                    <a:pt x="0" y="520"/>
                  </a:lnTo>
                  <a:lnTo>
                    <a:pt x="6" y="538"/>
                  </a:lnTo>
                  <a:lnTo>
                    <a:pt x="14" y="550"/>
                  </a:lnTo>
                  <a:lnTo>
                    <a:pt x="20" y="560"/>
                  </a:lnTo>
                  <a:lnTo>
                    <a:pt x="28" y="566"/>
                  </a:lnTo>
                  <a:lnTo>
                    <a:pt x="32" y="568"/>
                  </a:lnTo>
                  <a:lnTo>
                    <a:pt x="38" y="568"/>
                  </a:lnTo>
                  <a:lnTo>
                    <a:pt x="40" y="568"/>
                  </a:lnTo>
                  <a:lnTo>
                    <a:pt x="42" y="566"/>
                  </a:lnTo>
                  <a:lnTo>
                    <a:pt x="42" y="566"/>
                  </a:lnTo>
                  <a:lnTo>
                    <a:pt x="44" y="554"/>
                  </a:lnTo>
                  <a:lnTo>
                    <a:pt x="50" y="536"/>
                  </a:lnTo>
                  <a:lnTo>
                    <a:pt x="50" y="536"/>
                  </a:lnTo>
                  <a:lnTo>
                    <a:pt x="54" y="532"/>
                  </a:lnTo>
                  <a:lnTo>
                    <a:pt x="58" y="528"/>
                  </a:lnTo>
                  <a:lnTo>
                    <a:pt x="62" y="526"/>
                  </a:lnTo>
                  <a:lnTo>
                    <a:pt x="68" y="524"/>
                  </a:lnTo>
                  <a:lnTo>
                    <a:pt x="72" y="526"/>
                  </a:lnTo>
                  <a:lnTo>
                    <a:pt x="76" y="530"/>
                  </a:lnTo>
                  <a:lnTo>
                    <a:pt x="78" y="538"/>
                  </a:lnTo>
                  <a:lnTo>
                    <a:pt x="78" y="550"/>
                  </a:lnTo>
                  <a:lnTo>
                    <a:pt x="78" y="550"/>
                  </a:lnTo>
                  <a:lnTo>
                    <a:pt x="80" y="560"/>
                  </a:lnTo>
                  <a:lnTo>
                    <a:pt x="82" y="568"/>
                  </a:lnTo>
                  <a:lnTo>
                    <a:pt x="86" y="574"/>
                  </a:lnTo>
                  <a:lnTo>
                    <a:pt x="90" y="578"/>
                  </a:lnTo>
                  <a:lnTo>
                    <a:pt x="100" y="580"/>
                  </a:lnTo>
                  <a:lnTo>
                    <a:pt x="104" y="580"/>
                  </a:lnTo>
                  <a:lnTo>
                    <a:pt x="102" y="570"/>
                  </a:lnTo>
                  <a:lnTo>
                    <a:pt x="102" y="570"/>
                  </a:lnTo>
                  <a:lnTo>
                    <a:pt x="108" y="570"/>
                  </a:lnTo>
                  <a:lnTo>
                    <a:pt x="112" y="570"/>
                  </a:lnTo>
                  <a:lnTo>
                    <a:pt x="114" y="574"/>
                  </a:lnTo>
                  <a:lnTo>
                    <a:pt x="116" y="576"/>
                  </a:lnTo>
                  <a:lnTo>
                    <a:pt x="116" y="584"/>
                  </a:lnTo>
                  <a:lnTo>
                    <a:pt x="116" y="586"/>
                  </a:lnTo>
                  <a:lnTo>
                    <a:pt x="122" y="586"/>
                  </a:lnTo>
                  <a:lnTo>
                    <a:pt x="122" y="586"/>
                  </a:lnTo>
                  <a:lnTo>
                    <a:pt x="130" y="584"/>
                  </a:lnTo>
                  <a:lnTo>
                    <a:pt x="136" y="586"/>
                  </a:lnTo>
                  <a:lnTo>
                    <a:pt x="140" y="588"/>
                  </a:lnTo>
                  <a:lnTo>
                    <a:pt x="142" y="592"/>
                  </a:lnTo>
                  <a:lnTo>
                    <a:pt x="142" y="600"/>
                  </a:lnTo>
                  <a:lnTo>
                    <a:pt x="142" y="604"/>
                  </a:lnTo>
                  <a:lnTo>
                    <a:pt x="142" y="604"/>
                  </a:lnTo>
                  <a:lnTo>
                    <a:pt x="138" y="608"/>
                  </a:lnTo>
                  <a:lnTo>
                    <a:pt x="138" y="614"/>
                  </a:lnTo>
                  <a:lnTo>
                    <a:pt x="140" y="618"/>
                  </a:lnTo>
                  <a:lnTo>
                    <a:pt x="140" y="618"/>
                  </a:lnTo>
                  <a:lnTo>
                    <a:pt x="144" y="620"/>
                  </a:lnTo>
                  <a:lnTo>
                    <a:pt x="146" y="624"/>
                  </a:lnTo>
                  <a:lnTo>
                    <a:pt x="146" y="626"/>
                  </a:lnTo>
                  <a:lnTo>
                    <a:pt x="146" y="630"/>
                  </a:lnTo>
                  <a:lnTo>
                    <a:pt x="144" y="634"/>
                  </a:lnTo>
                  <a:lnTo>
                    <a:pt x="142" y="636"/>
                  </a:lnTo>
                  <a:lnTo>
                    <a:pt x="142" y="636"/>
                  </a:lnTo>
                  <a:lnTo>
                    <a:pt x="138" y="644"/>
                  </a:lnTo>
                  <a:lnTo>
                    <a:pt x="136" y="650"/>
                  </a:lnTo>
                  <a:lnTo>
                    <a:pt x="138" y="656"/>
                  </a:lnTo>
                  <a:lnTo>
                    <a:pt x="140" y="660"/>
                  </a:lnTo>
                  <a:lnTo>
                    <a:pt x="146" y="670"/>
                  </a:lnTo>
                  <a:lnTo>
                    <a:pt x="150" y="672"/>
                  </a:lnTo>
                  <a:lnTo>
                    <a:pt x="150" y="672"/>
                  </a:lnTo>
                  <a:lnTo>
                    <a:pt x="150" y="684"/>
                  </a:lnTo>
                  <a:lnTo>
                    <a:pt x="154" y="692"/>
                  </a:lnTo>
                  <a:lnTo>
                    <a:pt x="158" y="694"/>
                  </a:lnTo>
                  <a:lnTo>
                    <a:pt x="164" y="694"/>
                  </a:lnTo>
                  <a:lnTo>
                    <a:pt x="174" y="688"/>
                  </a:lnTo>
                  <a:lnTo>
                    <a:pt x="180" y="684"/>
                  </a:lnTo>
                  <a:lnTo>
                    <a:pt x="180" y="684"/>
                  </a:lnTo>
                  <a:lnTo>
                    <a:pt x="184" y="676"/>
                  </a:lnTo>
                  <a:lnTo>
                    <a:pt x="188" y="674"/>
                  </a:lnTo>
                  <a:lnTo>
                    <a:pt x="192" y="676"/>
                  </a:lnTo>
                  <a:lnTo>
                    <a:pt x="194" y="682"/>
                  </a:lnTo>
                  <a:lnTo>
                    <a:pt x="198" y="694"/>
                  </a:lnTo>
                  <a:lnTo>
                    <a:pt x="198" y="702"/>
                  </a:lnTo>
                  <a:lnTo>
                    <a:pt x="200" y="706"/>
                  </a:lnTo>
                  <a:lnTo>
                    <a:pt x="206" y="710"/>
                  </a:lnTo>
                  <a:lnTo>
                    <a:pt x="208" y="740"/>
                  </a:lnTo>
                  <a:lnTo>
                    <a:pt x="208" y="740"/>
                  </a:lnTo>
                  <a:lnTo>
                    <a:pt x="220" y="750"/>
                  </a:lnTo>
                  <a:lnTo>
                    <a:pt x="230" y="754"/>
                  </a:lnTo>
                  <a:lnTo>
                    <a:pt x="238" y="756"/>
                  </a:lnTo>
                  <a:lnTo>
                    <a:pt x="244" y="754"/>
                  </a:lnTo>
                  <a:lnTo>
                    <a:pt x="250" y="752"/>
                  </a:lnTo>
                  <a:lnTo>
                    <a:pt x="252" y="750"/>
                  </a:lnTo>
                  <a:lnTo>
                    <a:pt x="256" y="746"/>
                  </a:lnTo>
                  <a:lnTo>
                    <a:pt x="256" y="722"/>
                  </a:lnTo>
                  <a:lnTo>
                    <a:pt x="266" y="718"/>
                  </a:lnTo>
                  <a:lnTo>
                    <a:pt x="266" y="692"/>
                  </a:lnTo>
                  <a:lnTo>
                    <a:pt x="274" y="676"/>
                  </a:lnTo>
                  <a:lnTo>
                    <a:pt x="280" y="656"/>
                  </a:lnTo>
                  <a:lnTo>
                    <a:pt x="284" y="652"/>
                  </a:lnTo>
                  <a:lnTo>
                    <a:pt x="286" y="634"/>
                  </a:lnTo>
                  <a:lnTo>
                    <a:pt x="300" y="632"/>
                  </a:lnTo>
                  <a:lnTo>
                    <a:pt x="300" y="632"/>
                  </a:lnTo>
                  <a:lnTo>
                    <a:pt x="304" y="612"/>
                  </a:lnTo>
                  <a:lnTo>
                    <a:pt x="306" y="604"/>
                  </a:lnTo>
                  <a:lnTo>
                    <a:pt x="310" y="598"/>
                  </a:lnTo>
                  <a:lnTo>
                    <a:pt x="314" y="594"/>
                  </a:lnTo>
                  <a:lnTo>
                    <a:pt x="318" y="592"/>
                  </a:lnTo>
                  <a:lnTo>
                    <a:pt x="328" y="588"/>
                  </a:lnTo>
                  <a:lnTo>
                    <a:pt x="336" y="590"/>
                  </a:lnTo>
                  <a:lnTo>
                    <a:pt x="344" y="590"/>
                  </a:lnTo>
                  <a:lnTo>
                    <a:pt x="350" y="594"/>
                  </a:lnTo>
                  <a:lnTo>
                    <a:pt x="350" y="594"/>
                  </a:lnTo>
                  <a:lnTo>
                    <a:pt x="352" y="604"/>
                  </a:lnTo>
                  <a:lnTo>
                    <a:pt x="354" y="608"/>
                  </a:lnTo>
                  <a:lnTo>
                    <a:pt x="358" y="610"/>
                  </a:lnTo>
                  <a:lnTo>
                    <a:pt x="362" y="608"/>
                  </a:lnTo>
                  <a:lnTo>
                    <a:pt x="368" y="600"/>
                  </a:lnTo>
                  <a:lnTo>
                    <a:pt x="370" y="596"/>
                  </a:lnTo>
                  <a:lnTo>
                    <a:pt x="372" y="578"/>
                  </a:lnTo>
                  <a:lnTo>
                    <a:pt x="372" y="578"/>
                  </a:lnTo>
                  <a:lnTo>
                    <a:pt x="380" y="578"/>
                  </a:lnTo>
                  <a:lnTo>
                    <a:pt x="386" y="574"/>
                  </a:lnTo>
                  <a:lnTo>
                    <a:pt x="388" y="572"/>
                  </a:lnTo>
                  <a:lnTo>
                    <a:pt x="388" y="568"/>
                  </a:lnTo>
                  <a:lnTo>
                    <a:pt x="388" y="568"/>
                  </a:lnTo>
                  <a:lnTo>
                    <a:pt x="388" y="564"/>
                  </a:lnTo>
                  <a:lnTo>
                    <a:pt x="392" y="560"/>
                  </a:lnTo>
                  <a:lnTo>
                    <a:pt x="400" y="554"/>
                  </a:lnTo>
                  <a:lnTo>
                    <a:pt x="414" y="550"/>
                  </a:lnTo>
                  <a:lnTo>
                    <a:pt x="428" y="548"/>
                  </a:lnTo>
                  <a:lnTo>
                    <a:pt x="428" y="548"/>
                  </a:lnTo>
                  <a:lnTo>
                    <a:pt x="470" y="544"/>
                  </a:lnTo>
                  <a:lnTo>
                    <a:pt x="500" y="544"/>
                  </a:lnTo>
                  <a:lnTo>
                    <a:pt x="506" y="550"/>
                  </a:lnTo>
                  <a:lnTo>
                    <a:pt x="514" y="558"/>
                  </a:lnTo>
                  <a:lnTo>
                    <a:pt x="514" y="558"/>
                  </a:lnTo>
                  <a:lnTo>
                    <a:pt x="516" y="558"/>
                  </a:lnTo>
                  <a:lnTo>
                    <a:pt x="516" y="558"/>
                  </a:lnTo>
                  <a:lnTo>
                    <a:pt x="524" y="558"/>
                  </a:lnTo>
                  <a:lnTo>
                    <a:pt x="530" y="564"/>
                  </a:lnTo>
                  <a:lnTo>
                    <a:pt x="530" y="564"/>
                  </a:lnTo>
                  <a:lnTo>
                    <a:pt x="532" y="572"/>
                  </a:lnTo>
                  <a:lnTo>
                    <a:pt x="534" y="578"/>
                  </a:lnTo>
                  <a:lnTo>
                    <a:pt x="538" y="582"/>
                  </a:lnTo>
                  <a:lnTo>
                    <a:pt x="542" y="584"/>
                  </a:lnTo>
                  <a:lnTo>
                    <a:pt x="554" y="588"/>
                  </a:lnTo>
                  <a:lnTo>
                    <a:pt x="566" y="586"/>
                  </a:lnTo>
                  <a:lnTo>
                    <a:pt x="578" y="584"/>
                  </a:lnTo>
                  <a:lnTo>
                    <a:pt x="592" y="578"/>
                  </a:lnTo>
                  <a:lnTo>
                    <a:pt x="614" y="566"/>
                  </a:lnTo>
                  <a:lnTo>
                    <a:pt x="614" y="566"/>
                  </a:lnTo>
                  <a:lnTo>
                    <a:pt x="620" y="562"/>
                  </a:lnTo>
                  <a:lnTo>
                    <a:pt x="626" y="556"/>
                  </a:lnTo>
                  <a:lnTo>
                    <a:pt x="628" y="550"/>
                  </a:lnTo>
                  <a:lnTo>
                    <a:pt x="626" y="544"/>
                  </a:lnTo>
                  <a:lnTo>
                    <a:pt x="624" y="538"/>
                  </a:lnTo>
                  <a:lnTo>
                    <a:pt x="620" y="532"/>
                  </a:lnTo>
                  <a:lnTo>
                    <a:pt x="610" y="522"/>
                  </a:lnTo>
                  <a:lnTo>
                    <a:pt x="610" y="522"/>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44" name="任意多边形 43"/>
            <p:cNvSpPr/>
            <p:nvPr/>
          </p:nvSpPr>
          <p:spPr>
            <a:xfrm>
              <a:off x="12043" y="2990"/>
              <a:ext cx="2308" cy="1603"/>
            </a:xfrm>
            <a:custGeom>
              <a:avLst/>
              <a:gdLst/>
              <a:ahLst/>
              <a:cxnLst/>
              <a:rect l="0" t="0" r="0" b="0"/>
              <a:pathLst>
                <a:path w="576" h="400">
                  <a:moveTo>
                    <a:pt x="0" y="294"/>
                  </a:moveTo>
                  <a:lnTo>
                    <a:pt x="0" y="294"/>
                  </a:lnTo>
                  <a:lnTo>
                    <a:pt x="4" y="292"/>
                  </a:lnTo>
                  <a:lnTo>
                    <a:pt x="10" y="294"/>
                  </a:lnTo>
                  <a:lnTo>
                    <a:pt x="14" y="296"/>
                  </a:lnTo>
                  <a:lnTo>
                    <a:pt x="18" y="300"/>
                  </a:lnTo>
                  <a:lnTo>
                    <a:pt x="20" y="306"/>
                  </a:lnTo>
                  <a:lnTo>
                    <a:pt x="20" y="316"/>
                  </a:lnTo>
                  <a:lnTo>
                    <a:pt x="20" y="316"/>
                  </a:lnTo>
                  <a:lnTo>
                    <a:pt x="22" y="326"/>
                  </a:lnTo>
                  <a:lnTo>
                    <a:pt x="24" y="334"/>
                  </a:lnTo>
                  <a:lnTo>
                    <a:pt x="26" y="340"/>
                  </a:lnTo>
                  <a:lnTo>
                    <a:pt x="30" y="344"/>
                  </a:lnTo>
                  <a:lnTo>
                    <a:pt x="36" y="346"/>
                  </a:lnTo>
                  <a:lnTo>
                    <a:pt x="44" y="344"/>
                  </a:lnTo>
                  <a:lnTo>
                    <a:pt x="54" y="340"/>
                  </a:lnTo>
                  <a:lnTo>
                    <a:pt x="64" y="334"/>
                  </a:lnTo>
                  <a:lnTo>
                    <a:pt x="64" y="334"/>
                  </a:lnTo>
                  <a:lnTo>
                    <a:pt x="70" y="330"/>
                  </a:lnTo>
                  <a:lnTo>
                    <a:pt x="74" y="330"/>
                  </a:lnTo>
                  <a:lnTo>
                    <a:pt x="80" y="332"/>
                  </a:lnTo>
                  <a:lnTo>
                    <a:pt x="84" y="336"/>
                  </a:lnTo>
                  <a:lnTo>
                    <a:pt x="92" y="344"/>
                  </a:lnTo>
                  <a:lnTo>
                    <a:pt x="94" y="348"/>
                  </a:lnTo>
                  <a:lnTo>
                    <a:pt x="94" y="348"/>
                  </a:lnTo>
                  <a:lnTo>
                    <a:pt x="96" y="350"/>
                  </a:lnTo>
                  <a:lnTo>
                    <a:pt x="100" y="356"/>
                  </a:lnTo>
                  <a:lnTo>
                    <a:pt x="104" y="358"/>
                  </a:lnTo>
                  <a:lnTo>
                    <a:pt x="110" y="360"/>
                  </a:lnTo>
                  <a:lnTo>
                    <a:pt x="118" y="362"/>
                  </a:lnTo>
                  <a:lnTo>
                    <a:pt x="128" y="362"/>
                  </a:lnTo>
                  <a:lnTo>
                    <a:pt x="128" y="362"/>
                  </a:lnTo>
                  <a:lnTo>
                    <a:pt x="130" y="366"/>
                  </a:lnTo>
                  <a:lnTo>
                    <a:pt x="134" y="372"/>
                  </a:lnTo>
                  <a:lnTo>
                    <a:pt x="140" y="376"/>
                  </a:lnTo>
                  <a:lnTo>
                    <a:pt x="148" y="378"/>
                  </a:lnTo>
                  <a:lnTo>
                    <a:pt x="160" y="378"/>
                  </a:lnTo>
                  <a:lnTo>
                    <a:pt x="176" y="372"/>
                  </a:lnTo>
                  <a:lnTo>
                    <a:pt x="196" y="362"/>
                  </a:lnTo>
                  <a:lnTo>
                    <a:pt x="196" y="362"/>
                  </a:lnTo>
                  <a:lnTo>
                    <a:pt x="200" y="360"/>
                  </a:lnTo>
                  <a:lnTo>
                    <a:pt x="210" y="360"/>
                  </a:lnTo>
                  <a:lnTo>
                    <a:pt x="216" y="362"/>
                  </a:lnTo>
                  <a:lnTo>
                    <a:pt x="220" y="366"/>
                  </a:lnTo>
                  <a:lnTo>
                    <a:pt x="224" y="372"/>
                  </a:lnTo>
                  <a:lnTo>
                    <a:pt x="224" y="382"/>
                  </a:lnTo>
                  <a:lnTo>
                    <a:pt x="224" y="382"/>
                  </a:lnTo>
                  <a:lnTo>
                    <a:pt x="230" y="388"/>
                  </a:lnTo>
                  <a:lnTo>
                    <a:pt x="236" y="392"/>
                  </a:lnTo>
                  <a:lnTo>
                    <a:pt x="242" y="398"/>
                  </a:lnTo>
                  <a:lnTo>
                    <a:pt x="250" y="400"/>
                  </a:lnTo>
                  <a:lnTo>
                    <a:pt x="258" y="400"/>
                  </a:lnTo>
                  <a:lnTo>
                    <a:pt x="262" y="398"/>
                  </a:lnTo>
                  <a:lnTo>
                    <a:pt x="266" y="394"/>
                  </a:lnTo>
                  <a:lnTo>
                    <a:pt x="272" y="380"/>
                  </a:lnTo>
                  <a:lnTo>
                    <a:pt x="272" y="380"/>
                  </a:lnTo>
                  <a:lnTo>
                    <a:pt x="272" y="368"/>
                  </a:lnTo>
                  <a:lnTo>
                    <a:pt x="272" y="360"/>
                  </a:lnTo>
                  <a:lnTo>
                    <a:pt x="270" y="354"/>
                  </a:lnTo>
                  <a:lnTo>
                    <a:pt x="270" y="354"/>
                  </a:lnTo>
                  <a:lnTo>
                    <a:pt x="270" y="348"/>
                  </a:lnTo>
                  <a:lnTo>
                    <a:pt x="270" y="342"/>
                  </a:lnTo>
                  <a:lnTo>
                    <a:pt x="270" y="336"/>
                  </a:lnTo>
                  <a:lnTo>
                    <a:pt x="274" y="330"/>
                  </a:lnTo>
                  <a:lnTo>
                    <a:pt x="280" y="326"/>
                  </a:lnTo>
                  <a:lnTo>
                    <a:pt x="292" y="324"/>
                  </a:lnTo>
                  <a:lnTo>
                    <a:pt x="306" y="326"/>
                  </a:lnTo>
                  <a:lnTo>
                    <a:pt x="306" y="326"/>
                  </a:lnTo>
                  <a:lnTo>
                    <a:pt x="310" y="326"/>
                  </a:lnTo>
                  <a:lnTo>
                    <a:pt x="318" y="326"/>
                  </a:lnTo>
                  <a:lnTo>
                    <a:pt x="324" y="324"/>
                  </a:lnTo>
                  <a:lnTo>
                    <a:pt x="330" y="318"/>
                  </a:lnTo>
                  <a:lnTo>
                    <a:pt x="338" y="312"/>
                  </a:lnTo>
                  <a:lnTo>
                    <a:pt x="346" y="302"/>
                  </a:lnTo>
                  <a:lnTo>
                    <a:pt x="346" y="302"/>
                  </a:lnTo>
                  <a:lnTo>
                    <a:pt x="346" y="300"/>
                  </a:lnTo>
                  <a:lnTo>
                    <a:pt x="350" y="298"/>
                  </a:lnTo>
                  <a:lnTo>
                    <a:pt x="358" y="296"/>
                  </a:lnTo>
                  <a:lnTo>
                    <a:pt x="372" y="296"/>
                  </a:lnTo>
                  <a:lnTo>
                    <a:pt x="372" y="296"/>
                  </a:lnTo>
                  <a:lnTo>
                    <a:pt x="390" y="296"/>
                  </a:lnTo>
                  <a:lnTo>
                    <a:pt x="408" y="296"/>
                  </a:lnTo>
                  <a:lnTo>
                    <a:pt x="420" y="294"/>
                  </a:lnTo>
                  <a:lnTo>
                    <a:pt x="428" y="292"/>
                  </a:lnTo>
                  <a:lnTo>
                    <a:pt x="428" y="292"/>
                  </a:lnTo>
                  <a:lnTo>
                    <a:pt x="436" y="292"/>
                  </a:lnTo>
                  <a:lnTo>
                    <a:pt x="446" y="294"/>
                  </a:lnTo>
                  <a:lnTo>
                    <a:pt x="458" y="298"/>
                  </a:lnTo>
                  <a:lnTo>
                    <a:pt x="458" y="298"/>
                  </a:lnTo>
                  <a:lnTo>
                    <a:pt x="462" y="300"/>
                  </a:lnTo>
                  <a:lnTo>
                    <a:pt x="470" y="304"/>
                  </a:lnTo>
                  <a:lnTo>
                    <a:pt x="476" y="302"/>
                  </a:lnTo>
                  <a:lnTo>
                    <a:pt x="480" y="300"/>
                  </a:lnTo>
                  <a:lnTo>
                    <a:pt x="484" y="294"/>
                  </a:lnTo>
                  <a:lnTo>
                    <a:pt x="488" y="284"/>
                  </a:lnTo>
                  <a:lnTo>
                    <a:pt x="488" y="264"/>
                  </a:lnTo>
                  <a:lnTo>
                    <a:pt x="494" y="262"/>
                  </a:lnTo>
                  <a:lnTo>
                    <a:pt x="494" y="262"/>
                  </a:lnTo>
                  <a:lnTo>
                    <a:pt x="494" y="256"/>
                  </a:lnTo>
                  <a:lnTo>
                    <a:pt x="492" y="240"/>
                  </a:lnTo>
                  <a:lnTo>
                    <a:pt x="494" y="230"/>
                  </a:lnTo>
                  <a:lnTo>
                    <a:pt x="496" y="222"/>
                  </a:lnTo>
                  <a:lnTo>
                    <a:pt x="504" y="212"/>
                  </a:lnTo>
                  <a:lnTo>
                    <a:pt x="514" y="206"/>
                  </a:lnTo>
                  <a:lnTo>
                    <a:pt x="514" y="206"/>
                  </a:lnTo>
                  <a:lnTo>
                    <a:pt x="524" y="200"/>
                  </a:lnTo>
                  <a:lnTo>
                    <a:pt x="534" y="194"/>
                  </a:lnTo>
                  <a:lnTo>
                    <a:pt x="542" y="186"/>
                  </a:lnTo>
                  <a:lnTo>
                    <a:pt x="546" y="180"/>
                  </a:lnTo>
                  <a:lnTo>
                    <a:pt x="550" y="172"/>
                  </a:lnTo>
                  <a:lnTo>
                    <a:pt x="554" y="164"/>
                  </a:lnTo>
                  <a:lnTo>
                    <a:pt x="554" y="148"/>
                  </a:lnTo>
                  <a:lnTo>
                    <a:pt x="554" y="148"/>
                  </a:lnTo>
                  <a:lnTo>
                    <a:pt x="558" y="130"/>
                  </a:lnTo>
                  <a:lnTo>
                    <a:pt x="562" y="116"/>
                  </a:lnTo>
                  <a:lnTo>
                    <a:pt x="570" y="100"/>
                  </a:lnTo>
                  <a:lnTo>
                    <a:pt x="570" y="100"/>
                  </a:lnTo>
                  <a:lnTo>
                    <a:pt x="568" y="90"/>
                  </a:lnTo>
                  <a:lnTo>
                    <a:pt x="566" y="82"/>
                  </a:lnTo>
                  <a:lnTo>
                    <a:pt x="562" y="72"/>
                  </a:lnTo>
                  <a:lnTo>
                    <a:pt x="562" y="72"/>
                  </a:lnTo>
                  <a:lnTo>
                    <a:pt x="560" y="68"/>
                  </a:lnTo>
                  <a:lnTo>
                    <a:pt x="560" y="62"/>
                  </a:lnTo>
                  <a:lnTo>
                    <a:pt x="562" y="48"/>
                  </a:lnTo>
                  <a:lnTo>
                    <a:pt x="566" y="34"/>
                  </a:lnTo>
                  <a:lnTo>
                    <a:pt x="572" y="24"/>
                  </a:lnTo>
                  <a:lnTo>
                    <a:pt x="572" y="24"/>
                  </a:lnTo>
                  <a:lnTo>
                    <a:pt x="574" y="18"/>
                  </a:lnTo>
                  <a:lnTo>
                    <a:pt x="576" y="10"/>
                  </a:lnTo>
                  <a:lnTo>
                    <a:pt x="576" y="0"/>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45" name="任意多边形 44"/>
            <p:cNvSpPr/>
            <p:nvPr/>
          </p:nvSpPr>
          <p:spPr>
            <a:xfrm>
              <a:off x="11851" y="2741"/>
              <a:ext cx="2500" cy="1852"/>
            </a:xfrm>
            <a:custGeom>
              <a:avLst/>
              <a:gdLst/>
              <a:ahLst/>
              <a:cxnLst/>
              <a:rect l="0" t="0" r="0" b="0"/>
              <a:pathLst>
                <a:path w="624" h="462">
                  <a:moveTo>
                    <a:pt x="596" y="66"/>
                  </a:moveTo>
                  <a:lnTo>
                    <a:pt x="596" y="66"/>
                  </a:lnTo>
                  <a:lnTo>
                    <a:pt x="582" y="70"/>
                  </a:lnTo>
                  <a:lnTo>
                    <a:pt x="570" y="72"/>
                  </a:lnTo>
                  <a:lnTo>
                    <a:pt x="560" y="78"/>
                  </a:lnTo>
                  <a:lnTo>
                    <a:pt x="560" y="78"/>
                  </a:lnTo>
                  <a:lnTo>
                    <a:pt x="548" y="82"/>
                  </a:lnTo>
                  <a:lnTo>
                    <a:pt x="536" y="84"/>
                  </a:lnTo>
                  <a:lnTo>
                    <a:pt x="528" y="82"/>
                  </a:lnTo>
                  <a:lnTo>
                    <a:pt x="524" y="80"/>
                  </a:lnTo>
                  <a:lnTo>
                    <a:pt x="524" y="78"/>
                  </a:lnTo>
                  <a:lnTo>
                    <a:pt x="524" y="78"/>
                  </a:lnTo>
                  <a:lnTo>
                    <a:pt x="520" y="74"/>
                  </a:lnTo>
                  <a:lnTo>
                    <a:pt x="516" y="72"/>
                  </a:lnTo>
                  <a:lnTo>
                    <a:pt x="508" y="72"/>
                  </a:lnTo>
                  <a:lnTo>
                    <a:pt x="508" y="72"/>
                  </a:lnTo>
                  <a:lnTo>
                    <a:pt x="504" y="76"/>
                  </a:lnTo>
                  <a:lnTo>
                    <a:pt x="500" y="78"/>
                  </a:lnTo>
                  <a:lnTo>
                    <a:pt x="492" y="78"/>
                  </a:lnTo>
                  <a:lnTo>
                    <a:pt x="484" y="76"/>
                  </a:lnTo>
                  <a:lnTo>
                    <a:pt x="482" y="76"/>
                  </a:lnTo>
                  <a:lnTo>
                    <a:pt x="482" y="76"/>
                  </a:lnTo>
                  <a:lnTo>
                    <a:pt x="478" y="74"/>
                  </a:lnTo>
                  <a:lnTo>
                    <a:pt x="478" y="74"/>
                  </a:lnTo>
                  <a:lnTo>
                    <a:pt x="472" y="74"/>
                  </a:lnTo>
                  <a:lnTo>
                    <a:pt x="468" y="74"/>
                  </a:lnTo>
                  <a:lnTo>
                    <a:pt x="462" y="80"/>
                  </a:lnTo>
                  <a:lnTo>
                    <a:pt x="458" y="86"/>
                  </a:lnTo>
                  <a:lnTo>
                    <a:pt x="458" y="90"/>
                  </a:lnTo>
                  <a:lnTo>
                    <a:pt x="428" y="90"/>
                  </a:lnTo>
                  <a:lnTo>
                    <a:pt x="412" y="94"/>
                  </a:lnTo>
                  <a:lnTo>
                    <a:pt x="404" y="84"/>
                  </a:lnTo>
                  <a:lnTo>
                    <a:pt x="382" y="68"/>
                  </a:lnTo>
                  <a:lnTo>
                    <a:pt x="368" y="76"/>
                  </a:lnTo>
                  <a:lnTo>
                    <a:pt x="352" y="58"/>
                  </a:lnTo>
                  <a:lnTo>
                    <a:pt x="346" y="56"/>
                  </a:lnTo>
                  <a:lnTo>
                    <a:pt x="332" y="60"/>
                  </a:lnTo>
                  <a:lnTo>
                    <a:pt x="316" y="44"/>
                  </a:lnTo>
                  <a:lnTo>
                    <a:pt x="308" y="44"/>
                  </a:lnTo>
                  <a:lnTo>
                    <a:pt x="290" y="36"/>
                  </a:lnTo>
                  <a:lnTo>
                    <a:pt x="290" y="36"/>
                  </a:lnTo>
                  <a:lnTo>
                    <a:pt x="282" y="36"/>
                  </a:lnTo>
                  <a:lnTo>
                    <a:pt x="276" y="34"/>
                  </a:lnTo>
                  <a:lnTo>
                    <a:pt x="266" y="28"/>
                  </a:lnTo>
                  <a:lnTo>
                    <a:pt x="262" y="22"/>
                  </a:lnTo>
                  <a:lnTo>
                    <a:pt x="260" y="20"/>
                  </a:lnTo>
                  <a:lnTo>
                    <a:pt x="260" y="20"/>
                  </a:lnTo>
                  <a:lnTo>
                    <a:pt x="256" y="8"/>
                  </a:lnTo>
                  <a:lnTo>
                    <a:pt x="254" y="4"/>
                  </a:lnTo>
                  <a:lnTo>
                    <a:pt x="250" y="2"/>
                  </a:lnTo>
                  <a:lnTo>
                    <a:pt x="242" y="0"/>
                  </a:lnTo>
                  <a:lnTo>
                    <a:pt x="230" y="2"/>
                  </a:lnTo>
                  <a:lnTo>
                    <a:pt x="230" y="2"/>
                  </a:lnTo>
                  <a:lnTo>
                    <a:pt x="224" y="16"/>
                  </a:lnTo>
                  <a:lnTo>
                    <a:pt x="210" y="44"/>
                  </a:lnTo>
                  <a:lnTo>
                    <a:pt x="200" y="58"/>
                  </a:lnTo>
                  <a:lnTo>
                    <a:pt x="190" y="70"/>
                  </a:lnTo>
                  <a:lnTo>
                    <a:pt x="184" y="76"/>
                  </a:lnTo>
                  <a:lnTo>
                    <a:pt x="178" y="78"/>
                  </a:lnTo>
                  <a:lnTo>
                    <a:pt x="172" y="80"/>
                  </a:lnTo>
                  <a:lnTo>
                    <a:pt x="166" y="78"/>
                  </a:lnTo>
                  <a:lnTo>
                    <a:pt x="166" y="78"/>
                  </a:lnTo>
                  <a:lnTo>
                    <a:pt x="160" y="78"/>
                  </a:lnTo>
                  <a:lnTo>
                    <a:pt x="156" y="80"/>
                  </a:lnTo>
                  <a:lnTo>
                    <a:pt x="148" y="84"/>
                  </a:lnTo>
                  <a:lnTo>
                    <a:pt x="142" y="90"/>
                  </a:lnTo>
                  <a:lnTo>
                    <a:pt x="134" y="100"/>
                  </a:lnTo>
                  <a:lnTo>
                    <a:pt x="126" y="114"/>
                  </a:lnTo>
                  <a:lnTo>
                    <a:pt x="120" y="134"/>
                  </a:lnTo>
                  <a:lnTo>
                    <a:pt x="120" y="134"/>
                  </a:lnTo>
                  <a:lnTo>
                    <a:pt x="120" y="138"/>
                  </a:lnTo>
                  <a:lnTo>
                    <a:pt x="120" y="146"/>
                  </a:lnTo>
                  <a:lnTo>
                    <a:pt x="118" y="150"/>
                  </a:lnTo>
                  <a:lnTo>
                    <a:pt x="114" y="156"/>
                  </a:lnTo>
                  <a:lnTo>
                    <a:pt x="108" y="160"/>
                  </a:lnTo>
                  <a:lnTo>
                    <a:pt x="100" y="166"/>
                  </a:lnTo>
                  <a:lnTo>
                    <a:pt x="100" y="166"/>
                  </a:lnTo>
                  <a:lnTo>
                    <a:pt x="94" y="170"/>
                  </a:lnTo>
                  <a:lnTo>
                    <a:pt x="84" y="178"/>
                  </a:lnTo>
                  <a:lnTo>
                    <a:pt x="78" y="182"/>
                  </a:lnTo>
                  <a:lnTo>
                    <a:pt x="76" y="188"/>
                  </a:lnTo>
                  <a:lnTo>
                    <a:pt x="78" y="194"/>
                  </a:lnTo>
                  <a:lnTo>
                    <a:pt x="82" y="198"/>
                  </a:lnTo>
                  <a:lnTo>
                    <a:pt x="82" y="198"/>
                  </a:lnTo>
                  <a:lnTo>
                    <a:pt x="88" y="202"/>
                  </a:lnTo>
                  <a:lnTo>
                    <a:pt x="92" y="206"/>
                  </a:lnTo>
                  <a:lnTo>
                    <a:pt x="92" y="212"/>
                  </a:lnTo>
                  <a:lnTo>
                    <a:pt x="92" y="216"/>
                  </a:lnTo>
                  <a:lnTo>
                    <a:pt x="86" y="220"/>
                  </a:lnTo>
                  <a:lnTo>
                    <a:pt x="84" y="222"/>
                  </a:lnTo>
                  <a:lnTo>
                    <a:pt x="82" y="222"/>
                  </a:lnTo>
                  <a:lnTo>
                    <a:pt x="82" y="222"/>
                  </a:lnTo>
                  <a:lnTo>
                    <a:pt x="78" y="220"/>
                  </a:lnTo>
                  <a:lnTo>
                    <a:pt x="70" y="220"/>
                  </a:lnTo>
                  <a:lnTo>
                    <a:pt x="64" y="222"/>
                  </a:lnTo>
                  <a:lnTo>
                    <a:pt x="60" y="224"/>
                  </a:lnTo>
                  <a:lnTo>
                    <a:pt x="58" y="226"/>
                  </a:lnTo>
                  <a:lnTo>
                    <a:pt x="56" y="232"/>
                  </a:lnTo>
                  <a:lnTo>
                    <a:pt x="56" y="232"/>
                  </a:lnTo>
                  <a:lnTo>
                    <a:pt x="58" y="254"/>
                  </a:lnTo>
                  <a:lnTo>
                    <a:pt x="60" y="262"/>
                  </a:lnTo>
                  <a:lnTo>
                    <a:pt x="60" y="262"/>
                  </a:lnTo>
                  <a:lnTo>
                    <a:pt x="62" y="264"/>
                  </a:lnTo>
                  <a:lnTo>
                    <a:pt x="62" y="268"/>
                  </a:lnTo>
                  <a:lnTo>
                    <a:pt x="62" y="270"/>
                  </a:lnTo>
                  <a:lnTo>
                    <a:pt x="58" y="270"/>
                  </a:lnTo>
                  <a:lnTo>
                    <a:pt x="46" y="266"/>
                  </a:lnTo>
                  <a:lnTo>
                    <a:pt x="46" y="266"/>
                  </a:lnTo>
                  <a:lnTo>
                    <a:pt x="28" y="266"/>
                  </a:lnTo>
                  <a:lnTo>
                    <a:pt x="12" y="268"/>
                  </a:lnTo>
                  <a:lnTo>
                    <a:pt x="6" y="272"/>
                  </a:lnTo>
                  <a:lnTo>
                    <a:pt x="0" y="274"/>
                  </a:lnTo>
                  <a:lnTo>
                    <a:pt x="0" y="276"/>
                  </a:lnTo>
                  <a:lnTo>
                    <a:pt x="8" y="286"/>
                  </a:lnTo>
                  <a:lnTo>
                    <a:pt x="36" y="318"/>
                  </a:lnTo>
                  <a:lnTo>
                    <a:pt x="36" y="318"/>
                  </a:lnTo>
                  <a:lnTo>
                    <a:pt x="38" y="322"/>
                  </a:lnTo>
                  <a:lnTo>
                    <a:pt x="44" y="330"/>
                  </a:lnTo>
                  <a:lnTo>
                    <a:pt x="48" y="342"/>
                  </a:lnTo>
                  <a:lnTo>
                    <a:pt x="50" y="348"/>
                  </a:lnTo>
                  <a:lnTo>
                    <a:pt x="48" y="354"/>
                  </a:lnTo>
                  <a:lnTo>
                    <a:pt x="48" y="354"/>
                  </a:lnTo>
                  <a:lnTo>
                    <a:pt x="52" y="354"/>
                  </a:lnTo>
                  <a:lnTo>
                    <a:pt x="58" y="354"/>
                  </a:lnTo>
                  <a:lnTo>
                    <a:pt x="62" y="358"/>
                  </a:lnTo>
                  <a:lnTo>
                    <a:pt x="66" y="362"/>
                  </a:lnTo>
                  <a:lnTo>
                    <a:pt x="68" y="368"/>
                  </a:lnTo>
                  <a:lnTo>
                    <a:pt x="68" y="378"/>
                  </a:lnTo>
                  <a:lnTo>
                    <a:pt x="68" y="378"/>
                  </a:lnTo>
                  <a:lnTo>
                    <a:pt x="70" y="388"/>
                  </a:lnTo>
                  <a:lnTo>
                    <a:pt x="72" y="396"/>
                  </a:lnTo>
                  <a:lnTo>
                    <a:pt x="74" y="402"/>
                  </a:lnTo>
                  <a:lnTo>
                    <a:pt x="78" y="406"/>
                  </a:lnTo>
                  <a:lnTo>
                    <a:pt x="84" y="408"/>
                  </a:lnTo>
                  <a:lnTo>
                    <a:pt x="92" y="406"/>
                  </a:lnTo>
                  <a:lnTo>
                    <a:pt x="102" y="402"/>
                  </a:lnTo>
                  <a:lnTo>
                    <a:pt x="112" y="396"/>
                  </a:lnTo>
                  <a:lnTo>
                    <a:pt x="112" y="396"/>
                  </a:lnTo>
                  <a:lnTo>
                    <a:pt x="118" y="392"/>
                  </a:lnTo>
                  <a:lnTo>
                    <a:pt x="122" y="392"/>
                  </a:lnTo>
                  <a:lnTo>
                    <a:pt x="128" y="394"/>
                  </a:lnTo>
                  <a:lnTo>
                    <a:pt x="132" y="398"/>
                  </a:lnTo>
                  <a:lnTo>
                    <a:pt x="140" y="406"/>
                  </a:lnTo>
                  <a:lnTo>
                    <a:pt x="142" y="410"/>
                  </a:lnTo>
                  <a:lnTo>
                    <a:pt x="142" y="410"/>
                  </a:lnTo>
                  <a:lnTo>
                    <a:pt x="144" y="412"/>
                  </a:lnTo>
                  <a:lnTo>
                    <a:pt x="148" y="418"/>
                  </a:lnTo>
                  <a:lnTo>
                    <a:pt x="152" y="420"/>
                  </a:lnTo>
                  <a:lnTo>
                    <a:pt x="158" y="422"/>
                  </a:lnTo>
                  <a:lnTo>
                    <a:pt x="166" y="424"/>
                  </a:lnTo>
                  <a:lnTo>
                    <a:pt x="176" y="424"/>
                  </a:lnTo>
                  <a:lnTo>
                    <a:pt x="176" y="424"/>
                  </a:lnTo>
                  <a:lnTo>
                    <a:pt x="178" y="428"/>
                  </a:lnTo>
                  <a:lnTo>
                    <a:pt x="182" y="434"/>
                  </a:lnTo>
                  <a:lnTo>
                    <a:pt x="188" y="438"/>
                  </a:lnTo>
                  <a:lnTo>
                    <a:pt x="196" y="440"/>
                  </a:lnTo>
                  <a:lnTo>
                    <a:pt x="208" y="440"/>
                  </a:lnTo>
                  <a:lnTo>
                    <a:pt x="224" y="434"/>
                  </a:lnTo>
                  <a:lnTo>
                    <a:pt x="244" y="424"/>
                  </a:lnTo>
                  <a:lnTo>
                    <a:pt x="244" y="424"/>
                  </a:lnTo>
                  <a:lnTo>
                    <a:pt x="248" y="422"/>
                  </a:lnTo>
                  <a:lnTo>
                    <a:pt x="258" y="422"/>
                  </a:lnTo>
                  <a:lnTo>
                    <a:pt x="264" y="424"/>
                  </a:lnTo>
                  <a:lnTo>
                    <a:pt x="268" y="428"/>
                  </a:lnTo>
                  <a:lnTo>
                    <a:pt x="272" y="434"/>
                  </a:lnTo>
                  <a:lnTo>
                    <a:pt x="272" y="444"/>
                  </a:lnTo>
                  <a:lnTo>
                    <a:pt x="272" y="444"/>
                  </a:lnTo>
                  <a:lnTo>
                    <a:pt x="278" y="450"/>
                  </a:lnTo>
                  <a:lnTo>
                    <a:pt x="284" y="454"/>
                  </a:lnTo>
                  <a:lnTo>
                    <a:pt x="290" y="460"/>
                  </a:lnTo>
                  <a:lnTo>
                    <a:pt x="298" y="462"/>
                  </a:lnTo>
                  <a:lnTo>
                    <a:pt x="306" y="462"/>
                  </a:lnTo>
                  <a:lnTo>
                    <a:pt x="310" y="460"/>
                  </a:lnTo>
                  <a:lnTo>
                    <a:pt x="314" y="456"/>
                  </a:lnTo>
                  <a:lnTo>
                    <a:pt x="320" y="442"/>
                  </a:lnTo>
                  <a:lnTo>
                    <a:pt x="320" y="442"/>
                  </a:lnTo>
                  <a:lnTo>
                    <a:pt x="320" y="430"/>
                  </a:lnTo>
                  <a:lnTo>
                    <a:pt x="320" y="422"/>
                  </a:lnTo>
                  <a:lnTo>
                    <a:pt x="318" y="416"/>
                  </a:lnTo>
                  <a:lnTo>
                    <a:pt x="318" y="416"/>
                  </a:lnTo>
                  <a:lnTo>
                    <a:pt x="318" y="410"/>
                  </a:lnTo>
                  <a:lnTo>
                    <a:pt x="318" y="404"/>
                  </a:lnTo>
                  <a:lnTo>
                    <a:pt x="318" y="398"/>
                  </a:lnTo>
                  <a:lnTo>
                    <a:pt x="322" y="392"/>
                  </a:lnTo>
                  <a:lnTo>
                    <a:pt x="328" y="388"/>
                  </a:lnTo>
                  <a:lnTo>
                    <a:pt x="340" y="386"/>
                  </a:lnTo>
                  <a:lnTo>
                    <a:pt x="354" y="388"/>
                  </a:lnTo>
                  <a:lnTo>
                    <a:pt x="354" y="388"/>
                  </a:lnTo>
                  <a:lnTo>
                    <a:pt x="358" y="388"/>
                  </a:lnTo>
                  <a:lnTo>
                    <a:pt x="366" y="388"/>
                  </a:lnTo>
                  <a:lnTo>
                    <a:pt x="372" y="386"/>
                  </a:lnTo>
                  <a:lnTo>
                    <a:pt x="378" y="380"/>
                  </a:lnTo>
                  <a:lnTo>
                    <a:pt x="386" y="374"/>
                  </a:lnTo>
                  <a:lnTo>
                    <a:pt x="394" y="364"/>
                  </a:lnTo>
                  <a:lnTo>
                    <a:pt x="394" y="364"/>
                  </a:lnTo>
                  <a:lnTo>
                    <a:pt x="394" y="362"/>
                  </a:lnTo>
                  <a:lnTo>
                    <a:pt x="398" y="360"/>
                  </a:lnTo>
                  <a:lnTo>
                    <a:pt x="406" y="358"/>
                  </a:lnTo>
                  <a:lnTo>
                    <a:pt x="420" y="358"/>
                  </a:lnTo>
                  <a:lnTo>
                    <a:pt x="420" y="358"/>
                  </a:lnTo>
                  <a:lnTo>
                    <a:pt x="438" y="358"/>
                  </a:lnTo>
                  <a:lnTo>
                    <a:pt x="456" y="358"/>
                  </a:lnTo>
                  <a:lnTo>
                    <a:pt x="468" y="356"/>
                  </a:lnTo>
                  <a:lnTo>
                    <a:pt x="476" y="354"/>
                  </a:lnTo>
                  <a:lnTo>
                    <a:pt x="476" y="354"/>
                  </a:lnTo>
                  <a:lnTo>
                    <a:pt x="484" y="354"/>
                  </a:lnTo>
                  <a:lnTo>
                    <a:pt x="494" y="356"/>
                  </a:lnTo>
                  <a:lnTo>
                    <a:pt x="506" y="360"/>
                  </a:lnTo>
                  <a:lnTo>
                    <a:pt x="506" y="360"/>
                  </a:lnTo>
                  <a:lnTo>
                    <a:pt x="510" y="362"/>
                  </a:lnTo>
                  <a:lnTo>
                    <a:pt x="518" y="366"/>
                  </a:lnTo>
                  <a:lnTo>
                    <a:pt x="524" y="364"/>
                  </a:lnTo>
                  <a:lnTo>
                    <a:pt x="528" y="362"/>
                  </a:lnTo>
                  <a:lnTo>
                    <a:pt x="532" y="356"/>
                  </a:lnTo>
                  <a:lnTo>
                    <a:pt x="536" y="346"/>
                  </a:lnTo>
                  <a:lnTo>
                    <a:pt x="536" y="326"/>
                  </a:lnTo>
                  <a:lnTo>
                    <a:pt x="542" y="324"/>
                  </a:lnTo>
                  <a:lnTo>
                    <a:pt x="542" y="324"/>
                  </a:lnTo>
                  <a:lnTo>
                    <a:pt x="542" y="318"/>
                  </a:lnTo>
                  <a:lnTo>
                    <a:pt x="540" y="302"/>
                  </a:lnTo>
                  <a:lnTo>
                    <a:pt x="542" y="292"/>
                  </a:lnTo>
                  <a:lnTo>
                    <a:pt x="544" y="284"/>
                  </a:lnTo>
                  <a:lnTo>
                    <a:pt x="552" y="274"/>
                  </a:lnTo>
                  <a:lnTo>
                    <a:pt x="562" y="268"/>
                  </a:lnTo>
                  <a:lnTo>
                    <a:pt x="562" y="268"/>
                  </a:lnTo>
                  <a:lnTo>
                    <a:pt x="572" y="262"/>
                  </a:lnTo>
                  <a:lnTo>
                    <a:pt x="582" y="256"/>
                  </a:lnTo>
                  <a:lnTo>
                    <a:pt x="590" y="248"/>
                  </a:lnTo>
                  <a:lnTo>
                    <a:pt x="594" y="242"/>
                  </a:lnTo>
                  <a:lnTo>
                    <a:pt x="598" y="234"/>
                  </a:lnTo>
                  <a:lnTo>
                    <a:pt x="602" y="226"/>
                  </a:lnTo>
                  <a:lnTo>
                    <a:pt x="602" y="210"/>
                  </a:lnTo>
                  <a:lnTo>
                    <a:pt x="602" y="210"/>
                  </a:lnTo>
                  <a:lnTo>
                    <a:pt x="606" y="192"/>
                  </a:lnTo>
                  <a:lnTo>
                    <a:pt x="610" y="178"/>
                  </a:lnTo>
                  <a:lnTo>
                    <a:pt x="618" y="162"/>
                  </a:lnTo>
                  <a:lnTo>
                    <a:pt x="618" y="162"/>
                  </a:lnTo>
                  <a:lnTo>
                    <a:pt x="616" y="152"/>
                  </a:lnTo>
                  <a:lnTo>
                    <a:pt x="614" y="144"/>
                  </a:lnTo>
                  <a:lnTo>
                    <a:pt x="610" y="134"/>
                  </a:lnTo>
                  <a:lnTo>
                    <a:pt x="610" y="134"/>
                  </a:lnTo>
                  <a:lnTo>
                    <a:pt x="608" y="130"/>
                  </a:lnTo>
                  <a:lnTo>
                    <a:pt x="608" y="124"/>
                  </a:lnTo>
                  <a:lnTo>
                    <a:pt x="610" y="110"/>
                  </a:lnTo>
                  <a:lnTo>
                    <a:pt x="614" y="96"/>
                  </a:lnTo>
                  <a:lnTo>
                    <a:pt x="620" y="86"/>
                  </a:lnTo>
                  <a:lnTo>
                    <a:pt x="620" y="86"/>
                  </a:lnTo>
                  <a:lnTo>
                    <a:pt x="622" y="80"/>
                  </a:lnTo>
                  <a:lnTo>
                    <a:pt x="624" y="72"/>
                  </a:lnTo>
                  <a:lnTo>
                    <a:pt x="624" y="62"/>
                  </a:lnTo>
                  <a:lnTo>
                    <a:pt x="620" y="60"/>
                  </a:lnTo>
                  <a:lnTo>
                    <a:pt x="596" y="66"/>
                  </a:lnTo>
                  <a:close/>
                </a:path>
              </a:pathLst>
            </a:custGeom>
            <a:solidFill>
              <a:srgbClr val="4E99E4"/>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46" name="任意多边形 45"/>
            <p:cNvSpPr/>
            <p:nvPr/>
          </p:nvSpPr>
          <p:spPr>
            <a:xfrm>
              <a:off x="10424" y="1940"/>
              <a:ext cx="2348" cy="2308"/>
            </a:xfrm>
            <a:custGeom>
              <a:avLst/>
              <a:gdLst/>
              <a:ahLst/>
              <a:cxnLst/>
              <a:rect l="0" t="0" r="0" b="0"/>
              <a:pathLst>
                <a:path w="586" h="576">
                  <a:moveTo>
                    <a:pt x="578" y="204"/>
                  </a:moveTo>
                  <a:lnTo>
                    <a:pt x="578" y="204"/>
                  </a:lnTo>
                  <a:lnTo>
                    <a:pt x="566" y="208"/>
                  </a:lnTo>
                  <a:lnTo>
                    <a:pt x="560" y="208"/>
                  </a:lnTo>
                  <a:lnTo>
                    <a:pt x="556" y="206"/>
                  </a:lnTo>
                  <a:lnTo>
                    <a:pt x="554" y="204"/>
                  </a:lnTo>
                  <a:lnTo>
                    <a:pt x="542" y="178"/>
                  </a:lnTo>
                  <a:lnTo>
                    <a:pt x="542" y="178"/>
                  </a:lnTo>
                  <a:lnTo>
                    <a:pt x="540" y="172"/>
                  </a:lnTo>
                  <a:lnTo>
                    <a:pt x="540" y="166"/>
                  </a:lnTo>
                  <a:lnTo>
                    <a:pt x="544" y="160"/>
                  </a:lnTo>
                  <a:lnTo>
                    <a:pt x="544" y="160"/>
                  </a:lnTo>
                  <a:lnTo>
                    <a:pt x="548" y="154"/>
                  </a:lnTo>
                  <a:lnTo>
                    <a:pt x="548" y="150"/>
                  </a:lnTo>
                  <a:lnTo>
                    <a:pt x="544" y="148"/>
                  </a:lnTo>
                  <a:lnTo>
                    <a:pt x="542" y="148"/>
                  </a:lnTo>
                  <a:lnTo>
                    <a:pt x="532" y="152"/>
                  </a:lnTo>
                  <a:lnTo>
                    <a:pt x="528" y="154"/>
                  </a:lnTo>
                  <a:lnTo>
                    <a:pt x="522" y="146"/>
                  </a:lnTo>
                  <a:lnTo>
                    <a:pt x="522" y="146"/>
                  </a:lnTo>
                  <a:lnTo>
                    <a:pt x="520" y="142"/>
                  </a:lnTo>
                  <a:lnTo>
                    <a:pt x="518" y="138"/>
                  </a:lnTo>
                  <a:lnTo>
                    <a:pt x="510" y="134"/>
                  </a:lnTo>
                  <a:lnTo>
                    <a:pt x="500" y="132"/>
                  </a:lnTo>
                  <a:lnTo>
                    <a:pt x="498" y="132"/>
                  </a:lnTo>
                  <a:lnTo>
                    <a:pt x="494" y="120"/>
                  </a:lnTo>
                  <a:lnTo>
                    <a:pt x="484" y="110"/>
                  </a:lnTo>
                  <a:lnTo>
                    <a:pt x="484" y="110"/>
                  </a:lnTo>
                  <a:lnTo>
                    <a:pt x="480" y="112"/>
                  </a:lnTo>
                  <a:lnTo>
                    <a:pt x="478" y="112"/>
                  </a:lnTo>
                  <a:lnTo>
                    <a:pt x="476" y="110"/>
                  </a:lnTo>
                  <a:lnTo>
                    <a:pt x="474" y="108"/>
                  </a:lnTo>
                  <a:lnTo>
                    <a:pt x="474" y="102"/>
                  </a:lnTo>
                  <a:lnTo>
                    <a:pt x="474" y="98"/>
                  </a:lnTo>
                  <a:lnTo>
                    <a:pt x="474" y="98"/>
                  </a:lnTo>
                  <a:lnTo>
                    <a:pt x="478" y="88"/>
                  </a:lnTo>
                  <a:lnTo>
                    <a:pt x="478" y="80"/>
                  </a:lnTo>
                  <a:lnTo>
                    <a:pt x="476" y="76"/>
                  </a:lnTo>
                  <a:lnTo>
                    <a:pt x="472" y="72"/>
                  </a:lnTo>
                  <a:lnTo>
                    <a:pt x="464" y="68"/>
                  </a:lnTo>
                  <a:lnTo>
                    <a:pt x="460" y="68"/>
                  </a:lnTo>
                  <a:lnTo>
                    <a:pt x="454" y="62"/>
                  </a:lnTo>
                  <a:lnTo>
                    <a:pt x="454" y="62"/>
                  </a:lnTo>
                  <a:lnTo>
                    <a:pt x="458" y="56"/>
                  </a:lnTo>
                  <a:lnTo>
                    <a:pt x="458" y="48"/>
                  </a:lnTo>
                  <a:lnTo>
                    <a:pt x="456" y="42"/>
                  </a:lnTo>
                  <a:lnTo>
                    <a:pt x="450" y="34"/>
                  </a:lnTo>
                  <a:lnTo>
                    <a:pt x="440" y="24"/>
                  </a:lnTo>
                  <a:lnTo>
                    <a:pt x="436" y="20"/>
                  </a:lnTo>
                  <a:lnTo>
                    <a:pt x="420" y="20"/>
                  </a:lnTo>
                  <a:lnTo>
                    <a:pt x="416" y="6"/>
                  </a:lnTo>
                  <a:lnTo>
                    <a:pt x="416" y="6"/>
                  </a:lnTo>
                  <a:lnTo>
                    <a:pt x="412" y="2"/>
                  </a:lnTo>
                  <a:lnTo>
                    <a:pt x="408" y="2"/>
                  </a:lnTo>
                  <a:lnTo>
                    <a:pt x="406" y="2"/>
                  </a:lnTo>
                  <a:lnTo>
                    <a:pt x="402" y="4"/>
                  </a:lnTo>
                  <a:lnTo>
                    <a:pt x="400" y="8"/>
                  </a:lnTo>
                  <a:lnTo>
                    <a:pt x="400" y="10"/>
                  </a:lnTo>
                  <a:lnTo>
                    <a:pt x="392" y="12"/>
                  </a:lnTo>
                  <a:lnTo>
                    <a:pt x="392" y="12"/>
                  </a:lnTo>
                  <a:lnTo>
                    <a:pt x="380" y="14"/>
                  </a:lnTo>
                  <a:lnTo>
                    <a:pt x="368" y="18"/>
                  </a:lnTo>
                  <a:lnTo>
                    <a:pt x="358" y="24"/>
                  </a:lnTo>
                  <a:lnTo>
                    <a:pt x="350" y="30"/>
                  </a:lnTo>
                  <a:lnTo>
                    <a:pt x="350" y="30"/>
                  </a:lnTo>
                  <a:lnTo>
                    <a:pt x="336" y="42"/>
                  </a:lnTo>
                  <a:lnTo>
                    <a:pt x="328" y="46"/>
                  </a:lnTo>
                  <a:lnTo>
                    <a:pt x="316" y="32"/>
                  </a:lnTo>
                  <a:lnTo>
                    <a:pt x="316" y="32"/>
                  </a:lnTo>
                  <a:lnTo>
                    <a:pt x="310" y="30"/>
                  </a:lnTo>
                  <a:lnTo>
                    <a:pt x="306" y="30"/>
                  </a:lnTo>
                  <a:lnTo>
                    <a:pt x="302" y="28"/>
                  </a:lnTo>
                  <a:lnTo>
                    <a:pt x="302" y="28"/>
                  </a:lnTo>
                  <a:lnTo>
                    <a:pt x="298" y="10"/>
                  </a:lnTo>
                  <a:lnTo>
                    <a:pt x="292" y="2"/>
                  </a:lnTo>
                  <a:lnTo>
                    <a:pt x="290" y="0"/>
                  </a:lnTo>
                  <a:lnTo>
                    <a:pt x="288" y="0"/>
                  </a:lnTo>
                  <a:lnTo>
                    <a:pt x="284" y="4"/>
                  </a:lnTo>
                  <a:lnTo>
                    <a:pt x="278" y="10"/>
                  </a:lnTo>
                  <a:lnTo>
                    <a:pt x="276" y="16"/>
                  </a:lnTo>
                  <a:lnTo>
                    <a:pt x="272" y="24"/>
                  </a:lnTo>
                  <a:lnTo>
                    <a:pt x="264" y="30"/>
                  </a:lnTo>
                  <a:lnTo>
                    <a:pt x="264" y="30"/>
                  </a:lnTo>
                  <a:lnTo>
                    <a:pt x="254" y="26"/>
                  </a:lnTo>
                  <a:lnTo>
                    <a:pt x="246" y="24"/>
                  </a:lnTo>
                  <a:lnTo>
                    <a:pt x="236" y="24"/>
                  </a:lnTo>
                  <a:lnTo>
                    <a:pt x="236" y="24"/>
                  </a:lnTo>
                  <a:lnTo>
                    <a:pt x="234" y="28"/>
                  </a:lnTo>
                  <a:lnTo>
                    <a:pt x="230" y="30"/>
                  </a:lnTo>
                  <a:lnTo>
                    <a:pt x="220" y="32"/>
                  </a:lnTo>
                  <a:lnTo>
                    <a:pt x="212" y="32"/>
                  </a:lnTo>
                  <a:lnTo>
                    <a:pt x="206" y="30"/>
                  </a:lnTo>
                  <a:lnTo>
                    <a:pt x="200" y="28"/>
                  </a:lnTo>
                  <a:lnTo>
                    <a:pt x="192" y="22"/>
                  </a:lnTo>
                  <a:lnTo>
                    <a:pt x="192" y="22"/>
                  </a:lnTo>
                  <a:lnTo>
                    <a:pt x="186" y="18"/>
                  </a:lnTo>
                  <a:lnTo>
                    <a:pt x="180" y="16"/>
                  </a:lnTo>
                  <a:lnTo>
                    <a:pt x="164" y="14"/>
                  </a:lnTo>
                  <a:lnTo>
                    <a:pt x="154" y="14"/>
                  </a:lnTo>
                  <a:lnTo>
                    <a:pt x="150" y="16"/>
                  </a:lnTo>
                  <a:lnTo>
                    <a:pt x="130" y="12"/>
                  </a:lnTo>
                  <a:lnTo>
                    <a:pt x="124" y="12"/>
                  </a:lnTo>
                  <a:lnTo>
                    <a:pt x="82" y="2"/>
                  </a:lnTo>
                  <a:lnTo>
                    <a:pt x="82" y="2"/>
                  </a:lnTo>
                  <a:lnTo>
                    <a:pt x="72" y="0"/>
                  </a:lnTo>
                  <a:lnTo>
                    <a:pt x="62" y="0"/>
                  </a:lnTo>
                  <a:lnTo>
                    <a:pt x="48" y="4"/>
                  </a:lnTo>
                  <a:lnTo>
                    <a:pt x="40" y="6"/>
                  </a:lnTo>
                  <a:lnTo>
                    <a:pt x="38" y="10"/>
                  </a:lnTo>
                  <a:lnTo>
                    <a:pt x="16" y="10"/>
                  </a:lnTo>
                  <a:lnTo>
                    <a:pt x="16" y="10"/>
                  </a:lnTo>
                  <a:lnTo>
                    <a:pt x="4" y="18"/>
                  </a:lnTo>
                  <a:lnTo>
                    <a:pt x="2" y="22"/>
                  </a:lnTo>
                  <a:lnTo>
                    <a:pt x="0" y="26"/>
                  </a:lnTo>
                  <a:lnTo>
                    <a:pt x="0" y="32"/>
                  </a:lnTo>
                  <a:lnTo>
                    <a:pt x="6" y="36"/>
                  </a:lnTo>
                  <a:lnTo>
                    <a:pt x="12" y="40"/>
                  </a:lnTo>
                  <a:lnTo>
                    <a:pt x="18" y="44"/>
                  </a:lnTo>
                  <a:lnTo>
                    <a:pt x="26" y="46"/>
                  </a:lnTo>
                  <a:lnTo>
                    <a:pt x="26" y="46"/>
                  </a:lnTo>
                  <a:lnTo>
                    <a:pt x="62" y="48"/>
                  </a:lnTo>
                  <a:lnTo>
                    <a:pt x="68" y="56"/>
                  </a:lnTo>
                  <a:lnTo>
                    <a:pt x="68" y="56"/>
                  </a:lnTo>
                  <a:lnTo>
                    <a:pt x="80" y="60"/>
                  </a:lnTo>
                  <a:lnTo>
                    <a:pt x="86" y="68"/>
                  </a:lnTo>
                  <a:lnTo>
                    <a:pt x="90" y="74"/>
                  </a:lnTo>
                  <a:lnTo>
                    <a:pt x="90" y="82"/>
                  </a:lnTo>
                  <a:lnTo>
                    <a:pt x="90" y="90"/>
                  </a:lnTo>
                  <a:lnTo>
                    <a:pt x="86" y="96"/>
                  </a:lnTo>
                  <a:lnTo>
                    <a:pt x="84" y="102"/>
                  </a:lnTo>
                  <a:lnTo>
                    <a:pt x="84" y="112"/>
                  </a:lnTo>
                  <a:lnTo>
                    <a:pt x="84" y="118"/>
                  </a:lnTo>
                  <a:lnTo>
                    <a:pt x="84" y="118"/>
                  </a:lnTo>
                  <a:lnTo>
                    <a:pt x="88" y="120"/>
                  </a:lnTo>
                  <a:lnTo>
                    <a:pt x="96" y="122"/>
                  </a:lnTo>
                  <a:lnTo>
                    <a:pt x="96" y="122"/>
                  </a:lnTo>
                  <a:lnTo>
                    <a:pt x="126" y="122"/>
                  </a:lnTo>
                  <a:lnTo>
                    <a:pt x="126" y="122"/>
                  </a:lnTo>
                  <a:lnTo>
                    <a:pt x="136" y="128"/>
                  </a:lnTo>
                  <a:lnTo>
                    <a:pt x="166" y="142"/>
                  </a:lnTo>
                  <a:lnTo>
                    <a:pt x="166" y="142"/>
                  </a:lnTo>
                  <a:lnTo>
                    <a:pt x="174" y="148"/>
                  </a:lnTo>
                  <a:lnTo>
                    <a:pt x="180" y="156"/>
                  </a:lnTo>
                  <a:lnTo>
                    <a:pt x="186" y="164"/>
                  </a:lnTo>
                  <a:lnTo>
                    <a:pt x="188" y="174"/>
                  </a:lnTo>
                  <a:lnTo>
                    <a:pt x="190" y="190"/>
                  </a:lnTo>
                  <a:lnTo>
                    <a:pt x="190" y="196"/>
                  </a:lnTo>
                  <a:lnTo>
                    <a:pt x="190" y="196"/>
                  </a:lnTo>
                  <a:lnTo>
                    <a:pt x="194" y="200"/>
                  </a:lnTo>
                  <a:lnTo>
                    <a:pt x="200" y="206"/>
                  </a:lnTo>
                  <a:lnTo>
                    <a:pt x="202" y="210"/>
                  </a:lnTo>
                  <a:lnTo>
                    <a:pt x="202" y="214"/>
                  </a:lnTo>
                  <a:lnTo>
                    <a:pt x="200" y="216"/>
                  </a:lnTo>
                  <a:lnTo>
                    <a:pt x="194" y="216"/>
                  </a:lnTo>
                  <a:lnTo>
                    <a:pt x="194" y="216"/>
                  </a:lnTo>
                  <a:lnTo>
                    <a:pt x="182" y="218"/>
                  </a:lnTo>
                  <a:lnTo>
                    <a:pt x="172" y="222"/>
                  </a:lnTo>
                  <a:lnTo>
                    <a:pt x="166" y="226"/>
                  </a:lnTo>
                  <a:lnTo>
                    <a:pt x="166" y="226"/>
                  </a:lnTo>
                  <a:lnTo>
                    <a:pt x="162" y="232"/>
                  </a:lnTo>
                  <a:lnTo>
                    <a:pt x="156" y="234"/>
                  </a:lnTo>
                  <a:lnTo>
                    <a:pt x="150" y="234"/>
                  </a:lnTo>
                  <a:lnTo>
                    <a:pt x="144" y="234"/>
                  </a:lnTo>
                  <a:lnTo>
                    <a:pt x="134" y="230"/>
                  </a:lnTo>
                  <a:lnTo>
                    <a:pt x="130" y="226"/>
                  </a:lnTo>
                  <a:lnTo>
                    <a:pt x="110" y="224"/>
                  </a:lnTo>
                  <a:lnTo>
                    <a:pt x="110" y="224"/>
                  </a:lnTo>
                  <a:lnTo>
                    <a:pt x="96" y="226"/>
                  </a:lnTo>
                  <a:lnTo>
                    <a:pt x="82" y="230"/>
                  </a:lnTo>
                  <a:lnTo>
                    <a:pt x="62" y="234"/>
                  </a:lnTo>
                  <a:lnTo>
                    <a:pt x="52" y="224"/>
                  </a:lnTo>
                  <a:lnTo>
                    <a:pt x="30" y="236"/>
                  </a:lnTo>
                  <a:lnTo>
                    <a:pt x="16" y="236"/>
                  </a:lnTo>
                  <a:lnTo>
                    <a:pt x="16" y="236"/>
                  </a:lnTo>
                  <a:lnTo>
                    <a:pt x="20" y="244"/>
                  </a:lnTo>
                  <a:lnTo>
                    <a:pt x="24" y="252"/>
                  </a:lnTo>
                  <a:lnTo>
                    <a:pt x="26" y="260"/>
                  </a:lnTo>
                  <a:lnTo>
                    <a:pt x="28" y="268"/>
                  </a:lnTo>
                  <a:lnTo>
                    <a:pt x="26" y="278"/>
                  </a:lnTo>
                  <a:lnTo>
                    <a:pt x="26" y="284"/>
                  </a:lnTo>
                  <a:lnTo>
                    <a:pt x="26" y="284"/>
                  </a:lnTo>
                  <a:lnTo>
                    <a:pt x="20" y="284"/>
                  </a:lnTo>
                  <a:lnTo>
                    <a:pt x="16" y="286"/>
                  </a:lnTo>
                  <a:lnTo>
                    <a:pt x="10" y="292"/>
                  </a:lnTo>
                  <a:lnTo>
                    <a:pt x="10" y="292"/>
                  </a:lnTo>
                  <a:lnTo>
                    <a:pt x="4" y="304"/>
                  </a:lnTo>
                  <a:lnTo>
                    <a:pt x="2" y="310"/>
                  </a:lnTo>
                  <a:lnTo>
                    <a:pt x="2" y="318"/>
                  </a:lnTo>
                  <a:lnTo>
                    <a:pt x="4" y="326"/>
                  </a:lnTo>
                  <a:lnTo>
                    <a:pt x="6" y="334"/>
                  </a:lnTo>
                  <a:lnTo>
                    <a:pt x="12" y="340"/>
                  </a:lnTo>
                  <a:lnTo>
                    <a:pt x="22" y="344"/>
                  </a:lnTo>
                  <a:lnTo>
                    <a:pt x="22" y="344"/>
                  </a:lnTo>
                  <a:lnTo>
                    <a:pt x="30" y="346"/>
                  </a:lnTo>
                  <a:lnTo>
                    <a:pt x="34" y="350"/>
                  </a:lnTo>
                  <a:lnTo>
                    <a:pt x="36" y="354"/>
                  </a:lnTo>
                  <a:lnTo>
                    <a:pt x="34" y="356"/>
                  </a:lnTo>
                  <a:lnTo>
                    <a:pt x="30" y="362"/>
                  </a:lnTo>
                  <a:lnTo>
                    <a:pt x="28" y="364"/>
                  </a:lnTo>
                  <a:lnTo>
                    <a:pt x="28" y="414"/>
                  </a:lnTo>
                  <a:lnTo>
                    <a:pt x="28" y="414"/>
                  </a:lnTo>
                  <a:lnTo>
                    <a:pt x="32" y="422"/>
                  </a:lnTo>
                  <a:lnTo>
                    <a:pt x="34" y="428"/>
                  </a:lnTo>
                  <a:lnTo>
                    <a:pt x="34" y="434"/>
                  </a:lnTo>
                  <a:lnTo>
                    <a:pt x="34" y="434"/>
                  </a:lnTo>
                  <a:lnTo>
                    <a:pt x="32" y="438"/>
                  </a:lnTo>
                  <a:lnTo>
                    <a:pt x="28" y="444"/>
                  </a:lnTo>
                  <a:lnTo>
                    <a:pt x="24" y="452"/>
                  </a:lnTo>
                  <a:lnTo>
                    <a:pt x="26" y="456"/>
                  </a:lnTo>
                  <a:lnTo>
                    <a:pt x="28" y="460"/>
                  </a:lnTo>
                  <a:lnTo>
                    <a:pt x="28" y="460"/>
                  </a:lnTo>
                  <a:lnTo>
                    <a:pt x="38" y="472"/>
                  </a:lnTo>
                  <a:lnTo>
                    <a:pt x="40" y="476"/>
                  </a:lnTo>
                  <a:lnTo>
                    <a:pt x="36" y="482"/>
                  </a:lnTo>
                  <a:lnTo>
                    <a:pt x="36" y="482"/>
                  </a:lnTo>
                  <a:lnTo>
                    <a:pt x="28" y="488"/>
                  </a:lnTo>
                  <a:lnTo>
                    <a:pt x="26" y="494"/>
                  </a:lnTo>
                  <a:lnTo>
                    <a:pt x="26" y="498"/>
                  </a:lnTo>
                  <a:lnTo>
                    <a:pt x="26" y="502"/>
                  </a:lnTo>
                  <a:lnTo>
                    <a:pt x="30" y="506"/>
                  </a:lnTo>
                  <a:lnTo>
                    <a:pt x="34" y="508"/>
                  </a:lnTo>
                  <a:lnTo>
                    <a:pt x="44" y="508"/>
                  </a:lnTo>
                  <a:lnTo>
                    <a:pt x="44" y="508"/>
                  </a:lnTo>
                  <a:lnTo>
                    <a:pt x="54" y="510"/>
                  </a:lnTo>
                  <a:lnTo>
                    <a:pt x="60" y="512"/>
                  </a:lnTo>
                  <a:lnTo>
                    <a:pt x="62" y="516"/>
                  </a:lnTo>
                  <a:lnTo>
                    <a:pt x="64" y="522"/>
                  </a:lnTo>
                  <a:lnTo>
                    <a:pt x="64" y="530"/>
                  </a:lnTo>
                  <a:lnTo>
                    <a:pt x="62" y="534"/>
                  </a:lnTo>
                  <a:lnTo>
                    <a:pt x="66" y="550"/>
                  </a:lnTo>
                  <a:lnTo>
                    <a:pt x="66" y="550"/>
                  </a:lnTo>
                  <a:lnTo>
                    <a:pt x="66" y="558"/>
                  </a:lnTo>
                  <a:lnTo>
                    <a:pt x="68" y="562"/>
                  </a:lnTo>
                  <a:lnTo>
                    <a:pt x="70" y="564"/>
                  </a:lnTo>
                  <a:lnTo>
                    <a:pt x="74" y="566"/>
                  </a:lnTo>
                  <a:lnTo>
                    <a:pt x="84" y="562"/>
                  </a:lnTo>
                  <a:lnTo>
                    <a:pt x="96" y="556"/>
                  </a:lnTo>
                  <a:lnTo>
                    <a:pt x="96" y="556"/>
                  </a:lnTo>
                  <a:lnTo>
                    <a:pt x="102" y="554"/>
                  </a:lnTo>
                  <a:lnTo>
                    <a:pt x="106" y="554"/>
                  </a:lnTo>
                  <a:lnTo>
                    <a:pt x="108" y="556"/>
                  </a:lnTo>
                  <a:lnTo>
                    <a:pt x="110" y="560"/>
                  </a:lnTo>
                  <a:lnTo>
                    <a:pt x="112" y="564"/>
                  </a:lnTo>
                  <a:lnTo>
                    <a:pt x="112" y="568"/>
                  </a:lnTo>
                  <a:lnTo>
                    <a:pt x="120" y="572"/>
                  </a:lnTo>
                  <a:lnTo>
                    <a:pt x="120" y="572"/>
                  </a:lnTo>
                  <a:lnTo>
                    <a:pt x="126" y="572"/>
                  </a:lnTo>
                  <a:lnTo>
                    <a:pt x="134" y="574"/>
                  </a:lnTo>
                  <a:lnTo>
                    <a:pt x="136" y="574"/>
                  </a:lnTo>
                  <a:lnTo>
                    <a:pt x="136" y="574"/>
                  </a:lnTo>
                  <a:lnTo>
                    <a:pt x="136" y="574"/>
                  </a:lnTo>
                  <a:lnTo>
                    <a:pt x="136" y="576"/>
                  </a:lnTo>
                  <a:lnTo>
                    <a:pt x="142" y="574"/>
                  </a:lnTo>
                  <a:lnTo>
                    <a:pt x="150" y="570"/>
                  </a:lnTo>
                  <a:lnTo>
                    <a:pt x="150" y="570"/>
                  </a:lnTo>
                  <a:lnTo>
                    <a:pt x="160" y="564"/>
                  </a:lnTo>
                  <a:lnTo>
                    <a:pt x="174" y="560"/>
                  </a:lnTo>
                  <a:lnTo>
                    <a:pt x="186" y="560"/>
                  </a:lnTo>
                  <a:lnTo>
                    <a:pt x="192" y="560"/>
                  </a:lnTo>
                  <a:lnTo>
                    <a:pt x="198" y="564"/>
                  </a:lnTo>
                  <a:lnTo>
                    <a:pt x="198" y="564"/>
                  </a:lnTo>
                  <a:lnTo>
                    <a:pt x="200" y="560"/>
                  </a:lnTo>
                  <a:lnTo>
                    <a:pt x="202" y="552"/>
                  </a:lnTo>
                  <a:lnTo>
                    <a:pt x="206" y="538"/>
                  </a:lnTo>
                  <a:lnTo>
                    <a:pt x="206" y="516"/>
                  </a:lnTo>
                  <a:lnTo>
                    <a:pt x="206" y="516"/>
                  </a:lnTo>
                  <a:lnTo>
                    <a:pt x="210" y="514"/>
                  </a:lnTo>
                  <a:lnTo>
                    <a:pt x="220" y="508"/>
                  </a:lnTo>
                  <a:lnTo>
                    <a:pt x="228" y="502"/>
                  </a:lnTo>
                  <a:lnTo>
                    <a:pt x="234" y="496"/>
                  </a:lnTo>
                  <a:lnTo>
                    <a:pt x="238" y="488"/>
                  </a:lnTo>
                  <a:lnTo>
                    <a:pt x="244" y="476"/>
                  </a:lnTo>
                  <a:lnTo>
                    <a:pt x="244" y="476"/>
                  </a:lnTo>
                  <a:lnTo>
                    <a:pt x="246" y="474"/>
                  </a:lnTo>
                  <a:lnTo>
                    <a:pt x="252" y="470"/>
                  </a:lnTo>
                  <a:lnTo>
                    <a:pt x="266" y="466"/>
                  </a:lnTo>
                  <a:lnTo>
                    <a:pt x="286" y="464"/>
                  </a:lnTo>
                  <a:lnTo>
                    <a:pt x="286" y="464"/>
                  </a:lnTo>
                  <a:lnTo>
                    <a:pt x="328" y="464"/>
                  </a:lnTo>
                  <a:lnTo>
                    <a:pt x="346" y="466"/>
                  </a:lnTo>
                  <a:lnTo>
                    <a:pt x="356" y="476"/>
                  </a:lnTo>
                  <a:lnTo>
                    <a:pt x="356" y="474"/>
                  </a:lnTo>
                  <a:lnTo>
                    <a:pt x="356" y="474"/>
                  </a:lnTo>
                  <a:lnTo>
                    <a:pt x="362" y="472"/>
                  </a:lnTo>
                  <a:lnTo>
                    <a:pt x="368" y="468"/>
                  </a:lnTo>
                  <a:lnTo>
                    <a:pt x="384" y="466"/>
                  </a:lnTo>
                  <a:lnTo>
                    <a:pt x="402" y="466"/>
                  </a:lnTo>
                  <a:lnTo>
                    <a:pt x="402" y="466"/>
                  </a:lnTo>
                  <a:lnTo>
                    <a:pt x="414" y="470"/>
                  </a:lnTo>
                  <a:lnTo>
                    <a:pt x="418" y="470"/>
                  </a:lnTo>
                  <a:lnTo>
                    <a:pt x="418" y="468"/>
                  </a:lnTo>
                  <a:lnTo>
                    <a:pt x="418" y="464"/>
                  </a:lnTo>
                  <a:lnTo>
                    <a:pt x="416" y="462"/>
                  </a:lnTo>
                  <a:lnTo>
                    <a:pt x="416" y="462"/>
                  </a:lnTo>
                  <a:lnTo>
                    <a:pt x="414" y="454"/>
                  </a:lnTo>
                  <a:lnTo>
                    <a:pt x="412" y="432"/>
                  </a:lnTo>
                  <a:lnTo>
                    <a:pt x="412" y="432"/>
                  </a:lnTo>
                  <a:lnTo>
                    <a:pt x="414" y="426"/>
                  </a:lnTo>
                  <a:lnTo>
                    <a:pt x="416" y="424"/>
                  </a:lnTo>
                  <a:lnTo>
                    <a:pt x="420" y="422"/>
                  </a:lnTo>
                  <a:lnTo>
                    <a:pt x="426" y="420"/>
                  </a:lnTo>
                  <a:lnTo>
                    <a:pt x="434" y="420"/>
                  </a:lnTo>
                  <a:lnTo>
                    <a:pt x="438" y="422"/>
                  </a:lnTo>
                  <a:lnTo>
                    <a:pt x="438" y="422"/>
                  </a:lnTo>
                  <a:lnTo>
                    <a:pt x="440" y="422"/>
                  </a:lnTo>
                  <a:lnTo>
                    <a:pt x="442" y="420"/>
                  </a:lnTo>
                  <a:lnTo>
                    <a:pt x="448" y="416"/>
                  </a:lnTo>
                  <a:lnTo>
                    <a:pt x="448" y="412"/>
                  </a:lnTo>
                  <a:lnTo>
                    <a:pt x="448" y="406"/>
                  </a:lnTo>
                  <a:lnTo>
                    <a:pt x="444" y="402"/>
                  </a:lnTo>
                  <a:lnTo>
                    <a:pt x="438" y="398"/>
                  </a:lnTo>
                  <a:lnTo>
                    <a:pt x="438" y="398"/>
                  </a:lnTo>
                  <a:lnTo>
                    <a:pt x="434" y="394"/>
                  </a:lnTo>
                  <a:lnTo>
                    <a:pt x="432" y="388"/>
                  </a:lnTo>
                  <a:lnTo>
                    <a:pt x="434" y="382"/>
                  </a:lnTo>
                  <a:lnTo>
                    <a:pt x="440" y="378"/>
                  </a:lnTo>
                  <a:lnTo>
                    <a:pt x="450" y="370"/>
                  </a:lnTo>
                  <a:lnTo>
                    <a:pt x="456" y="366"/>
                  </a:lnTo>
                  <a:lnTo>
                    <a:pt x="456" y="366"/>
                  </a:lnTo>
                  <a:lnTo>
                    <a:pt x="464" y="362"/>
                  </a:lnTo>
                  <a:lnTo>
                    <a:pt x="470" y="356"/>
                  </a:lnTo>
                  <a:lnTo>
                    <a:pt x="474" y="350"/>
                  </a:lnTo>
                  <a:lnTo>
                    <a:pt x="476" y="346"/>
                  </a:lnTo>
                  <a:lnTo>
                    <a:pt x="476" y="338"/>
                  </a:lnTo>
                  <a:lnTo>
                    <a:pt x="476" y="334"/>
                  </a:lnTo>
                  <a:lnTo>
                    <a:pt x="476" y="334"/>
                  </a:lnTo>
                  <a:lnTo>
                    <a:pt x="482" y="314"/>
                  </a:lnTo>
                  <a:lnTo>
                    <a:pt x="490" y="300"/>
                  </a:lnTo>
                  <a:lnTo>
                    <a:pt x="498" y="290"/>
                  </a:lnTo>
                  <a:lnTo>
                    <a:pt x="504" y="284"/>
                  </a:lnTo>
                  <a:lnTo>
                    <a:pt x="512" y="280"/>
                  </a:lnTo>
                  <a:lnTo>
                    <a:pt x="516" y="278"/>
                  </a:lnTo>
                  <a:lnTo>
                    <a:pt x="522" y="278"/>
                  </a:lnTo>
                  <a:lnTo>
                    <a:pt x="522" y="278"/>
                  </a:lnTo>
                  <a:lnTo>
                    <a:pt x="528" y="280"/>
                  </a:lnTo>
                  <a:lnTo>
                    <a:pt x="534" y="278"/>
                  </a:lnTo>
                  <a:lnTo>
                    <a:pt x="540" y="276"/>
                  </a:lnTo>
                  <a:lnTo>
                    <a:pt x="546" y="270"/>
                  </a:lnTo>
                  <a:lnTo>
                    <a:pt x="556" y="258"/>
                  </a:lnTo>
                  <a:lnTo>
                    <a:pt x="566" y="244"/>
                  </a:lnTo>
                  <a:lnTo>
                    <a:pt x="580" y="216"/>
                  </a:lnTo>
                  <a:lnTo>
                    <a:pt x="586" y="202"/>
                  </a:lnTo>
                  <a:lnTo>
                    <a:pt x="586" y="202"/>
                  </a:lnTo>
                  <a:lnTo>
                    <a:pt x="578" y="204"/>
                  </a:lnTo>
                  <a:lnTo>
                    <a:pt x="578" y="204"/>
                  </a:lnTo>
                  <a:close/>
                </a:path>
              </a:pathLst>
            </a:custGeom>
            <a:solidFill>
              <a:srgbClr val="FFC468"/>
            </a:solidFill>
            <a:ln w="25400" cap="flat" cmpd="sng">
              <a:solidFill>
                <a:schemeClr val="tx1"/>
              </a:solidFill>
              <a:prstDash val="solid"/>
              <a:headEnd type="none" w="med" len="med"/>
              <a:tailEnd type="none" w="med" len="med"/>
            </a:ln>
          </p:spPr>
          <p:txBody>
            <a:bodyPr/>
            <a:lstStyle/>
            <a:p>
              <a:endParaRPr lang="zh-CN" altLang="en-US"/>
            </a:p>
          </p:txBody>
        </p:sp>
        <p:sp>
          <p:nvSpPr>
            <p:cNvPr id="47" name="任意多边形 46"/>
            <p:cNvSpPr/>
            <p:nvPr/>
          </p:nvSpPr>
          <p:spPr>
            <a:xfrm>
              <a:off x="13077" y="4585"/>
              <a:ext cx="216" cy="745"/>
            </a:xfrm>
            <a:custGeom>
              <a:avLst/>
              <a:gdLst/>
              <a:ahLst/>
              <a:cxnLst/>
              <a:rect l="0" t="0" r="0" b="0"/>
              <a:pathLst>
                <a:path w="54" h="186">
                  <a:moveTo>
                    <a:pt x="50" y="186"/>
                  </a:moveTo>
                  <a:lnTo>
                    <a:pt x="50" y="186"/>
                  </a:lnTo>
                  <a:lnTo>
                    <a:pt x="52" y="182"/>
                  </a:lnTo>
                  <a:lnTo>
                    <a:pt x="52" y="176"/>
                  </a:lnTo>
                  <a:lnTo>
                    <a:pt x="52" y="164"/>
                  </a:lnTo>
                  <a:lnTo>
                    <a:pt x="52" y="164"/>
                  </a:lnTo>
                  <a:lnTo>
                    <a:pt x="52" y="156"/>
                  </a:lnTo>
                  <a:lnTo>
                    <a:pt x="54" y="136"/>
                  </a:lnTo>
                  <a:lnTo>
                    <a:pt x="54" y="124"/>
                  </a:lnTo>
                  <a:lnTo>
                    <a:pt x="52" y="114"/>
                  </a:lnTo>
                  <a:lnTo>
                    <a:pt x="50" y="104"/>
                  </a:lnTo>
                  <a:lnTo>
                    <a:pt x="44" y="96"/>
                  </a:lnTo>
                  <a:lnTo>
                    <a:pt x="44" y="96"/>
                  </a:lnTo>
                  <a:lnTo>
                    <a:pt x="32" y="80"/>
                  </a:lnTo>
                  <a:lnTo>
                    <a:pt x="22" y="58"/>
                  </a:lnTo>
                  <a:lnTo>
                    <a:pt x="14" y="38"/>
                  </a:lnTo>
                  <a:lnTo>
                    <a:pt x="10" y="24"/>
                  </a:lnTo>
                  <a:lnTo>
                    <a:pt x="10" y="24"/>
                  </a:lnTo>
                  <a:lnTo>
                    <a:pt x="6" y="14"/>
                  </a:lnTo>
                  <a:lnTo>
                    <a:pt x="4" y="8"/>
                  </a:lnTo>
                  <a:lnTo>
                    <a:pt x="0" y="0"/>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48" name="任意多边形 47"/>
            <p:cNvSpPr/>
            <p:nvPr/>
          </p:nvSpPr>
          <p:spPr>
            <a:xfrm>
              <a:off x="11298" y="4160"/>
              <a:ext cx="1995" cy="2180"/>
            </a:xfrm>
            <a:custGeom>
              <a:avLst/>
              <a:gdLst/>
              <a:ahLst/>
              <a:cxnLst/>
              <a:rect l="0" t="0" r="0" b="0"/>
              <a:pathLst>
                <a:path w="498" h="544">
                  <a:moveTo>
                    <a:pt x="492" y="410"/>
                  </a:moveTo>
                  <a:lnTo>
                    <a:pt x="468" y="382"/>
                  </a:lnTo>
                  <a:lnTo>
                    <a:pt x="466" y="368"/>
                  </a:lnTo>
                  <a:lnTo>
                    <a:pt x="466" y="368"/>
                  </a:lnTo>
                  <a:lnTo>
                    <a:pt x="460" y="364"/>
                  </a:lnTo>
                  <a:lnTo>
                    <a:pt x="458" y="358"/>
                  </a:lnTo>
                  <a:lnTo>
                    <a:pt x="456" y="354"/>
                  </a:lnTo>
                  <a:lnTo>
                    <a:pt x="456" y="350"/>
                  </a:lnTo>
                  <a:lnTo>
                    <a:pt x="458" y="344"/>
                  </a:lnTo>
                  <a:lnTo>
                    <a:pt x="460" y="342"/>
                  </a:lnTo>
                  <a:lnTo>
                    <a:pt x="460" y="342"/>
                  </a:lnTo>
                  <a:lnTo>
                    <a:pt x="466" y="336"/>
                  </a:lnTo>
                  <a:lnTo>
                    <a:pt x="472" y="330"/>
                  </a:lnTo>
                  <a:lnTo>
                    <a:pt x="482" y="312"/>
                  </a:lnTo>
                  <a:lnTo>
                    <a:pt x="494" y="292"/>
                  </a:lnTo>
                  <a:lnTo>
                    <a:pt x="494" y="292"/>
                  </a:lnTo>
                  <a:lnTo>
                    <a:pt x="496" y="288"/>
                  </a:lnTo>
                  <a:lnTo>
                    <a:pt x="496" y="280"/>
                  </a:lnTo>
                  <a:lnTo>
                    <a:pt x="496" y="270"/>
                  </a:lnTo>
                  <a:lnTo>
                    <a:pt x="496" y="270"/>
                  </a:lnTo>
                  <a:lnTo>
                    <a:pt x="498" y="262"/>
                  </a:lnTo>
                  <a:lnTo>
                    <a:pt x="498" y="242"/>
                  </a:lnTo>
                  <a:lnTo>
                    <a:pt x="498" y="230"/>
                  </a:lnTo>
                  <a:lnTo>
                    <a:pt x="496" y="218"/>
                  </a:lnTo>
                  <a:lnTo>
                    <a:pt x="494" y="208"/>
                  </a:lnTo>
                  <a:lnTo>
                    <a:pt x="488" y="202"/>
                  </a:lnTo>
                  <a:lnTo>
                    <a:pt x="488" y="202"/>
                  </a:lnTo>
                  <a:lnTo>
                    <a:pt x="476" y="184"/>
                  </a:lnTo>
                  <a:lnTo>
                    <a:pt x="466" y="164"/>
                  </a:lnTo>
                  <a:lnTo>
                    <a:pt x="458" y="144"/>
                  </a:lnTo>
                  <a:lnTo>
                    <a:pt x="454" y="130"/>
                  </a:lnTo>
                  <a:lnTo>
                    <a:pt x="454" y="130"/>
                  </a:lnTo>
                  <a:lnTo>
                    <a:pt x="452" y="120"/>
                  </a:lnTo>
                  <a:lnTo>
                    <a:pt x="448" y="114"/>
                  </a:lnTo>
                  <a:lnTo>
                    <a:pt x="446" y="108"/>
                  </a:lnTo>
                  <a:lnTo>
                    <a:pt x="444" y="106"/>
                  </a:lnTo>
                  <a:lnTo>
                    <a:pt x="444" y="106"/>
                  </a:lnTo>
                  <a:lnTo>
                    <a:pt x="440" y="108"/>
                  </a:lnTo>
                  <a:lnTo>
                    <a:pt x="434" y="106"/>
                  </a:lnTo>
                  <a:lnTo>
                    <a:pt x="422" y="100"/>
                  </a:lnTo>
                  <a:lnTo>
                    <a:pt x="414" y="92"/>
                  </a:lnTo>
                  <a:lnTo>
                    <a:pt x="410" y="90"/>
                  </a:lnTo>
                  <a:lnTo>
                    <a:pt x="410" y="90"/>
                  </a:lnTo>
                  <a:lnTo>
                    <a:pt x="410" y="80"/>
                  </a:lnTo>
                  <a:lnTo>
                    <a:pt x="406" y="72"/>
                  </a:lnTo>
                  <a:lnTo>
                    <a:pt x="402" y="68"/>
                  </a:lnTo>
                  <a:lnTo>
                    <a:pt x="396" y="68"/>
                  </a:lnTo>
                  <a:lnTo>
                    <a:pt x="386" y="68"/>
                  </a:lnTo>
                  <a:lnTo>
                    <a:pt x="382" y="68"/>
                  </a:lnTo>
                  <a:lnTo>
                    <a:pt x="382" y="68"/>
                  </a:lnTo>
                  <a:lnTo>
                    <a:pt x="362" y="80"/>
                  </a:lnTo>
                  <a:lnTo>
                    <a:pt x="346" y="86"/>
                  </a:lnTo>
                  <a:lnTo>
                    <a:pt x="334" y="86"/>
                  </a:lnTo>
                  <a:lnTo>
                    <a:pt x="326" y="84"/>
                  </a:lnTo>
                  <a:lnTo>
                    <a:pt x="320" y="80"/>
                  </a:lnTo>
                  <a:lnTo>
                    <a:pt x="316" y="74"/>
                  </a:lnTo>
                  <a:lnTo>
                    <a:pt x="314" y="68"/>
                  </a:lnTo>
                  <a:lnTo>
                    <a:pt x="314" y="68"/>
                  </a:lnTo>
                  <a:lnTo>
                    <a:pt x="304" y="68"/>
                  </a:lnTo>
                  <a:lnTo>
                    <a:pt x="296" y="68"/>
                  </a:lnTo>
                  <a:lnTo>
                    <a:pt x="290" y="66"/>
                  </a:lnTo>
                  <a:lnTo>
                    <a:pt x="286" y="62"/>
                  </a:lnTo>
                  <a:lnTo>
                    <a:pt x="282" y="58"/>
                  </a:lnTo>
                  <a:lnTo>
                    <a:pt x="282" y="54"/>
                  </a:lnTo>
                  <a:lnTo>
                    <a:pt x="282" y="54"/>
                  </a:lnTo>
                  <a:lnTo>
                    <a:pt x="278" y="50"/>
                  </a:lnTo>
                  <a:lnTo>
                    <a:pt x="272" y="44"/>
                  </a:lnTo>
                  <a:lnTo>
                    <a:pt x="266" y="40"/>
                  </a:lnTo>
                  <a:lnTo>
                    <a:pt x="262" y="38"/>
                  </a:lnTo>
                  <a:lnTo>
                    <a:pt x="256" y="38"/>
                  </a:lnTo>
                  <a:lnTo>
                    <a:pt x="250" y="40"/>
                  </a:lnTo>
                  <a:lnTo>
                    <a:pt x="250" y="40"/>
                  </a:lnTo>
                  <a:lnTo>
                    <a:pt x="240" y="48"/>
                  </a:lnTo>
                  <a:lnTo>
                    <a:pt x="230" y="52"/>
                  </a:lnTo>
                  <a:lnTo>
                    <a:pt x="222" y="52"/>
                  </a:lnTo>
                  <a:lnTo>
                    <a:pt x="218" y="52"/>
                  </a:lnTo>
                  <a:lnTo>
                    <a:pt x="212" y="48"/>
                  </a:lnTo>
                  <a:lnTo>
                    <a:pt x="210" y="40"/>
                  </a:lnTo>
                  <a:lnTo>
                    <a:pt x="208" y="32"/>
                  </a:lnTo>
                  <a:lnTo>
                    <a:pt x="206" y="22"/>
                  </a:lnTo>
                  <a:lnTo>
                    <a:pt x="206" y="22"/>
                  </a:lnTo>
                  <a:lnTo>
                    <a:pt x="206" y="14"/>
                  </a:lnTo>
                  <a:lnTo>
                    <a:pt x="204" y="8"/>
                  </a:lnTo>
                  <a:lnTo>
                    <a:pt x="202" y="4"/>
                  </a:lnTo>
                  <a:lnTo>
                    <a:pt x="198" y="2"/>
                  </a:lnTo>
                  <a:lnTo>
                    <a:pt x="192" y="0"/>
                  </a:lnTo>
                  <a:lnTo>
                    <a:pt x="188" y="0"/>
                  </a:lnTo>
                  <a:lnTo>
                    <a:pt x="186" y="0"/>
                  </a:lnTo>
                  <a:lnTo>
                    <a:pt x="186" y="0"/>
                  </a:lnTo>
                  <a:lnTo>
                    <a:pt x="184" y="8"/>
                  </a:lnTo>
                  <a:lnTo>
                    <a:pt x="178" y="14"/>
                  </a:lnTo>
                  <a:lnTo>
                    <a:pt x="178" y="14"/>
                  </a:lnTo>
                  <a:lnTo>
                    <a:pt x="178" y="16"/>
                  </a:lnTo>
                  <a:lnTo>
                    <a:pt x="174" y="22"/>
                  </a:lnTo>
                  <a:lnTo>
                    <a:pt x="170" y="24"/>
                  </a:lnTo>
                  <a:lnTo>
                    <a:pt x="166" y="26"/>
                  </a:lnTo>
                  <a:lnTo>
                    <a:pt x="158" y="24"/>
                  </a:lnTo>
                  <a:lnTo>
                    <a:pt x="150" y="20"/>
                  </a:lnTo>
                  <a:lnTo>
                    <a:pt x="150" y="20"/>
                  </a:lnTo>
                  <a:lnTo>
                    <a:pt x="148" y="18"/>
                  </a:lnTo>
                  <a:lnTo>
                    <a:pt x="142" y="14"/>
                  </a:lnTo>
                  <a:lnTo>
                    <a:pt x="140" y="14"/>
                  </a:lnTo>
                  <a:lnTo>
                    <a:pt x="136" y="14"/>
                  </a:lnTo>
                  <a:lnTo>
                    <a:pt x="132" y="16"/>
                  </a:lnTo>
                  <a:lnTo>
                    <a:pt x="128" y="22"/>
                  </a:lnTo>
                  <a:lnTo>
                    <a:pt x="128" y="22"/>
                  </a:lnTo>
                  <a:lnTo>
                    <a:pt x="128" y="24"/>
                  </a:lnTo>
                  <a:lnTo>
                    <a:pt x="122" y="26"/>
                  </a:lnTo>
                  <a:lnTo>
                    <a:pt x="112" y="30"/>
                  </a:lnTo>
                  <a:lnTo>
                    <a:pt x="96" y="32"/>
                  </a:lnTo>
                  <a:lnTo>
                    <a:pt x="96" y="32"/>
                  </a:lnTo>
                  <a:lnTo>
                    <a:pt x="92" y="32"/>
                  </a:lnTo>
                  <a:lnTo>
                    <a:pt x="82" y="32"/>
                  </a:lnTo>
                  <a:lnTo>
                    <a:pt x="78" y="32"/>
                  </a:lnTo>
                  <a:lnTo>
                    <a:pt x="72" y="34"/>
                  </a:lnTo>
                  <a:lnTo>
                    <a:pt x="68" y="38"/>
                  </a:lnTo>
                  <a:lnTo>
                    <a:pt x="64" y="44"/>
                  </a:lnTo>
                  <a:lnTo>
                    <a:pt x="64" y="44"/>
                  </a:lnTo>
                  <a:lnTo>
                    <a:pt x="60" y="54"/>
                  </a:lnTo>
                  <a:lnTo>
                    <a:pt x="56" y="62"/>
                  </a:lnTo>
                  <a:lnTo>
                    <a:pt x="50" y="64"/>
                  </a:lnTo>
                  <a:lnTo>
                    <a:pt x="42" y="62"/>
                  </a:lnTo>
                  <a:lnTo>
                    <a:pt x="42" y="62"/>
                  </a:lnTo>
                  <a:lnTo>
                    <a:pt x="40" y="80"/>
                  </a:lnTo>
                  <a:lnTo>
                    <a:pt x="42" y="92"/>
                  </a:lnTo>
                  <a:lnTo>
                    <a:pt x="42" y="92"/>
                  </a:lnTo>
                  <a:lnTo>
                    <a:pt x="48" y="98"/>
                  </a:lnTo>
                  <a:lnTo>
                    <a:pt x="54" y="106"/>
                  </a:lnTo>
                  <a:lnTo>
                    <a:pt x="62" y="120"/>
                  </a:lnTo>
                  <a:lnTo>
                    <a:pt x="66" y="132"/>
                  </a:lnTo>
                  <a:lnTo>
                    <a:pt x="66" y="136"/>
                  </a:lnTo>
                  <a:lnTo>
                    <a:pt x="68" y="142"/>
                  </a:lnTo>
                  <a:lnTo>
                    <a:pt x="68" y="142"/>
                  </a:lnTo>
                  <a:lnTo>
                    <a:pt x="62" y="154"/>
                  </a:lnTo>
                  <a:lnTo>
                    <a:pt x="58" y="166"/>
                  </a:lnTo>
                  <a:lnTo>
                    <a:pt x="56" y="182"/>
                  </a:lnTo>
                  <a:lnTo>
                    <a:pt x="56" y="182"/>
                  </a:lnTo>
                  <a:lnTo>
                    <a:pt x="56" y="196"/>
                  </a:lnTo>
                  <a:lnTo>
                    <a:pt x="52" y="206"/>
                  </a:lnTo>
                  <a:lnTo>
                    <a:pt x="32" y="236"/>
                  </a:lnTo>
                  <a:lnTo>
                    <a:pt x="32" y="236"/>
                  </a:lnTo>
                  <a:lnTo>
                    <a:pt x="22" y="254"/>
                  </a:lnTo>
                  <a:lnTo>
                    <a:pt x="22" y="258"/>
                  </a:lnTo>
                  <a:lnTo>
                    <a:pt x="22" y="262"/>
                  </a:lnTo>
                  <a:lnTo>
                    <a:pt x="22" y="262"/>
                  </a:lnTo>
                  <a:lnTo>
                    <a:pt x="24" y="264"/>
                  </a:lnTo>
                  <a:lnTo>
                    <a:pt x="26" y="264"/>
                  </a:lnTo>
                  <a:lnTo>
                    <a:pt x="26" y="264"/>
                  </a:lnTo>
                  <a:lnTo>
                    <a:pt x="34" y="264"/>
                  </a:lnTo>
                  <a:lnTo>
                    <a:pt x="42" y="266"/>
                  </a:lnTo>
                  <a:lnTo>
                    <a:pt x="46" y="268"/>
                  </a:lnTo>
                  <a:lnTo>
                    <a:pt x="48" y="274"/>
                  </a:lnTo>
                  <a:lnTo>
                    <a:pt x="52" y="286"/>
                  </a:lnTo>
                  <a:lnTo>
                    <a:pt x="52" y="304"/>
                  </a:lnTo>
                  <a:lnTo>
                    <a:pt x="52" y="304"/>
                  </a:lnTo>
                  <a:lnTo>
                    <a:pt x="52" y="324"/>
                  </a:lnTo>
                  <a:lnTo>
                    <a:pt x="50" y="338"/>
                  </a:lnTo>
                  <a:lnTo>
                    <a:pt x="46" y="348"/>
                  </a:lnTo>
                  <a:lnTo>
                    <a:pt x="38" y="352"/>
                  </a:lnTo>
                  <a:lnTo>
                    <a:pt x="38" y="352"/>
                  </a:lnTo>
                  <a:lnTo>
                    <a:pt x="32" y="356"/>
                  </a:lnTo>
                  <a:lnTo>
                    <a:pt x="28" y="360"/>
                  </a:lnTo>
                  <a:lnTo>
                    <a:pt x="26" y="364"/>
                  </a:lnTo>
                  <a:lnTo>
                    <a:pt x="24" y="370"/>
                  </a:lnTo>
                  <a:lnTo>
                    <a:pt x="22" y="378"/>
                  </a:lnTo>
                  <a:lnTo>
                    <a:pt x="22" y="390"/>
                  </a:lnTo>
                  <a:lnTo>
                    <a:pt x="24" y="402"/>
                  </a:lnTo>
                  <a:lnTo>
                    <a:pt x="24" y="402"/>
                  </a:lnTo>
                  <a:lnTo>
                    <a:pt x="26" y="414"/>
                  </a:lnTo>
                  <a:lnTo>
                    <a:pt x="24" y="424"/>
                  </a:lnTo>
                  <a:lnTo>
                    <a:pt x="22" y="432"/>
                  </a:lnTo>
                  <a:lnTo>
                    <a:pt x="20" y="438"/>
                  </a:lnTo>
                  <a:lnTo>
                    <a:pt x="14" y="442"/>
                  </a:lnTo>
                  <a:lnTo>
                    <a:pt x="12" y="444"/>
                  </a:lnTo>
                  <a:lnTo>
                    <a:pt x="12" y="444"/>
                  </a:lnTo>
                  <a:lnTo>
                    <a:pt x="8" y="446"/>
                  </a:lnTo>
                  <a:lnTo>
                    <a:pt x="4" y="454"/>
                  </a:lnTo>
                  <a:lnTo>
                    <a:pt x="2" y="458"/>
                  </a:lnTo>
                  <a:lnTo>
                    <a:pt x="0" y="464"/>
                  </a:lnTo>
                  <a:lnTo>
                    <a:pt x="2" y="472"/>
                  </a:lnTo>
                  <a:lnTo>
                    <a:pt x="6" y="480"/>
                  </a:lnTo>
                  <a:lnTo>
                    <a:pt x="6" y="480"/>
                  </a:lnTo>
                  <a:lnTo>
                    <a:pt x="12" y="488"/>
                  </a:lnTo>
                  <a:lnTo>
                    <a:pt x="14" y="494"/>
                  </a:lnTo>
                  <a:lnTo>
                    <a:pt x="14" y="502"/>
                  </a:lnTo>
                  <a:lnTo>
                    <a:pt x="12" y="508"/>
                  </a:lnTo>
                  <a:lnTo>
                    <a:pt x="8" y="518"/>
                  </a:lnTo>
                  <a:lnTo>
                    <a:pt x="4" y="520"/>
                  </a:lnTo>
                  <a:lnTo>
                    <a:pt x="4" y="520"/>
                  </a:lnTo>
                  <a:lnTo>
                    <a:pt x="4" y="530"/>
                  </a:lnTo>
                  <a:lnTo>
                    <a:pt x="6" y="538"/>
                  </a:lnTo>
                  <a:lnTo>
                    <a:pt x="12" y="542"/>
                  </a:lnTo>
                  <a:lnTo>
                    <a:pt x="18" y="544"/>
                  </a:lnTo>
                  <a:lnTo>
                    <a:pt x="32" y="542"/>
                  </a:lnTo>
                  <a:lnTo>
                    <a:pt x="38" y="542"/>
                  </a:lnTo>
                  <a:lnTo>
                    <a:pt x="38" y="542"/>
                  </a:lnTo>
                  <a:lnTo>
                    <a:pt x="50" y="534"/>
                  </a:lnTo>
                  <a:lnTo>
                    <a:pt x="60" y="530"/>
                  </a:lnTo>
                  <a:lnTo>
                    <a:pt x="68" y="530"/>
                  </a:lnTo>
                  <a:lnTo>
                    <a:pt x="68" y="530"/>
                  </a:lnTo>
                  <a:lnTo>
                    <a:pt x="66" y="520"/>
                  </a:lnTo>
                  <a:lnTo>
                    <a:pt x="66" y="520"/>
                  </a:lnTo>
                  <a:lnTo>
                    <a:pt x="66" y="516"/>
                  </a:lnTo>
                  <a:lnTo>
                    <a:pt x="70" y="512"/>
                  </a:lnTo>
                  <a:lnTo>
                    <a:pt x="74" y="510"/>
                  </a:lnTo>
                  <a:lnTo>
                    <a:pt x="80" y="510"/>
                  </a:lnTo>
                  <a:lnTo>
                    <a:pt x="92" y="510"/>
                  </a:lnTo>
                  <a:lnTo>
                    <a:pt x="104" y="510"/>
                  </a:lnTo>
                  <a:lnTo>
                    <a:pt x="104" y="510"/>
                  </a:lnTo>
                  <a:lnTo>
                    <a:pt x="112" y="512"/>
                  </a:lnTo>
                  <a:lnTo>
                    <a:pt x="120" y="512"/>
                  </a:lnTo>
                  <a:lnTo>
                    <a:pt x="126" y="510"/>
                  </a:lnTo>
                  <a:lnTo>
                    <a:pt x="126" y="510"/>
                  </a:lnTo>
                  <a:lnTo>
                    <a:pt x="132" y="500"/>
                  </a:lnTo>
                  <a:lnTo>
                    <a:pt x="138" y="494"/>
                  </a:lnTo>
                  <a:lnTo>
                    <a:pt x="144" y="490"/>
                  </a:lnTo>
                  <a:lnTo>
                    <a:pt x="152" y="488"/>
                  </a:lnTo>
                  <a:lnTo>
                    <a:pt x="158" y="488"/>
                  </a:lnTo>
                  <a:lnTo>
                    <a:pt x="166" y="488"/>
                  </a:lnTo>
                  <a:lnTo>
                    <a:pt x="172" y="490"/>
                  </a:lnTo>
                  <a:lnTo>
                    <a:pt x="176" y="494"/>
                  </a:lnTo>
                  <a:lnTo>
                    <a:pt x="176" y="494"/>
                  </a:lnTo>
                  <a:lnTo>
                    <a:pt x="194" y="508"/>
                  </a:lnTo>
                  <a:lnTo>
                    <a:pt x="204" y="516"/>
                  </a:lnTo>
                  <a:lnTo>
                    <a:pt x="204" y="516"/>
                  </a:lnTo>
                  <a:lnTo>
                    <a:pt x="198" y="518"/>
                  </a:lnTo>
                  <a:lnTo>
                    <a:pt x="208" y="516"/>
                  </a:lnTo>
                  <a:lnTo>
                    <a:pt x="208" y="516"/>
                  </a:lnTo>
                  <a:lnTo>
                    <a:pt x="216" y="514"/>
                  </a:lnTo>
                  <a:lnTo>
                    <a:pt x="226" y="514"/>
                  </a:lnTo>
                  <a:lnTo>
                    <a:pt x="246" y="514"/>
                  </a:lnTo>
                  <a:lnTo>
                    <a:pt x="270" y="516"/>
                  </a:lnTo>
                  <a:lnTo>
                    <a:pt x="270" y="516"/>
                  </a:lnTo>
                  <a:lnTo>
                    <a:pt x="272" y="520"/>
                  </a:lnTo>
                  <a:lnTo>
                    <a:pt x="272" y="520"/>
                  </a:lnTo>
                  <a:lnTo>
                    <a:pt x="280" y="512"/>
                  </a:lnTo>
                  <a:lnTo>
                    <a:pt x="290" y="504"/>
                  </a:lnTo>
                  <a:lnTo>
                    <a:pt x="300" y="496"/>
                  </a:lnTo>
                  <a:lnTo>
                    <a:pt x="300" y="496"/>
                  </a:lnTo>
                  <a:lnTo>
                    <a:pt x="314" y="488"/>
                  </a:lnTo>
                  <a:lnTo>
                    <a:pt x="328" y="484"/>
                  </a:lnTo>
                  <a:lnTo>
                    <a:pt x="340" y="482"/>
                  </a:lnTo>
                  <a:lnTo>
                    <a:pt x="340" y="482"/>
                  </a:lnTo>
                  <a:lnTo>
                    <a:pt x="362" y="480"/>
                  </a:lnTo>
                  <a:lnTo>
                    <a:pt x="366" y="478"/>
                  </a:lnTo>
                  <a:lnTo>
                    <a:pt x="366" y="478"/>
                  </a:lnTo>
                  <a:lnTo>
                    <a:pt x="368" y="456"/>
                  </a:lnTo>
                  <a:lnTo>
                    <a:pt x="368" y="438"/>
                  </a:lnTo>
                  <a:lnTo>
                    <a:pt x="372" y="424"/>
                  </a:lnTo>
                  <a:lnTo>
                    <a:pt x="372" y="424"/>
                  </a:lnTo>
                  <a:lnTo>
                    <a:pt x="378" y="414"/>
                  </a:lnTo>
                  <a:lnTo>
                    <a:pt x="386" y="406"/>
                  </a:lnTo>
                  <a:lnTo>
                    <a:pt x="404" y="392"/>
                  </a:lnTo>
                  <a:lnTo>
                    <a:pt x="404" y="392"/>
                  </a:lnTo>
                  <a:lnTo>
                    <a:pt x="412" y="390"/>
                  </a:lnTo>
                  <a:lnTo>
                    <a:pt x="416" y="390"/>
                  </a:lnTo>
                  <a:lnTo>
                    <a:pt x="418" y="392"/>
                  </a:lnTo>
                  <a:lnTo>
                    <a:pt x="426" y="400"/>
                  </a:lnTo>
                  <a:lnTo>
                    <a:pt x="434" y="412"/>
                  </a:lnTo>
                  <a:lnTo>
                    <a:pt x="434" y="412"/>
                  </a:lnTo>
                  <a:lnTo>
                    <a:pt x="438" y="418"/>
                  </a:lnTo>
                  <a:lnTo>
                    <a:pt x="444" y="420"/>
                  </a:lnTo>
                  <a:lnTo>
                    <a:pt x="448" y="422"/>
                  </a:lnTo>
                  <a:lnTo>
                    <a:pt x="452" y="420"/>
                  </a:lnTo>
                  <a:lnTo>
                    <a:pt x="458" y="416"/>
                  </a:lnTo>
                  <a:lnTo>
                    <a:pt x="460" y="414"/>
                  </a:lnTo>
                  <a:lnTo>
                    <a:pt x="488" y="414"/>
                  </a:lnTo>
                  <a:lnTo>
                    <a:pt x="492" y="410"/>
                  </a:lnTo>
                  <a:close/>
                </a:path>
              </a:pathLst>
            </a:custGeom>
            <a:solidFill>
              <a:srgbClr val="4E99E4"/>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49" name="任意多边形 48"/>
            <p:cNvSpPr/>
            <p:nvPr/>
          </p:nvSpPr>
          <p:spPr>
            <a:xfrm>
              <a:off x="13910" y="4040"/>
              <a:ext cx="994" cy="1315"/>
            </a:xfrm>
            <a:custGeom>
              <a:avLst/>
              <a:gdLst/>
              <a:ahLst/>
              <a:cxnLst/>
              <a:rect l="0" t="0" r="0" b="0"/>
              <a:pathLst>
                <a:path w="248" h="328">
                  <a:moveTo>
                    <a:pt x="28" y="0"/>
                  </a:moveTo>
                  <a:lnTo>
                    <a:pt x="28" y="0"/>
                  </a:lnTo>
                  <a:lnTo>
                    <a:pt x="50" y="14"/>
                  </a:lnTo>
                  <a:lnTo>
                    <a:pt x="68" y="28"/>
                  </a:lnTo>
                  <a:lnTo>
                    <a:pt x="86" y="44"/>
                  </a:lnTo>
                  <a:lnTo>
                    <a:pt x="86" y="44"/>
                  </a:lnTo>
                  <a:lnTo>
                    <a:pt x="88" y="46"/>
                  </a:lnTo>
                  <a:lnTo>
                    <a:pt x="96" y="50"/>
                  </a:lnTo>
                  <a:lnTo>
                    <a:pt x="112" y="54"/>
                  </a:lnTo>
                  <a:lnTo>
                    <a:pt x="122" y="54"/>
                  </a:lnTo>
                  <a:lnTo>
                    <a:pt x="136" y="52"/>
                  </a:lnTo>
                  <a:lnTo>
                    <a:pt x="150" y="64"/>
                  </a:lnTo>
                  <a:lnTo>
                    <a:pt x="188" y="88"/>
                  </a:lnTo>
                  <a:lnTo>
                    <a:pt x="236" y="122"/>
                  </a:lnTo>
                  <a:lnTo>
                    <a:pt x="236" y="122"/>
                  </a:lnTo>
                  <a:lnTo>
                    <a:pt x="240" y="126"/>
                  </a:lnTo>
                  <a:lnTo>
                    <a:pt x="244" y="138"/>
                  </a:lnTo>
                  <a:lnTo>
                    <a:pt x="246" y="144"/>
                  </a:lnTo>
                  <a:lnTo>
                    <a:pt x="248" y="152"/>
                  </a:lnTo>
                  <a:lnTo>
                    <a:pt x="246" y="158"/>
                  </a:lnTo>
                  <a:lnTo>
                    <a:pt x="242" y="164"/>
                  </a:lnTo>
                  <a:lnTo>
                    <a:pt x="242" y="164"/>
                  </a:lnTo>
                  <a:lnTo>
                    <a:pt x="232" y="174"/>
                  </a:lnTo>
                  <a:lnTo>
                    <a:pt x="222" y="184"/>
                  </a:lnTo>
                  <a:lnTo>
                    <a:pt x="212" y="192"/>
                  </a:lnTo>
                  <a:lnTo>
                    <a:pt x="212" y="192"/>
                  </a:lnTo>
                  <a:lnTo>
                    <a:pt x="206" y="204"/>
                  </a:lnTo>
                  <a:lnTo>
                    <a:pt x="202" y="214"/>
                  </a:lnTo>
                  <a:lnTo>
                    <a:pt x="200" y="224"/>
                  </a:lnTo>
                  <a:lnTo>
                    <a:pt x="200" y="224"/>
                  </a:lnTo>
                  <a:lnTo>
                    <a:pt x="196" y="226"/>
                  </a:lnTo>
                  <a:lnTo>
                    <a:pt x="190" y="230"/>
                  </a:lnTo>
                  <a:lnTo>
                    <a:pt x="182" y="236"/>
                  </a:lnTo>
                  <a:lnTo>
                    <a:pt x="180" y="242"/>
                  </a:lnTo>
                  <a:lnTo>
                    <a:pt x="180" y="246"/>
                  </a:lnTo>
                  <a:lnTo>
                    <a:pt x="180" y="246"/>
                  </a:lnTo>
                  <a:lnTo>
                    <a:pt x="178" y="250"/>
                  </a:lnTo>
                  <a:lnTo>
                    <a:pt x="170" y="256"/>
                  </a:lnTo>
                  <a:lnTo>
                    <a:pt x="166" y="258"/>
                  </a:lnTo>
                  <a:lnTo>
                    <a:pt x="160" y="260"/>
                  </a:lnTo>
                  <a:lnTo>
                    <a:pt x="152" y="260"/>
                  </a:lnTo>
                  <a:lnTo>
                    <a:pt x="142" y="258"/>
                  </a:lnTo>
                  <a:lnTo>
                    <a:pt x="142" y="258"/>
                  </a:lnTo>
                  <a:lnTo>
                    <a:pt x="130" y="266"/>
                  </a:lnTo>
                  <a:lnTo>
                    <a:pt x="118" y="274"/>
                  </a:lnTo>
                  <a:lnTo>
                    <a:pt x="112" y="284"/>
                  </a:lnTo>
                  <a:lnTo>
                    <a:pt x="112" y="284"/>
                  </a:lnTo>
                  <a:lnTo>
                    <a:pt x="108" y="288"/>
                  </a:lnTo>
                  <a:lnTo>
                    <a:pt x="100" y="290"/>
                  </a:lnTo>
                  <a:lnTo>
                    <a:pt x="92" y="292"/>
                  </a:lnTo>
                  <a:lnTo>
                    <a:pt x="82" y="292"/>
                  </a:lnTo>
                  <a:lnTo>
                    <a:pt x="72" y="290"/>
                  </a:lnTo>
                  <a:lnTo>
                    <a:pt x="62" y="284"/>
                  </a:lnTo>
                  <a:lnTo>
                    <a:pt x="56" y="276"/>
                  </a:lnTo>
                  <a:lnTo>
                    <a:pt x="54" y="270"/>
                  </a:lnTo>
                  <a:lnTo>
                    <a:pt x="52" y="264"/>
                  </a:lnTo>
                  <a:lnTo>
                    <a:pt x="52" y="264"/>
                  </a:lnTo>
                  <a:lnTo>
                    <a:pt x="52" y="264"/>
                  </a:lnTo>
                  <a:lnTo>
                    <a:pt x="48" y="262"/>
                  </a:lnTo>
                  <a:lnTo>
                    <a:pt x="44" y="262"/>
                  </a:lnTo>
                  <a:lnTo>
                    <a:pt x="36" y="268"/>
                  </a:lnTo>
                  <a:lnTo>
                    <a:pt x="36" y="268"/>
                  </a:lnTo>
                  <a:lnTo>
                    <a:pt x="16" y="288"/>
                  </a:lnTo>
                  <a:lnTo>
                    <a:pt x="4" y="298"/>
                  </a:lnTo>
                  <a:lnTo>
                    <a:pt x="4" y="298"/>
                  </a:lnTo>
                  <a:lnTo>
                    <a:pt x="2" y="300"/>
                  </a:lnTo>
                  <a:lnTo>
                    <a:pt x="0" y="308"/>
                  </a:lnTo>
                  <a:lnTo>
                    <a:pt x="0" y="312"/>
                  </a:lnTo>
                  <a:lnTo>
                    <a:pt x="2" y="318"/>
                  </a:lnTo>
                  <a:lnTo>
                    <a:pt x="6" y="324"/>
                  </a:lnTo>
                  <a:lnTo>
                    <a:pt x="12" y="328"/>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50" name="任意多边形 49"/>
            <p:cNvSpPr/>
            <p:nvPr/>
          </p:nvSpPr>
          <p:spPr>
            <a:xfrm>
              <a:off x="13085" y="4048"/>
              <a:ext cx="1819" cy="1611"/>
            </a:xfrm>
            <a:custGeom>
              <a:avLst/>
              <a:gdLst/>
              <a:ahLst/>
              <a:cxnLst/>
              <a:rect l="0" t="0" r="0" b="0"/>
              <a:pathLst>
                <a:path w="454" h="402">
                  <a:moveTo>
                    <a:pt x="218" y="328"/>
                  </a:moveTo>
                  <a:lnTo>
                    <a:pt x="204" y="370"/>
                  </a:lnTo>
                  <a:lnTo>
                    <a:pt x="204" y="370"/>
                  </a:lnTo>
                  <a:lnTo>
                    <a:pt x="200" y="378"/>
                  </a:lnTo>
                  <a:lnTo>
                    <a:pt x="194" y="386"/>
                  </a:lnTo>
                  <a:lnTo>
                    <a:pt x="184" y="394"/>
                  </a:lnTo>
                  <a:lnTo>
                    <a:pt x="174" y="400"/>
                  </a:lnTo>
                  <a:lnTo>
                    <a:pt x="166" y="400"/>
                  </a:lnTo>
                  <a:lnTo>
                    <a:pt x="160" y="402"/>
                  </a:lnTo>
                  <a:lnTo>
                    <a:pt x="152" y="400"/>
                  </a:lnTo>
                  <a:lnTo>
                    <a:pt x="142" y="398"/>
                  </a:lnTo>
                  <a:lnTo>
                    <a:pt x="134" y="394"/>
                  </a:lnTo>
                  <a:lnTo>
                    <a:pt x="124" y="386"/>
                  </a:lnTo>
                  <a:lnTo>
                    <a:pt x="124" y="386"/>
                  </a:lnTo>
                  <a:lnTo>
                    <a:pt x="122" y="384"/>
                  </a:lnTo>
                  <a:lnTo>
                    <a:pt x="114" y="380"/>
                  </a:lnTo>
                  <a:lnTo>
                    <a:pt x="104" y="378"/>
                  </a:lnTo>
                  <a:lnTo>
                    <a:pt x="96" y="378"/>
                  </a:lnTo>
                  <a:lnTo>
                    <a:pt x="88" y="380"/>
                  </a:lnTo>
                  <a:lnTo>
                    <a:pt x="88" y="380"/>
                  </a:lnTo>
                  <a:lnTo>
                    <a:pt x="84" y="374"/>
                  </a:lnTo>
                  <a:lnTo>
                    <a:pt x="74" y="358"/>
                  </a:lnTo>
                  <a:lnTo>
                    <a:pt x="74" y="358"/>
                  </a:lnTo>
                  <a:lnTo>
                    <a:pt x="60" y="334"/>
                  </a:lnTo>
                  <a:lnTo>
                    <a:pt x="54" y="324"/>
                  </a:lnTo>
                  <a:lnTo>
                    <a:pt x="50" y="322"/>
                  </a:lnTo>
                  <a:lnTo>
                    <a:pt x="48" y="320"/>
                  </a:lnTo>
                  <a:lnTo>
                    <a:pt x="48" y="320"/>
                  </a:lnTo>
                  <a:lnTo>
                    <a:pt x="48" y="320"/>
                  </a:lnTo>
                  <a:lnTo>
                    <a:pt x="50" y="316"/>
                  </a:lnTo>
                  <a:lnTo>
                    <a:pt x="50" y="310"/>
                  </a:lnTo>
                  <a:lnTo>
                    <a:pt x="50" y="298"/>
                  </a:lnTo>
                  <a:lnTo>
                    <a:pt x="50" y="298"/>
                  </a:lnTo>
                  <a:lnTo>
                    <a:pt x="50" y="290"/>
                  </a:lnTo>
                  <a:lnTo>
                    <a:pt x="52" y="270"/>
                  </a:lnTo>
                  <a:lnTo>
                    <a:pt x="52" y="260"/>
                  </a:lnTo>
                  <a:lnTo>
                    <a:pt x="50" y="248"/>
                  </a:lnTo>
                  <a:lnTo>
                    <a:pt x="48" y="238"/>
                  </a:lnTo>
                  <a:lnTo>
                    <a:pt x="42" y="230"/>
                  </a:lnTo>
                  <a:lnTo>
                    <a:pt x="42" y="230"/>
                  </a:lnTo>
                  <a:lnTo>
                    <a:pt x="30" y="214"/>
                  </a:lnTo>
                  <a:lnTo>
                    <a:pt x="20" y="194"/>
                  </a:lnTo>
                  <a:lnTo>
                    <a:pt x="12" y="174"/>
                  </a:lnTo>
                  <a:lnTo>
                    <a:pt x="8" y="158"/>
                  </a:lnTo>
                  <a:lnTo>
                    <a:pt x="8" y="158"/>
                  </a:lnTo>
                  <a:lnTo>
                    <a:pt x="2" y="142"/>
                  </a:lnTo>
                  <a:lnTo>
                    <a:pt x="0" y="136"/>
                  </a:lnTo>
                  <a:lnTo>
                    <a:pt x="0" y="136"/>
                  </a:lnTo>
                  <a:lnTo>
                    <a:pt x="0" y="136"/>
                  </a:lnTo>
                  <a:lnTo>
                    <a:pt x="6" y="130"/>
                  </a:lnTo>
                  <a:lnTo>
                    <a:pt x="12" y="118"/>
                  </a:lnTo>
                  <a:lnTo>
                    <a:pt x="12" y="118"/>
                  </a:lnTo>
                  <a:lnTo>
                    <a:pt x="12" y="106"/>
                  </a:lnTo>
                  <a:lnTo>
                    <a:pt x="12" y="96"/>
                  </a:lnTo>
                  <a:lnTo>
                    <a:pt x="10" y="90"/>
                  </a:lnTo>
                  <a:lnTo>
                    <a:pt x="10" y="90"/>
                  </a:lnTo>
                  <a:lnTo>
                    <a:pt x="10" y="84"/>
                  </a:lnTo>
                  <a:lnTo>
                    <a:pt x="10" y="78"/>
                  </a:lnTo>
                  <a:lnTo>
                    <a:pt x="10" y="72"/>
                  </a:lnTo>
                  <a:lnTo>
                    <a:pt x="14" y="66"/>
                  </a:lnTo>
                  <a:lnTo>
                    <a:pt x="20" y="62"/>
                  </a:lnTo>
                  <a:lnTo>
                    <a:pt x="32" y="60"/>
                  </a:lnTo>
                  <a:lnTo>
                    <a:pt x="46" y="64"/>
                  </a:lnTo>
                  <a:lnTo>
                    <a:pt x="46" y="64"/>
                  </a:lnTo>
                  <a:lnTo>
                    <a:pt x="50" y="64"/>
                  </a:lnTo>
                  <a:lnTo>
                    <a:pt x="58" y="62"/>
                  </a:lnTo>
                  <a:lnTo>
                    <a:pt x="64" y="60"/>
                  </a:lnTo>
                  <a:lnTo>
                    <a:pt x="70" y="56"/>
                  </a:lnTo>
                  <a:lnTo>
                    <a:pt x="78" y="48"/>
                  </a:lnTo>
                  <a:lnTo>
                    <a:pt x="86" y="38"/>
                  </a:lnTo>
                  <a:lnTo>
                    <a:pt x="86" y="38"/>
                  </a:lnTo>
                  <a:lnTo>
                    <a:pt x="86" y="36"/>
                  </a:lnTo>
                  <a:lnTo>
                    <a:pt x="90" y="34"/>
                  </a:lnTo>
                  <a:lnTo>
                    <a:pt x="98" y="34"/>
                  </a:lnTo>
                  <a:lnTo>
                    <a:pt x="112" y="34"/>
                  </a:lnTo>
                  <a:lnTo>
                    <a:pt x="112" y="34"/>
                  </a:lnTo>
                  <a:lnTo>
                    <a:pt x="130" y="34"/>
                  </a:lnTo>
                  <a:lnTo>
                    <a:pt x="148" y="32"/>
                  </a:lnTo>
                  <a:lnTo>
                    <a:pt x="160" y="30"/>
                  </a:lnTo>
                  <a:lnTo>
                    <a:pt x="168" y="28"/>
                  </a:lnTo>
                  <a:lnTo>
                    <a:pt x="168" y="28"/>
                  </a:lnTo>
                  <a:lnTo>
                    <a:pt x="176" y="28"/>
                  </a:lnTo>
                  <a:lnTo>
                    <a:pt x="186" y="30"/>
                  </a:lnTo>
                  <a:lnTo>
                    <a:pt x="198" y="34"/>
                  </a:lnTo>
                  <a:lnTo>
                    <a:pt x="198" y="34"/>
                  </a:lnTo>
                  <a:lnTo>
                    <a:pt x="202" y="36"/>
                  </a:lnTo>
                  <a:lnTo>
                    <a:pt x="210" y="40"/>
                  </a:lnTo>
                  <a:lnTo>
                    <a:pt x="216" y="40"/>
                  </a:lnTo>
                  <a:lnTo>
                    <a:pt x="220" y="36"/>
                  </a:lnTo>
                  <a:lnTo>
                    <a:pt x="224" y="30"/>
                  </a:lnTo>
                  <a:lnTo>
                    <a:pt x="228" y="20"/>
                  </a:lnTo>
                  <a:lnTo>
                    <a:pt x="228" y="2"/>
                  </a:lnTo>
                  <a:lnTo>
                    <a:pt x="234" y="0"/>
                  </a:lnTo>
                  <a:lnTo>
                    <a:pt x="234" y="0"/>
                  </a:lnTo>
                  <a:lnTo>
                    <a:pt x="256" y="12"/>
                  </a:lnTo>
                  <a:lnTo>
                    <a:pt x="274" y="26"/>
                  </a:lnTo>
                  <a:lnTo>
                    <a:pt x="292" y="44"/>
                  </a:lnTo>
                  <a:lnTo>
                    <a:pt x="292" y="44"/>
                  </a:lnTo>
                  <a:lnTo>
                    <a:pt x="294" y="46"/>
                  </a:lnTo>
                  <a:lnTo>
                    <a:pt x="302" y="50"/>
                  </a:lnTo>
                  <a:lnTo>
                    <a:pt x="318" y="52"/>
                  </a:lnTo>
                  <a:lnTo>
                    <a:pt x="328" y="52"/>
                  </a:lnTo>
                  <a:lnTo>
                    <a:pt x="342" y="50"/>
                  </a:lnTo>
                  <a:lnTo>
                    <a:pt x="356" y="62"/>
                  </a:lnTo>
                  <a:lnTo>
                    <a:pt x="394" y="86"/>
                  </a:lnTo>
                  <a:lnTo>
                    <a:pt x="442" y="122"/>
                  </a:lnTo>
                  <a:lnTo>
                    <a:pt x="442" y="122"/>
                  </a:lnTo>
                  <a:lnTo>
                    <a:pt x="446" y="126"/>
                  </a:lnTo>
                  <a:lnTo>
                    <a:pt x="450" y="136"/>
                  </a:lnTo>
                  <a:lnTo>
                    <a:pt x="452" y="144"/>
                  </a:lnTo>
                  <a:lnTo>
                    <a:pt x="454" y="150"/>
                  </a:lnTo>
                  <a:lnTo>
                    <a:pt x="452" y="156"/>
                  </a:lnTo>
                  <a:lnTo>
                    <a:pt x="448" y="162"/>
                  </a:lnTo>
                  <a:lnTo>
                    <a:pt x="448" y="162"/>
                  </a:lnTo>
                  <a:lnTo>
                    <a:pt x="438" y="174"/>
                  </a:lnTo>
                  <a:lnTo>
                    <a:pt x="428" y="182"/>
                  </a:lnTo>
                  <a:lnTo>
                    <a:pt x="418" y="190"/>
                  </a:lnTo>
                  <a:lnTo>
                    <a:pt x="418" y="190"/>
                  </a:lnTo>
                  <a:lnTo>
                    <a:pt x="412" y="202"/>
                  </a:lnTo>
                  <a:lnTo>
                    <a:pt x="408" y="212"/>
                  </a:lnTo>
                  <a:lnTo>
                    <a:pt x="406" y="222"/>
                  </a:lnTo>
                  <a:lnTo>
                    <a:pt x="406" y="222"/>
                  </a:lnTo>
                  <a:lnTo>
                    <a:pt x="402" y="224"/>
                  </a:lnTo>
                  <a:lnTo>
                    <a:pt x="396" y="228"/>
                  </a:lnTo>
                  <a:lnTo>
                    <a:pt x="388" y="236"/>
                  </a:lnTo>
                  <a:lnTo>
                    <a:pt x="386" y="240"/>
                  </a:lnTo>
                  <a:lnTo>
                    <a:pt x="386" y="246"/>
                  </a:lnTo>
                  <a:lnTo>
                    <a:pt x="386" y="246"/>
                  </a:lnTo>
                  <a:lnTo>
                    <a:pt x="384" y="248"/>
                  </a:lnTo>
                  <a:lnTo>
                    <a:pt x="376" y="254"/>
                  </a:lnTo>
                  <a:lnTo>
                    <a:pt x="372" y="256"/>
                  </a:lnTo>
                  <a:lnTo>
                    <a:pt x="366" y="258"/>
                  </a:lnTo>
                  <a:lnTo>
                    <a:pt x="358" y="258"/>
                  </a:lnTo>
                  <a:lnTo>
                    <a:pt x="348" y="256"/>
                  </a:lnTo>
                  <a:lnTo>
                    <a:pt x="348" y="256"/>
                  </a:lnTo>
                  <a:lnTo>
                    <a:pt x="336" y="264"/>
                  </a:lnTo>
                  <a:lnTo>
                    <a:pt x="324" y="272"/>
                  </a:lnTo>
                  <a:lnTo>
                    <a:pt x="318" y="282"/>
                  </a:lnTo>
                  <a:lnTo>
                    <a:pt x="318" y="282"/>
                  </a:lnTo>
                  <a:lnTo>
                    <a:pt x="314" y="286"/>
                  </a:lnTo>
                  <a:lnTo>
                    <a:pt x="306" y="290"/>
                  </a:lnTo>
                  <a:lnTo>
                    <a:pt x="298" y="292"/>
                  </a:lnTo>
                  <a:lnTo>
                    <a:pt x="288" y="292"/>
                  </a:lnTo>
                  <a:lnTo>
                    <a:pt x="278" y="288"/>
                  </a:lnTo>
                  <a:lnTo>
                    <a:pt x="268" y="284"/>
                  </a:lnTo>
                  <a:lnTo>
                    <a:pt x="262" y="276"/>
                  </a:lnTo>
                  <a:lnTo>
                    <a:pt x="260" y="270"/>
                  </a:lnTo>
                  <a:lnTo>
                    <a:pt x="258" y="264"/>
                  </a:lnTo>
                  <a:lnTo>
                    <a:pt x="258" y="264"/>
                  </a:lnTo>
                  <a:lnTo>
                    <a:pt x="258" y="262"/>
                  </a:lnTo>
                  <a:lnTo>
                    <a:pt x="254" y="260"/>
                  </a:lnTo>
                  <a:lnTo>
                    <a:pt x="250" y="260"/>
                  </a:lnTo>
                  <a:lnTo>
                    <a:pt x="242" y="266"/>
                  </a:lnTo>
                  <a:lnTo>
                    <a:pt x="242" y="266"/>
                  </a:lnTo>
                  <a:lnTo>
                    <a:pt x="222" y="286"/>
                  </a:lnTo>
                  <a:lnTo>
                    <a:pt x="210" y="296"/>
                  </a:lnTo>
                  <a:lnTo>
                    <a:pt x="210" y="296"/>
                  </a:lnTo>
                  <a:lnTo>
                    <a:pt x="208" y="298"/>
                  </a:lnTo>
                  <a:lnTo>
                    <a:pt x="206" y="306"/>
                  </a:lnTo>
                  <a:lnTo>
                    <a:pt x="206" y="310"/>
                  </a:lnTo>
                  <a:lnTo>
                    <a:pt x="208" y="316"/>
                  </a:lnTo>
                  <a:lnTo>
                    <a:pt x="212" y="322"/>
                  </a:lnTo>
                  <a:lnTo>
                    <a:pt x="218" y="328"/>
                  </a:lnTo>
                  <a:lnTo>
                    <a:pt x="218" y="328"/>
                  </a:lnTo>
                  <a:close/>
                </a:path>
              </a:pathLst>
            </a:custGeom>
            <a:solidFill>
              <a:srgbClr val="4E99E4"/>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51" name="任意多边形 50"/>
            <p:cNvSpPr/>
            <p:nvPr/>
          </p:nvSpPr>
          <p:spPr>
            <a:xfrm>
              <a:off x="14711" y="4938"/>
              <a:ext cx="184" cy="665"/>
            </a:xfrm>
            <a:custGeom>
              <a:avLst/>
              <a:gdLst/>
              <a:ahLst/>
              <a:cxnLst/>
              <a:rect l="0" t="0" r="0" b="0"/>
              <a:pathLst>
                <a:path w="46" h="166">
                  <a:moveTo>
                    <a:pt x="46" y="166"/>
                  </a:moveTo>
                  <a:lnTo>
                    <a:pt x="30" y="144"/>
                  </a:lnTo>
                  <a:lnTo>
                    <a:pt x="28" y="94"/>
                  </a:lnTo>
                  <a:lnTo>
                    <a:pt x="28" y="94"/>
                  </a:lnTo>
                  <a:lnTo>
                    <a:pt x="28" y="86"/>
                  </a:lnTo>
                  <a:lnTo>
                    <a:pt x="26" y="64"/>
                  </a:lnTo>
                  <a:lnTo>
                    <a:pt x="22" y="50"/>
                  </a:lnTo>
                  <a:lnTo>
                    <a:pt x="18" y="34"/>
                  </a:lnTo>
                  <a:lnTo>
                    <a:pt x="10" y="18"/>
                  </a:lnTo>
                  <a:lnTo>
                    <a:pt x="0" y="0"/>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52" name="任意多边形 51"/>
            <p:cNvSpPr/>
            <p:nvPr/>
          </p:nvSpPr>
          <p:spPr>
            <a:xfrm>
              <a:off x="13910" y="4938"/>
              <a:ext cx="986" cy="705"/>
            </a:xfrm>
            <a:custGeom>
              <a:avLst/>
              <a:gdLst/>
              <a:ahLst/>
              <a:cxnLst/>
              <a:rect l="0" t="0" r="0" b="0"/>
              <a:pathLst>
                <a:path w="246" h="176">
                  <a:moveTo>
                    <a:pt x="12" y="104"/>
                  </a:moveTo>
                  <a:lnTo>
                    <a:pt x="12" y="104"/>
                  </a:lnTo>
                  <a:lnTo>
                    <a:pt x="14" y="102"/>
                  </a:lnTo>
                  <a:lnTo>
                    <a:pt x="16" y="102"/>
                  </a:lnTo>
                  <a:lnTo>
                    <a:pt x="20" y="104"/>
                  </a:lnTo>
                  <a:lnTo>
                    <a:pt x="24" y="112"/>
                  </a:lnTo>
                  <a:lnTo>
                    <a:pt x="22" y="132"/>
                  </a:lnTo>
                  <a:lnTo>
                    <a:pt x="22" y="132"/>
                  </a:lnTo>
                  <a:lnTo>
                    <a:pt x="28" y="130"/>
                  </a:lnTo>
                  <a:lnTo>
                    <a:pt x="34" y="128"/>
                  </a:lnTo>
                  <a:lnTo>
                    <a:pt x="44" y="130"/>
                  </a:lnTo>
                  <a:lnTo>
                    <a:pt x="50" y="134"/>
                  </a:lnTo>
                  <a:lnTo>
                    <a:pt x="54" y="136"/>
                  </a:lnTo>
                  <a:lnTo>
                    <a:pt x="54" y="136"/>
                  </a:lnTo>
                  <a:lnTo>
                    <a:pt x="62" y="142"/>
                  </a:lnTo>
                  <a:lnTo>
                    <a:pt x="70" y="144"/>
                  </a:lnTo>
                  <a:lnTo>
                    <a:pt x="72" y="142"/>
                  </a:lnTo>
                  <a:lnTo>
                    <a:pt x="72" y="138"/>
                  </a:lnTo>
                  <a:lnTo>
                    <a:pt x="72" y="138"/>
                  </a:lnTo>
                  <a:lnTo>
                    <a:pt x="72" y="134"/>
                  </a:lnTo>
                  <a:lnTo>
                    <a:pt x="74" y="130"/>
                  </a:lnTo>
                  <a:lnTo>
                    <a:pt x="78" y="126"/>
                  </a:lnTo>
                  <a:lnTo>
                    <a:pt x="82" y="124"/>
                  </a:lnTo>
                  <a:lnTo>
                    <a:pt x="86" y="122"/>
                  </a:lnTo>
                  <a:lnTo>
                    <a:pt x="90" y="122"/>
                  </a:lnTo>
                  <a:lnTo>
                    <a:pt x="94" y="126"/>
                  </a:lnTo>
                  <a:lnTo>
                    <a:pt x="98" y="130"/>
                  </a:lnTo>
                  <a:lnTo>
                    <a:pt x="98" y="130"/>
                  </a:lnTo>
                  <a:lnTo>
                    <a:pt x="100" y="136"/>
                  </a:lnTo>
                  <a:lnTo>
                    <a:pt x="104" y="140"/>
                  </a:lnTo>
                  <a:lnTo>
                    <a:pt x="110" y="142"/>
                  </a:lnTo>
                  <a:lnTo>
                    <a:pt x="114" y="142"/>
                  </a:lnTo>
                  <a:lnTo>
                    <a:pt x="122" y="142"/>
                  </a:lnTo>
                  <a:lnTo>
                    <a:pt x="126" y="142"/>
                  </a:lnTo>
                  <a:lnTo>
                    <a:pt x="130" y="150"/>
                  </a:lnTo>
                  <a:lnTo>
                    <a:pt x="130" y="150"/>
                  </a:lnTo>
                  <a:lnTo>
                    <a:pt x="138" y="154"/>
                  </a:lnTo>
                  <a:lnTo>
                    <a:pt x="144" y="158"/>
                  </a:lnTo>
                  <a:lnTo>
                    <a:pt x="150" y="166"/>
                  </a:lnTo>
                  <a:lnTo>
                    <a:pt x="150" y="166"/>
                  </a:lnTo>
                  <a:lnTo>
                    <a:pt x="172" y="170"/>
                  </a:lnTo>
                  <a:lnTo>
                    <a:pt x="172" y="170"/>
                  </a:lnTo>
                  <a:lnTo>
                    <a:pt x="188" y="168"/>
                  </a:lnTo>
                  <a:lnTo>
                    <a:pt x="188" y="168"/>
                  </a:lnTo>
                  <a:lnTo>
                    <a:pt x="198" y="170"/>
                  </a:lnTo>
                  <a:lnTo>
                    <a:pt x="198" y="170"/>
                  </a:lnTo>
                  <a:lnTo>
                    <a:pt x="208" y="172"/>
                  </a:lnTo>
                  <a:lnTo>
                    <a:pt x="218" y="174"/>
                  </a:lnTo>
                  <a:lnTo>
                    <a:pt x="230" y="176"/>
                  </a:lnTo>
                  <a:lnTo>
                    <a:pt x="230" y="176"/>
                  </a:lnTo>
                  <a:lnTo>
                    <a:pt x="240" y="174"/>
                  </a:lnTo>
                  <a:lnTo>
                    <a:pt x="244" y="170"/>
                  </a:lnTo>
                  <a:lnTo>
                    <a:pt x="246" y="168"/>
                  </a:lnTo>
                  <a:lnTo>
                    <a:pt x="246" y="166"/>
                  </a:lnTo>
                  <a:lnTo>
                    <a:pt x="246" y="166"/>
                  </a:lnTo>
                  <a:lnTo>
                    <a:pt x="232" y="144"/>
                  </a:lnTo>
                  <a:lnTo>
                    <a:pt x="228" y="94"/>
                  </a:lnTo>
                  <a:lnTo>
                    <a:pt x="228" y="94"/>
                  </a:lnTo>
                  <a:lnTo>
                    <a:pt x="228" y="86"/>
                  </a:lnTo>
                  <a:lnTo>
                    <a:pt x="226" y="64"/>
                  </a:lnTo>
                  <a:lnTo>
                    <a:pt x="224" y="50"/>
                  </a:lnTo>
                  <a:lnTo>
                    <a:pt x="218" y="34"/>
                  </a:lnTo>
                  <a:lnTo>
                    <a:pt x="212" y="18"/>
                  </a:lnTo>
                  <a:lnTo>
                    <a:pt x="200" y="0"/>
                  </a:lnTo>
                  <a:lnTo>
                    <a:pt x="200" y="0"/>
                  </a:lnTo>
                  <a:lnTo>
                    <a:pt x="200" y="0"/>
                  </a:lnTo>
                  <a:lnTo>
                    <a:pt x="198" y="2"/>
                  </a:lnTo>
                  <a:lnTo>
                    <a:pt x="190" y="6"/>
                  </a:lnTo>
                  <a:lnTo>
                    <a:pt x="184" y="12"/>
                  </a:lnTo>
                  <a:lnTo>
                    <a:pt x="180" y="18"/>
                  </a:lnTo>
                  <a:lnTo>
                    <a:pt x="180" y="22"/>
                  </a:lnTo>
                  <a:lnTo>
                    <a:pt x="180" y="22"/>
                  </a:lnTo>
                  <a:lnTo>
                    <a:pt x="178" y="26"/>
                  </a:lnTo>
                  <a:lnTo>
                    <a:pt x="172" y="32"/>
                  </a:lnTo>
                  <a:lnTo>
                    <a:pt x="166" y="34"/>
                  </a:lnTo>
                  <a:lnTo>
                    <a:pt x="160" y="36"/>
                  </a:lnTo>
                  <a:lnTo>
                    <a:pt x="152" y="36"/>
                  </a:lnTo>
                  <a:lnTo>
                    <a:pt x="142" y="34"/>
                  </a:lnTo>
                  <a:lnTo>
                    <a:pt x="142" y="34"/>
                  </a:lnTo>
                  <a:lnTo>
                    <a:pt x="130" y="42"/>
                  </a:lnTo>
                  <a:lnTo>
                    <a:pt x="120" y="50"/>
                  </a:lnTo>
                  <a:lnTo>
                    <a:pt x="112" y="60"/>
                  </a:lnTo>
                  <a:lnTo>
                    <a:pt x="112" y="60"/>
                  </a:lnTo>
                  <a:lnTo>
                    <a:pt x="108" y="64"/>
                  </a:lnTo>
                  <a:lnTo>
                    <a:pt x="100" y="66"/>
                  </a:lnTo>
                  <a:lnTo>
                    <a:pt x="92" y="68"/>
                  </a:lnTo>
                  <a:lnTo>
                    <a:pt x="82" y="68"/>
                  </a:lnTo>
                  <a:lnTo>
                    <a:pt x="72" y="66"/>
                  </a:lnTo>
                  <a:lnTo>
                    <a:pt x="62" y="62"/>
                  </a:lnTo>
                  <a:lnTo>
                    <a:pt x="56" y="52"/>
                  </a:lnTo>
                  <a:lnTo>
                    <a:pt x="54" y="48"/>
                  </a:lnTo>
                  <a:lnTo>
                    <a:pt x="52" y="40"/>
                  </a:lnTo>
                  <a:lnTo>
                    <a:pt x="52" y="40"/>
                  </a:lnTo>
                  <a:lnTo>
                    <a:pt x="52" y="40"/>
                  </a:lnTo>
                  <a:lnTo>
                    <a:pt x="48" y="38"/>
                  </a:lnTo>
                  <a:lnTo>
                    <a:pt x="44" y="38"/>
                  </a:lnTo>
                  <a:lnTo>
                    <a:pt x="36" y="44"/>
                  </a:lnTo>
                  <a:lnTo>
                    <a:pt x="36" y="44"/>
                  </a:lnTo>
                  <a:lnTo>
                    <a:pt x="16" y="64"/>
                  </a:lnTo>
                  <a:lnTo>
                    <a:pt x="4" y="74"/>
                  </a:lnTo>
                  <a:lnTo>
                    <a:pt x="4" y="74"/>
                  </a:lnTo>
                  <a:lnTo>
                    <a:pt x="2" y="76"/>
                  </a:lnTo>
                  <a:lnTo>
                    <a:pt x="0" y="84"/>
                  </a:lnTo>
                  <a:lnTo>
                    <a:pt x="0" y="88"/>
                  </a:lnTo>
                  <a:lnTo>
                    <a:pt x="2" y="94"/>
                  </a:lnTo>
                  <a:lnTo>
                    <a:pt x="6" y="98"/>
                  </a:lnTo>
                  <a:lnTo>
                    <a:pt x="12" y="104"/>
                  </a:lnTo>
                  <a:lnTo>
                    <a:pt x="12" y="104"/>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53" name="任意多边形 52"/>
            <p:cNvSpPr/>
            <p:nvPr/>
          </p:nvSpPr>
          <p:spPr>
            <a:xfrm>
              <a:off x="14263" y="5434"/>
              <a:ext cx="1066" cy="569"/>
            </a:xfrm>
            <a:custGeom>
              <a:avLst/>
              <a:gdLst/>
              <a:ahLst/>
              <a:cxnLst/>
              <a:rect l="0" t="0" r="0" b="0"/>
              <a:pathLst>
                <a:path w="266" h="142">
                  <a:moveTo>
                    <a:pt x="2" y="0"/>
                  </a:moveTo>
                  <a:lnTo>
                    <a:pt x="2" y="0"/>
                  </a:lnTo>
                  <a:lnTo>
                    <a:pt x="6" y="2"/>
                  </a:lnTo>
                  <a:lnTo>
                    <a:pt x="10" y="8"/>
                  </a:lnTo>
                  <a:lnTo>
                    <a:pt x="10" y="8"/>
                  </a:lnTo>
                  <a:lnTo>
                    <a:pt x="14" y="12"/>
                  </a:lnTo>
                  <a:lnTo>
                    <a:pt x="18" y="16"/>
                  </a:lnTo>
                  <a:lnTo>
                    <a:pt x="22" y="18"/>
                  </a:lnTo>
                  <a:lnTo>
                    <a:pt x="26" y="20"/>
                  </a:lnTo>
                  <a:lnTo>
                    <a:pt x="36" y="20"/>
                  </a:lnTo>
                  <a:lnTo>
                    <a:pt x="38" y="18"/>
                  </a:lnTo>
                  <a:lnTo>
                    <a:pt x="44" y="28"/>
                  </a:lnTo>
                  <a:lnTo>
                    <a:pt x="44" y="28"/>
                  </a:lnTo>
                  <a:lnTo>
                    <a:pt x="50" y="30"/>
                  </a:lnTo>
                  <a:lnTo>
                    <a:pt x="56" y="36"/>
                  </a:lnTo>
                  <a:lnTo>
                    <a:pt x="62" y="44"/>
                  </a:lnTo>
                  <a:lnTo>
                    <a:pt x="62" y="44"/>
                  </a:lnTo>
                  <a:lnTo>
                    <a:pt x="84" y="48"/>
                  </a:lnTo>
                  <a:lnTo>
                    <a:pt x="84" y="48"/>
                  </a:lnTo>
                  <a:lnTo>
                    <a:pt x="100" y="44"/>
                  </a:lnTo>
                  <a:lnTo>
                    <a:pt x="100" y="44"/>
                  </a:lnTo>
                  <a:lnTo>
                    <a:pt x="112" y="46"/>
                  </a:lnTo>
                  <a:lnTo>
                    <a:pt x="112" y="46"/>
                  </a:lnTo>
                  <a:lnTo>
                    <a:pt x="120" y="50"/>
                  </a:lnTo>
                  <a:lnTo>
                    <a:pt x="130" y="52"/>
                  </a:lnTo>
                  <a:lnTo>
                    <a:pt x="142" y="52"/>
                  </a:lnTo>
                  <a:lnTo>
                    <a:pt x="142" y="52"/>
                  </a:lnTo>
                  <a:lnTo>
                    <a:pt x="152" y="50"/>
                  </a:lnTo>
                  <a:lnTo>
                    <a:pt x="158" y="48"/>
                  </a:lnTo>
                  <a:lnTo>
                    <a:pt x="158" y="44"/>
                  </a:lnTo>
                  <a:lnTo>
                    <a:pt x="158" y="42"/>
                  </a:lnTo>
                  <a:lnTo>
                    <a:pt x="158" y="42"/>
                  </a:lnTo>
                  <a:lnTo>
                    <a:pt x="172" y="28"/>
                  </a:lnTo>
                  <a:lnTo>
                    <a:pt x="182" y="22"/>
                  </a:lnTo>
                  <a:lnTo>
                    <a:pt x="190" y="20"/>
                  </a:lnTo>
                  <a:lnTo>
                    <a:pt x="196" y="22"/>
                  </a:lnTo>
                  <a:lnTo>
                    <a:pt x="200" y="28"/>
                  </a:lnTo>
                  <a:lnTo>
                    <a:pt x="202" y="34"/>
                  </a:lnTo>
                  <a:lnTo>
                    <a:pt x="204" y="40"/>
                  </a:lnTo>
                  <a:lnTo>
                    <a:pt x="214" y="42"/>
                  </a:lnTo>
                  <a:lnTo>
                    <a:pt x="214" y="44"/>
                  </a:lnTo>
                  <a:lnTo>
                    <a:pt x="214" y="44"/>
                  </a:lnTo>
                  <a:lnTo>
                    <a:pt x="222" y="50"/>
                  </a:lnTo>
                  <a:lnTo>
                    <a:pt x="230" y="60"/>
                  </a:lnTo>
                  <a:lnTo>
                    <a:pt x="236" y="72"/>
                  </a:lnTo>
                  <a:lnTo>
                    <a:pt x="236" y="72"/>
                  </a:lnTo>
                  <a:lnTo>
                    <a:pt x="240" y="86"/>
                  </a:lnTo>
                  <a:lnTo>
                    <a:pt x="244" y="96"/>
                  </a:lnTo>
                  <a:lnTo>
                    <a:pt x="252" y="104"/>
                  </a:lnTo>
                  <a:lnTo>
                    <a:pt x="266" y="110"/>
                  </a:lnTo>
                  <a:lnTo>
                    <a:pt x="266" y="112"/>
                  </a:lnTo>
                  <a:lnTo>
                    <a:pt x="266" y="112"/>
                  </a:lnTo>
                  <a:lnTo>
                    <a:pt x="254" y="116"/>
                  </a:lnTo>
                  <a:lnTo>
                    <a:pt x="242" y="122"/>
                  </a:lnTo>
                  <a:lnTo>
                    <a:pt x="232" y="130"/>
                  </a:lnTo>
                  <a:lnTo>
                    <a:pt x="232" y="130"/>
                  </a:lnTo>
                  <a:lnTo>
                    <a:pt x="222" y="136"/>
                  </a:lnTo>
                  <a:lnTo>
                    <a:pt x="210" y="140"/>
                  </a:lnTo>
                  <a:lnTo>
                    <a:pt x="198" y="142"/>
                  </a:lnTo>
                  <a:lnTo>
                    <a:pt x="186" y="142"/>
                  </a:lnTo>
                  <a:lnTo>
                    <a:pt x="174" y="140"/>
                  </a:lnTo>
                  <a:lnTo>
                    <a:pt x="162" y="138"/>
                  </a:lnTo>
                  <a:lnTo>
                    <a:pt x="140" y="130"/>
                  </a:lnTo>
                  <a:lnTo>
                    <a:pt x="140" y="130"/>
                  </a:lnTo>
                  <a:lnTo>
                    <a:pt x="124" y="126"/>
                  </a:lnTo>
                  <a:lnTo>
                    <a:pt x="114" y="124"/>
                  </a:lnTo>
                  <a:lnTo>
                    <a:pt x="108" y="126"/>
                  </a:lnTo>
                  <a:lnTo>
                    <a:pt x="106" y="126"/>
                  </a:lnTo>
                  <a:lnTo>
                    <a:pt x="88" y="136"/>
                  </a:lnTo>
                  <a:lnTo>
                    <a:pt x="88" y="136"/>
                  </a:lnTo>
                  <a:lnTo>
                    <a:pt x="72" y="138"/>
                  </a:lnTo>
                  <a:lnTo>
                    <a:pt x="60" y="138"/>
                  </a:lnTo>
                  <a:lnTo>
                    <a:pt x="50" y="136"/>
                  </a:lnTo>
                  <a:lnTo>
                    <a:pt x="42" y="134"/>
                  </a:lnTo>
                  <a:lnTo>
                    <a:pt x="36" y="130"/>
                  </a:lnTo>
                  <a:lnTo>
                    <a:pt x="34" y="128"/>
                  </a:lnTo>
                  <a:lnTo>
                    <a:pt x="30" y="124"/>
                  </a:lnTo>
                  <a:lnTo>
                    <a:pt x="30" y="124"/>
                  </a:lnTo>
                  <a:lnTo>
                    <a:pt x="30" y="124"/>
                  </a:lnTo>
                  <a:lnTo>
                    <a:pt x="28" y="114"/>
                  </a:lnTo>
                  <a:lnTo>
                    <a:pt x="28" y="110"/>
                  </a:lnTo>
                  <a:lnTo>
                    <a:pt x="14" y="62"/>
                  </a:lnTo>
                  <a:lnTo>
                    <a:pt x="14" y="62"/>
                  </a:lnTo>
                  <a:lnTo>
                    <a:pt x="14" y="52"/>
                  </a:lnTo>
                  <a:lnTo>
                    <a:pt x="12" y="42"/>
                  </a:lnTo>
                  <a:lnTo>
                    <a:pt x="10" y="36"/>
                  </a:lnTo>
                  <a:lnTo>
                    <a:pt x="8" y="32"/>
                  </a:lnTo>
                  <a:lnTo>
                    <a:pt x="4" y="28"/>
                  </a:lnTo>
                  <a:lnTo>
                    <a:pt x="0" y="28"/>
                  </a:lnTo>
                  <a:lnTo>
                    <a:pt x="2" y="0"/>
                  </a:lnTo>
                  <a:lnTo>
                    <a:pt x="2" y="0"/>
                  </a:lnTo>
                  <a:close/>
                </a:path>
              </a:pathLst>
            </a:custGeom>
            <a:solidFill>
              <a:srgbClr val="4E99E4"/>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54" name="任意多边形 53"/>
            <p:cNvSpPr/>
            <p:nvPr/>
          </p:nvSpPr>
          <p:spPr>
            <a:xfrm>
              <a:off x="15905" y="3936"/>
              <a:ext cx="112" cy="393"/>
            </a:xfrm>
            <a:custGeom>
              <a:avLst/>
              <a:gdLst/>
              <a:ahLst/>
              <a:cxnLst/>
              <a:rect l="0" t="0" r="0" b="0"/>
              <a:pathLst>
                <a:path w="28" h="98">
                  <a:moveTo>
                    <a:pt x="28" y="0"/>
                  </a:moveTo>
                  <a:lnTo>
                    <a:pt x="28" y="0"/>
                  </a:lnTo>
                  <a:lnTo>
                    <a:pt x="22" y="22"/>
                  </a:lnTo>
                  <a:lnTo>
                    <a:pt x="18" y="40"/>
                  </a:lnTo>
                  <a:lnTo>
                    <a:pt x="16" y="52"/>
                  </a:lnTo>
                  <a:lnTo>
                    <a:pt x="16" y="52"/>
                  </a:lnTo>
                  <a:lnTo>
                    <a:pt x="6" y="68"/>
                  </a:lnTo>
                  <a:lnTo>
                    <a:pt x="2" y="84"/>
                  </a:lnTo>
                  <a:lnTo>
                    <a:pt x="0" y="90"/>
                  </a:lnTo>
                  <a:lnTo>
                    <a:pt x="0" y="98"/>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55" name="任意多边形 54"/>
            <p:cNvSpPr/>
            <p:nvPr/>
          </p:nvSpPr>
          <p:spPr>
            <a:xfrm>
              <a:off x="15921" y="3927"/>
              <a:ext cx="1987" cy="2477"/>
            </a:xfrm>
            <a:custGeom>
              <a:avLst/>
              <a:gdLst/>
              <a:ahLst/>
              <a:cxnLst/>
              <a:rect l="0" t="0" r="0" b="0"/>
              <a:pathLst>
                <a:path w="496" h="618">
                  <a:moveTo>
                    <a:pt x="448" y="428"/>
                  </a:moveTo>
                  <a:lnTo>
                    <a:pt x="442" y="420"/>
                  </a:lnTo>
                  <a:lnTo>
                    <a:pt x="442" y="420"/>
                  </a:lnTo>
                  <a:lnTo>
                    <a:pt x="430" y="420"/>
                  </a:lnTo>
                  <a:lnTo>
                    <a:pt x="424" y="416"/>
                  </a:lnTo>
                  <a:lnTo>
                    <a:pt x="420" y="410"/>
                  </a:lnTo>
                  <a:lnTo>
                    <a:pt x="418" y="404"/>
                  </a:lnTo>
                  <a:lnTo>
                    <a:pt x="418" y="394"/>
                  </a:lnTo>
                  <a:lnTo>
                    <a:pt x="420" y="388"/>
                  </a:lnTo>
                  <a:lnTo>
                    <a:pt x="430" y="376"/>
                  </a:lnTo>
                  <a:lnTo>
                    <a:pt x="430" y="376"/>
                  </a:lnTo>
                  <a:lnTo>
                    <a:pt x="428" y="374"/>
                  </a:lnTo>
                  <a:lnTo>
                    <a:pt x="424" y="370"/>
                  </a:lnTo>
                  <a:lnTo>
                    <a:pt x="420" y="360"/>
                  </a:lnTo>
                  <a:lnTo>
                    <a:pt x="418" y="352"/>
                  </a:lnTo>
                  <a:lnTo>
                    <a:pt x="418" y="342"/>
                  </a:lnTo>
                  <a:lnTo>
                    <a:pt x="418" y="342"/>
                  </a:lnTo>
                  <a:lnTo>
                    <a:pt x="418" y="332"/>
                  </a:lnTo>
                  <a:lnTo>
                    <a:pt x="416" y="326"/>
                  </a:lnTo>
                  <a:lnTo>
                    <a:pt x="414" y="324"/>
                  </a:lnTo>
                  <a:lnTo>
                    <a:pt x="412" y="322"/>
                  </a:lnTo>
                  <a:lnTo>
                    <a:pt x="406" y="322"/>
                  </a:lnTo>
                  <a:lnTo>
                    <a:pt x="404" y="324"/>
                  </a:lnTo>
                  <a:lnTo>
                    <a:pt x="396" y="322"/>
                  </a:lnTo>
                  <a:lnTo>
                    <a:pt x="396" y="322"/>
                  </a:lnTo>
                  <a:lnTo>
                    <a:pt x="394" y="314"/>
                  </a:lnTo>
                  <a:lnTo>
                    <a:pt x="390" y="306"/>
                  </a:lnTo>
                  <a:lnTo>
                    <a:pt x="384" y="296"/>
                  </a:lnTo>
                  <a:lnTo>
                    <a:pt x="384" y="296"/>
                  </a:lnTo>
                  <a:lnTo>
                    <a:pt x="382" y="294"/>
                  </a:lnTo>
                  <a:lnTo>
                    <a:pt x="380" y="286"/>
                  </a:lnTo>
                  <a:lnTo>
                    <a:pt x="378" y="282"/>
                  </a:lnTo>
                  <a:lnTo>
                    <a:pt x="380" y="276"/>
                  </a:lnTo>
                  <a:lnTo>
                    <a:pt x="384" y="272"/>
                  </a:lnTo>
                  <a:lnTo>
                    <a:pt x="388" y="266"/>
                  </a:lnTo>
                  <a:lnTo>
                    <a:pt x="388" y="266"/>
                  </a:lnTo>
                  <a:lnTo>
                    <a:pt x="394" y="260"/>
                  </a:lnTo>
                  <a:lnTo>
                    <a:pt x="398" y="252"/>
                  </a:lnTo>
                  <a:lnTo>
                    <a:pt x="400" y="246"/>
                  </a:lnTo>
                  <a:lnTo>
                    <a:pt x="400" y="240"/>
                  </a:lnTo>
                  <a:lnTo>
                    <a:pt x="400" y="230"/>
                  </a:lnTo>
                  <a:lnTo>
                    <a:pt x="398" y="226"/>
                  </a:lnTo>
                  <a:lnTo>
                    <a:pt x="398" y="226"/>
                  </a:lnTo>
                  <a:lnTo>
                    <a:pt x="408" y="224"/>
                  </a:lnTo>
                  <a:lnTo>
                    <a:pt x="416" y="220"/>
                  </a:lnTo>
                  <a:lnTo>
                    <a:pt x="430" y="212"/>
                  </a:lnTo>
                  <a:lnTo>
                    <a:pt x="442" y="202"/>
                  </a:lnTo>
                  <a:lnTo>
                    <a:pt x="446" y="200"/>
                  </a:lnTo>
                  <a:lnTo>
                    <a:pt x="446" y="200"/>
                  </a:lnTo>
                  <a:lnTo>
                    <a:pt x="456" y="196"/>
                  </a:lnTo>
                  <a:lnTo>
                    <a:pt x="460" y="194"/>
                  </a:lnTo>
                  <a:lnTo>
                    <a:pt x="458" y="190"/>
                  </a:lnTo>
                  <a:lnTo>
                    <a:pt x="454" y="186"/>
                  </a:lnTo>
                  <a:lnTo>
                    <a:pt x="442" y="180"/>
                  </a:lnTo>
                  <a:lnTo>
                    <a:pt x="436" y="178"/>
                  </a:lnTo>
                  <a:lnTo>
                    <a:pt x="436" y="178"/>
                  </a:lnTo>
                  <a:lnTo>
                    <a:pt x="430" y="176"/>
                  </a:lnTo>
                  <a:lnTo>
                    <a:pt x="424" y="174"/>
                  </a:lnTo>
                  <a:lnTo>
                    <a:pt x="414" y="164"/>
                  </a:lnTo>
                  <a:lnTo>
                    <a:pt x="402" y="150"/>
                  </a:lnTo>
                  <a:lnTo>
                    <a:pt x="402" y="150"/>
                  </a:lnTo>
                  <a:lnTo>
                    <a:pt x="402" y="146"/>
                  </a:lnTo>
                  <a:lnTo>
                    <a:pt x="400" y="142"/>
                  </a:lnTo>
                  <a:lnTo>
                    <a:pt x="396" y="142"/>
                  </a:lnTo>
                  <a:lnTo>
                    <a:pt x="396" y="142"/>
                  </a:lnTo>
                  <a:lnTo>
                    <a:pt x="386" y="144"/>
                  </a:lnTo>
                  <a:lnTo>
                    <a:pt x="376" y="146"/>
                  </a:lnTo>
                  <a:lnTo>
                    <a:pt x="370" y="148"/>
                  </a:lnTo>
                  <a:lnTo>
                    <a:pt x="366" y="146"/>
                  </a:lnTo>
                  <a:lnTo>
                    <a:pt x="362" y="144"/>
                  </a:lnTo>
                  <a:lnTo>
                    <a:pt x="360" y="140"/>
                  </a:lnTo>
                  <a:lnTo>
                    <a:pt x="360" y="140"/>
                  </a:lnTo>
                  <a:lnTo>
                    <a:pt x="356" y="130"/>
                  </a:lnTo>
                  <a:lnTo>
                    <a:pt x="352" y="126"/>
                  </a:lnTo>
                  <a:lnTo>
                    <a:pt x="350" y="122"/>
                  </a:lnTo>
                  <a:lnTo>
                    <a:pt x="344" y="120"/>
                  </a:lnTo>
                  <a:lnTo>
                    <a:pt x="340" y="120"/>
                  </a:lnTo>
                  <a:lnTo>
                    <a:pt x="334" y="122"/>
                  </a:lnTo>
                  <a:lnTo>
                    <a:pt x="328" y="126"/>
                  </a:lnTo>
                  <a:lnTo>
                    <a:pt x="328" y="126"/>
                  </a:lnTo>
                  <a:lnTo>
                    <a:pt x="324" y="132"/>
                  </a:lnTo>
                  <a:lnTo>
                    <a:pt x="318" y="134"/>
                  </a:lnTo>
                  <a:lnTo>
                    <a:pt x="314" y="134"/>
                  </a:lnTo>
                  <a:lnTo>
                    <a:pt x="312" y="134"/>
                  </a:lnTo>
                  <a:lnTo>
                    <a:pt x="308" y="130"/>
                  </a:lnTo>
                  <a:lnTo>
                    <a:pt x="308" y="130"/>
                  </a:lnTo>
                  <a:lnTo>
                    <a:pt x="308" y="130"/>
                  </a:lnTo>
                  <a:lnTo>
                    <a:pt x="298" y="110"/>
                  </a:lnTo>
                  <a:lnTo>
                    <a:pt x="288" y="98"/>
                  </a:lnTo>
                  <a:lnTo>
                    <a:pt x="280" y="88"/>
                  </a:lnTo>
                  <a:lnTo>
                    <a:pt x="272" y="84"/>
                  </a:lnTo>
                  <a:lnTo>
                    <a:pt x="264" y="80"/>
                  </a:lnTo>
                  <a:lnTo>
                    <a:pt x="260" y="80"/>
                  </a:lnTo>
                  <a:lnTo>
                    <a:pt x="254" y="80"/>
                  </a:lnTo>
                  <a:lnTo>
                    <a:pt x="248" y="68"/>
                  </a:lnTo>
                  <a:lnTo>
                    <a:pt x="248" y="68"/>
                  </a:lnTo>
                  <a:lnTo>
                    <a:pt x="224" y="72"/>
                  </a:lnTo>
                  <a:lnTo>
                    <a:pt x="222" y="62"/>
                  </a:lnTo>
                  <a:lnTo>
                    <a:pt x="222" y="62"/>
                  </a:lnTo>
                  <a:lnTo>
                    <a:pt x="216" y="60"/>
                  </a:lnTo>
                  <a:lnTo>
                    <a:pt x="214" y="56"/>
                  </a:lnTo>
                  <a:lnTo>
                    <a:pt x="212" y="48"/>
                  </a:lnTo>
                  <a:lnTo>
                    <a:pt x="212" y="38"/>
                  </a:lnTo>
                  <a:lnTo>
                    <a:pt x="214" y="22"/>
                  </a:lnTo>
                  <a:lnTo>
                    <a:pt x="214" y="14"/>
                  </a:lnTo>
                  <a:lnTo>
                    <a:pt x="204" y="8"/>
                  </a:lnTo>
                  <a:lnTo>
                    <a:pt x="204" y="8"/>
                  </a:lnTo>
                  <a:lnTo>
                    <a:pt x="198" y="2"/>
                  </a:lnTo>
                  <a:lnTo>
                    <a:pt x="192" y="0"/>
                  </a:lnTo>
                  <a:lnTo>
                    <a:pt x="188" y="0"/>
                  </a:lnTo>
                  <a:lnTo>
                    <a:pt x="184" y="2"/>
                  </a:lnTo>
                  <a:lnTo>
                    <a:pt x="178" y="6"/>
                  </a:lnTo>
                  <a:lnTo>
                    <a:pt x="176" y="8"/>
                  </a:lnTo>
                  <a:lnTo>
                    <a:pt x="176" y="8"/>
                  </a:lnTo>
                  <a:lnTo>
                    <a:pt x="178" y="12"/>
                  </a:lnTo>
                  <a:lnTo>
                    <a:pt x="176" y="16"/>
                  </a:lnTo>
                  <a:lnTo>
                    <a:pt x="174" y="28"/>
                  </a:lnTo>
                  <a:lnTo>
                    <a:pt x="168" y="42"/>
                  </a:lnTo>
                  <a:lnTo>
                    <a:pt x="168" y="42"/>
                  </a:lnTo>
                  <a:lnTo>
                    <a:pt x="158" y="48"/>
                  </a:lnTo>
                  <a:lnTo>
                    <a:pt x="152" y="50"/>
                  </a:lnTo>
                  <a:lnTo>
                    <a:pt x="148" y="48"/>
                  </a:lnTo>
                  <a:lnTo>
                    <a:pt x="148" y="48"/>
                  </a:lnTo>
                  <a:lnTo>
                    <a:pt x="148" y="48"/>
                  </a:lnTo>
                  <a:lnTo>
                    <a:pt x="138" y="48"/>
                  </a:lnTo>
                  <a:lnTo>
                    <a:pt x="128" y="50"/>
                  </a:lnTo>
                  <a:lnTo>
                    <a:pt x="118" y="56"/>
                  </a:lnTo>
                  <a:lnTo>
                    <a:pt x="118" y="56"/>
                  </a:lnTo>
                  <a:lnTo>
                    <a:pt x="110" y="60"/>
                  </a:lnTo>
                  <a:lnTo>
                    <a:pt x="104" y="60"/>
                  </a:lnTo>
                  <a:lnTo>
                    <a:pt x="102" y="58"/>
                  </a:lnTo>
                  <a:lnTo>
                    <a:pt x="100" y="56"/>
                  </a:lnTo>
                  <a:lnTo>
                    <a:pt x="100" y="56"/>
                  </a:lnTo>
                  <a:lnTo>
                    <a:pt x="98" y="48"/>
                  </a:lnTo>
                  <a:lnTo>
                    <a:pt x="96" y="40"/>
                  </a:lnTo>
                  <a:lnTo>
                    <a:pt x="90" y="32"/>
                  </a:lnTo>
                  <a:lnTo>
                    <a:pt x="84" y="28"/>
                  </a:lnTo>
                  <a:lnTo>
                    <a:pt x="82" y="28"/>
                  </a:lnTo>
                  <a:lnTo>
                    <a:pt x="64" y="26"/>
                  </a:lnTo>
                  <a:lnTo>
                    <a:pt x="60" y="12"/>
                  </a:lnTo>
                  <a:lnTo>
                    <a:pt x="52" y="12"/>
                  </a:lnTo>
                  <a:lnTo>
                    <a:pt x="52" y="12"/>
                  </a:lnTo>
                  <a:lnTo>
                    <a:pt x="42" y="14"/>
                  </a:lnTo>
                  <a:lnTo>
                    <a:pt x="34" y="14"/>
                  </a:lnTo>
                  <a:lnTo>
                    <a:pt x="32" y="12"/>
                  </a:lnTo>
                  <a:lnTo>
                    <a:pt x="30" y="12"/>
                  </a:lnTo>
                  <a:lnTo>
                    <a:pt x="28" y="4"/>
                  </a:lnTo>
                  <a:lnTo>
                    <a:pt x="28" y="4"/>
                  </a:lnTo>
                  <a:lnTo>
                    <a:pt x="28" y="4"/>
                  </a:lnTo>
                  <a:lnTo>
                    <a:pt x="28" y="4"/>
                  </a:lnTo>
                  <a:lnTo>
                    <a:pt x="22" y="24"/>
                  </a:lnTo>
                  <a:lnTo>
                    <a:pt x="18" y="42"/>
                  </a:lnTo>
                  <a:lnTo>
                    <a:pt x="16" y="56"/>
                  </a:lnTo>
                  <a:lnTo>
                    <a:pt x="16" y="56"/>
                  </a:lnTo>
                  <a:lnTo>
                    <a:pt x="8" y="72"/>
                  </a:lnTo>
                  <a:lnTo>
                    <a:pt x="2" y="86"/>
                  </a:lnTo>
                  <a:lnTo>
                    <a:pt x="0" y="94"/>
                  </a:lnTo>
                  <a:lnTo>
                    <a:pt x="0" y="102"/>
                  </a:lnTo>
                  <a:lnTo>
                    <a:pt x="0" y="142"/>
                  </a:lnTo>
                  <a:lnTo>
                    <a:pt x="0" y="142"/>
                  </a:lnTo>
                  <a:lnTo>
                    <a:pt x="8" y="150"/>
                  </a:lnTo>
                  <a:lnTo>
                    <a:pt x="16" y="164"/>
                  </a:lnTo>
                  <a:lnTo>
                    <a:pt x="22" y="180"/>
                  </a:lnTo>
                  <a:lnTo>
                    <a:pt x="28" y="198"/>
                  </a:lnTo>
                  <a:lnTo>
                    <a:pt x="28" y="198"/>
                  </a:lnTo>
                  <a:lnTo>
                    <a:pt x="32" y="206"/>
                  </a:lnTo>
                  <a:lnTo>
                    <a:pt x="36" y="214"/>
                  </a:lnTo>
                  <a:lnTo>
                    <a:pt x="44" y="220"/>
                  </a:lnTo>
                  <a:lnTo>
                    <a:pt x="50" y="226"/>
                  </a:lnTo>
                  <a:lnTo>
                    <a:pt x="56" y="228"/>
                  </a:lnTo>
                  <a:lnTo>
                    <a:pt x="62" y="230"/>
                  </a:lnTo>
                  <a:lnTo>
                    <a:pt x="68" y="230"/>
                  </a:lnTo>
                  <a:lnTo>
                    <a:pt x="72" y="228"/>
                  </a:lnTo>
                  <a:lnTo>
                    <a:pt x="72" y="228"/>
                  </a:lnTo>
                  <a:lnTo>
                    <a:pt x="86" y="220"/>
                  </a:lnTo>
                  <a:lnTo>
                    <a:pt x="94" y="214"/>
                  </a:lnTo>
                  <a:lnTo>
                    <a:pt x="94" y="214"/>
                  </a:lnTo>
                  <a:lnTo>
                    <a:pt x="104" y="222"/>
                  </a:lnTo>
                  <a:lnTo>
                    <a:pt x="108" y="224"/>
                  </a:lnTo>
                  <a:lnTo>
                    <a:pt x="112" y="226"/>
                  </a:lnTo>
                  <a:lnTo>
                    <a:pt x="114" y="224"/>
                  </a:lnTo>
                  <a:lnTo>
                    <a:pt x="118" y="220"/>
                  </a:lnTo>
                  <a:lnTo>
                    <a:pt x="124" y="206"/>
                  </a:lnTo>
                  <a:lnTo>
                    <a:pt x="124" y="206"/>
                  </a:lnTo>
                  <a:lnTo>
                    <a:pt x="126" y="198"/>
                  </a:lnTo>
                  <a:lnTo>
                    <a:pt x="130" y="194"/>
                  </a:lnTo>
                  <a:lnTo>
                    <a:pt x="136" y="192"/>
                  </a:lnTo>
                  <a:lnTo>
                    <a:pt x="140" y="192"/>
                  </a:lnTo>
                  <a:lnTo>
                    <a:pt x="150" y="196"/>
                  </a:lnTo>
                  <a:lnTo>
                    <a:pt x="152" y="200"/>
                  </a:lnTo>
                  <a:lnTo>
                    <a:pt x="174" y="222"/>
                  </a:lnTo>
                  <a:lnTo>
                    <a:pt x="174" y="222"/>
                  </a:lnTo>
                  <a:lnTo>
                    <a:pt x="184" y="232"/>
                  </a:lnTo>
                  <a:lnTo>
                    <a:pt x="194" y="240"/>
                  </a:lnTo>
                  <a:lnTo>
                    <a:pt x="196" y="244"/>
                  </a:lnTo>
                  <a:lnTo>
                    <a:pt x="194" y="248"/>
                  </a:lnTo>
                  <a:lnTo>
                    <a:pt x="186" y="252"/>
                  </a:lnTo>
                  <a:lnTo>
                    <a:pt x="172" y="254"/>
                  </a:lnTo>
                  <a:lnTo>
                    <a:pt x="172" y="254"/>
                  </a:lnTo>
                  <a:lnTo>
                    <a:pt x="156" y="258"/>
                  </a:lnTo>
                  <a:lnTo>
                    <a:pt x="144" y="264"/>
                  </a:lnTo>
                  <a:lnTo>
                    <a:pt x="134" y="270"/>
                  </a:lnTo>
                  <a:lnTo>
                    <a:pt x="126" y="278"/>
                  </a:lnTo>
                  <a:lnTo>
                    <a:pt x="116" y="292"/>
                  </a:lnTo>
                  <a:lnTo>
                    <a:pt x="114" y="296"/>
                  </a:lnTo>
                  <a:lnTo>
                    <a:pt x="114" y="296"/>
                  </a:lnTo>
                  <a:lnTo>
                    <a:pt x="120" y="308"/>
                  </a:lnTo>
                  <a:lnTo>
                    <a:pt x="122" y="318"/>
                  </a:lnTo>
                  <a:lnTo>
                    <a:pt x="122" y="324"/>
                  </a:lnTo>
                  <a:lnTo>
                    <a:pt x="122" y="330"/>
                  </a:lnTo>
                  <a:lnTo>
                    <a:pt x="118" y="336"/>
                  </a:lnTo>
                  <a:lnTo>
                    <a:pt x="116" y="336"/>
                  </a:lnTo>
                  <a:lnTo>
                    <a:pt x="118" y="338"/>
                  </a:lnTo>
                  <a:lnTo>
                    <a:pt x="118" y="338"/>
                  </a:lnTo>
                  <a:lnTo>
                    <a:pt x="120" y="344"/>
                  </a:lnTo>
                  <a:lnTo>
                    <a:pt x="122" y="350"/>
                  </a:lnTo>
                  <a:lnTo>
                    <a:pt x="124" y="360"/>
                  </a:lnTo>
                  <a:lnTo>
                    <a:pt x="124" y="360"/>
                  </a:lnTo>
                  <a:lnTo>
                    <a:pt x="124" y="374"/>
                  </a:lnTo>
                  <a:lnTo>
                    <a:pt x="124" y="382"/>
                  </a:lnTo>
                  <a:lnTo>
                    <a:pt x="126" y="390"/>
                  </a:lnTo>
                  <a:lnTo>
                    <a:pt x="132" y="396"/>
                  </a:lnTo>
                  <a:lnTo>
                    <a:pt x="138" y="400"/>
                  </a:lnTo>
                  <a:lnTo>
                    <a:pt x="150" y="402"/>
                  </a:lnTo>
                  <a:lnTo>
                    <a:pt x="164" y="400"/>
                  </a:lnTo>
                  <a:lnTo>
                    <a:pt x="164" y="400"/>
                  </a:lnTo>
                  <a:lnTo>
                    <a:pt x="174" y="400"/>
                  </a:lnTo>
                  <a:lnTo>
                    <a:pt x="182" y="402"/>
                  </a:lnTo>
                  <a:lnTo>
                    <a:pt x="190" y="406"/>
                  </a:lnTo>
                  <a:lnTo>
                    <a:pt x="196" y="414"/>
                  </a:lnTo>
                  <a:lnTo>
                    <a:pt x="198" y="418"/>
                  </a:lnTo>
                  <a:lnTo>
                    <a:pt x="200" y="422"/>
                  </a:lnTo>
                  <a:lnTo>
                    <a:pt x="200" y="428"/>
                  </a:lnTo>
                  <a:lnTo>
                    <a:pt x="198" y="436"/>
                  </a:lnTo>
                  <a:lnTo>
                    <a:pt x="194" y="444"/>
                  </a:lnTo>
                  <a:lnTo>
                    <a:pt x="190" y="452"/>
                  </a:lnTo>
                  <a:lnTo>
                    <a:pt x="220" y="464"/>
                  </a:lnTo>
                  <a:lnTo>
                    <a:pt x="220" y="464"/>
                  </a:lnTo>
                  <a:lnTo>
                    <a:pt x="226" y="466"/>
                  </a:lnTo>
                  <a:lnTo>
                    <a:pt x="234" y="468"/>
                  </a:lnTo>
                  <a:lnTo>
                    <a:pt x="244" y="476"/>
                  </a:lnTo>
                  <a:lnTo>
                    <a:pt x="250" y="482"/>
                  </a:lnTo>
                  <a:lnTo>
                    <a:pt x="252" y="486"/>
                  </a:lnTo>
                  <a:lnTo>
                    <a:pt x="252" y="486"/>
                  </a:lnTo>
                  <a:lnTo>
                    <a:pt x="260" y="510"/>
                  </a:lnTo>
                  <a:lnTo>
                    <a:pt x="270" y="530"/>
                  </a:lnTo>
                  <a:lnTo>
                    <a:pt x="282" y="548"/>
                  </a:lnTo>
                  <a:lnTo>
                    <a:pt x="294" y="562"/>
                  </a:lnTo>
                  <a:lnTo>
                    <a:pt x="304" y="572"/>
                  </a:lnTo>
                  <a:lnTo>
                    <a:pt x="312" y="580"/>
                  </a:lnTo>
                  <a:lnTo>
                    <a:pt x="322" y="586"/>
                  </a:lnTo>
                  <a:lnTo>
                    <a:pt x="322" y="586"/>
                  </a:lnTo>
                  <a:lnTo>
                    <a:pt x="322" y="586"/>
                  </a:lnTo>
                  <a:lnTo>
                    <a:pt x="326" y="584"/>
                  </a:lnTo>
                  <a:lnTo>
                    <a:pt x="334" y="582"/>
                  </a:lnTo>
                  <a:lnTo>
                    <a:pt x="346" y="580"/>
                  </a:lnTo>
                  <a:lnTo>
                    <a:pt x="356" y="580"/>
                  </a:lnTo>
                  <a:lnTo>
                    <a:pt x="370" y="582"/>
                  </a:lnTo>
                  <a:lnTo>
                    <a:pt x="382" y="586"/>
                  </a:lnTo>
                  <a:lnTo>
                    <a:pt x="394" y="592"/>
                  </a:lnTo>
                  <a:lnTo>
                    <a:pt x="406" y="602"/>
                  </a:lnTo>
                  <a:lnTo>
                    <a:pt x="406" y="602"/>
                  </a:lnTo>
                  <a:lnTo>
                    <a:pt x="414" y="610"/>
                  </a:lnTo>
                  <a:lnTo>
                    <a:pt x="422" y="616"/>
                  </a:lnTo>
                  <a:lnTo>
                    <a:pt x="428" y="618"/>
                  </a:lnTo>
                  <a:lnTo>
                    <a:pt x="434" y="618"/>
                  </a:lnTo>
                  <a:lnTo>
                    <a:pt x="440" y="614"/>
                  </a:lnTo>
                  <a:lnTo>
                    <a:pt x="448" y="610"/>
                  </a:lnTo>
                  <a:lnTo>
                    <a:pt x="476" y="594"/>
                  </a:lnTo>
                  <a:lnTo>
                    <a:pt x="476" y="594"/>
                  </a:lnTo>
                  <a:lnTo>
                    <a:pt x="482" y="588"/>
                  </a:lnTo>
                  <a:lnTo>
                    <a:pt x="488" y="584"/>
                  </a:lnTo>
                  <a:lnTo>
                    <a:pt x="492" y="578"/>
                  </a:lnTo>
                  <a:lnTo>
                    <a:pt x="496" y="572"/>
                  </a:lnTo>
                  <a:lnTo>
                    <a:pt x="496" y="560"/>
                  </a:lnTo>
                  <a:lnTo>
                    <a:pt x="494" y="550"/>
                  </a:lnTo>
                  <a:lnTo>
                    <a:pt x="490" y="540"/>
                  </a:lnTo>
                  <a:lnTo>
                    <a:pt x="484" y="532"/>
                  </a:lnTo>
                  <a:lnTo>
                    <a:pt x="478" y="524"/>
                  </a:lnTo>
                  <a:lnTo>
                    <a:pt x="478" y="524"/>
                  </a:lnTo>
                  <a:lnTo>
                    <a:pt x="476" y="498"/>
                  </a:lnTo>
                  <a:lnTo>
                    <a:pt x="474" y="476"/>
                  </a:lnTo>
                  <a:lnTo>
                    <a:pt x="468" y="460"/>
                  </a:lnTo>
                  <a:lnTo>
                    <a:pt x="462" y="446"/>
                  </a:lnTo>
                  <a:lnTo>
                    <a:pt x="458" y="438"/>
                  </a:lnTo>
                  <a:lnTo>
                    <a:pt x="452" y="432"/>
                  </a:lnTo>
                  <a:lnTo>
                    <a:pt x="448" y="428"/>
                  </a:lnTo>
                  <a:lnTo>
                    <a:pt x="448" y="428"/>
                  </a:lnTo>
                  <a:close/>
                </a:path>
              </a:pathLst>
            </a:custGeom>
            <a:solidFill>
              <a:srgbClr val="4E99E4"/>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56" name="任意多边形 55"/>
            <p:cNvSpPr/>
            <p:nvPr/>
          </p:nvSpPr>
          <p:spPr>
            <a:xfrm>
              <a:off x="14663" y="3703"/>
              <a:ext cx="841" cy="689"/>
            </a:xfrm>
            <a:custGeom>
              <a:avLst/>
              <a:gdLst/>
              <a:ahLst/>
              <a:cxnLst/>
              <a:rect l="0" t="0" r="0" b="0"/>
              <a:pathLst>
                <a:path w="210" h="172">
                  <a:moveTo>
                    <a:pt x="208" y="0"/>
                  </a:moveTo>
                  <a:lnTo>
                    <a:pt x="208" y="0"/>
                  </a:lnTo>
                  <a:lnTo>
                    <a:pt x="210" y="48"/>
                  </a:lnTo>
                  <a:lnTo>
                    <a:pt x="208" y="88"/>
                  </a:lnTo>
                  <a:lnTo>
                    <a:pt x="206" y="118"/>
                  </a:lnTo>
                  <a:lnTo>
                    <a:pt x="206" y="118"/>
                  </a:lnTo>
                  <a:lnTo>
                    <a:pt x="200" y="122"/>
                  </a:lnTo>
                  <a:lnTo>
                    <a:pt x="188" y="130"/>
                  </a:lnTo>
                  <a:lnTo>
                    <a:pt x="180" y="134"/>
                  </a:lnTo>
                  <a:lnTo>
                    <a:pt x="172" y="136"/>
                  </a:lnTo>
                  <a:lnTo>
                    <a:pt x="164" y="134"/>
                  </a:lnTo>
                  <a:lnTo>
                    <a:pt x="160" y="128"/>
                  </a:lnTo>
                  <a:lnTo>
                    <a:pt x="160" y="128"/>
                  </a:lnTo>
                  <a:lnTo>
                    <a:pt x="152" y="128"/>
                  </a:lnTo>
                  <a:lnTo>
                    <a:pt x="144" y="130"/>
                  </a:lnTo>
                  <a:lnTo>
                    <a:pt x="140" y="132"/>
                  </a:lnTo>
                  <a:lnTo>
                    <a:pt x="140" y="132"/>
                  </a:lnTo>
                  <a:lnTo>
                    <a:pt x="134" y="132"/>
                  </a:lnTo>
                  <a:lnTo>
                    <a:pt x="126" y="132"/>
                  </a:lnTo>
                  <a:lnTo>
                    <a:pt x="116" y="128"/>
                  </a:lnTo>
                  <a:lnTo>
                    <a:pt x="116" y="128"/>
                  </a:lnTo>
                  <a:lnTo>
                    <a:pt x="114" y="128"/>
                  </a:lnTo>
                  <a:lnTo>
                    <a:pt x="108" y="128"/>
                  </a:lnTo>
                  <a:lnTo>
                    <a:pt x="102" y="134"/>
                  </a:lnTo>
                  <a:lnTo>
                    <a:pt x="98" y="138"/>
                  </a:lnTo>
                  <a:lnTo>
                    <a:pt x="96" y="144"/>
                  </a:lnTo>
                  <a:lnTo>
                    <a:pt x="96" y="144"/>
                  </a:lnTo>
                  <a:lnTo>
                    <a:pt x="94" y="146"/>
                  </a:lnTo>
                  <a:lnTo>
                    <a:pt x="90" y="148"/>
                  </a:lnTo>
                  <a:lnTo>
                    <a:pt x="84" y="146"/>
                  </a:lnTo>
                  <a:lnTo>
                    <a:pt x="76" y="140"/>
                  </a:lnTo>
                  <a:lnTo>
                    <a:pt x="76" y="140"/>
                  </a:lnTo>
                  <a:lnTo>
                    <a:pt x="74" y="144"/>
                  </a:lnTo>
                  <a:lnTo>
                    <a:pt x="70" y="146"/>
                  </a:lnTo>
                  <a:lnTo>
                    <a:pt x="66" y="148"/>
                  </a:lnTo>
                  <a:lnTo>
                    <a:pt x="62" y="146"/>
                  </a:lnTo>
                  <a:lnTo>
                    <a:pt x="56" y="144"/>
                  </a:lnTo>
                  <a:lnTo>
                    <a:pt x="52" y="140"/>
                  </a:lnTo>
                  <a:lnTo>
                    <a:pt x="52" y="140"/>
                  </a:lnTo>
                  <a:lnTo>
                    <a:pt x="44" y="134"/>
                  </a:lnTo>
                  <a:lnTo>
                    <a:pt x="36" y="130"/>
                  </a:lnTo>
                  <a:lnTo>
                    <a:pt x="28" y="130"/>
                  </a:lnTo>
                  <a:lnTo>
                    <a:pt x="20" y="130"/>
                  </a:lnTo>
                  <a:lnTo>
                    <a:pt x="12" y="134"/>
                  </a:lnTo>
                  <a:lnTo>
                    <a:pt x="6" y="142"/>
                  </a:lnTo>
                  <a:lnTo>
                    <a:pt x="2" y="156"/>
                  </a:lnTo>
                  <a:lnTo>
                    <a:pt x="0" y="172"/>
                  </a:lnTo>
                </a:path>
              </a:pathLst>
            </a:custGeom>
            <a:noFill/>
            <a:ln w="12700" cap="flat" cmpd="sng">
              <a:solidFill>
                <a:srgbClr val="59BDED"/>
              </a:solidFill>
              <a:prstDash val="solid"/>
              <a:headEnd type="none" w="med" len="med"/>
              <a:tailEnd type="none" w="med" len="med"/>
            </a:ln>
          </p:spPr>
          <p:txBody>
            <a:bodyPr/>
            <a:lstStyle/>
            <a:p>
              <a:endParaRPr lang="zh-CN" altLang="en-US"/>
            </a:p>
          </p:txBody>
        </p:sp>
        <p:sp>
          <p:nvSpPr>
            <p:cNvPr id="57" name="任意多边形 56"/>
            <p:cNvSpPr/>
            <p:nvPr/>
          </p:nvSpPr>
          <p:spPr>
            <a:xfrm>
              <a:off x="14022" y="2974"/>
              <a:ext cx="1482" cy="1419"/>
            </a:xfrm>
            <a:custGeom>
              <a:avLst/>
              <a:gdLst/>
              <a:ahLst/>
              <a:cxnLst/>
              <a:rect l="0" t="0" r="0" b="0"/>
              <a:pathLst>
                <a:path w="370" h="354">
                  <a:moveTo>
                    <a:pt x="368" y="300"/>
                  </a:moveTo>
                  <a:lnTo>
                    <a:pt x="368" y="300"/>
                  </a:lnTo>
                  <a:lnTo>
                    <a:pt x="370" y="270"/>
                  </a:lnTo>
                  <a:lnTo>
                    <a:pt x="370" y="230"/>
                  </a:lnTo>
                  <a:lnTo>
                    <a:pt x="370" y="180"/>
                  </a:lnTo>
                  <a:lnTo>
                    <a:pt x="370" y="180"/>
                  </a:lnTo>
                  <a:lnTo>
                    <a:pt x="370" y="180"/>
                  </a:lnTo>
                  <a:lnTo>
                    <a:pt x="366" y="188"/>
                  </a:lnTo>
                  <a:lnTo>
                    <a:pt x="366" y="188"/>
                  </a:lnTo>
                  <a:lnTo>
                    <a:pt x="354" y="200"/>
                  </a:lnTo>
                  <a:lnTo>
                    <a:pt x="346" y="206"/>
                  </a:lnTo>
                  <a:lnTo>
                    <a:pt x="340" y="210"/>
                  </a:lnTo>
                  <a:lnTo>
                    <a:pt x="334" y="210"/>
                  </a:lnTo>
                  <a:lnTo>
                    <a:pt x="332" y="210"/>
                  </a:lnTo>
                  <a:lnTo>
                    <a:pt x="330" y="208"/>
                  </a:lnTo>
                  <a:lnTo>
                    <a:pt x="330" y="204"/>
                  </a:lnTo>
                  <a:lnTo>
                    <a:pt x="330" y="204"/>
                  </a:lnTo>
                  <a:lnTo>
                    <a:pt x="330" y="192"/>
                  </a:lnTo>
                  <a:lnTo>
                    <a:pt x="330" y="180"/>
                  </a:lnTo>
                  <a:lnTo>
                    <a:pt x="326" y="170"/>
                  </a:lnTo>
                  <a:lnTo>
                    <a:pt x="318" y="170"/>
                  </a:lnTo>
                  <a:lnTo>
                    <a:pt x="312" y="180"/>
                  </a:lnTo>
                  <a:lnTo>
                    <a:pt x="306" y="178"/>
                  </a:lnTo>
                  <a:lnTo>
                    <a:pt x="292" y="144"/>
                  </a:lnTo>
                  <a:lnTo>
                    <a:pt x="276" y="132"/>
                  </a:lnTo>
                  <a:lnTo>
                    <a:pt x="280" y="114"/>
                  </a:lnTo>
                  <a:lnTo>
                    <a:pt x="280" y="114"/>
                  </a:lnTo>
                  <a:lnTo>
                    <a:pt x="272" y="110"/>
                  </a:lnTo>
                  <a:lnTo>
                    <a:pt x="268" y="104"/>
                  </a:lnTo>
                  <a:lnTo>
                    <a:pt x="266" y="100"/>
                  </a:lnTo>
                  <a:lnTo>
                    <a:pt x="264" y="96"/>
                  </a:lnTo>
                  <a:lnTo>
                    <a:pt x="266" y="92"/>
                  </a:lnTo>
                  <a:lnTo>
                    <a:pt x="266" y="90"/>
                  </a:lnTo>
                  <a:lnTo>
                    <a:pt x="266" y="90"/>
                  </a:lnTo>
                  <a:lnTo>
                    <a:pt x="274" y="82"/>
                  </a:lnTo>
                  <a:lnTo>
                    <a:pt x="278" y="76"/>
                  </a:lnTo>
                  <a:lnTo>
                    <a:pt x="278" y="70"/>
                  </a:lnTo>
                  <a:lnTo>
                    <a:pt x="278" y="64"/>
                  </a:lnTo>
                  <a:lnTo>
                    <a:pt x="272" y="56"/>
                  </a:lnTo>
                  <a:lnTo>
                    <a:pt x="268" y="52"/>
                  </a:lnTo>
                  <a:lnTo>
                    <a:pt x="270" y="16"/>
                  </a:lnTo>
                  <a:lnTo>
                    <a:pt x="270" y="16"/>
                  </a:lnTo>
                  <a:lnTo>
                    <a:pt x="268" y="6"/>
                  </a:lnTo>
                  <a:lnTo>
                    <a:pt x="264" y="2"/>
                  </a:lnTo>
                  <a:lnTo>
                    <a:pt x="256" y="0"/>
                  </a:lnTo>
                  <a:lnTo>
                    <a:pt x="250" y="0"/>
                  </a:lnTo>
                  <a:lnTo>
                    <a:pt x="236" y="4"/>
                  </a:lnTo>
                  <a:lnTo>
                    <a:pt x="230" y="8"/>
                  </a:lnTo>
                  <a:lnTo>
                    <a:pt x="212" y="38"/>
                  </a:lnTo>
                  <a:lnTo>
                    <a:pt x="212" y="38"/>
                  </a:lnTo>
                  <a:lnTo>
                    <a:pt x="210" y="36"/>
                  </a:lnTo>
                  <a:lnTo>
                    <a:pt x="204" y="34"/>
                  </a:lnTo>
                  <a:lnTo>
                    <a:pt x="192" y="34"/>
                  </a:lnTo>
                  <a:lnTo>
                    <a:pt x="186" y="36"/>
                  </a:lnTo>
                  <a:lnTo>
                    <a:pt x="178" y="38"/>
                  </a:lnTo>
                  <a:lnTo>
                    <a:pt x="178" y="38"/>
                  </a:lnTo>
                  <a:lnTo>
                    <a:pt x="170" y="40"/>
                  </a:lnTo>
                  <a:lnTo>
                    <a:pt x="162" y="38"/>
                  </a:lnTo>
                  <a:lnTo>
                    <a:pt x="156" y="34"/>
                  </a:lnTo>
                  <a:lnTo>
                    <a:pt x="150" y="30"/>
                  </a:lnTo>
                  <a:lnTo>
                    <a:pt x="142" y="22"/>
                  </a:lnTo>
                  <a:lnTo>
                    <a:pt x="138" y="16"/>
                  </a:lnTo>
                  <a:lnTo>
                    <a:pt x="138" y="16"/>
                  </a:lnTo>
                  <a:lnTo>
                    <a:pt x="136" y="14"/>
                  </a:lnTo>
                  <a:lnTo>
                    <a:pt x="132" y="10"/>
                  </a:lnTo>
                  <a:lnTo>
                    <a:pt x="124" y="6"/>
                  </a:lnTo>
                  <a:lnTo>
                    <a:pt x="120" y="6"/>
                  </a:lnTo>
                  <a:lnTo>
                    <a:pt x="116" y="6"/>
                  </a:lnTo>
                  <a:lnTo>
                    <a:pt x="116" y="6"/>
                  </a:lnTo>
                  <a:lnTo>
                    <a:pt x="106" y="10"/>
                  </a:lnTo>
                  <a:lnTo>
                    <a:pt x="98" y="10"/>
                  </a:lnTo>
                  <a:lnTo>
                    <a:pt x="88" y="8"/>
                  </a:lnTo>
                  <a:lnTo>
                    <a:pt x="84" y="6"/>
                  </a:lnTo>
                  <a:lnTo>
                    <a:pt x="84" y="6"/>
                  </a:lnTo>
                  <a:lnTo>
                    <a:pt x="84" y="14"/>
                  </a:lnTo>
                  <a:lnTo>
                    <a:pt x="82" y="22"/>
                  </a:lnTo>
                  <a:lnTo>
                    <a:pt x="78" y="28"/>
                  </a:lnTo>
                  <a:lnTo>
                    <a:pt x="74" y="38"/>
                  </a:lnTo>
                  <a:lnTo>
                    <a:pt x="74" y="38"/>
                  </a:lnTo>
                  <a:lnTo>
                    <a:pt x="68" y="52"/>
                  </a:lnTo>
                  <a:lnTo>
                    <a:pt x="66" y="64"/>
                  </a:lnTo>
                  <a:lnTo>
                    <a:pt x="68" y="70"/>
                  </a:lnTo>
                  <a:lnTo>
                    <a:pt x="68" y="76"/>
                  </a:lnTo>
                  <a:lnTo>
                    <a:pt x="68" y="76"/>
                  </a:lnTo>
                  <a:lnTo>
                    <a:pt x="72" y="84"/>
                  </a:lnTo>
                  <a:lnTo>
                    <a:pt x="74" y="94"/>
                  </a:lnTo>
                  <a:lnTo>
                    <a:pt x="76" y="104"/>
                  </a:lnTo>
                  <a:lnTo>
                    <a:pt x="76" y="104"/>
                  </a:lnTo>
                  <a:lnTo>
                    <a:pt x="70" y="118"/>
                  </a:lnTo>
                  <a:lnTo>
                    <a:pt x="64" y="134"/>
                  </a:lnTo>
                  <a:lnTo>
                    <a:pt x="62" y="150"/>
                  </a:lnTo>
                  <a:lnTo>
                    <a:pt x="62" y="150"/>
                  </a:lnTo>
                  <a:lnTo>
                    <a:pt x="60" y="168"/>
                  </a:lnTo>
                  <a:lnTo>
                    <a:pt x="58" y="176"/>
                  </a:lnTo>
                  <a:lnTo>
                    <a:pt x="54" y="182"/>
                  </a:lnTo>
                  <a:lnTo>
                    <a:pt x="48" y="190"/>
                  </a:lnTo>
                  <a:lnTo>
                    <a:pt x="42" y="198"/>
                  </a:lnTo>
                  <a:lnTo>
                    <a:pt x="32" y="204"/>
                  </a:lnTo>
                  <a:lnTo>
                    <a:pt x="20" y="210"/>
                  </a:lnTo>
                  <a:lnTo>
                    <a:pt x="20" y="210"/>
                  </a:lnTo>
                  <a:lnTo>
                    <a:pt x="10" y="216"/>
                  </a:lnTo>
                  <a:lnTo>
                    <a:pt x="4" y="224"/>
                  </a:lnTo>
                  <a:lnTo>
                    <a:pt x="0" y="234"/>
                  </a:lnTo>
                  <a:lnTo>
                    <a:pt x="0" y="244"/>
                  </a:lnTo>
                  <a:lnTo>
                    <a:pt x="0" y="260"/>
                  </a:lnTo>
                  <a:lnTo>
                    <a:pt x="2" y="266"/>
                  </a:lnTo>
                  <a:lnTo>
                    <a:pt x="2" y="266"/>
                  </a:lnTo>
                  <a:lnTo>
                    <a:pt x="2" y="266"/>
                  </a:lnTo>
                  <a:lnTo>
                    <a:pt x="22" y="280"/>
                  </a:lnTo>
                  <a:lnTo>
                    <a:pt x="40" y="294"/>
                  </a:lnTo>
                  <a:lnTo>
                    <a:pt x="60" y="310"/>
                  </a:lnTo>
                  <a:lnTo>
                    <a:pt x="60" y="310"/>
                  </a:lnTo>
                  <a:lnTo>
                    <a:pt x="62" y="312"/>
                  </a:lnTo>
                  <a:lnTo>
                    <a:pt x="70" y="316"/>
                  </a:lnTo>
                  <a:lnTo>
                    <a:pt x="84" y="318"/>
                  </a:lnTo>
                  <a:lnTo>
                    <a:pt x="96" y="320"/>
                  </a:lnTo>
                  <a:lnTo>
                    <a:pt x="110" y="318"/>
                  </a:lnTo>
                  <a:lnTo>
                    <a:pt x="124" y="328"/>
                  </a:lnTo>
                  <a:lnTo>
                    <a:pt x="162" y="354"/>
                  </a:lnTo>
                  <a:lnTo>
                    <a:pt x="162" y="354"/>
                  </a:lnTo>
                  <a:lnTo>
                    <a:pt x="162" y="336"/>
                  </a:lnTo>
                  <a:lnTo>
                    <a:pt x="166" y="324"/>
                  </a:lnTo>
                  <a:lnTo>
                    <a:pt x="172" y="316"/>
                  </a:lnTo>
                  <a:lnTo>
                    <a:pt x="180" y="312"/>
                  </a:lnTo>
                  <a:lnTo>
                    <a:pt x="190" y="310"/>
                  </a:lnTo>
                  <a:lnTo>
                    <a:pt x="198" y="312"/>
                  </a:lnTo>
                  <a:lnTo>
                    <a:pt x="206" y="316"/>
                  </a:lnTo>
                  <a:lnTo>
                    <a:pt x="212" y="322"/>
                  </a:lnTo>
                  <a:lnTo>
                    <a:pt x="212" y="322"/>
                  </a:lnTo>
                  <a:lnTo>
                    <a:pt x="218" y="326"/>
                  </a:lnTo>
                  <a:lnTo>
                    <a:pt x="222" y="328"/>
                  </a:lnTo>
                  <a:lnTo>
                    <a:pt x="226" y="328"/>
                  </a:lnTo>
                  <a:lnTo>
                    <a:pt x="230" y="328"/>
                  </a:lnTo>
                  <a:lnTo>
                    <a:pt x="236" y="324"/>
                  </a:lnTo>
                  <a:lnTo>
                    <a:pt x="238" y="322"/>
                  </a:lnTo>
                  <a:lnTo>
                    <a:pt x="238" y="322"/>
                  </a:lnTo>
                  <a:lnTo>
                    <a:pt x="244" y="328"/>
                  </a:lnTo>
                  <a:lnTo>
                    <a:pt x="250" y="328"/>
                  </a:lnTo>
                  <a:lnTo>
                    <a:pt x="254" y="328"/>
                  </a:lnTo>
                  <a:lnTo>
                    <a:pt x="256" y="326"/>
                  </a:lnTo>
                  <a:lnTo>
                    <a:pt x="256" y="326"/>
                  </a:lnTo>
                  <a:lnTo>
                    <a:pt x="260" y="320"/>
                  </a:lnTo>
                  <a:lnTo>
                    <a:pt x="262" y="314"/>
                  </a:lnTo>
                  <a:lnTo>
                    <a:pt x="270" y="310"/>
                  </a:lnTo>
                  <a:lnTo>
                    <a:pt x="274" y="310"/>
                  </a:lnTo>
                  <a:lnTo>
                    <a:pt x="278" y="310"/>
                  </a:lnTo>
                  <a:lnTo>
                    <a:pt x="278" y="310"/>
                  </a:lnTo>
                  <a:lnTo>
                    <a:pt x="288" y="312"/>
                  </a:lnTo>
                  <a:lnTo>
                    <a:pt x="294" y="314"/>
                  </a:lnTo>
                  <a:lnTo>
                    <a:pt x="300" y="314"/>
                  </a:lnTo>
                  <a:lnTo>
                    <a:pt x="300" y="314"/>
                  </a:lnTo>
                  <a:lnTo>
                    <a:pt x="306" y="312"/>
                  </a:lnTo>
                  <a:lnTo>
                    <a:pt x="312" y="310"/>
                  </a:lnTo>
                  <a:lnTo>
                    <a:pt x="320" y="310"/>
                  </a:lnTo>
                  <a:lnTo>
                    <a:pt x="320" y="310"/>
                  </a:lnTo>
                  <a:lnTo>
                    <a:pt x="326" y="316"/>
                  </a:lnTo>
                  <a:lnTo>
                    <a:pt x="334" y="316"/>
                  </a:lnTo>
                  <a:lnTo>
                    <a:pt x="340" y="316"/>
                  </a:lnTo>
                  <a:lnTo>
                    <a:pt x="348" y="312"/>
                  </a:lnTo>
                  <a:lnTo>
                    <a:pt x="362" y="304"/>
                  </a:lnTo>
                  <a:lnTo>
                    <a:pt x="368" y="300"/>
                  </a:lnTo>
                  <a:lnTo>
                    <a:pt x="368" y="300"/>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58" name="任意多边形 57"/>
            <p:cNvSpPr/>
            <p:nvPr/>
          </p:nvSpPr>
          <p:spPr>
            <a:xfrm>
              <a:off x="16490" y="5402"/>
              <a:ext cx="48" cy="48"/>
            </a:xfrm>
            <a:custGeom>
              <a:avLst/>
              <a:gdLst/>
              <a:ahLst/>
              <a:cxnLst/>
              <a:rect l="0" t="0" r="0" b="0"/>
              <a:pathLst>
                <a:path w="12" h="12">
                  <a:moveTo>
                    <a:pt x="12" y="6"/>
                  </a:moveTo>
                  <a:lnTo>
                    <a:pt x="12" y="6"/>
                  </a:lnTo>
                  <a:lnTo>
                    <a:pt x="10" y="10"/>
                  </a:lnTo>
                  <a:lnTo>
                    <a:pt x="6" y="12"/>
                  </a:lnTo>
                  <a:lnTo>
                    <a:pt x="6" y="12"/>
                  </a:lnTo>
                  <a:lnTo>
                    <a:pt x="2" y="10"/>
                  </a:lnTo>
                  <a:lnTo>
                    <a:pt x="0" y="6"/>
                  </a:lnTo>
                  <a:lnTo>
                    <a:pt x="0" y="6"/>
                  </a:lnTo>
                  <a:lnTo>
                    <a:pt x="2" y="2"/>
                  </a:lnTo>
                  <a:lnTo>
                    <a:pt x="6" y="0"/>
                  </a:lnTo>
                  <a:lnTo>
                    <a:pt x="6" y="0"/>
                  </a:lnTo>
                  <a:lnTo>
                    <a:pt x="10" y="2"/>
                  </a:lnTo>
                  <a:lnTo>
                    <a:pt x="12" y="6"/>
                  </a:lnTo>
                  <a:lnTo>
                    <a:pt x="12" y="6"/>
                  </a:lnTo>
                  <a:close/>
                </a:path>
              </a:pathLst>
            </a:custGeom>
            <a:solidFill>
              <a:srgbClr val="E60012"/>
            </a:solidFill>
            <a:ln w="9525">
              <a:noFill/>
            </a:ln>
          </p:spPr>
          <p:txBody>
            <a:bodyPr/>
            <a:lstStyle/>
            <a:p>
              <a:endParaRPr lang="zh-CN" altLang="en-US"/>
            </a:p>
          </p:txBody>
        </p:sp>
        <p:sp>
          <p:nvSpPr>
            <p:cNvPr id="59" name="任意多边形 58"/>
            <p:cNvSpPr/>
            <p:nvPr/>
          </p:nvSpPr>
          <p:spPr>
            <a:xfrm>
              <a:off x="16450" y="5370"/>
              <a:ext cx="120" cy="120"/>
            </a:xfrm>
            <a:custGeom>
              <a:avLst/>
              <a:gdLst/>
              <a:ahLst/>
              <a:cxnLst/>
              <a:rect l="0" t="0" r="0" b="0"/>
              <a:pathLst>
                <a:path w="30" h="30">
                  <a:moveTo>
                    <a:pt x="30" y="14"/>
                  </a:moveTo>
                  <a:lnTo>
                    <a:pt x="30" y="14"/>
                  </a:lnTo>
                  <a:lnTo>
                    <a:pt x="30" y="20"/>
                  </a:lnTo>
                  <a:lnTo>
                    <a:pt x="26" y="24"/>
                  </a:lnTo>
                  <a:lnTo>
                    <a:pt x="22" y="28"/>
                  </a:lnTo>
                  <a:lnTo>
                    <a:pt x="16" y="30"/>
                  </a:lnTo>
                  <a:lnTo>
                    <a:pt x="16" y="30"/>
                  </a:lnTo>
                  <a:lnTo>
                    <a:pt x="10" y="28"/>
                  </a:lnTo>
                  <a:lnTo>
                    <a:pt x="6" y="24"/>
                  </a:lnTo>
                  <a:lnTo>
                    <a:pt x="2" y="20"/>
                  </a:lnTo>
                  <a:lnTo>
                    <a:pt x="0" y="14"/>
                  </a:lnTo>
                  <a:lnTo>
                    <a:pt x="0" y="14"/>
                  </a:lnTo>
                  <a:lnTo>
                    <a:pt x="2" y="8"/>
                  </a:lnTo>
                  <a:lnTo>
                    <a:pt x="6" y="4"/>
                  </a:lnTo>
                  <a:lnTo>
                    <a:pt x="10" y="0"/>
                  </a:lnTo>
                  <a:lnTo>
                    <a:pt x="16" y="0"/>
                  </a:lnTo>
                  <a:lnTo>
                    <a:pt x="16" y="0"/>
                  </a:lnTo>
                  <a:lnTo>
                    <a:pt x="22" y="0"/>
                  </a:lnTo>
                  <a:lnTo>
                    <a:pt x="26" y="4"/>
                  </a:lnTo>
                  <a:lnTo>
                    <a:pt x="30" y="8"/>
                  </a:lnTo>
                  <a:lnTo>
                    <a:pt x="30" y="14"/>
                  </a:lnTo>
                  <a:lnTo>
                    <a:pt x="30" y="14"/>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60" name="任意多边形 59"/>
            <p:cNvSpPr/>
            <p:nvPr/>
          </p:nvSpPr>
          <p:spPr>
            <a:xfrm>
              <a:off x="15312" y="4865"/>
              <a:ext cx="48" cy="56"/>
            </a:xfrm>
            <a:custGeom>
              <a:avLst/>
              <a:gdLst/>
              <a:ahLst/>
              <a:cxnLst/>
              <a:rect l="0" t="0" r="0" b="0"/>
              <a:pathLst>
                <a:path w="12" h="14">
                  <a:moveTo>
                    <a:pt x="12" y="6"/>
                  </a:moveTo>
                  <a:lnTo>
                    <a:pt x="12" y="6"/>
                  </a:lnTo>
                  <a:lnTo>
                    <a:pt x="10" y="12"/>
                  </a:lnTo>
                  <a:lnTo>
                    <a:pt x="6" y="14"/>
                  </a:lnTo>
                  <a:lnTo>
                    <a:pt x="6" y="14"/>
                  </a:lnTo>
                  <a:lnTo>
                    <a:pt x="2" y="12"/>
                  </a:lnTo>
                  <a:lnTo>
                    <a:pt x="0" y="6"/>
                  </a:lnTo>
                  <a:lnTo>
                    <a:pt x="0" y="6"/>
                  </a:lnTo>
                  <a:lnTo>
                    <a:pt x="2" y="2"/>
                  </a:lnTo>
                  <a:lnTo>
                    <a:pt x="6" y="0"/>
                  </a:lnTo>
                  <a:lnTo>
                    <a:pt x="6" y="0"/>
                  </a:lnTo>
                  <a:lnTo>
                    <a:pt x="10" y="2"/>
                  </a:lnTo>
                  <a:lnTo>
                    <a:pt x="12" y="6"/>
                  </a:lnTo>
                  <a:lnTo>
                    <a:pt x="12" y="6"/>
                  </a:lnTo>
                  <a:close/>
                </a:path>
              </a:pathLst>
            </a:custGeom>
            <a:solidFill>
              <a:srgbClr val="E60012"/>
            </a:solidFill>
            <a:ln w="9525">
              <a:noFill/>
            </a:ln>
          </p:spPr>
          <p:txBody>
            <a:bodyPr/>
            <a:lstStyle/>
            <a:p>
              <a:endParaRPr lang="zh-CN" altLang="en-US"/>
            </a:p>
          </p:txBody>
        </p:sp>
        <p:sp>
          <p:nvSpPr>
            <p:cNvPr id="61" name="任意多边形 60"/>
            <p:cNvSpPr/>
            <p:nvPr/>
          </p:nvSpPr>
          <p:spPr>
            <a:xfrm>
              <a:off x="15280" y="4833"/>
              <a:ext cx="120" cy="120"/>
            </a:xfrm>
            <a:custGeom>
              <a:avLst/>
              <a:gdLst/>
              <a:ahLst/>
              <a:cxnLst/>
              <a:rect l="0" t="0" r="0" b="0"/>
              <a:pathLst>
                <a:path w="30" h="30">
                  <a:moveTo>
                    <a:pt x="30" y="14"/>
                  </a:moveTo>
                  <a:lnTo>
                    <a:pt x="30" y="14"/>
                  </a:lnTo>
                  <a:lnTo>
                    <a:pt x="28" y="20"/>
                  </a:lnTo>
                  <a:lnTo>
                    <a:pt x="24" y="26"/>
                  </a:lnTo>
                  <a:lnTo>
                    <a:pt x="20" y="28"/>
                  </a:lnTo>
                  <a:lnTo>
                    <a:pt x="14" y="30"/>
                  </a:lnTo>
                  <a:lnTo>
                    <a:pt x="14" y="30"/>
                  </a:lnTo>
                  <a:lnTo>
                    <a:pt x="8" y="28"/>
                  </a:lnTo>
                  <a:lnTo>
                    <a:pt x="4" y="26"/>
                  </a:lnTo>
                  <a:lnTo>
                    <a:pt x="0" y="20"/>
                  </a:lnTo>
                  <a:lnTo>
                    <a:pt x="0" y="14"/>
                  </a:lnTo>
                  <a:lnTo>
                    <a:pt x="0" y="14"/>
                  </a:lnTo>
                  <a:lnTo>
                    <a:pt x="0" y="10"/>
                  </a:lnTo>
                  <a:lnTo>
                    <a:pt x="4" y="4"/>
                  </a:lnTo>
                  <a:lnTo>
                    <a:pt x="8" y="2"/>
                  </a:lnTo>
                  <a:lnTo>
                    <a:pt x="14" y="0"/>
                  </a:lnTo>
                  <a:lnTo>
                    <a:pt x="14" y="0"/>
                  </a:lnTo>
                  <a:lnTo>
                    <a:pt x="20" y="2"/>
                  </a:lnTo>
                  <a:lnTo>
                    <a:pt x="24" y="4"/>
                  </a:lnTo>
                  <a:lnTo>
                    <a:pt x="28" y="8"/>
                  </a:lnTo>
                  <a:lnTo>
                    <a:pt x="30" y="14"/>
                  </a:lnTo>
                  <a:lnTo>
                    <a:pt x="30" y="14"/>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62" name="任意多边形 61"/>
            <p:cNvSpPr/>
            <p:nvPr/>
          </p:nvSpPr>
          <p:spPr>
            <a:xfrm>
              <a:off x="14695" y="3839"/>
              <a:ext cx="48" cy="56"/>
            </a:xfrm>
            <a:custGeom>
              <a:avLst/>
              <a:gdLst/>
              <a:ahLst/>
              <a:cxnLst/>
              <a:rect l="0" t="0" r="0" b="0"/>
              <a:pathLst>
                <a:path w="12" h="14">
                  <a:moveTo>
                    <a:pt x="12" y="6"/>
                  </a:moveTo>
                  <a:lnTo>
                    <a:pt x="12" y="6"/>
                  </a:lnTo>
                  <a:lnTo>
                    <a:pt x="10" y="12"/>
                  </a:lnTo>
                  <a:lnTo>
                    <a:pt x="6" y="14"/>
                  </a:lnTo>
                  <a:lnTo>
                    <a:pt x="6" y="14"/>
                  </a:lnTo>
                  <a:lnTo>
                    <a:pt x="2" y="12"/>
                  </a:lnTo>
                  <a:lnTo>
                    <a:pt x="0" y="6"/>
                  </a:lnTo>
                  <a:lnTo>
                    <a:pt x="0" y="6"/>
                  </a:lnTo>
                  <a:lnTo>
                    <a:pt x="2" y="2"/>
                  </a:lnTo>
                  <a:lnTo>
                    <a:pt x="6" y="0"/>
                  </a:lnTo>
                  <a:lnTo>
                    <a:pt x="6" y="0"/>
                  </a:lnTo>
                  <a:lnTo>
                    <a:pt x="10" y="2"/>
                  </a:lnTo>
                  <a:lnTo>
                    <a:pt x="12" y="6"/>
                  </a:lnTo>
                  <a:lnTo>
                    <a:pt x="12" y="6"/>
                  </a:lnTo>
                  <a:close/>
                </a:path>
              </a:pathLst>
            </a:custGeom>
            <a:solidFill>
              <a:srgbClr val="E60012"/>
            </a:solidFill>
            <a:ln w="9525">
              <a:noFill/>
            </a:ln>
          </p:spPr>
          <p:txBody>
            <a:bodyPr/>
            <a:lstStyle/>
            <a:p>
              <a:endParaRPr lang="zh-CN" altLang="en-US"/>
            </a:p>
          </p:txBody>
        </p:sp>
        <p:sp>
          <p:nvSpPr>
            <p:cNvPr id="63" name="任意多边形 62"/>
            <p:cNvSpPr/>
            <p:nvPr/>
          </p:nvSpPr>
          <p:spPr>
            <a:xfrm>
              <a:off x="14663" y="3807"/>
              <a:ext cx="120" cy="120"/>
            </a:xfrm>
            <a:custGeom>
              <a:avLst/>
              <a:gdLst/>
              <a:ahLst/>
              <a:cxnLst/>
              <a:rect l="0" t="0" r="0" b="0"/>
              <a:pathLst>
                <a:path w="30" h="30">
                  <a:moveTo>
                    <a:pt x="30" y="14"/>
                  </a:moveTo>
                  <a:lnTo>
                    <a:pt x="30" y="14"/>
                  </a:lnTo>
                  <a:lnTo>
                    <a:pt x="28" y="20"/>
                  </a:lnTo>
                  <a:lnTo>
                    <a:pt x="24" y="26"/>
                  </a:lnTo>
                  <a:lnTo>
                    <a:pt x="20" y="28"/>
                  </a:lnTo>
                  <a:lnTo>
                    <a:pt x="14" y="30"/>
                  </a:lnTo>
                  <a:lnTo>
                    <a:pt x="14" y="30"/>
                  </a:lnTo>
                  <a:lnTo>
                    <a:pt x="8" y="28"/>
                  </a:lnTo>
                  <a:lnTo>
                    <a:pt x="4" y="26"/>
                  </a:lnTo>
                  <a:lnTo>
                    <a:pt x="0" y="20"/>
                  </a:lnTo>
                  <a:lnTo>
                    <a:pt x="0" y="14"/>
                  </a:lnTo>
                  <a:lnTo>
                    <a:pt x="0" y="14"/>
                  </a:lnTo>
                  <a:lnTo>
                    <a:pt x="0" y="8"/>
                  </a:lnTo>
                  <a:lnTo>
                    <a:pt x="4" y="4"/>
                  </a:lnTo>
                  <a:lnTo>
                    <a:pt x="8" y="0"/>
                  </a:lnTo>
                  <a:lnTo>
                    <a:pt x="14" y="0"/>
                  </a:lnTo>
                  <a:lnTo>
                    <a:pt x="14" y="0"/>
                  </a:lnTo>
                  <a:lnTo>
                    <a:pt x="20" y="0"/>
                  </a:lnTo>
                  <a:lnTo>
                    <a:pt x="24" y="4"/>
                  </a:lnTo>
                  <a:lnTo>
                    <a:pt x="28" y="8"/>
                  </a:lnTo>
                  <a:lnTo>
                    <a:pt x="30" y="14"/>
                  </a:lnTo>
                  <a:lnTo>
                    <a:pt x="30" y="14"/>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64" name="任意多边形 63"/>
            <p:cNvSpPr/>
            <p:nvPr/>
          </p:nvSpPr>
          <p:spPr>
            <a:xfrm>
              <a:off x="13261" y="3439"/>
              <a:ext cx="48" cy="56"/>
            </a:xfrm>
            <a:custGeom>
              <a:avLst/>
              <a:gdLst/>
              <a:ahLst/>
              <a:cxnLst/>
              <a:rect l="0" t="0" r="0" b="0"/>
              <a:pathLst>
                <a:path w="12" h="14">
                  <a:moveTo>
                    <a:pt x="12" y="6"/>
                  </a:moveTo>
                  <a:lnTo>
                    <a:pt x="12" y="6"/>
                  </a:lnTo>
                  <a:lnTo>
                    <a:pt x="10" y="12"/>
                  </a:lnTo>
                  <a:lnTo>
                    <a:pt x="6" y="14"/>
                  </a:lnTo>
                  <a:lnTo>
                    <a:pt x="6" y="14"/>
                  </a:lnTo>
                  <a:lnTo>
                    <a:pt x="2" y="12"/>
                  </a:lnTo>
                  <a:lnTo>
                    <a:pt x="0" y="6"/>
                  </a:lnTo>
                  <a:lnTo>
                    <a:pt x="0" y="6"/>
                  </a:lnTo>
                  <a:lnTo>
                    <a:pt x="2" y="2"/>
                  </a:lnTo>
                  <a:lnTo>
                    <a:pt x="6" y="0"/>
                  </a:lnTo>
                  <a:lnTo>
                    <a:pt x="6" y="0"/>
                  </a:lnTo>
                  <a:lnTo>
                    <a:pt x="10" y="2"/>
                  </a:lnTo>
                  <a:lnTo>
                    <a:pt x="12" y="6"/>
                  </a:lnTo>
                  <a:lnTo>
                    <a:pt x="12" y="6"/>
                  </a:lnTo>
                  <a:close/>
                </a:path>
              </a:pathLst>
            </a:custGeom>
            <a:solidFill>
              <a:srgbClr val="E60012"/>
            </a:solidFill>
            <a:ln w="9525">
              <a:noFill/>
            </a:ln>
          </p:spPr>
          <p:txBody>
            <a:bodyPr/>
            <a:lstStyle/>
            <a:p>
              <a:endParaRPr lang="zh-CN" altLang="en-US"/>
            </a:p>
          </p:txBody>
        </p:sp>
        <p:sp>
          <p:nvSpPr>
            <p:cNvPr id="65" name="任意多边形 64"/>
            <p:cNvSpPr/>
            <p:nvPr/>
          </p:nvSpPr>
          <p:spPr>
            <a:xfrm>
              <a:off x="13229" y="3407"/>
              <a:ext cx="120" cy="120"/>
            </a:xfrm>
            <a:custGeom>
              <a:avLst/>
              <a:gdLst/>
              <a:ahLst/>
              <a:cxnLst/>
              <a:rect l="0" t="0" r="0" b="0"/>
              <a:pathLst>
                <a:path w="30" h="30">
                  <a:moveTo>
                    <a:pt x="30" y="14"/>
                  </a:moveTo>
                  <a:lnTo>
                    <a:pt x="30" y="14"/>
                  </a:lnTo>
                  <a:lnTo>
                    <a:pt x="28" y="20"/>
                  </a:lnTo>
                  <a:lnTo>
                    <a:pt x="24" y="26"/>
                  </a:lnTo>
                  <a:lnTo>
                    <a:pt x="20" y="28"/>
                  </a:lnTo>
                  <a:lnTo>
                    <a:pt x="14" y="30"/>
                  </a:lnTo>
                  <a:lnTo>
                    <a:pt x="14" y="30"/>
                  </a:lnTo>
                  <a:lnTo>
                    <a:pt x="8" y="28"/>
                  </a:lnTo>
                  <a:lnTo>
                    <a:pt x="4" y="26"/>
                  </a:lnTo>
                  <a:lnTo>
                    <a:pt x="0" y="20"/>
                  </a:lnTo>
                  <a:lnTo>
                    <a:pt x="0" y="14"/>
                  </a:lnTo>
                  <a:lnTo>
                    <a:pt x="0" y="14"/>
                  </a:lnTo>
                  <a:lnTo>
                    <a:pt x="0" y="10"/>
                  </a:lnTo>
                  <a:lnTo>
                    <a:pt x="4" y="4"/>
                  </a:lnTo>
                  <a:lnTo>
                    <a:pt x="8" y="2"/>
                  </a:lnTo>
                  <a:lnTo>
                    <a:pt x="14" y="0"/>
                  </a:lnTo>
                  <a:lnTo>
                    <a:pt x="14" y="0"/>
                  </a:lnTo>
                  <a:lnTo>
                    <a:pt x="20" y="2"/>
                  </a:lnTo>
                  <a:lnTo>
                    <a:pt x="24" y="4"/>
                  </a:lnTo>
                  <a:lnTo>
                    <a:pt x="28" y="10"/>
                  </a:lnTo>
                  <a:lnTo>
                    <a:pt x="30" y="14"/>
                  </a:lnTo>
                  <a:lnTo>
                    <a:pt x="30" y="14"/>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66" name="任意多边形 65"/>
            <p:cNvSpPr/>
            <p:nvPr/>
          </p:nvSpPr>
          <p:spPr>
            <a:xfrm>
              <a:off x="11827" y="2677"/>
              <a:ext cx="56" cy="56"/>
            </a:xfrm>
            <a:custGeom>
              <a:avLst/>
              <a:gdLst/>
              <a:ahLst/>
              <a:cxnLst/>
              <a:rect l="0" t="0" r="0" b="0"/>
              <a:pathLst>
                <a:path w="14" h="14">
                  <a:moveTo>
                    <a:pt x="14" y="8"/>
                  </a:moveTo>
                  <a:lnTo>
                    <a:pt x="14" y="8"/>
                  </a:lnTo>
                  <a:lnTo>
                    <a:pt x="12" y="12"/>
                  </a:lnTo>
                  <a:lnTo>
                    <a:pt x="6" y="14"/>
                  </a:lnTo>
                  <a:lnTo>
                    <a:pt x="6" y="14"/>
                  </a:lnTo>
                  <a:lnTo>
                    <a:pt x="2" y="12"/>
                  </a:lnTo>
                  <a:lnTo>
                    <a:pt x="0" y="8"/>
                  </a:lnTo>
                  <a:lnTo>
                    <a:pt x="0" y="8"/>
                  </a:lnTo>
                  <a:lnTo>
                    <a:pt x="2" y="2"/>
                  </a:lnTo>
                  <a:lnTo>
                    <a:pt x="6" y="0"/>
                  </a:lnTo>
                  <a:lnTo>
                    <a:pt x="6" y="0"/>
                  </a:lnTo>
                  <a:lnTo>
                    <a:pt x="12" y="2"/>
                  </a:lnTo>
                  <a:lnTo>
                    <a:pt x="14" y="8"/>
                  </a:lnTo>
                  <a:lnTo>
                    <a:pt x="14" y="8"/>
                  </a:lnTo>
                  <a:close/>
                </a:path>
              </a:pathLst>
            </a:custGeom>
            <a:solidFill>
              <a:srgbClr val="E60012"/>
            </a:solidFill>
            <a:ln w="9525">
              <a:noFill/>
            </a:ln>
          </p:spPr>
          <p:txBody>
            <a:bodyPr/>
            <a:lstStyle/>
            <a:p>
              <a:endParaRPr lang="zh-CN" altLang="en-US"/>
            </a:p>
          </p:txBody>
        </p:sp>
        <p:sp>
          <p:nvSpPr>
            <p:cNvPr id="67" name="任意多边形 66"/>
            <p:cNvSpPr/>
            <p:nvPr/>
          </p:nvSpPr>
          <p:spPr>
            <a:xfrm>
              <a:off x="11795" y="2645"/>
              <a:ext cx="120" cy="120"/>
            </a:xfrm>
            <a:custGeom>
              <a:avLst/>
              <a:gdLst/>
              <a:ahLst/>
              <a:cxnLst/>
              <a:rect l="0" t="0" r="0" b="0"/>
              <a:pathLst>
                <a:path w="30" h="30">
                  <a:moveTo>
                    <a:pt x="30" y="16"/>
                  </a:moveTo>
                  <a:lnTo>
                    <a:pt x="30" y="16"/>
                  </a:lnTo>
                  <a:lnTo>
                    <a:pt x="28" y="22"/>
                  </a:lnTo>
                  <a:lnTo>
                    <a:pt x="26"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lnTo>
                    <a:pt x="20" y="2"/>
                  </a:lnTo>
                  <a:lnTo>
                    <a:pt x="26" y="4"/>
                  </a:lnTo>
                  <a:lnTo>
                    <a:pt x="28" y="10"/>
                  </a:lnTo>
                  <a:lnTo>
                    <a:pt x="30" y="16"/>
                  </a:lnTo>
                  <a:lnTo>
                    <a:pt x="30" y="16"/>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68" name="任意多边形 67"/>
            <p:cNvSpPr/>
            <p:nvPr/>
          </p:nvSpPr>
          <p:spPr>
            <a:xfrm>
              <a:off x="12468" y="5274"/>
              <a:ext cx="56" cy="56"/>
            </a:xfrm>
            <a:custGeom>
              <a:avLst/>
              <a:gdLst/>
              <a:ahLst/>
              <a:cxnLst/>
              <a:rect l="0" t="0" r="0" b="0"/>
              <a:pathLst>
                <a:path w="14" h="14">
                  <a:moveTo>
                    <a:pt x="14" y="6"/>
                  </a:moveTo>
                  <a:lnTo>
                    <a:pt x="14" y="6"/>
                  </a:lnTo>
                  <a:lnTo>
                    <a:pt x="12" y="12"/>
                  </a:lnTo>
                  <a:lnTo>
                    <a:pt x="6" y="14"/>
                  </a:lnTo>
                  <a:lnTo>
                    <a:pt x="6" y="14"/>
                  </a:lnTo>
                  <a:lnTo>
                    <a:pt x="2" y="12"/>
                  </a:lnTo>
                  <a:lnTo>
                    <a:pt x="0" y="6"/>
                  </a:lnTo>
                  <a:lnTo>
                    <a:pt x="0" y="6"/>
                  </a:lnTo>
                  <a:lnTo>
                    <a:pt x="2" y="2"/>
                  </a:lnTo>
                  <a:lnTo>
                    <a:pt x="6" y="0"/>
                  </a:lnTo>
                  <a:lnTo>
                    <a:pt x="6" y="0"/>
                  </a:lnTo>
                  <a:lnTo>
                    <a:pt x="12" y="2"/>
                  </a:lnTo>
                  <a:lnTo>
                    <a:pt x="14" y="6"/>
                  </a:lnTo>
                  <a:lnTo>
                    <a:pt x="14" y="6"/>
                  </a:lnTo>
                  <a:close/>
                </a:path>
              </a:pathLst>
            </a:custGeom>
            <a:solidFill>
              <a:srgbClr val="E60012"/>
            </a:solidFill>
            <a:ln w="9525">
              <a:noFill/>
            </a:ln>
          </p:spPr>
          <p:txBody>
            <a:bodyPr/>
            <a:lstStyle/>
            <a:p>
              <a:endParaRPr lang="zh-CN" altLang="en-US"/>
            </a:p>
          </p:txBody>
        </p:sp>
        <p:sp>
          <p:nvSpPr>
            <p:cNvPr id="69" name="任意多边形 68"/>
            <p:cNvSpPr/>
            <p:nvPr/>
          </p:nvSpPr>
          <p:spPr>
            <a:xfrm>
              <a:off x="12436" y="5242"/>
              <a:ext cx="120" cy="120"/>
            </a:xfrm>
            <a:custGeom>
              <a:avLst/>
              <a:gdLst/>
              <a:ahLst/>
              <a:cxnLst/>
              <a:rect l="0" t="0" r="0" b="0"/>
              <a:pathLst>
                <a:path w="30" h="30">
                  <a:moveTo>
                    <a:pt x="30" y="14"/>
                  </a:moveTo>
                  <a:lnTo>
                    <a:pt x="30" y="14"/>
                  </a:lnTo>
                  <a:lnTo>
                    <a:pt x="28" y="20"/>
                  </a:lnTo>
                  <a:lnTo>
                    <a:pt x="26" y="26"/>
                  </a:lnTo>
                  <a:lnTo>
                    <a:pt x="20" y="28"/>
                  </a:lnTo>
                  <a:lnTo>
                    <a:pt x="14" y="30"/>
                  </a:lnTo>
                  <a:lnTo>
                    <a:pt x="14" y="30"/>
                  </a:lnTo>
                  <a:lnTo>
                    <a:pt x="10" y="28"/>
                  </a:lnTo>
                  <a:lnTo>
                    <a:pt x="4" y="26"/>
                  </a:lnTo>
                  <a:lnTo>
                    <a:pt x="2" y="20"/>
                  </a:lnTo>
                  <a:lnTo>
                    <a:pt x="0" y="14"/>
                  </a:lnTo>
                  <a:lnTo>
                    <a:pt x="0" y="14"/>
                  </a:lnTo>
                  <a:lnTo>
                    <a:pt x="2" y="10"/>
                  </a:lnTo>
                  <a:lnTo>
                    <a:pt x="4" y="4"/>
                  </a:lnTo>
                  <a:lnTo>
                    <a:pt x="10" y="2"/>
                  </a:lnTo>
                  <a:lnTo>
                    <a:pt x="14" y="0"/>
                  </a:lnTo>
                  <a:lnTo>
                    <a:pt x="14" y="0"/>
                  </a:lnTo>
                  <a:lnTo>
                    <a:pt x="20" y="2"/>
                  </a:lnTo>
                  <a:lnTo>
                    <a:pt x="26" y="4"/>
                  </a:lnTo>
                  <a:lnTo>
                    <a:pt x="28" y="10"/>
                  </a:lnTo>
                  <a:lnTo>
                    <a:pt x="30" y="14"/>
                  </a:lnTo>
                  <a:lnTo>
                    <a:pt x="30" y="14"/>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70" name="任意多边形 69"/>
            <p:cNvSpPr/>
            <p:nvPr/>
          </p:nvSpPr>
          <p:spPr>
            <a:xfrm>
              <a:off x="13493" y="5763"/>
              <a:ext cx="48" cy="48"/>
            </a:xfrm>
            <a:custGeom>
              <a:avLst/>
              <a:gdLst/>
              <a:ahLst/>
              <a:cxnLst/>
              <a:rect l="0" t="0" r="0" b="0"/>
              <a:pathLst>
                <a:path w="12" h="12">
                  <a:moveTo>
                    <a:pt x="12" y="6"/>
                  </a:moveTo>
                  <a:lnTo>
                    <a:pt x="12" y="6"/>
                  </a:lnTo>
                  <a:lnTo>
                    <a:pt x="10" y="10"/>
                  </a:lnTo>
                  <a:lnTo>
                    <a:pt x="6" y="12"/>
                  </a:lnTo>
                  <a:lnTo>
                    <a:pt x="6" y="12"/>
                  </a:lnTo>
                  <a:lnTo>
                    <a:pt x="2" y="10"/>
                  </a:lnTo>
                  <a:lnTo>
                    <a:pt x="0" y="6"/>
                  </a:lnTo>
                  <a:lnTo>
                    <a:pt x="0" y="6"/>
                  </a:lnTo>
                  <a:lnTo>
                    <a:pt x="2" y="0"/>
                  </a:lnTo>
                  <a:lnTo>
                    <a:pt x="6" y="0"/>
                  </a:lnTo>
                  <a:lnTo>
                    <a:pt x="6" y="0"/>
                  </a:lnTo>
                  <a:lnTo>
                    <a:pt x="10" y="0"/>
                  </a:lnTo>
                  <a:lnTo>
                    <a:pt x="12" y="6"/>
                  </a:lnTo>
                  <a:lnTo>
                    <a:pt x="12" y="6"/>
                  </a:lnTo>
                  <a:close/>
                </a:path>
              </a:pathLst>
            </a:custGeom>
            <a:solidFill>
              <a:srgbClr val="E60012"/>
            </a:solidFill>
            <a:ln w="9525">
              <a:noFill/>
            </a:ln>
          </p:spPr>
          <p:txBody>
            <a:bodyPr/>
            <a:lstStyle/>
            <a:p>
              <a:endParaRPr lang="zh-CN" altLang="en-US"/>
            </a:p>
          </p:txBody>
        </p:sp>
        <p:sp>
          <p:nvSpPr>
            <p:cNvPr id="71" name="任意多边形 70"/>
            <p:cNvSpPr/>
            <p:nvPr/>
          </p:nvSpPr>
          <p:spPr>
            <a:xfrm>
              <a:off x="13461" y="5723"/>
              <a:ext cx="120" cy="120"/>
            </a:xfrm>
            <a:custGeom>
              <a:avLst/>
              <a:gdLst/>
              <a:ahLst/>
              <a:cxnLst/>
              <a:rect l="0" t="0" r="0" b="0"/>
              <a:pathLst>
                <a:path w="30" h="30">
                  <a:moveTo>
                    <a:pt x="30" y="16"/>
                  </a:moveTo>
                  <a:lnTo>
                    <a:pt x="30" y="16"/>
                  </a:lnTo>
                  <a:lnTo>
                    <a:pt x="28" y="22"/>
                  </a:lnTo>
                  <a:lnTo>
                    <a:pt x="24"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lnTo>
                    <a:pt x="20" y="2"/>
                  </a:lnTo>
                  <a:lnTo>
                    <a:pt x="24" y="4"/>
                  </a:lnTo>
                  <a:lnTo>
                    <a:pt x="28" y="10"/>
                  </a:lnTo>
                  <a:lnTo>
                    <a:pt x="30" y="16"/>
                  </a:lnTo>
                  <a:lnTo>
                    <a:pt x="30" y="16"/>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72" name="任意多边形 71"/>
            <p:cNvSpPr/>
            <p:nvPr/>
          </p:nvSpPr>
          <p:spPr>
            <a:xfrm>
              <a:off x="13349" y="4857"/>
              <a:ext cx="56" cy="56"/>
            </a:xfrm>
            <a:custGeom>
              <a:avLst/>
              <a:gdLst/>
              <a:ahLst/>
              <a:cxnLst/>
              <a:rect l="0" t="0" r="0" b="0"/>
              <a:pathLst>
                <a:path w="14" h="14">
                  <a:moveTo>
                    <a:pt x="14" y="6"/>
                  </a:moveTo>
                  <a:lnTo>
                    <a:pt x="14" y="6"/>
                  </a:lnTo>
                  <a:lnTo>
                    <a:pt x="12" y="12"/>
                  </a:lnTo>
                  <a:lnTo>
                    <a:pt x="6" y="14"/>
                  </a:lnTo>
                  <a:lnTo>
                    <a:pt x="6" y="14"/>
                  </a:lnTo>
                  <a:lnTo>
                    <a:pt x="2" y="12"/>
                  </a:lnTo>
                  <a:lnTo>
                    <a:pt x="0" y="6"/>
                  </a:lnTo>
                  <a:lnTo>
                    <a:pt x="0" y="6"/>
                  </a:lnTo>
                  <a:lnTo>
                    <a:pt x="2" y="2"/>
                  </a:lnTo>
                  <a:lnTo>
                    <a:pt x="6" y="0"/>
                  </a:lnTo>
                  <a:lnTo>
                    <a:pt x="6" y="0"/>
                  </a:lnTo>
                  <a:lnTo>
                    <a:pt x="12" y="2"/>
                  </a:lnTo>
                  <a:lnTo>
                    <a:pt x="14" y="6"/>
                  </a:lnTo>
                  <a:lnTo>
                    <a:pt x="14" y="6"/>
                  </a:lnTo>
                  <a:close/>
                </a:path>
              </a:pathLst>
            </a:custGeom>
            <a:solidFill>
              <a:srgbClr val="E60012"/>
            </a:solidFill>
            <a:ln w="9525">
              <a:noFill/>
            </a:ln>
          </p:spPr>
          <p:txBody>
            <a:bodyPr/>
            <a:lstStyle/>
            <a:p>
              <a:endParaRPr lang="zh-CN" altLang="en-US"/>
            </a:p>
          </p:txBody>
        </p:sp>
        <p:sp>
          <p:nvSpPr>
            <p:cNvPr id="73" name="任意多边形 72"/>
            <p:cNvSpPr/>
            <p:nvPr/>
          </p:nvSpPr>
          <p:spPr>
            <a:xfrm>
              <a:off x="13317" y="4825"/>
              <a:ext cx="120" cy="120"/>
            </a:xfrm>
            <a:custGeom>
              <a:avLst/>
              <a:gdLst/>
              <a:ahLst/>
              <a:cxnLst/>
              <a:rect l="0" t="0" r="0" b="0"/>
              <a:pathLst>
                <a:path w="30" h="30">
                  <a:moveTo>
                    <a:pt x="30" y="14"/>
                  </a:moveTo>
                  <a:lnTo>
                    <a:pt x="30" y="14"/>
                  </a:lnTo>
                  <a:lnTo>
                    <a:pt x="28" y="20"/>
                  </a:lnTo>
                  <a:lnTo>
                    <a:pt x="26" y="26"/>
                  </a:lnTo>
                  <a:lnTo>
                    <a:pt x="20" y="28"/>
                  </a:lnTo>
                  <a:lnTo>
                    <a:pt x="14" y="30"/>
                  </a:lnTo>
                  <a:lnTo>
                    <a:pt x="14" y="30"/>
                  </a:lnTo>
                  <a:lnTo>
                    <a:pt x="10" y="28"/>
                  </a:lnTo>
                  <a:lnTo>
                    <a:pt x="4" y="26"/>
                  </a:lnTo>
                  <a:lnTo>
                    <a:pt x="2" y="20"/>
                  </a:lnTo>
                  <a:lnTo>
                    <a:pt x="0" y="14"/>
                  </a:lnTo>
                  <a:lnTo>
                    <a:pt x="0" y="14"/>
                  </a:lnTo>
                  <a:lnTo>
                    <a:pt x="2" y="8"/>
                  </a:lnTo>
                  <a:lnTo>
                    <a:pt x="4" y="4"/>
                  </a:lnTo>
                  <a:lnTo>
                    <a:pt x="10" y="0"/>
                  </a:lnTo>
                  <a:lnTo>
                    <a:pt x="14" y="0"/>
                  </a:lnTo>
                  <a:lnTo>
                    <a:pt x="14" y="0"/>
                  </a:lnTo>
                  <a:lnTo>
                    <a:pt x="20" y="0"/>
                  </a:lnTo>
                  <a:lnTo>
                    <a:pt x="26" y="4"/>
                  </a:lnTo>
                  <a:lnTo>
                    <a:pt x="28" y="8"/>
                  </a:lnTo>
                  <a:lnTo>
                    <a:pt x="30" y="14"/>
                  </a:lnTo>
                  <a:lnTo>
                    <a:pt x="30" y="14"/>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74" name="任意多边形 73"/>
            <p:cNvSpPr/>
            <p:nvPr/>
          </p:nvSpPr>
          <p:spPr>
            <a:xfrm>
              <a:off x="14190" y="5627"/>
              <a:ext cx="72" cy="72"/>
            </a:xfrm>
            <a:custGeom>
              <a:avLst/>
              <a:gdLst/>
              <a:ahLst/>
              <a:cxnLst/>
              <a:rect l="0" t="0" r="0" b="0"/>
              <a:pathLst>
                <a:path w="18" h="18">
                  <a:moveTo>
                    <a:pt x="18" y="8"/>
                  </a:moveTo>
                  <a:lnTo>
                    <a:pt x="18" y="8"/>
                  </a:lnTo>
                  <a:lnTo>
                    <a:pt x="18" y="12"/>
                  </a:lnTo>
                  <a:lnTo>
                    <a:pt x="16" y="14"/>
                  </a:lnTo>
                  <a:lnTo>
                    <a:pt x="12" y="16"/>
                  </a:lnTo>
                  <a:lnTo>
                    <a:pt x="10" y="18"/>
                  </a:lnTo>
                  <a:lnTo>
                    <a:pt x="10" y="18"/>
                  </a:lnTo>
                  <a:lnTo>
                    <a:pt x="6" y="16"/>
                  </a:lnTo>
                  <a:lnTo>
                    <a:pt x="4" y="14"/>
                  </a:lnTo>
                  <a:lnTo>
                    <a:pt x="2" y="12"/>
                  </a:lnTo>
                  <a:lnTo>
                    <a:pt x="0" y="8"/>
                  </a:lnTo>
                  <a:lnTo>
                    <a:pt x="0" y="8"/>
                  </a:lnTo>
                  <a:lnTo>
                    <a:pt x="2" y="4"/>
                  </a:lnTo>
                  <a:lnTo>
                    <a:pt x="4" y="2"/>
                  </a:lnTo>
                  <a:lnTo>
                    <a:pt x="6" y="0"/>
                  </a:lnTo>
                  <a:lnTo>
                    <a:pt x="10" y="0"/>
                  </a:lnTo>
                  <a:lnTo>
                    <a:pt x="10" y="0"/>
                  </a:lnTo>
                  <a:lnTo>
                    <a:pt x="12" y="0"/>
                  </a:lnTo>
                  <a:lnTo>
                    <a:pt x="16" y="2"/>
                  </a:lnTo>
                  <a:lnTo>
                    <a:pt x="18" y="4"/>
                  </a:lnTo>
                  <a:lnTo>
                    <a:pt x="18" y="8"/>
                  </a:lnTo>
                  <a:lnTo>
                    <a:pt x="18" y="8"/>
                  </a:lnTo>
                  <a:close/>
                </a:path>
              </a:pathLst>
            </a:custGeom>
            <a:solidFill>
              <a:srgbClr val="E60012"/>
            </a:solidFill>
            <a:ln w="9525">
              <a:noFill/>
            </a:ln>
          </p:spPr>
          <p:txBody>
            <a:bodyPr/>
            <a:lstStyle/>
            <a:p>
              <a:endParaRPr lang="zh-CN" altLang="en-US"/>
            </a:p>
          </p:txBody>
        </p:sp>
        <p:sp>
          <p:nvSpPr>
            <p:cNvPr id="75" name="任意多边形 74"/>
            <p:cNvSpPr/>
            <p:nvPr/>
          </p:nvSpPr>
          <p:spPr>
            <a:xfrm>
              <a:off x="15697" y="5266"/>
              <a:ext cx="160" cy="160"/>
            </a:xfrm>
            <a:custGeom>
              <a:avLst/>
              <a:gdLst/>
              <a:ahLst/>
              <a:cxnLst/>
              <a:rect l="0" t="0" r="0" b="0"/>
              <a:pathLst>
                <a:path w="40" h="40">
                  <a:moveTo>
                    <a:pt x="40" y="20"/>
                  </a:moveTo>
                  <a:lnTo>
                    <a:pt x="40" y="20"/>
                  </a:lnTo>
                  <a:lnTo>
                    <a:pt x="38" y="28"/>
                  </a:lnTo>
                  <a:lnTo>
                    <a:pt x="34" y="34"/>
                  </a:lnTo>
                  <a:lnTo>
                    <a:pt x="28" y="38"/>
                  </a:lnTo>
                  <a:lnTo>
                    <a:pt x="20" y="40"/>
                  </a:lnTo>
                  <a:lnTo>
                    <a:pt x="20" y="40"/>
                  </a:lnTo>
                  <a:lnTo>
                    <a:pt x="12" y="40"/>
                  </a:lnTo>
                  <a:lnTo>
                    <a:pt x="6" y="36"/>
                  </a:lnTo>
                  <a:lnTo>
                    <a:pt x="0" y="30"/>
                  </a:lnTo>
                  <a:lnTo>
                    <a:pt x="0" y="22"/>
                  </a:lnTo>
                  <a:lnTo>
                    <a:pt x="0" y="22"/>
                  </a:lnTo>
                  <a:lnTo>
                    <a:pt x="0" y="14"/>
                  </a:lnTo>
                  <a:lnTo>
                    <a:pt x="4" y="8"/>
                  </a:lnTo>
                  <a:lnTo>
                    <a:pt x="10" y="2"/>
                  </a:lnTo>
                  <a:lnTo>
                    <a:pt x="18" y="0"/>
                  </a:lnTo>
                  <a:lnTo>
                    <a:pt x="18" y="0"/>
                  </a:lnTo>
                  <a:lnTo>
                    <a:pt x="26" y="2"/>
                  </a:lnTo>
                  <a:lnTo>
                    <a:pt x="32" y="6"/>
                  </a:lnTo>
                  <a:lnTo>
                    <a:pt x="38" y="12"/>
                  </a:lnTo>
                  <a:lnTo>
                    <a:pt x="40" y="20"/>
                  </a:lnTo>
                  <a:lnTo>
                    <a:pt x="40" y="20"/>
                  </a:lnTo>
                  <a:close/>
                </a:path>
              </a:pathLst>
            </a:custGeom>
            <a:noFill/>
            <a:ln w="12700" cap="flat" cmpd="sng">
              <a:solidFill>
                <a:srgbClr val="E60012"/>
              </a:solidFill>
              <a:prstDash val="solid"/>
              <a:headEnd type="none" w="med" len="med"/>
              <a:tailEnd type="none" w="med" len="med"/>
            </a:ln>
          </p:spPr>
          <p:txBody>
            <a:bodyPr/>
            <a:lstStyle/>
            <a:p>
              <a:endParaRPr lang="zh-CN" altLang="en-US"/>
            </a:p>
          </p:txBody>
        </p:sp>
        <p:sp>
          <p:nvSpPr>
            <p:cNvPr id="76" name="任意多边形 75"/>
            <p:cNvSpPr/>
            <p:nvPr/>
          </p:nvSpPr>
          <p:spPr>
            <a:xfrm>
              <a:off x="15737" y="5314"/>
              <a:ext cx="72" cy="72"/>
            </a:xfrm>
            <a:custGeom>
              <a:avLst/>
              <a:gdLst/>
              <a:ahLst/>
              <a:cxnLst/>
              <a:rect l="0" t="0" r="0" b="0"/>
              <a:pathLst>
                <a:path w="18" h="18">
                  <a:moveTo>
                    <a:pt x="18" y="8"/>
                  </a:moveTo>
                  <a:lnTo>
                    <a:pt x="18" y="8"/>
                  </a:lnTo>
                  <a:lnTo>
                    <a:pt x="18" y="12"/>
                  </a:lnTo>
                  <a:lnTo>
                    <a:pt x="16" y="14"/>
                  </a:lnTo>
                  <a:lnTo>
                    <a:pt x="12" y="16"/>
                  </a:lnTo>
                  <a:lnTo>
                    <a:pt x="10" y="18"/>
                  </a:lnTo>
                  <a:lnTo>
                    <a:pt x="10" y="18"/>
                  </a:lnTo>
                  <a:lnTo>
                    <a:pt x="6" y="16"/>
                  </a:lnTo>
                  <a:lnTo>
                    <a:pt x="4" y="16"/>
                  </a:lnTo>
                  <a:lnTo>
                    <a:pt x="2" y="12"/>
                  </a:lnTo>
                  <a:lnTo>
                    <a:pt x="0" y="10"/>
                  </a:lnTo>
                  <a:lnTo>
                    <a:pt x="0" y="10"/>
                  </a:lnTo>
                  <a:lnTo>
                    <a:pt x="0" y="6"/>
                  </a:lnTo>
                  <a:lnTo>
                    <a:pt x="2" y="2"/>
                  </a:lnTo>
                  <a:lnTo>
                    <a:pt x="6" y="0"/>
                  </a:lnTo>
                  <a:lnTo>
                    <a:pt x="8" y="0"/>
                  </a:lnTo>
                  <a:lnTo>
                    <a:pt x="8" y="0"/>
                  </a:lnTo>
                  <a:lnTo>
                    <a:pt x="12" y="0"/>
                  </a:lnTo>
                  <a:lnTo>
                    <a:pt x="16" y="2"/>
                  </a:lnTo>
                  <a:lnTo>
                    <a:pt x="16" y="6"/>
                  </a:lnTo>
                  <a:lnTo>
                    <a:pt x="18" y="8"/>
                  </a:lnTo>
                  <a:lnTo>
                    <a:pt x="18" y="8"/>
                  </a:lnTo>
                  <a:close/>
                </a:path>
              </a:pathLst>
            </a:custGeom>
            <a:noFill/>
            <a:ln w="12700" cap="flat" cmpd="sng">
              <a:solidFill>
                <a:srgbClr val="E60012"/>
              </a:solidFill>
              <a:prstDash val="solid"/>
              <a:headEnd type="none" w="med" len="med"/>
              <a:tailEnd type="none" w="med" len="med"/>
            </a:ln>
          </p:spPr>
          <p:txBody>
            <a:bodyPr/>
            <a:lstStyle/>
            <a:p>
              <a:endParaRPr lang="zh-CN" altLang="en-US"/>
            </a:p>
          </p:txBody>
        </p:sp>
        <p:sp>
          <p:nvSpPr>
            <p:cNvPr id="77" name="任意多边形 76"/>
            <p:cNvSpPr/>
            <p:nvPr/>
          </p:nvSpPr>
          <p:spPr>
            <a:xfrm>
              <a:off x="10945" y="3799"/>
              <a:ext cx="1106" cy="745"/>
            </a:xfrm>
            <a:custGeom>
              <a:avLst/>
              <a:gdLst/>
              <a:ahLst/>
              <a:cxnLst/>
              <a:rect l="0" t="0" r="0" b="0"/>
              <a:pathLst>
                <a:path w="276" h="186">
                  <a:moveTo>
                    <a:pt x="262" y="54"/>
                  </a:moveTo>
                  <a:lnTo>
                    <a:pt x="234" y="22"/>
                  </a:lnTo>
                  <a:lnTo>
                    <a:pt x="216" y="2"/>
                  </a:lnTo>
                  <a:lnTo>
                    <a:pt x="216" y="2"/>
                  </a:lnTo>
                  <a:lnTo>
                    <a:pt x="198" y="0"/>
                  </a:lnTo>
                  <a:lnTo>
                    <a:pt x="156" y="0"/>
                  </a:lnTo>
                  <a:lnTo>
                    <a:pt x="156" y="0"/>
                  </a:lnTo>
                  <a:lnTo>
                    <a:pt x="136" y="2"/>
                  </a:lnTo>
                  <a:lnTo>
                    <a:pt x="122" y="6"/>
                  </a:lnTo>
                  <a:lnTo>
                    <a:pt x="116" y="10"/>
                  </a:lnTo>
                  <a:lnTo>
                    <a:pt x="114" y="12"/>
                  </a:lnTo>
                  <a:lnTo>
                    <a:pt x="114" y="12"/>
                  </a:lnTo>
                  <a:lnTo>
                    <a:pt x="110" y="22"/>
                  </a:lnTo>
                  <a:lnTo>
                    <a:pt x="104" y="32"/>
                  </a:lnTo>
                  <a:lnTo>
                    <a:pt x="98" y="38"/>
                  </a:lnTo>
                  <a:lnTo>
                    <a:pt x="92" y="44"/>
                  </a:lnTo>
                  <a:lnTo>
                    <a:pt x="80" y="50"/>
                  </a:lnTo>
                  <a:lnTo>
                    <a:pt x="76" y="52"/>
                  </a:lnTo>
                  <a:lnTo>
                    <a:pt x="76" y="52"/>
                  </a:lnTo>
                  <a:lnTo>
                    <a:pt x="76" y="74"/>
                  </a:lnTo>
                  <a:lnTo>
                    <a:pt x="72" y="88"/>
                  </a:lnTo>
                  <a:lnTo>
                    <a:pt x="70" y="96"/>
                  </a:lnTo>
                  <a:lnTo>
                    <a:pt x="68" y="100"/>
                  </a:lnTo>
                  <a:lnTo>
                    <a:pt x="68" y="100"/>
                  </a:lnTo>
                  <a:lnTo>
                    <a:pt x="62" y="96"/>
                  </a:lnTo>
                  <a:lnTo>
                    <a:pt x="56" y="96"/>
                  </a:lnTo>
                  <a:lnTo>
                    <a:pt x="44" y="96"/>
                  </a:lnTo>
                  <a:lnTo>
                    <a:pt x="32" y="100"/>
                  </a:lnTo>
                  <a:lnTo>
                    <a:pt x="20" y="106"/>
                  </a:lnTo>
                  <a:lnTo>
                    <a:pt x="20" y="106"/>
                  </a:lnTo>
                  <a:lnTo>
                    <a:pt x="12" y="110"/>
                  </a:lnTo>
                  <a:lnTo>
                    <a:pt x="8" y="112"/>
                  </a:lnTo>
                  <a:lnTo>
                    <a:pt x="6" y="110"/>
                  </a:lnTo>
                  <a:lnTo>
                    <a:pt x="6" y="110"/>
                  </a:lnTo>
                  <a:lnTo>
                    <a:pt x="4" y="112"/>
                  </a:lnTo>
                  <a:lnTo>
                    <a:pt x="4" y="112"/>
                  </a:lnTo>
                  <a:lnTo>
                    <a:pt x="6" y="112"/>
                  </a:lnTo>
                  <a:lnTo>
                    <a:pt x="6" y="112"/>
                  </a:lnTo>
                  <a:lnTo>
                    <a:pt x="0" y="118"/>
                  </a:lnTo>
                  <a:lnTo>
                    <a:pt x="0" y="122"/>
                  </a:lnTo>
                  <a:lnTo>
                    <a:pt x="2" y="126"/>
                  </a:lnTo>
                  <a:lnTo>
                    <a:pt x="2" y="126"/>
                  </a:lnTo>
                  <a:lnTo>
                    <a:pt x="8" y="126"/>
                  </a:lnTo>
                  <a:lnTo>
                    <a:pt x="14" y="128"/>
                  </a:lnTo>
                  <a:lnTo>
                    <a:pt x="24" y="136"/>
                  </a:lnTo>
                  <a:lnTo>
                    <a:pt x="36" y="148"/>
                  </a:lnTo>
                  <a:lnTo>
                    <a:pt x="36" y="148"/>
                  </a:lnTo>
                  <a:lnTo>
                    <a:pt x="42" y="150"/>
                  </a:lnTo>
                  <a:lnTo>
                    <a:pt x="48" y="154"/>
                  </a:lnTo>
                  <a:lnTo>
                    <a:pt x="56" y="162"/>
                  </a:lnTo>
                  <a:lnTo>
                    <a:pt x="56" y="162"/>
                  </a:lnTo>
                  <a:lnTo>
                    <a:pt x="56" y="172"/>
                  </a:lnTo>
                  <a:lnTo>
                    <a:pt x="58" y="186"/>
                  </a:lnTo>
                  <a:lnTo>
                    <a:pt x="58" y="186"/>
                  </a:lnTo>
                  <a:lnTo>
                    <a:pt x="72" y="170"/>
                  </a:lnTo>
                  <a:lnTo>
                    <a:pt x="84" y="160"/>
                  </a:lnTo>
                  <a:lnTo>
                    <a:pt x="96" y="154"/>
                  </a:lnTo>
                  <a:lnTo>
                    <a:pt x="106" y="150"/>
                  </a:lnTo>
                  <a:lnTo>
                    <a:pt x="112" y="148"/>
                  </a:lnTo>
                  <a:lnTo>
                    <a:pt x="118" y="148"/>
                  </a:lnTo>
                  <a:lnTo>
                    <a:pt x="122" y="150"/>
                  </a:lnTo>
                  <a:lnTo>
                    <a:pt x="122" y="150"/>
                  </a:lnTo>
                  <a:lnTo>
                    <a:pt x="128" y="154"/>
                  </a:lnTo>
                  <a:lnTo>
                    <a:pt x="134" y="154"/>
                  </a:lnTo>
                  <a:lnTo>
                    <a:pt x="138" y="154"/>
                  </a:lnTo>
                  <a:lnTo>
                    <a:pt x="142" y="154"/>
                  </a:lnTo>
                  <a:lnTo>
                    <a:pt x="146" y="146"/>
                  </a:lnTo>
                  <a:lnTo>
                    <a:pt x="152" y="134"/>
                  </a:lnTo>
                  <a:lnTo>
                    <a:pt x="152" y="134"/>
                  </a:lnTo>
                  <a:lnTo>
                    <a:pt x="156" y="130"/>
                  </a:lnTo>
                  <a:lnTo>
                    <a:pt x="160" y="126"/>
                  </a:lnTo>
                  <a:lnTo>
                    <a:pt x="164" y="124"/>
                  </a:lnTo>
                  <a:lnTo>
                    <a:pt x="170" y="122"/>
                  </a:lnTo>
                  <a:lnTo>
                    <a:pt x="180" y="122"/>
                  </a:lnTo>
                  <a:lnTo>
                    <a:pt x="184" y="124"/>
                  </a:lnTo>
                  <a:lnTo>
                    <a:pt x="184" y="124"/>
                  </a:lnTo>
                  <a:lnTo>
                    <a:pt x="200" y="122"/>
                  </a:lnTo>
                  <a:lnTo>
                    <a:pt x="210" y="118"/>
                  </a:lnTo>
                  <a:lnTo>
                    <a:pt x="216" y="114"/>
                  </a:lnTo>
                  <a:lnTo>
                    <a:pt x="216" y="112"/>
                  </a:lnTo>
                  <a:lnTo>
                    <a:pt x="216" y="112"/>
                  </a:lnTo>
                  <a:lnTo>
                    <a:pt x="220" y="108"/>
                  </a:lnTo>
                  <a:lnTo>
                    <a:pt x="224" y="104"/>
                  </a:lnTo>
                  <a:lnTo>
                    <a:pt x="226" y="104"/>
                  </a:lnTo>
                  <a:lnTo>
                    <a:pt x="230" y="104"/>
                  </a:lnTo>
                  <a:lnTo>
                    <a:pt x="236" y="108"/>
                  </a:lnTo>
                  <a:lnTo>
                    <a:pt x="238" y="110"/>
                  </a:lnTo>
                  <a:lnTo>
                    <a:pt x="238" y="110"/>
                  </a:lnTo>
                  <a:lnTo>
                    <a:pt x="246" y="114"/>
                  </a:lnTo>
                  <a:lnTo>
                    <a:pt x="252" y="116"/>
                  </a:lnTo>
                  <a:lnTo>
                    <a:pt x="258" y="114"/>
                  </a:lnTo>
                  <a:lnTo>
                    <a:pt x="262" y="112"/>
                  </a:lnTo>
                  <a:lnTo>
                    <a:pt x="266" y="106"/>
                  </a:lnTo>
                  <a:lnTo>
                    <a:pt x="266" y="104"/>
                  </a:lnTo>
                  <a:lnTo>
                    <a:pt x="266" y="104"/>
                  </a:lnTo>
                  <a:lnTo>
                    <a:pt x="272" y="96"/>
                  </a:lnTo>
                  <a:lnTo>
                    <a:pt x="276" y="88"/>
                  </a:lnTo>
                  <a:lnTo>
                    <a:pt x="274" y="80"/>
                  </a:lnTo>
                  <a:lnTo>
                    <a:pt x="272" y="72"/>
                  </a:lnTo>
                  <a:lnTo>
                    <a:pt x="266" y="60"/>
                  </a:lnTo>
                  <a:lnTo>
                    <a:pt x="262" y="54"/>
                  </a:lnTo>
                  <a:lnTo>
                    <a:pt x="262" y="54"/>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78" name="任意多边形 77"/>
            <p:cNvSpPr/>
            <p:nvPr/>
          </p:nvSpPr>
          <p:spPr>
            <a:xfrm>
              <a:off x="14535" y="5274"/>
              <a:ext cx="72" cy="72"/>
            </a:xfrm>
            <a:custGeom>
              <a:avLst/>
              <a:gdLst/>
              <a:ahLst/>
              <a:cxnLst/>
              <a:rect l="0" t="0" r="0" b="0"/>
              <a:pathLst>
                <a:path w="18" h="18">
                  <a:moveTo>
                    <a:pt x="18" y="8"/>
                  </a:moveTo>
                  <a:lnTo>
                    <a:pt x="18" y="8"/>
                  </a:lnTo>
                  <a:lnTo>
                    <a:pt x="16" y="12"/>
                  </a:lnTo>
                  <a:lnTo>
                    <a:pt x="14" y="16"/>
                  </a:lnTo>
                  <a:lnTo>
                    <a:pt x="12" y="18"/>
                  </a:lnTo>
                  <a:lnTo>
                    <a:pt x="8" y="18"/>
                  </a:lnTo>
                  <a:lnTo>
                    <a:pt x="8" y="18"/>
                  </a:lnTo>
                  <a:lnTo>
                    <a:pt x="6" y="18"/>
                  </a:lnTo>
                  <a:lnTo>
                    <a:pt x="2" y="16"/>
                  </a:lnTo>
                  <a:lnTo>
                    <a:pt x="0" y="12"/>
                  </a:lnTo>
                  <a:lnTo>
                    <a:pt x="0" y="8"/>
                  </a:lnTo>
                  <a:lnTo>
                    <a:pt x="0" y="8"/>
                  </a:lnTo>
                  <a:lnTo>
                    <a:pt x="0" y="6"/>
                  </a:lnTo>
                  <a:lnTo>
                    <a:pt x="2" y="2"/>
                  </a:lnTo>
                  <a:lnTo>
                    <a:pt x="6" y="0"/>
                  </a:lnTo>
                  <a:lnTo>
                    <a:pt x="8" y="0"/>
                  </a:lnTo>
                  <a:lnTo>
                    <a:pt x="8" y="0"/>
                  </a:lnTo>
                  <a:lnTo>
                    <a:pt x="12" y="0"/>
                  </a:lnTo>
                  <a:lnTo>
                    <a:pt x="14" y="2"/>
                  </a:lnTo>
                  <a:lnTo>
                    <a:pt x="16" y="6"/>
                  </a:lnTo>
                  <a:lnTo>
                    <a:pt x="18" y="8"/>
                  </a:lnTo>
                  <a:lnTo>
                    <a:pt x="18" y="8"/>
                  </a:lnTo>
                  <a:close/>
                </a:path>
              </a:pathLst>
            </a:custGeom>
            <a:solidFill>
              <a:srgbClr val="E60012"/>
            </a:solidFill>
            <a:ln w="9525">
              <a:noFill/>
            </a:ln>
          </p:spPr>
          <p:txBody>
            <a:bodyPr/>
            <a:lstStyle/>
            <a:p>
              <a:endParaRPr lang="zh-CN" altLang="en-US"/>
            </a:p>
          </p:txBody>
        </p:sp>
        <p:sp>
          <p:nvSpPr>
            <p:cNvPr id="79" name="任意多边形 78"/>
            <p:cNvSpPr/>
            <p:nvPr/>
          </p:nvSpPr>
          <p:spPr>
            <a:xfrm>
              <a:off x="16097" y="5675"/>
              <a:ext cx="1098" cy="1074"/>
            </a:xfrm>
            <a:custGeom>
              <a:avLst/>
              <a:gdLst/>
              <a:ahLst/>
              <a:cxnLst/>
              <a:rect l="0" t="0" r="0" b="0"/>
              <a:pathLst>
                <a:path w="274" h="268">
                  <a:moveTo>
                    <a:pt x="272" y="148"/>
                  </a:moveTo>
                  <a:lnTo>
                    <a:pt x="272" y="148"/>
                  </a:lnTo>
                  <a:lnTo>
                    <a:pt x="264" y="144"/>
                  </a:lnTo>
                  <a:lnTo>
                    <a:pt x="254" y="136"/>
                  </a:lnTo>
                  <a:lnTo>
                    <a:pt x="244" y="124"/>
                  </a:lnTo>
                  <a:lnTo>
                    <a:pt x="232" y="110"/>
                  </a:lnTo>
                  <a:lnTo>
                    <a:pt x="222" y="94"/>
                  </a:lnTo>
                  <a:lnTo>
                    <a:pt x="210" y="72"/>
                  </a:lnTo>
                  <a:lnTo>
                    <a:pt x="202" y="48"/>
                  </a:lnTo>
                  <a:lnTo>
                    <a:pt x="202" y="48"/>
                  </a:lnTo>
                  <a:lnTo>
                    <a:pt x="200" y="46"/>
                  </a:lnTo>
                  <a:lnTo>
                    <a:pt x="194" y="38"/>
                  </a:lnTo>
                  <a:lnTo>
                    <a:pt x="184" y="30"/>
                  </a:lnTo>
                  <a:lnTo>
                    <a:pt x="178" y="28"/>
                  </a:lnTo>
                  <a:lnTo>
                    <a:pt x="170" y="26"/>
                  </a:lnTo>
                  <a:lnTo>
                    <a:pt x="140" y="16"/>
                  </a:lnTo>
                  <a:lnTo>
                    <a:pt x="140" y="16"/>
                  </a:lnTo>
                  <a:lnTo>
                    <a:pt x="140" y="16"/>
                  </a:lnTo>
                  <a:lnTo>
                    <a:pt x="134" y="22"/>
                  </a:lnTo>
                  <a:lnTo>
                    <a:pt x="130" y="26"/>
                  </a:lnTo>
                  <a:lnTo>
                    <a:pt x="124" y="28"/>
                  </a:lnTo>
                  <a:lnTo>
                    <a:pt x="118" y="30"/>
                  </a:lnTo>
                  <a:lnTo>
                    <a:pt x="108" y="28"/>
                  </a:lnTo>
                  <a:lnTo>
                    <a:pt x="96" y="22"/>
                  </a:lnTo>
                  <a:lnTo>
                    <a:pt x="86" y="14"/>
                  </a:lnTo>
                  <a:lnTo>
                    <a:pt x="78" y="8"/>
                  </a:lnTo>
                  <a:lnTo>
                    <a:pt x="70" y="0"/>
                  </a:lnTo>
                  <a:lnTo>
                    <a:pt x="70" y="0"/>
                  </a:lnTo>
                  <a:lnTo>
                    <a:pt x="62" y="0"/>
                  </a:lnTo>
                  <a:lnTo>
                    <a:pt x="54" y="0"/>
                  </a:lnTo>
                  <a:lnTo>
                    <a:pt x="46" y="0"/>
                  </a:lnTo>
                  <a:lnTo>
                    <a:pt x="38" y="4"/>
                  </a:lnTo>
                  <a:lnTo>
                    <a:pt x="30" y="10"/>
                  </a:lnTo>
                  <a:lnTo>
                    <a:pt x="28" y="14"/>
                  </a:lnTo>
                  <a:lnTo>
                    <a:pt x="26" y="20"/>
                  </a:lnTo>
                  <a:lnTo>
                    <a:pt x="26" y="26"/>
                  </a:lnTo>
                  <a:lnTo>
                    <a:pt x="26" y="32"/>
                  </a:lnTo>
                  <a:lnTo>
                    <a:pt x="40" y="48"/>
                  </a:lnTo>
                  <a:lnTo>
                    <a:pt x="40" y="48"/>
                  </a:lnTo>
                  <a:lnTo>
                    <a:pt x="44" y="56"/>
                  </a:lnTo>
                  <a:lnTo>
                    <a:pt x="46" y="64"/>
                  </a:lnTo>
                  <a:lnTo>
                    <a:pt x="48" y="72"/>
                  </a:lnTo>
                  <a:lnTo>
                    <a:pt x="46" y="80"/>
                  </a:lnTo>
                  <a:lnTo>
                    <a:pt x="42" y="84"/>
                  </a:lnTo>
                  <a:lnTo>
                    <a:pt x="38" y="86"/>
                  </a:lnTo>
                  <a:lnTo>
                    <a:pt x="34" y="88"/>
                  </a:lnTo>
                  <a:lnTo>
                    <a:pt x="26" y="90"/>
                  </a:lnTo>
                  <a:lnTo>
                    <a:pt x="18" y="88"/>
                  </a:lnTo>
                  <a:lnTo>
                    <a:pt x="6" y="88"/>
                  </a:lnTo>
                  <a:lnTo>
                    <a:pt x="0" y="114"/>
                  </a:lnTo>
                  <a:lnTo>
                    <a:pt x="0" y="114"/>
                  </a:lnTo>
                  <a:lnTo>
                    <a:pt x="8" y="118"/>
                  </a:lnTo>
                  <a:lnTo>
                    <a:pt x="20" y="118"/>
                  </a:lnTo>
                  <a:lnTo>
                    <a:pt x="36" y="118"/>
                  </a:lnTo>
                  <a:lnTo>
                    <a:pt x="36" y="118"/>
                  </a:lnTo>
                  <a:lnTo>
                    <a:pt x="38" y="116"/>
                  </a:lnTo>
                  <a:lnTo>
                    <a:pt x="42" y="116"/>
                  </a:lnTo>
                  <a:lnTo>
                    <a:pt x="44" y="118"/>
                  </a:lnTo>
                  <a:lnTo>
                    <a:pt x="48" y="120"/>
                  </a:lnTo>
                  <a:lnTo>
                    <a:pt x="50" y="124"/>
                  </a:lnTo>
                  <a:lnTo>
                    <a:pt x="52" y="132"/>
                  </a:lnTo>
                  <a:lnTo>
                    <a:pt x="54" y="146"/>
                  </a:lnTo>
                  <a:lnTo>
                    <a:pt x="54" y="146"/>
                  </a:lnTo>
                  <a:lnTo>
                    <a:pt x="56" y="158"/>
                  </a:lnTo>
                  <a:lnTo>
                    <a:pt x="58" y="168"/>
                  </a:lnTo>
                  <a:lnTo>
                    <a:pt x="64" y="176"/>
                  </a:lnTo>
                  <a:lnTo>
                    <a:pt x="70" y="180"/>
                  </a:lnTo>
                  <a:lnTo>
                    <a:pt x="80" y="186"/>
                  </a:lnTo>
                  <a:lnTo>
                    <a:pt x="86" y="186"/>
                  </a:lnTo>
                  <a:lnTo>
                    <a:pt x="86" y="186"/>
                  </a:lnTo>
                  <a:lnTo>
                    <a:pt x="88" y="188"/>
                  </a:lnTo>
                  <a:lnTo>
                    <a:pt x="90" y="190"/>
                  </a:lnTo>
                  <a:lnTo>
                    <a:pt x="94" y="198"/>
                  </a:lnTo>
                  <a:lnTo>
                    <a:pt x="94" y="210"/>
                  </a:lnTo>
                  <a:lnTo>
                    <a:pt x="94" y="210"/>
                  </a:lnTo>
                  <a:lnTo>
                    <a:pt x="98" y="216"/>
                  </a:lnTo>
                  <a:lnTo>
                    <a:pt x="104" y="230"/>
                  </a:lnTo>
                  <a:lnTo>
                    <a:pt x="112" y="236"/>
                  </a:lnTo>
                  <a:lnTo>
                    <a:pt x="120" y="244"/>
                  </a:lnTo>
                  <a:lnTo>
                    <a:pt x="132" y="250"/>
                  </a:lnTo>
                  <a:lnTo>
                    <a:pt x="144" y="254"/>
                  </a:lnTo>
                  <a:lnTo>
                    <a:pt x="144" y="254"/>
                  </a:lnTo>
                  <a:lnTo>
                    <a:pt x="144" y="254"/>
                  </a:lnTo>
                  <a:lnTo>
                    <a:pt x="160" y="256"/>
                  </a:lnTo>
                  <a:lnTo>
                    <a:pt x="166" y="258"/>
                  </a:lnTo>
                  <a:lnTo>
                    <a:pt x="166" y="258"/>
                  </a:lnTo>
                  <a:lnTo>
                    <a:pt x="166" y="262"/>
                  </a:lnTo>
                  <a:lnTo>
                    <a:pt x="168" y="266"/>
                  </a:lnTo>
                  <a:lnTo>
                    <a:pt x="172" y="268"/>
                  </a:lnTo>
                  <a:lnTo>
                    <a:pt x="174" y="268"/>
                  </a:lnTo>
                  <a:lnTo>
                    <a:pt x="182" y="268"/>
                  </a:lnTo>
                  <a:lnTo>
                    <a:pt x="184" y="268"/>
                  </a:lnTo>
                  <a:lnTo>
                    <a:pt x="190" y="248"/>
                  </a:lnTo>
                  <a:lnTo>
                    <a:pt x="190" y="248"/>
                  </a:lnTo>
                  <a:lnTo>
                    <a:pt x="188" y="250"/>
                  </a:lnTo>
                  <a:lnTo>
                    <a:pt x="182" y="250"/>
                  </a:lnTo>
                  <a:lnTo>
                    <a:pt x="176" y="246"/>
                  </a:lnTo>
                  <a:lnTo>
                    <a:pt x="172" y="242"/>
                  </a:lnTo>
                  <a:lnTo>
                    <a:pt x="170" y="236"/>
                  </a:lnTo>
                  <a:lnTo>
                    <a:pt x="170" y="236"/>
                  </a:lnTo>
                  <a:lnTo>
                    <a:pt x="168" y="226"/>
                  </a:lnTo>
                  <a:lnTo>
                    <a:pt x="168" y="220"/>
                  </a:lnTo>
                  <a:lnTo>
                    <a:pt x="172" y="218"/>
                  </a:lnTo>
                  <a:lnTo>
                    <a:pt x="174" y="216"/>
                  </a:lnTo>
                  <a:lnTo>
                    <a:pt x="174" y="216"/>
                  </a:lnTo>
                  <a:lnTo>
                    <a:pt x="180" y="220"/>
                  </a:lnTo>
                  <a:lnTo>
                    <a:pt x="186" y="222"/>
                  </a:lnTo>
                  <a:lnTo>
                    <a:pt x="196" y="222"/>
                  </a:lnTo>
                  <a:lnTo>
                    <a:pt x="202" y="220"/>
                  </a:lnTo>
                  <a:lnTo>
                    <a:pt x="204" y="218"/>
                  </a:lnTo>
                  <a:lnTo>
                    <a:pt x="204" y="218"/>
                  </a:lnTo>
                  <a:lnTo>
                    <a:pt x="208" y="226"/>
                  </a:lnTo>
                  <a:lnTo>
                    <a:pt x="210" y="228"/>
                  </a:lnTo>
                  <a:lnTo>
                    <a:pt x="212" y="230"/>
                  </a:lnTo>
                  <a:lnTo>
                    <a:pt x="220" y="228"/>
                  </a:lnTo>
                  <a:lnTo>
                    <a:pt x="234" y="218"/>
                  </a:lnTo>
                  <a:lnTo>
                    <a:pt x="234" y="218"/>
                  </a:lnTo>
                  <a:lnTo>
                    <a:pt x="242" y="212"/>
                  </a:lnTo>
                  <a:lnTo>
                    <a:pt x="250" y="204"/>
                  </a:lnTo>
                  <a:lnTo>
                    <a:pt x="256" y="194"/>
                  </a:lnTo>
                  <a:lnTo>
                    <a:pt x="260" y="184"/>
                  </a:lnTo>
                  <a:lnTo>
                    <a:pt x="272" y="152"/>
                  </a:lnTo>
                  <a:lnTo>
                    <a:pt x="272" y="152"/>
                  </a:lnTo>
                  <a:lnTo>
                    <a:pt x="274" y="150"/>
                  </a:lnTo>
                  <a:lnTo>
                    <a:pt x="272" y="148"/>
                  </a:lnTo>
                  <a:close/>
                </a:path>
              </a:pathLst>
            </a:custGeom>
            <a:solidFill>
              <a:srgbClr val="FFC468"/>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80" name="任意多边形 79"/>
            <p:cNvSpPr/>
            <p:nvPr/>
          </p:nvSpPr>
          <p:spPr>
            <a:xfrm>
              <a:off x="14952" y="5779"/>
              <a:ext cx="1731" cy="1659"/>
            </a:xfrm>
            <a:custGeom>
              <a:avLst/>
              <a:gdLst/>
              <a:ahLst/>
              <a:cxnLst/>
              <a:rect l="0" t="0" r="0" b="0"/>
              <a:pathLst>
                <a:path w="432" h="414">
                  <a:moveTo>
                    <a:pt x="382" y="184"/>
                  </a:moveTo>
                  <a:lnTo>
                    <a:pt x="382" y="184"/>
                  </a:lnTo>
                  <a:lnTo>
                    <a:pt x="380" y="172"/>
                  </a:lnTo>
                  <a:lnTo>
                    <a:pt x="376" y="164"/>
                  </a:lnTo>
                  <a:lnTo>
                    <a:pt x="374" y="162"/>
                  </a:lnTo>
                  <a:lnTo>
                    <a:pt x="372" y="160"/>
                  </a:lnTo>
                  <a:lnTo>
                    <a:pt x="372" y="160"/>
                  </a:lnTo>
                  <a:lnTo>
                    <a:pt x="368" y="160"/>
                  </a:lnTo>
                  <a:lnTo>
                    <a:pt x="356" y="154"/>
                  </a:lnTo>
                  <a:lnTo>
                    <a:pt x="350" y="150"/>
                  </a:lnTo>
                  <a:lnTo>
                    <a:pt x="344" y="142"/>
                  </a:lnTo>
                  <a:lnTo>
                    <a:pt x="342" y="132"/>
                  </a:lnTo>
                  <a:lnTo>
                    <a:pt x="340" y="120"/>
                  </a:lnTo>
                  <a:lnTo>
                    <a:pt x="340" y="120"/>
                  </a:lnTo>
                  <a:lnTo>
                    <a:pt x="340" y="106"/>
                  </a:lnTo>
                  <a:lnTo>
                    <a:pt x="338" y="98"/>
                  </a:lnTo>
                  <a:lnTo>
                    <a:pt x="334" y="94"/>
                  </a:lnTo>
                  <a:lnTo>
                    <a:pt x="330" y="92"/>
                  </a:lnTo>
                  <a:lnTo>
                    <a:pt x="328" y="90"/>
                  </a:lnTo>
                  <a:lnTo>
                    <a:pt x="324" y="90"/>
                  </a:lnTo>
                  <a:lnTo>
                    <a:pt x="322" y="92"/>
                  </a:lnTo>
                  <a:lnTo>
                    <a:pt x="322" y="92"/>
                  </a:lnTo>
                  <a:lnTo>
                    <a:pt x="306" y="92"/>
                  </a:lnTo>
                  <a:lnTo>
                    <a:pt x="294" y="92"/>
                  </a:lnTo>
                  <a:lnTo>
                    <a:pt x="286" y="88"/>
                  </a:lnTo>
                  <a:lnTo>
                    <a:pt x="284" y="88"/>
                  </a:lnTo>
                  <a:lnTo>
                    <a:pt x="280" y="90"/>
                  </a:lnTo>
                  <a:lnTo>
                    <a:pt x="280" y="90"/>
                  </a:lnTo>
                  <a:lnTo>
                    <a:pt x="266" y="82"/>
                  </a:lnTo>
                  <a:lnTo>
                    <a:pt x="254" y="78"/>
                  </a:lnTo>
                  <a:lnTo>
                    <a:pt x="244" y="76"/>
                  </a:lnTo>
                  <a:lnTo>
                    <a:pt x="234" y="78"/>
                  </a:lnTo>
                  <a:lnTo>
                    <a:pt x="228" y="80"/>
                  </a:lnTo>
                  <a:lnTo>
                    <a:pt x="222" y="82"/>
                  </a:lnTo>
                  <a:lnTo>
                    <a:pt x="220" y="84"/>
                  </a:lnTo>
                  <a:lnTo>
                    <a:pt x="220" y="84"/>
                  </a:lnTo>
                  <a:lnTo>
                    <a:pt x="214" y="86"/>
                  </a:lnTo>
                  <a:lnTo>
                    <a:pt x="204" y="88"/>
                  </a:lnTo>
                  <a:lnTo>
                    <a:pt x="198" y="88"/>
                  </a:lnTo>
                  <a:lnTo>
                    <a:pt x="194" y="86"/>
                  </a:lnTo>
                  <a:lnTo>
                    <a:pt x="190" y="82"/>
                  </a:lnTo>
                  <a:lnTo>
                    <a:pt x="190" y="76"/>
                  </a:lnTo>
                  <a:lnTo>
                    <a:pt x="190" y="76"/>
                  </a:lnTo>
                  <a:lnTo>
                    <a:pt x="190" y="70"/>
                  </a:lnTo>
                  <a:lnTo>
                    <a:pt x="188" y="62"/>
                  </a:lnTo>
                  <a:lnTo>
                    <a:pt x="180" y="52"/>
                  </a:lnTo>
                  <a:lnTo>
                    <a:pt x="172" y="44"/>
                  </a:lnTo>
                  <a:lnTo>
                    <a:pt x="168" y="40"/>
                  </a:lnTo>
                  <a:lnTo>
                    <a:pt x="168" y="40"/>
                  </a:lnTo>
                  <a:lnTo>
                    <a:pt x="152" y="24"/>
                  </a:lnTo>
                  <a:lnTo>
                    <a:pt x="138" y="12"/>
                  </a:lnTo>
                  <a:lnTo>
                    <a:pt x="122" y="0"/>
                  </a:lnTo>
                  <a:lnTo>
                    <a:pt x="122" y="0"/>
                  </a:lnTo>
                  <a:lnTo>
                    <a:pt x="112" y="0"/>
                  </a:lnTo>
                  <a:lnTo>
                    <a:pt x="104" y="2"/>
                  </a:lnTo>
                  <a:lnTo>
                    <a:pt x="100" y="6"/>
                  </a:lnTo>
                  <a:lnTo>
                    <a:pt x="96" y="10"/>
                  </a:lnTo>
                  <a:lnTo>
                    <a:pt x="92" y="20"/>
                  </a:lnTo>
                  <a:lnTo>
                    <a:pt x="92" y="24"/>
                  </a:lnTo>
                  <a:lnTo>
                    <a:pt x="94" y="26"/>
                  </a:lnTo>
                  <a:lnTo>
                    <a:pt x="94" y="26"/>
                  </a:lnTo>
                  <a:lnTo>
                    <a:pt x="104" y="26"/>
                  </a:lnTo>
                  <a:lnTo>
                    <a:pt x="104" y="26"/>
                  </a:lnTo>
                  <a:lnTo>
                    <a:pt x="122" y="28"/>
                  </a:lnTo>
                  <a:lnTo>
                    <a:pt x="130" y="30"/>
                  </a:lnTo>
                  <a:lnTo>
                    <a:pt x="138" y="34"/>
                  </a:lnTo>
                  <a:lnTo>
                    <a:pt x="144" y="38"/>
                  </a:lnTo>
                  <a:lnTo>
                    <a:pt x="148" y="44"/>
                  </a:lnTo>
                  <a:lnTo>
                    <a:pt x="148" y="52"/>
                  </a:lnTo>
                  <a:lnTo>
                    <a:pt x="144" y="62"/>
                  </a:lnTo>
                  <a:lnTo>
                    <a:pt x="136" y="68"/>
                  </a:lnTo>
                  <a:lnTo>
                    <a:pt x="136" y="68"/>
                  </a:lnTo>
                  <a:lnTo>
                    <a:pt x="114" y="82"/>
                  </a:lnTo>
                  <a:lnTo>
                    <a:pt x="96" y="94"/>
                  </a:lnTo>
                  <a:lnTo>
                    <a:pt x="90" y="100"/>
                  </a:lnTo>
                  <a:lnTo>
                    <a:pt x="86" y="104"/>
                  </a:lnTo>
                  <a:lnTo>
                    <a:pt x="86" y="104"/>
                  </a:lnTo>
                  <a:lnTo>
                    <a:pt x="84" y="110"/>
                  </a:lnTo>
                  <a:lnTo>
                    <a:pt x="78" y="112"/>
                  </a:lnTo>
                  <a:lnTo>
                    <a:pt x="62" y="118"/>
                  </a:lnTo>
                  <a:lnTo>
                    <a:pt x="40" y="120"/>
                  </a:lnTo>
                  <a:lnTo>
                    <a:pt x="40" y="120"/>
                  </a:lnTo>
                  <a:lnTo>
                    <a:pt x="24" y="134"/>
                  </a:lnTo>
                  <a:lnTo>
                    <a:pt x="12" y="146"/>
                  </a:lnTo>
                  <a:lnTo>
                    <a:pt x="6" y="154"/>
                  </a:lnTo>
                  <a:lnTo>
                    <a:pt x="0" y="162"/>
                  </a:lnTo>
                  <a:lnTo>
                    <a:pt x="0" y="168"/>
                  </a:lnTo>
                  <a:lnTo>
                    <a:pt x="0" y="168"/>
                  </a:lnTo>
                  <a:lnTo>
                    <a:pt x="2" y="180"/>
                  </a:lnTo>
                  <a:lnTo>
                    <a:pt x="6" y="194"/>
                  </a:lnTo>
                  <a:lnTo>
                    <a:pt x="10" y="200"/>
                  </a:lnTo>
                  <a:lnTo>
                    <a:pt x="16" y="204"/>
                  </a:lnTo>
                  <a:lnTo>
                    <a:pt x="22" y="210"/>
                  </a:lnTo>
                  <a:lnTo>
                    <a:pt x="28" y="212"/>
                  </a:lnTo>
                  <a:lnTo>
                    <a:pt x="28" y="212"/>
                  </a:lnTo>
                  <a:lnTo>
                    <a:pt x="36" y="214"/>
                  </a:lnTo>
                  <a:lnTo>
                    <a:pt x="42" y="216"/>
                  </a:lnTo>
                  <a:lnTo>
                    <a:pt x="44" y="220"/>
                  </a:lnTo>
                  <a:lnTo>
                    <a:pt x="46" y="222"/>
                  </a:lnTo>
                  <a:lnTo>
                    <a:pt x="46" y="228"/>
                  </a:lnTo>
                  <a:lnTo>
                    <a:pt x="46" y="230"/>
                  </a:lnTo>
                  <a:lnTo>
                    <a:pt x="46" y="230"/>
                  </a:lnTo>
                  <a:lnTo>
                    <a:pt x="44" y="232"/>
                  </a:lnTo>
                  <a:lnTo>
                    <a:pt x="42" y="242"/>
                  </a:lnTo>
                  <a:lnTo>
                    <a:pt x="42" y="246"/>
                  </a:lnTo>
                  <a:lnTo>
                    <a:pt x="44" y="252"/>
                  </a:lnTo>
                  <a:lnTo>
                    <a:pt x="48" y="258"/>
                  </a:lnTo>
                  <a:lnTo>
                    <a:pt x="54" y="264"/>
                  </a:lnTo>
                  <a:lnTo>
                    <a:pt x="54" y="264"/>
                  </a:lnTo>
                  <a:lnTo>
                    <a:pt x="62" y="268"/>
                  </a:lnTo>
                  <a:lnTo>
                    <a:pt x="64" y="272"/>
                  </a:lnTo>
                  <a:lnTo>
                    <a:pt x="66" y="278"/>
                  </a:lnTo>
                  <a:lnTo>
                    <a:pt x="66" y="284"/>
                  </a:lnTo>
                  <a:lnTo>
                    <a:pt x="62" y="290"/>
                  </a:lnTo>
                  <a:lnTo>
                    <a:pt x="58" y="296"/>
                  </a:lnTo>
                  <a:lnTo>
                    <a:pt x="44" y="310"/>
                  </a:lnTo>
                  <a:lnTo>
                    <a:pt x="44" y="310"/>
                  </a:lnTo>
                  <a:lnTo>
                    <a:pt x="38" y="318"/>
                  </a:lnTo>
                  <a:lnTo>
                    <a:pt x="34" y="324"/>
                  </a:lnTo>
                  <a:lnTo>
                    <a:pt x="34" y="330"/>
                  </a:lnTo>
                  <a:lnTo>
                    <a:pt x="34" y="334"/>
                  </a:lnTo>
                  <a:lnTo>
                    <a:pt x="36" y="342"/>
                  </a:lnTo>
                  <a:lnTo>
                    <a:pt x="38" y="344"/>
                  </a:lnTo>
                  <a:lnTo>
                    <a:pt x="38" y="344"/>
                  </a:lnTo>
                  <a:lnTo>
                    <a:pt x="40" y="346"/>
                  </a:lnTo>
                  <a:lnTo>
                    <a:pt x="48" y="350"/>
                  </a:lnTo>
                  <a:lnTo>
                    <a:pt x="50" y="354"/>
                  </a:lnTo>
                  <a:lnTo>
                    <a:pt x="52" y="360"/>
                  </a:lnTo>
                  <a:lnTo>
                    <a:pt x="54" y="366"/>
                  </a:lnTo>
                  <a:lnTo>
                    <a:pt x="50" y="374"/>
                  </a:lnTo>
                  <a:lnTo>
                    <a:pt x="50" y="374"/>
                  </a:lnTo>
                  <a:lnTo>
                    <a:pt x="48" y="380"/>
                  </a:lnTo>
                  <a:lnTo>
                    <a:pt x="50" y="386"/>
                  </a:lnTo>
                  <a:lnTo>
                    <a:pt x="52" y="392"/>
                  </a:lnTo>
                  <a:lnTo>
                    <a:pt x="56" y="396"/>
                  </a:lnTo>
                  <a:lnTo>
                    <a:pt x="66" y="402"/>
                  </a:lnTo>
                  <a:lnTo>
                    <a:pt x="70" y="404"/>
                  </a:lnTo>
                  <a:lnTo>
                    <a:pt x="70" y="404"/>
                  </a:lnTo>
                  <a:lnTo>
                    <a:pt x="82" y="400"/>
                  </a:lnTo>
                  <a:lnTo>
                    <a:pt x="90" y="398"/>
                  </a:lnTo>
                  <a:lnTo>
                    <a:pt x="90" y="398"/>
                  </a:lnTo>
                  <a:lnTo>
                    <a:pt x="94" y="404"/>
                  </a:lnTo>
                  <a:lnTo>
                    <a:pt x="98" y="408"/>
                  </a:lnTo>
                  <a:lnTo>
                    <a:pt x="104" y="412"/>
                  </a:lnTo>
                  <a:lnTo>
                    <a:pt x="110" y="414"/>
                  </a:lnTo>
                  <a:lnTo>
                    <a:pt x="118" y="414"/>
                  </a:lnTo>
                  <a:lnTo>
                    <a:pt x="124" y="408"/>
                  </a:lnTo>
                  <a:lnTo>
                    <a:pt x="130" y="400"/>
                  </a:lnTo>
                  <a:lnTo>
                    <a:pt x="130" y="400"/>
                  </a:lnTo>
                  <a:lnTo>
                    <a:pt x="138" y="388"/>
                  </a:lnTo>
                  <a:lnTo>
                    <a:pt x="146" y="378"/>
                  </a:lnTo>
                  <a:lnTo>
                    <a:pt x="160" y="362"/>
                  </a:lnTo>
                  <a:lnTo>
                    <a:pt x="172" y="354"/>
                  </a:lnTo>
                  <a:lnTo>
                    <a:pt x="178" y="350"/>
                  </a:lnTo>
                  <a:lnTo>
                    <a:pt x="178" y="350"/>
                  </a:lnTo>
                  <a:lnTo>
                    <a:pt x="182" y="352"/>
                  </a:lnTo>
                  <a:lnTo>
                    <a:pt x="190" y="352"/>
                  </a:lnTo>
                  <a:lnTo>
                    <a:pt x="196" y="350"/>
                  </a:lnTo>
                  <a:lnTo>
                    <a:pt x="202" y="346"/>
                  </a:lnTo>
                  <a:lnTo>
                    <a:pt x="206" y="340"/>
                  </a:lnTo>
                  <a:lnTo>
                    <a:pt x="210" y="330"/>
                  </a:lnTo>
                  <a:lnTo>
                    <a:pt x="210" y="330"/>
                  </a:lnTo>
                  <a:lnTo>
                    <a:pt x="214" y="322"/>
                  </a:lnTo>
                  <a:lnTo>
                    <a:pt x="218" y="316"/>
                  </a:lnTo>
                  <a:lnTo>
                    <a:pt x="222" y="312"/>
                  </a:lnTo>
                  <a:lnTo>
                    <a:pt x="226" y="310"/>
                  </a:lnTo>
                  <a:lnTo>
                    <a:pt x="242" y="308"/>
                  </a:lnTo>
                  <a:lnTo>
                    <a:pt x="262" y="310"/>
                  </a:lnTo>
                  <a:lnTo>
                    <a:pt x="262" y="310"/>
                  </a:lnTo>
                  <a:lnTo>
                    <a:pt x="282" y="308"/>
                  </a:lnTo>
                  <a:lnTo>
                    <a:pt x="296" y="306"/>
                  </a:lnTo>
                  <a:lnTo>
                    <a:pt x="302" y="304"/>
                  </a:lnTo>
                  <a:lnTo>
                    <a:pt x="302" y="304"/>
                  </a:lnTo>
                  <a:lnTo>
                    <a:pt x="302" y="304"/>
                  </a:lnTo>
                  <a:lnTo>
                    <a:pt x="308" y="298"/>
                  </a:lnTo>
                  <a:lnTo>
                    <a:pt x="312" y="292"/>
                  </a:lnTo>
                  <a:lnTo>
                    <a:pt x="324" y="288"/>
                  </a:lnTo>
                  <a:lnTo>
                    <a:pt x="332" y="286"/>
                  </a:lnTo>
                  <a:lnTo>
                    <a:pt x="336" y="286"/>
                  </a:lnTo>
                  <a:lnTo>
                    <a:pt x="336" y="286"/>
                  </a:lnTo>
                  <a:lnTo>
                    <a:pt x="340" y="290"/>
                  </a:lnTo>
                  <a:lnTo>
                    <a:pt x="346" y="292"/>
                  </a:lnTo>
                  <a:lnTo>
                    <a:pt x="352" y="294"/>
                  </a:lnTo>
                  <a:lnTo>
                    <a:pt x="352" y="294"/>
                  </a:lnTo>
                  <a:lnTo>
                    <a:pt x="360" y="290"/>
                  </a:lnTo>
                  <a:lnTo>
                    <a:pt x="382" y="284"/>
                  </a:lnTo>
                  <a:lnTo>
                    <a:pt x="382" y="284"/>
                  </a:lnTo>
                  <a:lnTo>
                    <a:pt x="390" y="280"/>
                  </a:lnTo>
                  <a:lnTo>
                    <a:pt x="394" y="278"/>
                  </a:lnTo>
                  <a:lnTo>
                    <a:pt x="398" y="274"/>
                  </a:lnTo>
                  <a:lnTo>
                    <a:pt x="400" y="268"/>
                  </a:lnTo>
                  <a:lnTo>
                    <a:pt x="398" y="266"/>
                  </a:lnTo>
                  <a:lnTo>
                    <a:pt x="380" y="262"/>
                  </a:lnTo>
                  <a:lnTo>
                    <a:pt x="386" y="246"/>
                  </a:lnTo>
                  <a:lnTo>
                    <a:pt x="396" y="250"/>
                  </a:lnTo>
                  <a:lnTo>
                    <a:pt x="396" y="250"/>
                  </a:lnTo>
                  <a:lnTo>
                    <a:pt x="402" y="250"/>
                  </a:lnTo>
                  <a:lnTo>
                    <a:pt x="406" y="248"/>
                  </a:lnTo>
                  <a:lnTo>
                    <a:pt x="410" y="246"/>
                  </a:lnTo>
                  <a:lnTo>
                    <a:pt x="410" y="244"/>
                  </a:lnTo>
                  <a:lnTo>
                    <a:pt x="408" y="238"/>
                  </a:lnTo>
                  <a:lnTo>
                    <a:pt x="406" y="234"/>
                  </a:lnTo>
                  <a:lnTo>
                    <a:pt x="406" y="234"/>
                  </a:lnTo>
                  <a:lnTo>
                    <a:pt x="410" y="230"/>
                  </a:lnTo>
                  <a:lnTo>
                    <a:pt x="418" y="228"/>
                  </a:lnTo>
                  <a:lnTo>
                    <a:pt x="424" y="226"/>
                  </a:lnTo>
                  <a:lnTo>
                    <a:pt x="432" y="228"/>
                  </a:lnTo>
                  <a:lnTo>
                    <a:pt x="432" y="228"/>
                  </a:lnTo>
                  <a:lnTo>
                    <a:pt x="432" y="228"/>
                  </a:lnTo>
                  <a:lnTo>
                    <a:pt x="418" y="224"/>
                  </a:lnTo>
                  <a:lnTo>
                    <a:pt x="406" y="218"/>
                  </a:lnTo>
                  <a:lnTo>
                    <a:pt x="398" y="210"/>
                  </a:lnTo>
                  <a:lnTo>
                    <a:pt x="392" y="204"/>
                  </a:lnTo>
                  <a:lnTo>
                    <a:pt x="384" y="190"/>
                  </a:lnTo>
                  <a:lnTo>
                    <a:pt x="382" y="184"/>
                  </a:lnTo>
                  <a:lnTo>
                    <a:pt x="382" y="184"/>
                  </a:lnTo>
                  <a:close/>
                </a:path>
              </a:pathLst>
            </a:custGeom>
            <a:solidFill>
              <a:srgbClr val="4E99E4"/>
            </a:solidFill>
            <a:ln w="25400" cap="flat" cmpd="sng">
              <a:solidFill>
                <a:schemeClr val="tx1"/>
              </a:solidFill>
              <a:prstDash val="solid"/>
              <a:headEnd type="none" w="med" len="med"/>
              <a:tailEnd type="none" w="med" len="med"/>
            </a:ln>
          </p:spPr>
          <p:txBody>
            <a:bodyPr>
              <a:noAutofit/>
            </a:bodyPr>
            <a:lstStyle/>
            <a:p>
              <a:pPr lvl="0" algn="l">
                <a:buClrTx/>
                <a:buSzTx/>
                <a:buFontTx/>
              </a:pPr>
              <a:endParaRPr lang="zh-CN" altLang="en-US">
                <a:sym typeface="+mn-ea"/>
              </a:endParaRPr>
            </a:p>
          </p:txBody>
        </p:sp>
        <p:sp>
          <p:nvSpPr>
            <p:cNvPr id="81" name="任意多边形 80"/>
            <p:cNvSpPr/>
            <p:nvPr/>
          </p:nvSpPr>
          <p:spPr>
            <a:xfrm>
              <a:off x="16338" y="5539"/>
              <a:ext cx="48" cy="56"/>
            </a:xfrm>
            <a:custGeom>
              <a:avLst/>
              <a:gdLst/>
              <a:ahLst/>
              <a:cxnLst/>
              <a:rect l="0" t="0" r="0" b="0"/>
              <a:pathLst>
                <a:path w="12" h="14">
                  <a:moveTo>
                    <a:pt x="12" y="8"/>
                  </a:moveTo>
                  <a:lnTo>
                    <a:pt x="12" y="8"/>
                  </a:lnTo>
                  <a:lnTo>
                    <a:pt x="10" y="12"/>
                  </a:lnTo>
                  <a:lnTo>
                    <a:pt x="6" y="14"/>
                  </a:lnTo>
                  <a:lnTo>
                    <a:pt x="6" y="14"/>
                  </a:lnTo>
                  <a:lnTo>
                    <a:pt x="2" y="12"/>
                  </a:lnTo>
                  <a:lnTo>
                    <a:pt x="0" y="8"/>
                  </a:lnTo>
                  <a:lnTo>
                    <a:pt x="0" y="8"/>
                  </a:lnTo>
                  <a:lnTo>
                    <a:pt x="2" y="2"/>
                  </a:lnTo>
                  <a:lnTo>
                    <a:pt x="6" y="0"/>
                  </a:lnTo>
                  <a:lnTo>
                    <a:pt x="6" y="0"/>
                  </a:lnTo>
                  <a:lnTo>
                    <a:pt x="10" y="2"/>
                  </a:lnTo>
                  <a:lnTo>
                    <a:pt x="12" y="8"/>
                  </a:lnTo>
                  <a:lnTo>
                    <a:pt x="12" y="8"/>
                  </a:lnTo>
                  <a:close/>
                </a:path>
              </a:pathLst>
            </a:custGeom>
            <a:solidFill>
              <a:srgbClr val="E60012"/>
            </a:solidFill>
            <a:ln w="9525">
              <a:noFill/>
            </a:ln>
          </p:spPr>
          <p:txBody>
            <a:bodyPr/>
            <a:lstStyle/>
            <a:p>
              <a:endParaRPr lang="zh-CN" altLang="en-US"/>
            </a:p>
          </p:txBody>
        </p:sp>
        <p:sp>
          <p:nvSpPr>
            <p:cNvPr id="82" name="任意多边形 81"/>
            <p:cNvSpPr/>
            <p:nvPr/>
          </p:nvSpPr>
          <p:spPr>
            <a:xfrm>
              <a:off x="16306" y="5507"/>
              <a:ext cx="120" cy="120"/>
            </a:xfrm>
            <a:custGeom>
              <a:avLst/>
              <a:gdLst/>
              <a:ahLst/>
              <a:cxnLst/>
              <a:rect l="0" t="0" r="0" b="0"/>
              <a:pathLst>
                <a:path w="30" h="30">
                  <a:moveTo>
                    <a:pt x="30" y="16"/>
                  </a:moveTo>
                  <a:lnTo>
                    <a:pt x="30" y="16"/>
                  </a:lnTo>
                  <a:lnTo>
                    <a:pt x="28" y="22"/>
                  </a:lnTo>
                  <a:lnTo>
                    <a:pt x="24"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lnTo>
                    <a:pt x="20" y="2"/>
                  </a:lnTo>
                  <a:lnTo>
                    <a:pt x="24" y="4"/>
                  </a:lnTo>
                  <a:lnTo>
                    <a:pt x="28" y="10"/>
                  </a:lnTo>
                  <a:lnTo>
                    <a:pt x="30" y="16"/>
                  </a:lnTo>
                  <a:lnTo>
                    <a:pt x="30" y="16"/>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83" name="任意多边形 82"/>
            <p:cNvSpPr/>
            <p:nvPr/>
          </p:nvSpPr>
          <p:spPr>
            <a:xfrm>
              <a:off x="16658" y="5835"/>
              <a:ext cx="56" cy="48"/>
            </a:xfrm>
            <a:custGeom>
              <a:avLst/>
              <a:gdLst/>
              <a:ahLst/>
              <a:cxnLst/>
              <a:rect l="0" t="0" r="0" b="0"/>
              <a:pathLst>
                <a:path w="14" h="12">
                  <a:moveTo>
                    <a:pt x="14" y="6"/>
                  </a:moveTo>
                  <a:lnTo>
                    <a:pt x="14" y="6"/>
                  </a:lnTo>
                  <a:lnTo>
                    <a:pt x="12" y="10"/>
                  </a:lnTo>
                  <a:lnTo>
                    <a:pt x="8" y="12"/>
                  </a:lnTo>
                  <a:lnTo>
                    <a:pt x="8" y="12"/>
                  </a:lnTo>
                  <a:lnTo>
                    <a:pt x="2" y="10"/>
                  </a:lnTo>
                  <a:lnTo>
                    <a:pt x="0" y="6"/>
                  </a:lnTo>
                  <a:lnTo>
                    <a:pt x="0" y="6"/>
                  </a:lnTo>
                  <a:lnTo>
                    <a:pt x="2" y="2"/>
                  </a:lnTo>
                  <a:lnTo>
                    <a:pt x="8" y="0"/>
                  </a:lnTo>
                  <a:lnTo>
                    <a:pt x="8" y="0"/>
                  </a:lnTo>
                  <a:lnTo>
                    <a:pt x="12" y="2"/>
                  </a:lnTo>
                  <a:lnTo>
                    <a:pt x="14" y="6"/>
                  </a:lnTo>
                  <a:lnTo>
                    <a:pt x="14" y="6"/>
                  </a:lnTo>
                  <a:close/>
                </a:path>
              </a:pathLst>
            </a:custGeom>
            <a:solidFill>
              <a:srgbClr val="E60012"/>
            </a:solidFill>
            <a:ln w="9525">
              <a:noFill/>
            </a:ln>
          </p:spPr>
          <p:txBody>
            <a:bodyPr/>
            <a:lstStyle/>
            <a:p>
              <a:endParaRPr lang="zh-CN" altLang="en-US"/>
            </a:p>
          </p:txBody>
        </p:sp>
        <p:sp>
          <p:nvSpPr>
            <p:cNvPr id="84" name="任意多边形 83"/>
            <p:cNvSpPr/>
            <p:nvPr/>
          </p:nvSpPr>
          <p:spPr>
            <a:xfrm>
              <a:off x="16626" y="5803"/>
              <a:ext cx="120" cy="120"/>
            </a:xfrm>
            <a:custGeom>
              <a:avLst/>
              <a:gdLst/>
              <a:ahLst/>
              <a:cxnLst/>
              <a:rect l="0" t="0" r="0" b="0"/>
              <a:pathLst>
                <a:path w="30" h="30">
                  <a:moveTo>
                    <a:pt x="30" y="14"/>
                  </a:moveTo>
                  <a:lnTo>
                    <a:pt x="30" y="14"/>
                  </a:lnTo>
                  <a:lnTo>
                    <a:pt x="30" y="20"/>
                  </a:lnTo>
                  <a:lnTo>
                    <a:pt x="26" y="24"/>
                  </a:lnTo>
                  <a:lnTo>
                    <a:pt x="22" y="28"/>
                  </a:lnTo>
                  <a:lnTo>
                    <a:pt x="16" y="30"/>
                  </a:lnTo>
                  <a:lnTo>
                    <a:pt x="16" y="30"/>
                  </a:lnTo>
                  <a:lnTo>
                    <a:pt x="10" y="28"/>
                  </a:lnTo>
                  <a:lnTo>
                    <a:pt x="4" y="24"/>
                  </a:lnTo>
                  <a:lnTo>
                    <a:pt x="2" y="20"/>
                  </a:lnTo>
                  <a:lnTo>
                    <a:pt x="0" y="14"/>
                  </a:lnTo>
                  <a:lnTo>
                    <a:pt x="0" y="14"/>
                  </a:lnTo>
                  <a:lnTo>
                    <a:pt x="2" y="8"/>
                  </a:lnTo>
                  <a:lnTo>
                    <a:pt x="4" y="4"/>
                  </a:lnTo>
                  <a:lnTo>
                    <a:pt x="10" y="0"/>
                  </a:lnTo>
                  <a:lnTo>
                    <a:pt x="16" y="0"/>
                  </a:lnTo>
                  <a:lnTo>
                    <a:pt x="16" y="0"/>
                  </a:lnTo>
                  <a:lnTo>
                    <a:pt x="22" y="0"/>
                  </a:lnTo>
                  <a:lnTo>
                    <a:pt x="26" y="4"/>
                  </a:lnTo>
                  <a:lnTo>
                    <a:pt x="30" y="8"/>
                  </a:lnTo>
                  <a:lnTo>
                    <a:pt x="30" y="14"/>
                  </a:lnTo>
                  <a:lnTo>
                    <a:pt x="30" y="14"/>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85" name="任意多边形 84"/>
            <p:cNvSpPr/>
            <p:nvPr/>
          </p:nvSpPr>
          <p:spPr>
            <a:xfrm>
              <a:off x="15833" y="6332"/>
              <a:ext cx="56" cy="56"/>
            </a:xfrm>
            <a:custGeom>
              <a:avLst/>
              <a:gdLst/>
              <a:ahLst/>
              <a:cxnLst/>
              <a:rect l="0" t="0" r="0" b="0"/>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E60012"/>
            </a:solidFill>
            <a:ln w="9525">
              <a:noFill/>
            </a:ln>
          </p:spPr>
          <p:txBody>
            <a:bodyPr/>
            <a:lstStyle/>
            <a:p>
              <a:endParaRPr lang="zh-CN" altLang="en-US"/>
            </a:p>
          </p:txBody>
        </p:sp>
        <p:sp>
          <p:nvSpPr>
            <p:cNvPr id="86" name="任意多边形 85"/>
            <p:cNvSpPr/>
            <p:nvPr/>
          </p:nvSpPr>
          <p:spPr>
            <a:xfrm>
              <a:off x="15801" y="6300"/>
              <a:ext cx="120" cy="120"/>
            </a:xfrm>
            <a:custGeom>
              <a:avLst/>
              <a:gdLst/>
              <a:ahLst/>
              <a:cxnLst/>
              <a:rect l="0" t="0" r="0" b="0"/>
              <a:pathLst>
                <a:path w="30" h="30">
                  <a:moveTo>
                    <a:pt x="30" y="16"/>
                  </a:moveTo>
                  <a:lnTo>
                    <a:pt x="30" y="16"/>
                  </a:lnTo>
                  <a:lnTo>
                    <a:pt x="30" y="22"/>
                  </a:lnTo>
                  <a:lnTo>
                    <a:pt x="26" y="26"/>
                  </a:lnTo>
                  <a:lnTo>
                    <a:pt x="22" y="28"/>
                  </a:lnTo>
                  <a:lnTo>
                    <a:pt x="16" y="30"/>
                  </a:lnTo>
                  <a:lnTo>
                    <a:pt x="16" y="30"/>
                  </a:lnTo>
                  <a:lnTo>
                    <a:pt x="10" y="28"/>
                  </a:lnTo>
                  <a:lnTo>
                    <a:pt x="4" y="26"/>
                  </a:lnTo>
                  <a:lnTo>
                    <a:pt x="2" y="22"/>
                  </a:lnTo>
                  <a:lnTo>
                    <a:pt x="0" y="16"/>
                  </a:lnTo>
                  <a:lnTo>
                    <a:pt x="0" y="16"/>
                  </a:lnTo>
                  <a:lnTo>
                    <a:pt x="2" y="10"/>
                  </a:lnTo>
                  <a:lnTo>
                    <a:pt x="4" y="4"/>
                  </a:lnTo>
                  <a:lnTo>
                    <a:pt x="10" y="2"/>
                  </a:lnTo>
                  <a:lnTo>
                    <a:pt x="16" y="0"/>
                  </a:lnTo>
                  <a:lnTo>
                    <a:pt x="16" y="0"/>
                  </a:lnTo>
                  <a:lnTo>
                    <a:pt x="22" y="2"/>
                  </a:lnTo>
                  <a:lnTo>
                    <a:pt x="26" y="4"/>
                  </a:lnTo>
                  <a:lnTo>
                    <a:pt x="30" y="10"/>
                  </a:lnTo>
                  <a:lnTo>
                    <a:pt x="30" y="16"/>
                  </a:lnTo>
                  <a:lnTo>
                    <a:pt x="30" y="16"/>
                  </a:lnTo>
                  <a:close/>
                </a:path>
              </a:pathLst>
            </a:custGeom>
            <a:noFill/>
            <a:ln w="6350" cap="flat" cmpd="sng">
              <a:solidFill>
                <a:srgbClr val="E60012"/>
              </a:solidFill>
              <a:prstDash val="solid"/>
              <a:headEnd type="none" w="med" len="med"/>
              <a:tailEnd type="none" w="med" len="med"/>
            </a:ln>
          </p:spPr>
          <p:txBody>
            <a:bodyPr/>
            <a:lstStyle/>
            <a:p>
              <a:endParaRPr lang="zh-CN" altLang="en-US"/>
            </a:p>
          </p:txBody>
        </p:sp>
        <p:sp>
          <p:nvSpPr>
            <p:cNvPr id="87" name="任意多边形 86"/>
            <p:cNvSpPr/>
            <p:nvPr/>
          </p:nvSpPr>
          <p:spPr>
            <a:xfrm>
              <a:off x="14831" y="5707"/>
              <a:ext cx="72" cy="72"/>
            </a:xfrm>
            <a:custGeom>
              <a:avLst/>
              <a:gdLst/>
              <a:ahLst/>
              <a:cxnLst/>
              <a:rect l="0" t="0" r="0" b="0"/>
              <a:pathLst>
                <a:path w="18" h="18">
                  <a:moveTo>
                    <a:pt x="18" y="10"/>
                  </a:moveTo>
                  <a:lnTo>
                    <a:pt x="18" y="10"/>
                  </a:lnTo>
                  <a:lnTo>
                    <a:pt x="18" y="12"/>
                  </a:lnTo>
                  <a:lnTo>
                    <a:pt x="16" y="16"/>
                  </a:lnTo>
                  <a:lnTo>
                    <a:pt x="14" y="18"/>
                  </a:lnTo>
                  <a:lnTo>
                    <a:pt x="10" y="18"/>
                  </a:lnTo>
                  <a:lnTo>
                    <a:pt x="10" y="18"/>
                  </a:lnTo>
                  <a:lnTo>
                    <a:pt x="6" y="18"/>
                  </a:lnTo>
                  <a:lnTo>
                    <a:pt x="4" y="16"/>
                  </a:lnTo>
                  <a:lnTo>
                    <a:pt x="2" y="12"/>
                  </a:lnTo>
                  <a:lnTo>
                    <a:pt x="0" y="10"/>
                  </a:lnTo>
                  <a:lnTo>
                    <a:pt x="0" y="10"/>
                  </a:lnTo>
                  <a:lnTo>
                    <a:pt x="2" y="6"/>
                  </a:lnTo>
                  <a:lnTo>
                    <a:pt x="4" y="2"/>
                  </a:lnTo>
                  <a:lnTo>
                    <a:pt x="6" y="0"/>
                  </a:lnTo>
                  <a:lnTo>
                    <a:pt x="10" y="0"/>
                  </a:lnTo>
                  <a:lnTo>
                    <a:pt x="10" y="0"/>
                  </a:lnTo>
                  <a:lnTo>
                    <a:pt x="14" y="0"/>
                  </a:lnTo>
                  <a:lnTo>
                    <a:pt x="16" y="2"/>
                  </a:lnTo>
                  <a:lnTo>
                    <a:pt x="18" y="6"/>
                  </a:lnTo>
                  <a:lnTo>
                    <a:pt x="18" y="10"/>
                  </a:lnTo>
                  <a:lnTo>
                    <a:pt x="18" y="10"/>
                  </a:lnTo>
                  <a:close/>
                </a:path>
              </a:pathLst>
            </a:custGeom>
            <a:solidFill>
              <a:srgbClr val="E60012"/>
            </a:solidFill>
            <a:ln w="9525">
              <a:noFill/>
            </a:ln>
          </p:spPr>
          <p:txBody>
            <a:bodyPr/>
            <a:lstStyle/>
            <a:p>
              <a:endParaRPr lang="zh-CN" altLang="en-US"/>
            </a:p>
          </p:txBody>
        </p:sp>
        <p:sp>
          <p:nvSpPr>
            <p:cNvPr id="88" name="标题 44033"/>
            <p:cNvSpPr>
              <a:spLocks noGrp="1"/>
            </p:cNvSpPr>
            <p:nvPr/>
          </p:nvSpPr>
          <p:spPr>
            <a:xfrm>
              <a:off x="10850" y="2793"/>
              <a:ext cx="1304" cy="471"/>
            </a:xfrm>
            <a:prstGeom prst="rect">
              <a:avLst/>
            </a:prstGeom>
            <a:noFill/>
            <a:ln w="9525">
              <a:noFill/>
            </a:ln>
          </p:spPr>
          <p:txBody>
            <a:bodyPr vert="horz" wrap="square" lIns="90000" tIns="46800" rIns="90000" bIns="46800" rtlCol="0" anchor="ctr" anchorCtr="0">
              <a:spAutoFit/>
            </a:bodyPr>
            <a:lstStyle/>
            <a:p>
              <a:pPr indent="266700" algn="ctr" fontAlgn="base">
                <a:spcAft>
                  <a:spcPts val="0"/>
                </a:spcAft>
              </a:pPr>
              <a:r>
                <a:rPr lang="zh-CN" sz="900" b="1" kern="1200" dirty="0">
                  <a:solidFill>
                    <a:srgbClr val="1F497D"/>
                  </a:solidFill>
                  <a:effectLst/>
                  <a:latin typeface="Times New Roman" panose="02020603050405020304"/>
                  <a:ea typeface="微软雅黑" panose="020B0503020204020204" charset="-122"/>
                </a:rPr>
                <a:t>十堰市</a:t>
              </a:r>
              <a:endParaRPr lang="zh-CN" sz="1100" dirty="0">
                <a:effectLst/>
                <a:latin typeface="Times New Roman" panose="02020603050405020304"/>
                <a:ea typeface="宋体" panose="02010600030101010101" pitchFamily="2" charset="-122"/>
              </a:endParaRPr>
            </a:p>
          </p:txBody>
        </p:sp>
        <p:sp>
          <p:nvSpPr>
            <p:cNvPr id="89" name="标题 44033"/>
            <p:cNvSpPr>
              <a:spLocks noGrp="1"/>
            </p:cNvSpPr>
            <p:nvPr/>
          </p:nvSpPr>
          <p:spPr>
            <a:xfrm>
              <a:off x="12297" y="3592"/>
              <a:ext cx="1368" cy="364"/>
            </a:xfrm>
            <a:prstGeom prst="rect">
              <a:avLst/>
            </a:prstGeom>
            <a:noFill/>
            <a:ln w="9525">
              <a:noFill/>
            </a:ln>
          </p:spPr>
          <p:txBody>
            <a:bodyPr wrap="square" anchor="ctr">
              <a:spAutoFit/>
            </a:bodyPr>
            <a:lstStyle/>
            <a:p>
              <a:pPr indent="266700" algn="ctr" fontAlgn="base">
                <a:spcAft>
                  <a:spcPts val="0"/>
                </a:spcAft>
              </a:pPr>
              <a:r>
                <a:rPr lang="zh-CN" sz="900" b="1" kern="1200" dirty="0">
                  <a:solidFill>
                    <a:srgbClr val="1F497D"/>
                  </a:solidFill>
                  <a:effectLst/>
                  <a:latin typeface="Times New Roman" panose="02020603050405020304"/>
                  <a:ea typeface="微软雅黑" panose="020B0503020204020204" charset="-122"/>
                </a:rPr>
                <a:t>襄阳市</a:t>
              </a:r>
              <a:endParaRPr lang="zh-CN" sz="1100" dirty="0">
                <a:effectLst/>
                <a:latin typeface="Times New Roman" panose="02020603050405020304"/>
                <a:ea typeface="宋体" panose="02010600030101010101" pitchFamily="2" charset="-122"/>
              </a:endParaRPr>
            </a:p>
          </p:txBody>
        </p:sp>
        <p:sp>
          <p:nvSpPr>
            <p:cNvPr id="90" name="标题 44033"/>
            <p:cNvSpPr>
              <a:spLocks noGrp="1"/>
            </p:cNvSpPr>
            <p:nvPr/>
          </p:nvSpPr>
          <p:spPr>
            <a:xfrm>
              <a:off x="13793" y="3489"/>
              <a:ext cx="1392"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随州市</a:t>
              </a:r>
              <a:endParaRPr lang="zh-CN" sz="1100">
                <a:effectLst/>
                <a:latin typeface="Times New Roman" panose="02020603050405020304"/>
                <a:ea typeface="宋体" panose="02010600030101010101" pitchFamily="2" charset="-122"/>
              </a:endParaRPr>
            </a:p>
          </p:txBody>
        </p:sp>
        <p:sp>
          <p:nvSpPr>
            <p:cNvPr id="91" name="标题 44033"/>
            <p:cNvSpPr>
              <a:spLocks noGrp="1"/>
            </p:cNvSpPr>
            <p:nvPr/>
          </p:nvSpPr>
          <p:spPr>
            <a:xfrm>
              <a:off x="10145" y="3990"/>
              <a:ext cx="2009" cy="364"/>
            </a:xfrm>
            <a:prstGeom prst="rect">
              <a:avLst/>
            </a:prstGeom>
            <a:noFill/>
            <a:ln w="9525">
              <a:noFill/>
            </a:ln>
          </p:spPr>
          <p:txBody>
            <a:bodyPr wrap="square" anchor="ctr">
              <a:spAutoFit/>
            </a:bodyPr>
            <a:lstStyle/>
            <a:p>
              <a:pPr indent="266700" algn="ctr" fontAlgn="base">
                <a:spcAft>
                  <a:spcPts val="0"/>
                </a:spcAft>
              </a:pPr>
              <a:r>
                <a:rPr lang="zh-CN" sz="900" b="1" kern="1200" dirty="0">
                  <a:solidFill>
                    <a:srgbClr val="1F497D"/>
                  </a:solidFill>
                  <a:effectLst/>
                  <a:latin typeface="Times New Roman" panose="02020603050405020304"/>
                  <a:ea typeface="微软雅黑" panose="020B0503020204020204" charset="-122"/>
                </a:rPr>
                <a:t>神农架林区</a:t>
              </a:r>
              <a:endParaRPr lang="zh-CN" sz="1100" dirty="0">
                <a:effectLst/>
                <a:latin typeface="Times New Roman" panose="02020603050405020304"/>
                <a:ea typeface="宋体" panose="02010600030101010101" pitchFamily="2" charset="-122"/>
              </a:endParaRPr>
            </a:p>
          </p:txBody>
        </p:sp>
        <p:sp>
          <p:nvSpPr>
            <p:cNvPr id="92" name="标题 44033"/>
            <p:cNvSpPr>
              <a:spLocks noGrp="1"/>
            </p:cNvSpPr>
            <p:nvPr/>
          </p:nvSpPr>
          <p:spPr>
            <a:xfrm>
              <a:off x="11540" y="4904"/>
              <a:ext cx="1481"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宜昌市</a:t>
              </a:r>
              <a:endParaRPr lang="zh-CN" sz="1100">
                <a:effectLst/>
                <a:latin typeface="Times New Roman" panose="02020603050405020304"/>
                <a:ea typeface="宋体" panose="02010600030101010101" pitchFamily="2" charset="-122"/>
              </a:endParaRPr>
            </a:p>
          </p:txBody>
        </p:sp>
        <p:sp>
          <p:nvSpPr>
            <p:cNvPr id="93" name="标题 44033"/>
            <p:cNvSpPr>
              <a:spLocks noGrp="1"/>
            </p:cNvSpPr>
            <p:nvPr/>
          </p:nvSpPr>
          <p:spPr>
            <a:xfrm>
              <a:off x="12593" y="4384"/>
              <a:ext cx="1481" cy="364"/>
            </a:xfrm>
            <a:prstGeom prst="rect">
              <a:avLst/>
            </a:prstGeom>
            <a:noFill/>
            <a:ln w="9525">
              <a:noFill/>
            </a:ln>
          </p:spPr>
          <p:txBody>
            <a:bodyPr wrap="square" anchor="ctr">
              <a:spAutoFit/>
            </a:bodyPr>
            <a:lstStyle/>
            <a:p>
              <a:pPr indent="266700" algn="ctr" fontAlgn="base">
                <a:spcAft>
                  <a:spcPts val="0"/>
                </a:spcAft>
              </a:pPr>
              <a:r>
                <a:rPr lang="zh-CN" sz="900" b="1" kern="1200" dirty="0">
                  <a:solidFill>
                    <a:srgbClr val="1F497D"/>
                  </a:solidFill>
                  <a:effectLst/>
                  <a:latin typeface="Times New Roman" panose="02020603050405020304"/>
                  <a:ea typeface="微软雅黑" panose="020B0503020204020204" charset="-122"/>
                </a:rPr>
                <a:t>荆门市</a:t>
              </a:r>
              <a:endParaRPr lang="zh-CN" sz="1100" dirty="0">
                <a:effectLst/>
                <a:latin typeface="Times New Roman" panose="02020603050405020304"/>
                <a:ea typeface="宋体" panose="02010600030101010101" pitchFamily="2" charset="-122"/>
              </a:endParaRPr>
            </a:p>
          </p:txBody>
        </p:sp>
        <p:sp>
          <p:nvSpPr>
            <p:cNvPr id="94" name="标题 44033"/>
            <p:cNvSpPr>
              <a:spLocks noGrp="1"/>
            </p:cNvSpPr>
            <p:nvPr/>
          </p:nvSpPr>
          <p:spPr>
            <a:xfrm>
              <a:off x="14321" y="4443"/>
              <a:ext cx="1472"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孝感市</a:t>
              </a:r>
              <a:endParaRPr lang="zh-CN" sz="1100">
                <a:effectLst/>
                <a:latin typeface="Times New Roman" panose="02020603050405020304"/>
                <a:ea typeface="宋体" panose="02010600030101010101" pitchFamily="2" charset="-122"/>
              </a:endParaRPr>
            </a:p>
          </p:txBody>
        </p:sp>
        <p:sp>
          <p:nvSpPr>
            <p:cNvPr id="95" name="标题 44033"/>
            <p:cNvSpPr>
              <a:spLocks noGrp="1"/>
            </p:cNvSpPr>
            <p:nvPr/>
          </p:nvSpPr>
          <p:spPr>
            <a:xfrm>
              <a:off x="15802" y="5092"/>
              <a:ext cx="1715" cy="364"/>
            </a:xfrm>
            <a:prstGeom prst="rect">
              <a:avLst/>
            </a:prstGeom>
            <a:noFill/>
            <a:ln w="9525">
              <a:noFill/>
            </a:ln>
          </p:spPr>
          <p:txBody>
            <a:bodyPr wrap="square" anchor="ctr">
              <a:spAutoFit/>
            </a:bodyPr>
            <a:lstStyle/>
            <a:p>
              <a:pPr indent="266700" algn="ctr" fontAlgn="base">
                <a:spcAft>
                  <a:spcPts val="0"/>
                </a:spcAft>
              </a:pPr>
              <a:r>
                <a:rPr lang="zh-CN" sz="900" b="1" kern="1200" dirty="0">
                  <a:solidFill>
                    <a:srgbClr val="1F497D"/>
                  </a:solidFill>
                  <a:effectLst/>
                  <a:latin typeface="Times New Roman" panose="02020603050405020304"/>
                  <a:ea typeface="微软雅黑" panose="020B0503020204020204" charset="-122"/>
                </a:rPr>
                <a:t>黄冈市</a:t>
              </a:r>
              <a:endParaRPr lang="zh-CN" sz="1100" dirty="0">
                <a:effectLst/>
                <a:latin typeface="Times New Roman" panose="02020603050405020304"/>
                <a:ea typeface="宋体" panose="02010600030101010101" pitchFamily="2" charset="-122"/>
              </a:endParaRPr>
            </a:p>
          </p:txBody>
        </p:sp>
        <p:sp>
          <p:nvSpPr>
            <p:cNvPr id="96" name="标题 44033"/>
            <p:cNvSpPr>
              <a:spLocks noGrp="1"/>
            </p:cNvSpPr>
            <p:nvPr/>
          </p:nvSpPr>
          <p:spPr>
            <a:xfrm>
              <a:off x="15400" y="5494"/>
              <a:ext cx="1447" cy="362"/>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鄂州市</a:t>
              </a:r>
              <a:endParaRPr lang="zh-CN" sz="1100">
                <a:effectLst/>
                <a:latin typeface="Times New Roman" panose="02020603050405020304"/>
                <a:ea typeface="宋体" panose="02010600030101010101" pitchFamily="2" charset="-122"/>
              </a:endParaRPr>
            </a:p>
          </p:txBody>
        </p:sp>
        <p:sp>
          <p:nvSpPr>
            <p:cNvPr id="97" name="标题 44033"/>
            <p:cNvSpPr>
              <a:spLocks noGrp="1"/>
            </p:cNvSpPr>
            <p:nvPr/>
          </p:nvSpPr>
          <p:spPr>
            <a:xfrm>
              <a:off x="15782" y="5994"/>
              <a:ext cx="1472"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黄石市</a:t>
              </a:r>
              <a:endParaRPr lang="zh-CN" sz="1100">
                <a:effectLst/>
                <a:latin typeface="Times New Roman" panose="02020603050405020304"/>
                <a:ea typeface="宋体" panose="02010600030101010101" pitchFamily="2" charset="-122"/>
              </a:endParaRPr>
            </a:p>
          </p:txBody>
        </p:sp>
        <p:sp>
          <p:nvSpPr>
            <p:cNvPr id="98" name="标题 44033"/>
            <p:cNvSpPr>
              <a:spLocks noGrp="1"/>
            </p:cNvSpPr>
            <p:nvPr/>
          </p:nvSpPr>
          <p:spPr>
            <a:xfrm>
              <a:off x="14839" y="6476"/>
              <a:ext cx="1481"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咸宁市</a:t>
              </a:r>
              <a:endParaRPr lang="zh-CN" sz="1100">
                <a:effectLst/>
                <a:latin typeface="Times New Roman" panose="02020603050405020304"/>
                <a:ea typeface="宋体" panose="02010600030101010101" pitchFamily="2" charset="-122"/>
              </a:endParaRPr>
            </a:p>
          </p:txBody>
        </p:sp>
        <p:sp>
          <p:nvSpPr>
            <p:cNvPr id="99" name="标题 44033"/>
            <p:cNvSpPr>
              <a:spLocks noGrp="1"/>
            </p:cNvSpPr>
            <p:nvPr/>
          </p:nvSpPr>
          <p:spPr>
            <a:xfrm>
              <a:off x="12553" y="5856"/>
              <a:ext cx="1481"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荆州市</a:t>
              </a:r>
              <a:endParaRPr lang="zh-CN" sz="1100">
                <a:effectLst/>
                <a:latin typeface="Times New Roman" panose="02020603050405020304"/>
                <a:ea typeface="宋体" panose="02010600030101010101" pitchFamily="2" charset="-122"/>
              </a:endParaRPr>
            </a:p>
          </p:txBody>
        </p:sp>
        <p:sp>
          <p:nvSpPr>
            <p:cNvPr id="100" name="标题 44033"/>
            <p:cNvSpPr>
              <a:spLocks noGrp="1"/>
            </p:cNvSpPr>
            <p:nvPr/>
          </p:nvSpPr>
          <p:spPr>
            <a:xfrm>
              <a:off x="13581" y="5238"/>
              <a:ext cx="1481"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天门市</a:t>
              </a:r>
              <a:endParaRPr lang="zh-CN" sz="1100">
                <a:effectLst/>
                <a:latin typeface="Times New Roman" panose="02020603050405020304"/>
                <a:ea typeface="宋体" panose="02010600030101010101" pitchFamily="2" charset="-122"/>
              </a:endParaRPr>
            </a:p>
          </p:txBody>
        </p:sp>
        <p:sp>
          <p:nvSpPr>
            <p:cNvPr id="101" name="标题 44033"/>
            <p:cNvSpPr>
              <a:spLocks noGrp="1"/>
            </p:cNvSpPr>
            <p:nvPr/>
          </p:nvSpPr>
          <p:spPr>
            <a:xfrm>
              <a:off x="13895" y="5675"/>
              <a:ext cx="1481"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仙桃市</a:t>
              </a:r>
              <a:endParaRPr lang="zh-CN" sz="1100">
                <a:effectLst/>
                <a:latin typeface="Times New Roman" panose="02020603050405020304"/>
                <a:ea typeface="宋体" panose="02010600030101010101" pitchFamily="2" charset="-122"/>
              </a:endParaRPr>
            </a:p>
          </p:txBody>
        </p:sp>
        <p:sp>
          <p:nvSpPr>
            <p:cNvPr id="102" name="标题 44033"/>
            <p:cNvSpPr>
              <a:spLocks noGrp="1"/>
            </p:cNvSpPr>
            <p:nvPr/>
          </p:nvSpPr>
          <p:spPr>
            <a:xfrm>
              <a:off x="13182" y="5643"/>
              <a:ext cx="1481"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潜江市</a:t>
              </a:r>
              <a:endParaRPr lang="zh-CN" sz="1100">
                <a:effectLst/>
                <a:latin typeface="Times New Roman" panose="02020603050405020304"/>
                <a:ea typeface="宋体" panose="02010600030101010101" pitchFamily="2" charset="-122"/>
              </a:endParaRPr>
            </a:p>
          </p:txBody>
        </p:sp>
        <p:sp>
          <p:nvSpPr>
            <p:cNvPr id="103" name="标题 44033"/>
            <p:cNvSpPr>
              <a:spLocks noGrp="1"/>
            </p:cNvSpPr>
            <p:nvPr/>
          </p:nvSpPr>
          <p:spPr>
            <a:xfrm>
              <a:off x="8558" y="5822"/>
              <a:ext cx="3174" cy="364"/>
            </a:xfrm>
            <a:prstGeom prst="rect">
              <a:avLst/>
            </a:prstGeom>
            <a:noFill/>
            <a:ln w="9525">
              <a:noFill/>
            </a:ln>
          </p:spPr>
          <p:txBody>
            <a:bodyPr wrap="square" anchor="ctr">
              <a:spAutoFit/>
            </a:bodyPr>
            <a:lstStyle/>
            <a:p>
              <a:pPr indent="266700" algn="ctr" fontAlgn="base">
                <a:spcAft>
                  <a:spcPts val="0"/>
                </a:spcAft>
              </a:pPr>
              <a:r>
                <a:rPr lang="zh-CN" sz="900" b="1" kern="1200">
                  <a:solidFill>
                    <a:srgbClr val="1F497D"/>
                  </a:solidFill>
                  <a:effectLst/>
                  <a:latin typeface="Times New Roman" panose="02020603050405020304"/>
                  <a:ea typeface="微软雅黑" panose="020B0503020204020204" charset="-122"/>
                </a:rPr>
                <a:t>恩施土家族苗族自治州</a:t>
              </a:r>
              <a:endParaRPr lang="zh-CN" sz="1100">
                <a:effectLst/>
                <a:latin typeface="Times New Roman" panose="02020603050405020304"/>
                <a:ea typeface="宋体" panose="02010600030101010101" pitchFamily="2" charset="-122"/>
              </a:endParaRPr>
            </a:p>
          </p:txBody>
        </p:sp>
        <p:sp>
          <p:nvSpPr>
            <p:cNvPr id="104" name="标题 44033"/>
            <p:cNvSpPr>
              <a:spLocks noGrp="1"/>
            </p:cNvSpPr>
            <p:nvPr/>
          </p:nvSpPr>
          <p:spPr>
            <a:xfrm>
              <a:off x="14993" y="4928"/>
              <a:ext cx="1472" cy="400"/>
            </a:xfrm>
            <a:prstGeom prst="rect">
              <a:avLst/>
            </a:prstGeom>
            <a:noFill/>
            <a:ln w="9525">
              <a:noFill/>
            </a:ln>
          </p:spPr>
          <p:txBody>
            <a:bodyPr wrap="square" anchor="ctr">
              <a:spAutoFit/>
            </a:bodyPr>
            <a:lstStyle/>
            <a:p>
              <a:pPr indent="266700" algn="ctr" fontAlgn="base">
                <a:spcAft>
                  <a:spcPts val="0"/>
                </a:spcAft>
              </a:pPr>
              <a:r>
                <a:rPr lang="zh-CN" sz="1050" b="1" kern="1200">
                  <a:solidFill>
                    <a:schemeClr val="bg1"/>
                  </a:solidFill>
                  <a:effectLst/>
                  <a:latin typeface="Times New Roman" panose="02020603050405020304"/>
                  <a:ea typeface="微软雅黑" panose="020B0503020204020204" charset="-122"/>
                </a:rPr>
                <a:t>武汉市</a:t>
              </a:r>
            </a:p>
          </p:txBody>
        </p:sp>
      </p:grpSp>
      <p:grpSp>
        <p:nvGrpSpPr>
          <p:cNvPr id="107" name="组合 106"/>
          <p:cNvGrpSpPr/>
          <p:nvPr/>
        </p:nvGrpSpPr>
        <p:grpSpPr>
          <a:xfrm>
            <a:off x="10700385" y="859790"/>
            <a:ext cx="622935" cy="387350"/>
            <a:chOff x="1821" y="1048"/>
            <a:chExt cx="981" cy="610"/>
          </a:xfrm>
        </p:grpSpPr>
        <p:sp>
          <p:nvSpPr>
            <p:cNvPr id="3" name="PA_圆角矩形 10"/>
            <p:cNvSpPr/>
            <p:nvPr>
              <p:custDataLst>
                <p:tags r:id="rId2"/>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0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randombar(horizontal)">
                                      <p:cBhvr>
                                        <p:cTn id="7" dur="500"/>
                                        <p:tgtEl>
                                          <p:spTgt spid="107"/>
                                        </p:tgtEl>
                                      </p:cBhvr>
                                    </p:animEffect>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3"/>
                                        </p:tgtEl>
                                      </p:cBhvr>
                                    </p:animEffect>
                                    <p:animScale>
                                      <p:cBhvr>
                                        <p:cTn id="10" dur="250" autoRev="1" fill="hold"/>
                                        <p:tgtEl>
                                          <p:spTgt spid="593"/>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1"/>
                                        </p:tgtEl>
                                      </p:cBhvr>
                                    </p:animEffect>
                                    <p:animScale>
                                      <p:cBhvr>
                                        <p:cTn id="13" dur="250" autoRev="1" fill="hold"/>
                                        <p:tgtEl>
                                          <p:spTgt spid="591"/>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592"/>
                                        </p:tgtEl>
                                      </p:cBhvr>
                                    </p:animEffect>
                                    <p:animScale>
                                      <p:cBhvr>
                                        <p:cTn id="16" dur="250" autoRev="1" fill="hold"/>
                                        <p:tgtEl>
                                          <p:spTgt spid="592"/>
                                        </p:tgtEl>
                                      </p:cBhvr>
                                      <p:by x="105000" y="105000"/>
                                    </p:animScale>
                                  </p:childTnLst>
                                </p:cTn>
                              </p:par>
                              <p:par>
                                <p:cTn id="17" presetID="6" presetClass="emph" presetSubtype="0" repeatCount="indefinite" fill="hold" grpId="0" nodeType="withEffect">
                                  <p:stCondLst>
                                    <p:cond delay="0"/>
                                  </p:stCondLst>
                                  <p:endCondLst>
                                    <p:cond evt="onNext" delay="0">
                                      <p:tgtEl>
                                        <p:sldTgt/>
                                      </p:tgtEl>
                                    </p:cond>
                                  </p:endCondLst>
                                  <p:childTnLst>
                                    <p:animScale>
                                      <p:cBhvr>
                                        <p:cTn id="18" dur="1000" fill="hold"/>
                                        <p:tgtEl>
                                          <p:spTgt spid="108"/>
                                        </p:tgtEl>
                                      </p:cBhvr>
                                      <p:by x="115000" y="115000"/>
                                    </p:animScale>
                                  </p:childTnLst>
                                </p:cTn>
                              </p:par>
                              <p:par>
                                <p:cTn id="19" presetID="2" presetClass="entr" presetSubtype="8" decel="10000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7" presetClass="entr" presetSubtype="0" fill="hold" nodeType="afterEffect">
                                  <p:stCondLst>
                                    <p:cond delay="0"/>
                                  </p:stCondLst>
                                  <p:childTnLst>
                                    <p:set>
                                      <p:cBhvr>
                                        <p:cTn id="33" dur="500"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anim calcmode="lin" valueType="num">
                                      <p:cBhvr>
                                        <p:cTn id="35" dur="500" fill="hold"/>
                                        <p:tgtEl>
                                          <p:spTgt spid="4"/>
                                        </p:tgtEl>
                                        <p:attrNameLst>
                                          <p:attrName>ppt_x</p:attrName>
                                        </p:attrNameLst>
                                      </p:cBhvr>
                                      <p:tavLst>
                                        <p:tav tm="0">
                                          <p:val>
                                            <p:strVal val="#ppt_x"/>
                                          </p:val>
                                        </p:tav>
                                        <p:tav tm="100000">
                                          <p:val>
                                            <p:strVal val="#ppt_x"/>
                                          </p:val>
                                        </p:tav>
                                      </p:tavLst>
                                    </p:anim>
                                    <p:anim calcmode="lin" valueType="num">
                                      <p:cBhvr>
                                        <p:cTn id="36" dur="500" fill="hold"/>
                                        <p:tgtEl>
                                          <p:spTgt spid="4"/>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anim calcmode="lin" valueType="num">
                                      <p:cBhvr>
                                        <p:cTn id="39" dur="500" fill="hold"/>
                                        <p:tgtEl>
                                          <p:spTgt spid="109"/>
                                        </p:tgtEl>
                                        <p:attrNameLst>
                                          <p:attrName>ppt_w</p:attrName>
                                        </p:attrNameLst>
                                      </p:cBhvr>
                                      <p:tavLst>
                                        <p:tav tm="0">
                                          <p:val>
                                            <p:fltVal val="0"/>
                                          </p:val>
                                        </p:tav>
                                        <p:tav tm="100000">
                                          <p:val>
                                            <p:strVal val="#ppt_w"/>
                                          </p:val>
                                        </p:tav>
                                      </p:tavLst>
                                    </p:anim>
                                    <p:anim calcmode="lin" valueType="num">
                                      <p:cBhvr>
                                        <p:cTn id="40" dur="500" fill="hold"/>
                                        <p:tgtEl>
                                          <p:spTgt spid="109"/>
                                        </p:tgtEl>
                                        <p:attrNameLst>
                                          <p:attrName>ppt_h</p:attrName>
                                        </p:attrNameLst>
                                      </p:cBhvr>
                                      <p:tavLst>
                                        <p:tav tm="0">
                                          <p:val>
                                            <p:fltVal val="0"/>
                                          </p:val>
                                        </p:tav>
                                        <p:tav tm="100000">
                                          <p:val>
                                            <p:strVal val="#ppt_h"/>
                                          </p:val>
                                        </p:tav>
                                      </p:tavLst>
                                    </p:anim>
                                    <p:animEffect transition="in" filter="fade">
                                      <p:cBhvr>
                                        <p:cTn id="4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591" grpId="0" bldLvl="0" animBg="1"/>
      <p:bldP spid="592" grpId="0" bldLvl="0" animBg="1"/>
      <p:bldP spid="593" grpId="0" bldLvl="0" animBg="1"/>
      <p:bldP spid="10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10700385" y="859790"/>
            <a:ext cx="622935" cy="387350"/>
            <a:chOff x="1821" y="1048"/>
            <a:chExt cx="981" cy="610"/>
          </a:xfrm>
        </p:grpSpPr>
        <p:sp>
          <p:nvSpPr>
            <p:cNvPr id="3" name="PA_圆角矩形 10"/>
            <p:cNvSpPr/>
            <p:nvPr>
              <p:custDataLst>
                <p:tags r:id="rId2"/>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sp>
        <p:nvSpPr>
          <p:cNvPr id="2" name="Rectangle: Rounded Corners 2"/>
          <p:cNvSpPr/>
          <p:nvPr/>
        </p:nvSpPr>
        <p:spPr>
          <a:xfrm>
            <a:off x="1385320" y="4402394"/>
            <a:ext cx="4473507" cy="1239503"/>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Rounded Corners 10"/>
          <p:cNvSpPr/>
          <p:nvPr/>
        </p:nvSpPr>
        <p:spPr>
          <a:xfrm>
            <a:off x="6333173" y="4402394"/>
            <a:ext cx="4473507" cy="1239503"/>
          </a:xfrm>
          <a:prstGeom prst="roundRect">
            <a:avLst>
              <a:gd name="adj" fmla="val 1588"/>
            </a:avLst>
          </a:prstGeom>
          <a:solidFill>
            <a:schemeClr val="bg1"/>
          </a:solidFill>
          <a:ln>
            <a:noFill/>
          </a:ln>
          <a:effectLst>
            <a:outerShdw blurRad="381000" dist="254000" dir="5400000" sx="90000" sy="90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15"/>
          <p:cNvSpPr txBox="1"/>
          <p:nvPr/>
        </p:nvSpPr>
        <p:spPr>
          <a:xfrm>
            <a:off x="1591014" y="1381099"/>
            <a:ext cx="9008110" cy="101473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nSpc>
                <a:spcPct val="125000"/>
              </a:lnSpc>
              <a:buNone/>
              <a:defRPr/>
            </a:pPr>
            <a:r>
              <a:rPr lang="zh-CN" altLang="zh-CN" sz="1600" dirty="0"/>
              <a:t>调研样本的人员角色由软件行业</a:t>
            </a:r>
            <a:r>
              <a:rPr lang="zh-CN" altLang="zh-CN" sz="1600" dirty="0">
                <a:solidFill>
                  <a:srgbClr val="1540B7"/>
                </a:solidFill>
                <a:latin typeface="微软雅黑" panose="020B0503020204020204" charset="-122"/>
                <a:ea typeface="微软雅黑" panose="020B0503020204020204" charset="-122"/>
                <a:cs typeface="微软雅黑" panose="020B0503020204020204" charset="-122"/>
              </a:rPr>
              <a:t>技术人员</a:t>
            </a:r>
            <a:r>
              <a:rPr lang="zh-CN" altLang="zh-CN" sz="1600" dirty="0"/>
              <a:t>与</a:t>
            </a:r>
            <a:r>
              <a:rPr lang="zh-CN" altLang="zh-CN" sz="1600" dirty="0">
                <a:solidFill>
                  <a:srgbClr val="1540B7"/>
                </a:solidFill>
                <a:latin typeface="微软雅黑" panose="020B0503020204020204" charset="-122"/>
                <a:ea typeface="微软雅黑" panose="020B0503020204020204" charset="-122"/>
                <a:cs typeface="微软雅黑" panose="020B0503020204020204" charset="-122"/>
              </a:rPr>
              <a:t>人力资源管理者</a:t>
            </a:r>
            <a:r>
              <a:rPr lang="zh-CN" altLang="zh-CN" sz="1600" dirty="0"/>
              <a:t>两部分构成。具体构成情况如下所示。需要注意的是，该角色构成比例仅代表调研受访对象的构成，不确指武汉市软件行业企业内部的职能人员与技术人员配比。</a:t>
            </a:r>
            <a:endParaRPr lang="zh-CN" altLang="id-ID" sz="1600" dirty="0">
              <a:latin typeface="微软雅黑" panose="020B0503020204020204" charset="-122"/>
              <a:ea typeface="微软雅黑" panose="020B0503020204020204" charset="-122"/>
              <a:cs typeface="微软雅黑" panose="020B0503020204020204" charset="-122"/>
              <a:sym typeface="+mn-ea"/>
            </a:endParaRPr>
          </a:p>
        </p:txBody>
      </p:sp>
      <p:sp>
        <p:nvSpPr>
          <p:cNvPr id="8" name="Rectangle 16"/>
          <p:cNvSpPr txBox="1"/>
          <p:nvPr/>
        </p:nvSpPr>
        <p:spPr>
          <a:xfrm>
            <a:off x="1600835" y="934480"/>
            <a:ext cx="5339501" cy="460375"/>
          </a:xfrm>
          <a:prstGeom prst="rect">
            <a:avLst/>
          </a:prstGeom>
          <a:noFill/>
        </p:spPr>
        <p:txBody>
          <a:bodyPr wrap="square" rtlCol="0">
            <a:spAutoFit/>
          </a:bodyPr>
          <a:lstStyle/>
          <a:p>
            <a:pPr>
              <a:buClrTx/>
              <a:buSzTx/>
              <a:buFontTx/>
            </a:pP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2.样本的角色构成</a:t>
            </a:r>
          </a:p>
        </p:txBody>
      </p:sp>
      <p:grpSp>
        <p:nvGrpSpPr>
          <p:cNvPr id="9" name="Group 37"/>
          <p:cNvGrpSpPr/>
          <p:nvPr/>
        </p:nvGrpSpPr>
        <p:grpSpPr>
          <a:xfrm>
            <a:off x="2820353" y="4456347"/>
            <a:ext cx="1603375" cy="922045"/>
            <a:chOff x="2738945" y="2645823"/>
            <a:chExt cx="1603375" cy="922045"/>
          </a:xfrm>
        </p:grpSpPr>
        <p:grpSp>
          <p:nvGrpSpPr>
            <p:cNvPr id="10" name="Group 22"/>
            <p:cNvGrpSpPr/>
            <p:nvPr/>
          </p:nvGrpSpPr>
          <p:grpSpPr>
            <a:xfrm>
              <a:off x="2738945" y="2645823"/>
              <a:ext cx="1603375" cy="777792"/>
              <a:chOff x="8762301" y="5839356"/>
              <a:chExt cx="1603375" cy="777792"/>
            </a:xfrm>
          </p:grpSpPr>
          <p:sp>
            <p:nvSpPr>
              <p:cNvPr id="11" name="TextBox 23"/>
              <p:cNvSpPr/>
              <p:nvPr/>
            </p:nvSpPr>
            <p:spPr>
              <a:xfrm>
                <a:off x="8762301" y="5839356"/>
                <a:ext cx="1239520" cy="398780"/>
              </a:xfrm>
              <a:prstGeom prst="rect">
                <a:avLst/>
              </a:prstGeom>
            </p:spPr>
            <p:txBody>
              <a:bodyPr wrap="square" rtlCol="0">
                <a:spAutoFit/>
              </a:bodyPr>
              <a:lstStyle/>
              <a:p>
                <a:pPr lvl="0" algn="ctr">
                  <a:spcBef>
                    <a:spcPts val="0"/>
                  </a:spcBef>
                  <a:spcAft>
                    <a:spcPts val="0"/>
                  </a:spcAft>
                  <a:buClrTx/>
                  <a:buSzTx/>
                  <a:buFontTx/>
                  <a:defRPr/>
                </a:pPr>
                <a:r>
                  <a:rPr lang="zh-CN" altLang="en-US" sz="2000" b="1" noProof="0" dirty="0">
                    <a:ln>
                      <a:noFill/>
                    </a:ln>
                    <a:solidFill>
                      <a:srgbClr val="1540B7"/>
                    </a:solidFill>
                    <a:effectLst/>
                    <a:uLnTx/>
                    <a:uFillTx/>
                    <a:latin typeface="微软雅黑" panose="020B0503020204020204" charset="-122"/>
                    <a:ea typeface="微软雅黑" panose="020B0503020204020204" charset="-122"/>
                    <a:cs typeface="Segoe UI" panose="020B0502040204020203" pitchFamily="34" charset="0"/>
                    <a:sym typeface="+mn-ea"/>
                  </a:rPr>
                  <a:t>技术人员</a:t>
                </a:r>
              </a:p>
            </p:txBody>
          </p:sp>
          <p:sp>
            <p:nvSpPr>
              <p:cNvPr id="12" name="TextBox 24"/>
              <p:cNvSpPr/>
              <p:nvPr/>
            </p:nvSpPr>
            <p:spPr>
              <a:xfrm>
                <a:off x="8762301" y="6192416"/>
                <a:ext cx="1603375" cy="424732"/>
              </a:xfrm>
              <a:prstGeom prst="rect">
                <a:avLst/>
              </a:prstGeom>
            </p:spPr>
            <p:txBody>
              <a:bodyPr wrap="square" rtlCol="0">
                <a:spAutoFit/>
              </a:bodyPr>
              <a:lstStyle/>
              <a:p>
                <a:pPr lvl="0" algn="l">
                  <a:lnSpc>
                    <a:spcPct val="120000"/>
                  </a:lnSpc>
                  <a:spcBef>
                    <a:spcPts val="0"/>
                  </a:spcBef>
                  <a:spcAft>
                    <a:spcPts val="0"/>
                  </a:spcAft>
                  <a:buClrTx/>
                  <a:buSzTx/>
                  <a:buFontTx/>
                  <a:defRPr/>
                </a:pPr>
                <a:r>
                  <a:rPr lang="zh-CN" altLang="en-US" noProof="0" dirty="0">
                    <a:ln>
                      <a:noFill/>
                    </a:ln>
                    <a:effectLst/>
                    <a:uLnTx/>
                    <a:uFillTx/>
                    <a:latin typeface="微软雅黑" panose="020B0503020204020204" charset="-122"/>
                    <a:ea typeface="微软雅黑" panose="020B0503020204020204" charset="-122"/>
                    <a:cs typeface="Segoe UI Light" panose="020B0502040204020203" pitchFamily="34" charset="0"/>
                    <a:sym typeface="+mn-ea"/>
                  </a:rPr>
                  <a:t>占比</a:t>
                </a:r>
                <a:r>
                  <a:rPr lang="en-US" altLang="id-ID" noProof="0" dirty="0">
                    <a:ln>
                      <a:noFill/>
                    </a:ln>
                    <a:effectLst/>
                    <a:uLnTx/>
                    <a:uFillTx/>
                    <a:latin typeface="微软雅黑" panose="020B0503020204020204" charset="-122"/>
                    <a:ea typeface="微软雅黑" panose="020B0503020204020204" charset="-122"/>
                    <a:cs typeface="Segoe UI Light" panose="020B0502040204020203" pitchFamily="34" charset="0"/>
                    <a:sym typeface="+mn-ea"/>
                  </a:rPr>
                  <a:t>78.1%</a:t>
                </a:r>
              </a:p>
            </p:txBody>
          </p:sp>
        </p:grpSp>
        <p:grpSp>
          <p:nvGrpSpPr>
            <p:cNvPr id="13" name="Group 34"/>
            <p:cNvGrpSpPr/>
            <p:nvPr/>
          </p:nvGrpSpPr>
          <p:grpSpPr>
            <a:xfrm>
              <a:off x="2852906" y="3458216"/>
              <a:ext cx="706547" cy="109652"/>
              <a:chOff x="5585558" y="5606494"/>
              <a:chExt cx="1162507" cy="180414"/>
            </a:xfrm>
          </p:grpSpPr>
          <p:sp>
            <p:nvSpPr>
              <p:cNvPr id="14" name="Freeform 64"/>
              <p:cNvSpPr>
                <a:spLocks noChangeArrowheads="1"/>
              </p:cNvSpPr>
              <p:nvPr/>
            </p:nvSpPr>
            <p:spPr bwMode="auto">
              <a:xfrm>
                <a:off x="5585558" y="560649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64"/>
              <p:cNvSpPr>
                <a:spLocks noChangeArrowheads="1"/>
              </p:cNvSpPr>
              <p:nvPr/>
            </p:nvSpPr>
            <p:spPr bwMode="auto">
              <a:xfrm>
                <a:off x="5877770" y="560649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64"/>
              <p:cNvSpPr>
                <a:spLocks noChangeArrowheads="1"/>
              </p:cNvSpPr>
              <p:nvPr/>
            </p:nvSpPr>
            <p:spPr bwMode="auto">
              <a:xfrm>
                <a:off x="6106265" y="560649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64"/>
              <p:cNvSpPr>
                <a:spLocks noChangeArrowheads="1"/>
              </p:cNvSpPr>
              <p:nvPr/>
            </p:nvSpPr>
            <p:spPr bwMode="auto">
              <a:xfrm>
                <a:off x="6334757" y="560649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64"/>
              <p:cNvSpPr>
                <a:spLocks noChangeArrowheads="1"/>
              </p:cNvSpPr>
              <p:nvPr/>
            </p:nvSpPr>
            <p:spPr bwMode="auto">
              <a:xfrm>
                <a:off x="6563250" y="560649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2" name="Rectangle: Rounded Corners 36"/>
          <p:cNvSpPr/>
          <p:nvPr/>
        </p:nvSpPr>
        <p:spPr>
          <a:xfrm>
            <a:off x="4785360" y="5666646"/>
            <a:ext cx="2600325" cy="429447"/>
          </a:xfrm>
          <a:prstGeom prst="roundRect">
            <a:avLst>
              <a:gd name="adj" fmla="val 50000"/>
            </a:avLst>
          </a:prstGeom>
          <a:solidFill>
            <a:srgbClr val="FFB806"/>
          </a:solidFill>
          <a:ln>
            <a:noFill/>
          </a:ln>
          <a:effectLst>
            <a:outerShdw blurRad="254000" dist="63500" dir="5400000" algn="t" rotWithShape="0">
              <a:srgbClr val="8282F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400" noProof="0" dirty="0">
                <a:ln>
                  <a:noFill/>
                </a:ln>
                <a:solidFill>
                  <a:schemeClr val="bg1"/>
                </a:solidFill>
                <a:effectLst/>
                <a:uLnTx/>
                <a:uFillTx/>
                <a:latin typeface="微软雅黑" panose="020B0503020204020204" charset="-122"/>
                <a:ea typeface="微软雅黑" panose="020B0503020204020204" charset="-122"/>
                <a:cs typeface="Segoe UI" panose="020B0502040204020203" pitchFamily="34" charset="0"/>
                <a:sym typeface="+mn-ea"/>
              </a:rPr>
              <a:t>Sample role composition</a:t>
            </a:r>
            <a:endParaRPr kumimoji="0" lang="en-US" sz="1400"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Segoe UI" panose="020B0502040204020203" pitchFamily="34" charset="0"/>
              <a:sym typeface="+mn-ea"/>
            </a:endParaRPr>
          </a:p>
        </p:txBody>
      </p:sp>
      <p:pic>
        <p:nvPicPr>
          <p:cNvPr id="25" name="图片 24"/>
          <p:cNvPicPr>
            <a:picLocks noChangeAspect="1"/>
          </p:cNvPicPr>
          <p:nvPr/>
        </p:nvPicPr>
        <p:blipFill>
          <a:blip r:embed="rId4"/>
          <a:stretch>
            <a:fillRect/>
          </a:stretch>
        </p:blipFill>
        <p:spPr>
          <a:xfrm>
            <a:off x="1385281" y="4170344"/>
            <a:ext cx="686398" cy="1398219"/>
          </a:xfrm>
          <a:prstGeom prst="rect">
            <a:avLst/>
          </a:prstGeom>
        </p:spPr>
      </p:pic>
      <p:grpSp>
        <p:nvGrpSpPr>
          <p:cNvPr id="26" name="组合 25"/>
          <p:cNvGrpSpPr>
            <a:grpSpLocks noChangeAspect="1"/>
          </p:cNvGrpSpPr>
          <p:nvPr/>
        </p:nvGrpSpPr>
        <p:grpSpPr>
          <a:xfrm>
            <a:off x="6427277" y="4043438"/>
            <a:ext cx="866685" cy="1375806"/>
            <a:chOff x="7678056" y="401858"/>
            <a:chExt cx="2466797" cy="3915880"/>
          </a:xfrm>
        </p:grpSpPr>
        <p:pic>
          <p:nvPicPr>
            <p:cNvPr id="27" name="图片 26"/>
            <p:cNvPicPr>
              <a:picLocks noChangeAspect="1"/>
            </p:cNvPicPr>
            <p:nvPr/>
          </p:nvPicPr>
          <p:blipFill>
            <a:blip r:embed="rId5"/>
            <a:stretch>
              <a:fillRect/>
            </a:stretch>
          </p:blipFill>
          <p:spPr>
            <a:xfrm>
              <a:off x="8322353" y="1437738"/>
              <a:ext cx="1822500" cy="2880000"/>
            </a:xfrm>
            <a:prstGeom prst="rect">
              <a:avLst/>
            </a:prstGeom>
          </p:spPr>
        </p:pic>
        <p:pic>
          <p:nvPicPr>
            <p:cNvPr id="28" name="图片 27"/>
            <p:cNvPicPr>
              <a:picLocks noChangeAspect="1"/>
            </p:cNvPicPr>
            <p:nvPr/>
          </p:nvPicPr>
          <p:blipFill>
            <a:blip r:embed="rId6"/>
            <a:stretch>
              <a:fillRect/>
            </a:stretch>
          </p:blipFill>
          <p:spPr>
            <a:xfrm>
              <a:off x="7678056" y="401858"/>
              <a:ext cx="2049552" cy="3914754"/>
            </a:xfrm>
            <a:prstGeom prst="rect">
              <a:avLst/>
            </a:prstGeom>
          </p:spPr>
        </p:pic>
      </p:grpSp>
      <p:graphicFrame>
        <p:nvGraphicFramePr>
          <p:cNvPr id="29" name="表格 28"/>
          <p:cNvGraphicFramePr/>
          <p:nvPr>
            <p:custDataLst>
              <p:tags r:id="rId1"/>
            </p:custDataLst>
          </p:nvPr>
        </p:nvGraphicFramePr>
        <p:xfrm>
          <a:off x="2139950" y="2573020"/>
          <a:ext cx="7546975" cy="1223010"/>
        </p:xfrm>
        <a:graphic>
          <a:graphicData uri="http://schemas.openxmlformats.org/drawingml/2006/table">
            <a:tbl>
              <a:tblPr firstRow="1" bandRow="1">
                <a:tableStyleId>{5940675A-B579-460E-94D1-54222C63F5DA}</a:tableStyleId>
              </a:tblPr>
              <a:tblGrid>
                <a:gridCol w="2592070">
                  <a:extLst>
                    <a:ext uri="{9D8B030D-6E8A-4147-A177-3AD203B41FA5}">
                      <a16:colId xmlns="" xmlns:a16="http://schemas.microsoft.com/office/drawing/2014/main" val="20000"/>
                    </a:ext>
                  </a:extLst>
                </a:gridCol>
                <a:gridCol w="2477770">
                  <a:extLst>
                    <a:ext uri="{9D8B030D-6E8A-4147-A177-3AD203B41FA5}">
                      <a16:colId xmlns="" xmlns:a16="http://schemas.microsoft.com/office/drawing/2014/main" val="20001"/>
                    </a:ext>
                  </a:extLst>
                </a:gridCol>
                <a:gridCol w="2477135">
                  <a:extLst>
                    <a:ext uri="{9D8B030D-6E8A-4147-A177-3AD203B41FA5}">
                      <a16:colId xmlns="" xmlns:a16="http://schemas.microsoft.com/office/drawing/2014/main" val="20002"/>
                    </a:ext>
                  </a:extLst>
                </a:gridCol>
              </a:tblGrid>
              <a:tr h="407670">
                <a:tc>
                  <a:txBody>
                    <a:bodyPr/>
                    <a:lstStyle/>
                    <a:p>
                      <a:pPr indent="0" algn="ctr">
                        <a:buNone/>
                      </a:pPr>
                      <a:endParaRPr lang="en-US" altLang="en-US" sz="1600" b="0" dirty="0">
                        <a:solidFill>
                          <a:srgbClr val="FFFFFF"/>
                        </a:solidFill>
                        <a:latin typeface="微软雅黑" panose="020B0503020204020204" charset="-122"/>
                        <a:ea typeface="微软雅黑" panose="020B0503020204020204" charset="-122"/>
                        <a:cs typeface="仿宋" panose="02010609060101010101" charset="-122"/>
                      </a:endParaRPr>
                    </a:p>
                  </a:txBody>
                  <a:tcPr marL="68580" marR="68580" marT="0" marB="0" anchor="ctr">
                    <a:lnL>
                      <a:noFill/>
                    </a:lnL>
                    <a:lnR>
                      <a:noFill/>
                    </a:lnR>
                    <a:lnT>
                      <a:noFill/>
                    </a:lnT>
                    <a:lnB>
                      <a:noFill/>
                    </a:lnB>
                    <a:lnTlToBr>
                      <a:noFill/>
                    </a:lnTlToBr>
                    <a:lnBlToTr>
                      <a:noFill/>
                    </a:lnBlToTr>
                    <a:solidFill>
                      <a:srgbClr val="595959"/>
                    </a:solidFill>
                  </a:tcPr>
                </a:tc>
                <a:tc>
                  <a:txBody>
                    <a:bodyPr/>
                    <a:lstStyle/>
                    <a:p>
                      <a:pPr indent="0" algn="ctr">
                        <a:buNone/>
                      </a:pPr>
                      <a:r>
                        <a:rPr lang="en-US" sz="1600" b="0">
                          <a:solidFill>
                            <a:srgbClr val="FFFFFF"/>
                          </a:solidFill>
                          <a:latin typeface="微软雅黑" panose="020B0503020204020204" charset="-122"/>
                          <a:ea typeface="微软雅黑" panose="020B0503020204020204" charset="-122"/>
                          <a:cs typeface="仿宋" panose="02010609060101010101" charset="-122"/>
                        </a:rPr>
                        <a:t>技术人员</a:t>
                      </a:r>
                      <a:endParaRPr lang="en-US" altLang="en-US" sz="1600" b="0">
                        <a:solidFill>
                          <a:srgbClr val="FFFFFF"/>
                        </a:solidFill>
                        <a:latin typeface="微软雅黑" panose="020B0503020204020204" charset="-122"/>
                        <a:ea typeface="微软雅黑" panose="020B0503020204020204" charset="-122"/>
                        <a:cs typeface="仿宋" panose="02010609060101010101" charset="-122"/>
                      </a:endParaRPr>
                    </a:p>
                  </a:txBody>
                  <a:tcPr marL="68580" marR="68580" marT="0" marB="0" anchor="ctr">
                    <a:lnL>
                      <a:noFill/>
                    </a:lnL>
                    <a:lnR>
                      <a:noFill/>
                    </a:lnR>
                    <a:lnT>
                      <a:noFill/>
                    </a:lnT>
                    <a:lnB>
                      <a:noFill/>
                    </a:lnB>
                    <a:lnTlToBr>
                      <a:noFill/>
                    </a:lnTlToBr>
                    <a:lnBlToTr>
                      <a:noFill/>
                    </a:lnBlToTr>
                    <a:solidFill>
                      <a:srgbClr val="E29A9A"/>
                    </a:solidFill>
                  </a:tcPr>
                </a:tc>
                <a:tc>
                  <a:txBody>
                    <a:bodyPr/>
                    <a:lstStyle/>
                    <a:p>
                      <a:pPr indent="0" algn="ctr">
                        <a:buNone/>
                      </a:pPr>
                      <a:r>
                        <a:rPr lang="en-US" sz="1600" b="0">
                          <a:solidFill>
                            <a:srgbClr val="FFFFFF"/>
                          </a:solidFill>
                          <a:latin typeface="微软雅黑" panose="020B0503020204020204" charset="-122"/>
                          <a:ea typeface="微软雅黑" panose="020B0503020204020204" charset="-122"/>
                          <a:cs typeface="仿宋" panose="02010609060101010101" charset="-122"/>
                        </a:rPr>
                        <a:t>人力资源管理者</a:t>
                      </a:r>
                      <a:endParaRPr lang="en-US" altLang="en-US" sz="1600" b="0">
                        <a:solidFill>
                          <a:srgbClr val="FFFFFF"/>
                        </a:solidFill>
                        <a:latin typeface="微软雅黑" panose="020B0503020204020204" charset="-122"/>
                        <a:ea typeface="微软雅黑" panose="020B0503020204020204" charset="-122"/>
                        <a:cs typeface="仿宋" panose="02010609060101010101" charset="-122"/>
                      </a:endParaRPr>
                    </a:p>
                  </a:txBody>
                  <a:tcPr marL="68580" marR="68580" marT="0" marB="0" anchor="ctr">
                    <a:lnL>
                      <a:noFill/>
                    </a:lnL>
                    <a:lnR>
                      <a:noFill/>
                    </a:lnR>
                    <a:lnT>
                      <a:noFill/>
                    </a:lnT>
                    <a:lnB>
                      <a:noFill/>
                    </a:lnB>
                    <a:lnTlToBr>
                      <a:noFill/>
                    </a:lnTlToBr>
                    <a:lnBlToTr>
                      <a:noFill/>
                    </a:lnBlToTr>
                    <a:solidFill>
                      <a:srgbClr val="DFBBB3"/>
                    </a:solidFill>
                  </a:tcPr>
                </a:tc>
                <a:extLst>
                  <a:ext uri="{0D108BD9-81ED-4DB2-BD59-A6C34878D82A}">
                    <a16:rowId xmlns="" xmlns:a16="http://schemas.microsoft.com/office/drawing/2014/main" val="10000"/>
                  </a:ext>
                </a:extLst>
              </a:tr>
              <a:tr h="407670">
                <a:tc>
                  <a:txBody>
                    <a:bodyPr/>
                    <a:lstStyle/>
                    <a:p>
                      <a:pPr indent="0" algn="ctr">
                        <a:buNone/>
                      </a:pPr>
                      <a:r>
                        <a:rPr lang="en-US" sz="1600" b="0">
                          <a:solidFill>
                            <a:srgbClr val="404040"/>
                          </a:solidFill>
                          <a:latin typeface="微软雅黑" panose="020B0503020204020204" charset="-122"/>
                          <a:ea typeface="微软雅黑" panose="020B0503020204020204" charset="-122"/>
                          <a:cs typeface="仿宋" panose="02010609060101010101" charset="-122"/>
                        </a:rPr>
                        <a:t>调研人员</a:t>
                      </a:r>
                      <a:r>
                        <a:rPr lang="zh-CN" altLang="en-US" sz="1600" b="0">
                          <a:solidFill>
                            <a:srgbClr val="404040"/>
                          </a:solidFill>
                          <a:latin typeface="微软雅黑" panose="020B0503020204020204" charset="-122"/>
                          <a:ea typeface="微软雅黑" panose="020B0503020204020204" charset="-122"/>
                          <a:cs typeface="仿宋" panose="02010609060101010101" charset="-122"/>
                        </a:rPr>
                        <a:t>（人）</a:t>
                      </a:r>
                    </a:p>
                  </a:txBody>
                  <a:tcPr marL="68580" marR="68580" marT="0" marB="0" anchor="ctr">
                    <a:lnL>
                      <a:noFill/>
                    </a:lnL>
                    <a:lnR w="1270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600" b="0" dirty="0">
                          <a:solidFill>
                            <a:srgbClr val="404040"/>
                          </a:solidFill>
                          <a:latin typeface="微软雅黑" panose="020B0503020204020204" charset="-122"/>
                          <a:ea typeface="微软雅黑" panose="020B0503020204020204" charset="-122"/>
                          <a:cs typeface="仿宋" panose="02010609060101010101" charset="-122"/>
                        </a:rPr>
                        <a:t>371</a:t>
                      </a:r>
                      <a:endParaRPr lang="en-US" altLang="en-US" sz="1600" b="0" dirty="0">
                        <a:solidFill>
                          <a:srgbClr val="404040"/>
                        </a:solidFill>
                        <a:latin typeface="微软雅黑" panose="020B0503020204020204" charset="-122"/>
                        <a:ea typeface="微软雅黑" panose="020B0503020204020204" charset="-122"/>
                        <a:cs typeface="仿宋" panose="02010609060101010101" charset="-122"/>
                      </a:endParaRPr>
                    </a:p>
                  </a:txBody>
                  <a:tcPr marL="68580" marR="68580" marT="0" marB="0" anchor="ctr">
                    <a:lnL w="12700">
                      <a:solidFill>
                        <a:srgbClr val="D9D9D9"/>
                      </a:solidFill>
                      <a:prstDash val="solid"/>
                    </a:lnL>
                    <a:lnR w="6350">
                      <a:solidFill>
                        <a:srgbClr val="D9D9D9"/>
                      </a:solidFill>
                      <a:prstDash val="solid"/>
                    </a:lnR>
                    <a:lnT>
                      <a:noFill/>
                    </a:lnT>
                    <a:lnB>
                      <a:noFill/>
                    </a:lnB>
                    <a:lnTlToBr>
                      <a:noFill/>
                    </a:lnTlToBr>
                    <a:lnBlToTr>
                      <a:noFill/>
                    </a:lnBlToTr>
                    <a:solidFill>
                      <a:srgbClr val="FFFFFF"/>
                    </a:solidFill>
                  </a:tcPr>
                </a:tc>
                <a:tc>
                  <a:txBody>
                    <a:bodyPr/>
                    <a:lstStyle/>
                    <a:p>
                      <a:pPr indent="0" algn="ctr">
                        <a:buNone/>
                      </a:pPr>
                      <a:r>
                        <a:rPr lang="en-US" sz="1600" b="0" dirty="0">
                          <a:solidFill>
                            <a:srgbClr val="404040"/>
                          </a:solidFill>
                          <a:latin typeface="微软雅黑" panose="020B0503020204020204" charset="-122"/>
                          <a:ea typeface="微软雅黑" panose="020B0503020204020204" charset="-122"/>
                          <a:cs typeface="仿宋" panose="02010609060101010101" charset="-122"/>
                        </a:rPr>
                        <a:t>104</a:t>
                      </a:r>
                      <a:endParaRPr lang="en-US" altLang="en-US" sz="1600" b="0" dirty="0">
                        <a:solidFill>
                          <a:srgbClr val="404040"/>
                        </a:solidFill>
                        <a:latin typeface="微软雅黑" panose="020B0503020204020204" charset="-122"/>
                        <a:ea typeface="微软雅黑" panose="020B0503020204020204" charset="-122"/>
                        <a:cs typeface="仿宋" panose="02010609060101010101" charset="-122"/>
                      </a:endParaRPr>
                    </a:p>
                  </a:txBody>
                  <a:tcPr marL="68580" marR="68580" marT="0" marB="0" anchor="ctr">
                    <a:lnL w="6350">
                      <a:solidFill>
                        <a:srgbClr val="D9D9D9"/>
                      </a:solidFill>
                      <a:prstDash val="solid"/>
                    </a:lnL>
                    <a:lnR>
                      <a:noFill/>
                    </a:lnR>
                    <a:lnT>
                      <a:noFill/>
                    </a:lnT>
                    <a:lnB>
                      <a:noFill/>
                    </a:lnB>
                    <a:lnTlToBr>
                      <a:noFill/>
                    </a:lnTlToBr>
                    <a:lnBlToTr>
                      <a:noFill/>
                    </a:lnBlToTr>
                    <a:solidFill>
                      <a:srgbClr val="FFFFFF"/>
                    </a:solidFill>
                  </a:tcPr>
                </a:tc>
                <a:extLst>
                  <a:ext uri="{0D108BD9-81ED-4DB2-BD59-A6C34878D82A}">
                    <a16:rowId xmlns="" xmlns:a16="http://schemas.microsoft.com/office/drawing/2014/main" val="10001"/>
                  </a:ext>
                </a:extLst>
              </a:tr>
              <a:tr h="407670">
                <a:tc>
                  <a:txBody>
                    <a:bodyPr/>
                    <a:lstStyle/>
                    <a:p>
                      <a:pPr indent="0" algn="ctr">
                        <a:buNone/>
                      </a:pPr>
                      <a:r>
                        <a:rPr lang="en-US" sz="1600" b="0" dirty="0" err="1">
                          <a:solidFill>
                            <a:srgbClr val="404040"/>
                          </a:solidFill>
                          <a:latin typeface="微软雅黑" panose="020B0503020204020204" charset="-122"/>
                          <a:ea typeface="微软雅黑" panose="020B0503020204020204" charset="-122"/>
                          <a:cs typeface="仿宋" panose="02010609060101010101" charset="-122"/>
                        </a:rPr>
                        <a:t>占比</a:t>
                      </a:r>
                      <a:r>
                        <a:rPr lang="zh-CN" altLang="en-US" sz="1600" b="0" dirty="0">
                          <a:solidFill>
                            <a:srgbClr val="404040"/>
                          </a:solidFill>
                          <a:latin typeface="微软雅黑" panose="020B0503020204020204" charset="-122"/>
                          <a:ea typeface="微软雅黑" panose="020B0503020204020204" charset="-122"/>
                          <a:cs typeface="仿宋" panose="02010609060101010101" charset="-122"/>
                        </a:rPr>
                        <a:t>（</a:t>
                      </a:r>
                      <a:r>
                        <a:rPr lang="en-US" altLang="zh-CN" sz="1600" b="0" dirty="0">
                          <a:solidFill>
                            <a:srgbClr val="404040"/>
                          </a:solidFill>
                          <a:latin typeface="微软雅黑" panose="020B0503020204020204" charset="-122"/>
                          <a:ea typeface="微软雅黑" panose="020B0503020204020204" charset="-122"/>
                          <a:cs typeface="仿宋" panose="02010609060101010101" charset="-122"/>
                        </a:rPr>
                        <a:t>%</a:t>
                      </a:r>
                      <a:r>
                        <a:rPr lang="zh-CN" altLang="en-US" sz="1600" b="0" dirty="0">
                          <a:solidFill>
                            <a:srgbClr val="404040"/>
                          </a:solidFill>
                          <a:latin typeface="微软雅黑" panose="020B0503020204020204" charset="-122"/>
                          <a:ea typeface="微软雅黑" panose="020B0503020204020204" charset="-122"/>
                          <a:cs typeface="仿宋" panose="02010609060101010101" charset="-122"/>
                        </a:rPr>
                        <a:t>）</a:t>
                      </a:r>
                    </a:p>
                  </a:txBody>
                  <a:tcPr marL="68580" marR="68580" marT="0" marB="0" anchor="ctr">
                    <a:lnL>
                      <a:noFill/>
                    </a:lnL>
                    <a:lnR w="1270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en-US" altLang="en-US" sz="1600" b="0" dirty="0">
                          <a:solidFill>
                            <a:srgbClr val="404040"/>
                          </a:solidFill>
                          <a:latin typeface="微软雅黑" panose="020B0503020204020204" charset="-122"/>
                          <a:ea typeface="微软雅黑" panose="020B0503020204020204" charset="-122"/>
                          <a:cs typeface="仿宋" panose="02010609060101010101" charset="-122"/>
                        </a:rPr>
                        <a:t>78.1</a:t>
                      </a:r>
                    </a:p>
                  </a:txBody>
                  <a:tcPr marL="68580" marR="68580" marT="0" marB="0" anchor="ctr">
                    <a:lnL w="12700">
                      <a:solidFill>
                        <a:srgbClr val="D9D9D9"/>
                      </a:solidFill>
                      <a:prstDash val="solid"/>
                    </a:lnL>
                    <a:lnR w="6350">
                      <a:solidFill>
                        <a:srgbClr val="D9D9D9"/>
                      </a:solidFill>
                      <a:prstDash val="solid"/>
                    </a:lnR>
                    <a:lnT>
                      <a:noFill/>
                    </a:lnT>
                    <a:lnB w="19050">
                      <a:solidFill>
                        <a:srgbClr val="595959"/>
                      </a:solidFill>
                      <a:prstDash val="solid"/>
                    </a:lnB>
                    <a:lnTlToBr>
                      <a:noFill/>
                    </a:lnTlToBr>
                    <a:lnBlToTr>
                      <a:noFill/>
                    </a:lnBlToTr>
                    <a:solidFill>
                      <a:srgbClr val="F2F2F2"/>
                    </a:solidFill>
                  </a:tcPr>
                </a:tc>
                <a:tc>
                  <a:txBody>
                    <a:bodyPr/>
                    <a:lstStyle/>
                    <a:p>
                      <a:pPr indent="0" algn="ctr">
                        <a:buNone/>
                      </a:pPr>
                      <a:r>
                        <a:rPr lang="en-US" sz="1600" b="0" dirty="0">
                          <a:solidFill>
                            <a:srgbClr val="404040"/>
                          </a:solidFill>
                          <a:latin typeface="微软雅黑" panose="020B0503020204020204" charset="-122"/>
                          <a:ea typeface="微软雅黑" panose="020B0503020204020204" charset="-122"/>
                          <a:cs typeface="仿宋" panose="02010609060101010101" charset="-122"/>
                        </a:rPr>
                        <a:t>21.9</a:t>
                      </a:r>
                      <a:endParaRPr lang="en-US" altLang="en-US" sz="1600" b="0" dirty="0">
                        <a:solidFill>
                          <a:srgbClr val="404040"/>
                        </a:solidFill>
                        <a:latin typeface="微软雅黑" panose="020B0503020204020204" charset="-122"/>
                        <a:ea typeface="微软雅黑" panose="020B0503020204020204" charset="-122"/>
                        <a:cs typeface="仿宋" panose="02010609060101010101" charset="-122"/>
                      </a:endParaRPr>
                    </a:p>
                  </a:txBody>
                  <a:tcPr marL="68580" marR="68580" marT="0" marB="0" anchor="ctr">
                    <a:lnL w="6350">
                      <a:solidFill>
                        <a:srgbClr val="D9D9D9"/>
                      </a:solidFill>
                      <a:prstDash val="solid"/>
                    </a:lnL>
                    <a:lnR>
                      <a:noFill/>
                    </a:lnR>
                    <a:lnT>
                      <a:noFill/>
                    </a:lnT>
                    <a:lnB w="19050">
                      <a:solidFill>
                        <a:srgbClr val="595959"/>
                      </a:solidFill>
                      <a:prstDash val="solid"/>
                    </a:lnB>
                    <a:lnTlToBr>
                      <a:noFill/>
                    </a:lnTlToBr>
                    <a:lnBlToTr>
                      <a:noFill/>
                    </a:lnBlToTr>
                    <a:solidFill>
                      <a:srgbClr val="F2F2F2"/>
                    </a:solidFill>
                  </a:tcPr>
                </a:tc>
                <a:extLst>
                  <a:ext uri="{0D108BD9-81ED-4DB2-BD59-A6C34878D82A}">
                    <a16:rowId xmlns="" xmlns:a16="http://schemas.microsoft.com/office/drawing/2014/main" val="10002"/>
                  </a:ext>
                </a:extLst>
              </a:tr>
            </a:tbl>
          </a:graphicData>
        </a:graphic>
      </p:graphicFrame>
      <p:grpSp>
        <p:nvGrpSpPr>
          <p:cNvPr id="30" name="组合 29"/>
          <p:cNvGrpSpPr/>
          <p:nvPr/>
        </p:nvGrpSpPr>
        <p:grpSpPr>
          <a:xfrm>
            <a:off x="8037122" y="4410627"/>
            <a:ext cx="2210435" cy="967766"/>
            <a:chOff x="8037122" y="4077252"/>
            <a:chExt cx="2210435" cy="967766"/>
          </a:xfrm>
        </p:grpSpPr>
        <p:grpSp>
          <p:nvGrpSpPr>
            <p:cNvPr id="106" name="Group 38"/>
            <p:cNvGrpSpPr/>
            <p:nvPr/>
          </p:nvGrpSpPr>
          <p:grpSpPr>
            <a:xfrm>
              <a:off x="8037122" y="4077252"/>
              <a:ext cx="2210435" cy="962051"/>
              <a:chOff x="2738945" y="2491518"/>
              <a:chExt cx="2210435" cy="962051"/>
            </a:xfrm>
          </p:grpSpPr>
          <p:grpSp>
            <p:nvGrpSpPr>
              <p:cNvPr id="108" name="Group 39"/>
              <p:cNvGrpSpPr/>
              <p:nvPr/>
            </p:nvGrpSpPr>
            <p:grpSpPr>
              <a:xfrm>
                <a:off x="2738945" y="2491518"/>
                <a:ext cx="2210435" cy="823512"/>
                <a:chOff x="8762301" y="5685051"/>
                <a:chExt cx="2210435" cy="823512"/>
              </a:xfrm>
            </p:grpSpPr>
            <p:sp>
              <p:nvSpPr>
                <p:cNvPr id="109" name="TextBox 46"/>
                <p:cNvSpPr/>
                <p:nvPr/>
              </p:nvSpPr>
              <p:spPr>
                <a:xfrm>
                  <a:off x="8762301" y="5685051"/>
                  <a:ext cx="2210435" cy="398780"/>
                </a:xfrm>
                <a:prstGeom prst="rect">
                  <a:avLst/>
                </a:prstGeom>
              </p:spPr>
              <p:txBody>
                <a:bodyPr wrap="square" rtlCol="0">
                  <a:spAutoFit/>
                </a:bodyPr>
                <a:lstStyle/>
                <a:p>
                  <a:pPr lvl="0" algn="l">
                    <a:spcBef>
                      <a:spcPts val="0"/>
                    </a:spcBef>
                    <a:spcAft>
                      <a:spcPts val="0"/>
                    </a:spcAft>
                    <a:buClrTx/>
                    <a:buSzTx/>
                    <a:buFontTx/>
                    <a:defRPr/>
                  </a:pPr>
                  <a:r>
                    <a:rPr lang="zh-CN" altLang="en-US" sz="2000" b="1" noProof="0" dirty="0">
                      <a:ln>
                        <a:noFill/>
                      </a:ln>
                      <a:solidFill>
                        <a:srgbClr val="1540B7"/>
                      </a:solidFill>
                      <a:effectLst/>
                      <a:uLnTx/>
                      <a:uFillTx/>
                      <a:latin typeface="微软雅黑" panose="020B0503020204020204" charset="-122"/>
                      <a:ea typeface="微软雅黑" panose="020B0503020204020204" charset="-122"/>
                      <a:cs typeface="Segoe UI" panose="020B0502040204020203" pitchFamily="34" charset="0"/>
                      <a:sym typeface="+mn-ea"/>
                    </a:rPr>
                    <a:t>人力资源管理者</a:t>
                  </a:r>
                </a:p>
              </p:txBody>
            </p:sp>
            <p:sp>
              <p:nvSpPr>
                <p:cNvPr id="110" name="TextBox 47"/>
                <p:cNvSpPr/>
                <p:nvPr/>
              </p:nvSpPr>
              <p:spPr>
                <a:xfrm>
                  <a:off x="8762301" y="6083831"/>
                  <a:ext cx="1767840" cy="424732"/>
                </a:xfrm>
                <a:prstGeom prst="rect">
                  <a:avLst/>
                </a:prstGeom>
              </p:spPr>
              <p:txBody>
                <a:bodyPr wrap="square" rtlCol="0">
                  <a:spAutoFit/>
                </a:bodyPr>
                <a:lstStyle/>
                <a:p>
                  <a:pPr lvl="0" algn="l">
                    <a:lnSpc>
                      <a:spcPct val="120000"/>
                    </a:lnSpc>
                    <a:spcBef>
                      <a:spcPts val="0"/>
                    </a:spcBef>
                    <a:spcAft>
                      <a:spcPts val="0"/>
                    </a:spcAft>
                    <a:buClrTx/>
                    <a:buSzTx/>
                    <a:buFontTx/>
                    <a:defRPr/>
                  </a:pPr>
                  <a:r>
                    <a:rPr lang="zh-CN" altLang="en-US" noProof="0" dirty="0">
                      <a:ln>
                        <a:noFill/>
                      </a:ln>
                      <a:effectLst/>
                      <a:uLnTx/>
                      <a:uFillTx/>
                      <a:latin typeface="微软雅黑" panose="020B0503020204020204" charset="-122"/>
                      <a:ea typeface="微软雅黑" panose="020B0503020204020204" charset="-122"/>
                      <a:cs typeface="Segoe UI Light" panose="020B0502040204020203" pitchFamily="34" charset="0"/>
                      <a:sym typeface="+mn-ea"/>
                    </a:rPr>
                    <a:t>占比</a:t>
                  </a:r>
                  <a:r>
                    <a:rPr lang="en-US" altLang="zh-CN" noProof="0" dirty="0">
                      <a:ln>
                        <a:noFill/>
                      </a:ln>
                      <a:effectLst/>
                      <a:uLnTx/>
                      <a:uFillTx/>
                      <a:latin typeface="微软雅黑" panose="020B0503020204020204" charset="-122"/>
                      <a:ea typeface="微软雅黑" panose="020B0503020204020204" charset="-122"/>
                      <a:cs typeface="Segoe UI Light" panose="020B0502040204020203" pitchFamily="34" charset="0"/>
                      <a:sym typeface="+mn-ea"/>
                    </a:rPr>
                    <a:t>21.9%</a:t>
                  </a:r>
                </a:p>
              </p:txBody>
            </p:sp>
          </p:grpSp>
          <p:grpSp>
            <p:nvGrpSpPr>
              <p:cNvPr id="111" name="Group 40"/>
              <p:cNvGrpSpPr/>
              <p:nvPr/>
            </p:nvGrpSpPr>
            <p:grpSpPr>
              <a:xfrm>
                <a:off x="2812901" y="3343917"/>
                <a:ext cx="700481" cy="109652"/>
                <a:chOff x="5519737" y="5418434"/>
                <a:chExt cx="1152526" cy="180414"/>
              </a:xfrm>
            </p:grpSpPr>
            <p:sp>
              <p:nvSpPr>
                <p:cNvPr id="112" name="Freeform 64"/>
                <p:cNvSpPr>
                  <a:spLocks noChangeArrowheads="1"/>
                </p:cNvSpPr>
                <p:nvPr/>
              </p:nvSpPr>
              <p:spPr bwMode="auto">
                <a:xfrm>
                  <a:off x="5519737"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FFC000"/>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64"/>
                <p:cNvSpPr>
                  <a:spLocks noChangeArrowheads="1"/>
                </p:cNvSpPr>
                <p:nvPr/>
              </p:nvSpPr>
              <p:spPr bwMode="auto">
                <a:xfrm>
                  <a:off x="5761665"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64"/>
                <p:cNvSpPr>
                  <a:spLocks noChangeArrowheads="1"/>
                </p:cNvSpPr>
                <p:nvPr/>
              </p:nvSpPr>
              <p:spPr bwMode="auto">
                <a:xfrm>
                  <a:off x="6487448" y="5418434"/>
                  <a:ext cx="184815" cy="180414"/>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15" name="Freeform 64"/>
            <p:cNvSpPr>
              <a:spLocks noChangeArrowheads="1"/>
            </p:cNvSpPr>
            <p:nvPr/>
          </p:nvSpPr>
          <p:spPr bwMode="auto">
            <a:xfrm>
              <a:off x="8405227" y="4935366"/>
              <a:ext cx="112327" cy="109652"/>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64"/>
            <p:cNvSpPr>
              <a:spLocks noChangeArrowheads="1"/>
            </p:cNvSpPr>
            <p:nvPr/>
          </p:nvSpPr>
          <p:spPr bwMode="auto">
            <a:xfrm>
              <a:off x="8557627" y="4935366"/>
              <a:ext cx="112327" cy="109652"/>
            </a:xfrm>
            <a:custGeom>
              <a:avLst/>
              <a:gdLst>
                <a:gd name="T0" fmla="*/ 100013 w 444"/>
                <a:gd name="T1" fmla="*/ 0 h 435"/>
                <a:gd name="T2" fmla="*/ 127944 w 444"/>
                <a:gd name="T3" fmla="*/ 71821 h 435"/>
                <a:gd name="T4" fmla="*/ 199574 w 444"/>
                <a:gd name="T5" fmla="*/ 71821 h 435"/>
                <a:gd name="T6" fmla="*/ 139657 w 444"/>
                <a:gd name="T7" fmla="*/ 115362 h 435"/>
                <a:gd name="T8" fmla="*/ 159479 w 444"/>
                <a:gd name="T9" fmla="*/ 194813 h 435"/>
                <a:gd name="T10" fmla="*/ 100013 w 444"/>
                <a:gd name="T11" fmla="*/ 146783 h 435"/>
                <a:gd name="T12" fmla="*/ 39645 w 444"/>
                <a:gd name="T13" fmla="*/ 194813 h 435"/>
                <a:gd name="T14" fmla="*/ 59917 w 444"/>
                <a:gd name="T15" fmla="*/ 115362 h 435"/>
                <a:gd name="T16" fmla="*/ 0 w 444"/>
                <a:gd name="T17" fmla="*/ 71821 h 435"/>
                <a:gd name="T18" fmla="*/ 72081 w 444"/>
                <a:gd name="T19" fmla="*/ 71821 h 435"/>
                <a:gd name="T20" fmla="*/ 100013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bg1">
                <a:lumMod val="75000"/>
              </a:schemeClr>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117"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randombar(horizontal)">
                                      <p:cBhvr>
                                        <p:cTn id="7" dur="500"/>
                                        <p:tgtEl>
                                          <p:spTgt spid="107"/>
                                        </p:tgtEl>
                                      </p:cBhvr>
                                    </p:animEffect>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3"/>
                                        </p:tgtEl>
                                      </p:cBhvr>
                                    </p:animEffect>
                                    <p:animScale>
                                      <p:cBhvr>
                                        <p:cTn id="10" dur="250" autoRev="1" fill="hold"/>
                                        <p:tgtEl>
                                          <p:spTgt spid="593"/>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1"/>
                                        </p:tgtEl>
                                      </p:cBhvr>
                                    </p:animEffect>
                                    <p:animScale>
                                      <p:cBhvr>
                                        <p:cTn id="13" dur="250" autoRev="1" fill="hold"/>
                                        <p:tgtEl>
                                          <p:spTgt spid="591"/>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592"/>
                                        </p:tgtEl>
                                      </p:cBhvr>
                                    </p:animEffect>
                                    <p:animScale>
                                      <p:cBhvr>
                                        <p:cTn id="16" dur="250" autoRev="1" fill="hold"/>
                                        <p:tgtEl>
                                          <p:spTgt spid="592"/>
                                        </p:tgtEl>
                                      </p:cBhvr>
                                      <p:by x="105000" y="105000"/>
                                    </p:animScale>
                                  </p:childTnLst>
                                </p:cTn>
                              </p:par>
                              <p:par>
                                <p:cTn id="17" presetID="6" presetClass="emph" presetSubtype="0" repeatCount="indefinite" fill="hold" grpId="0" nodeType="withEffect">
                                  <p:stCondLst>
                                    <p:cond delay="0"/>
                                  </p:stCondLst>
                                  <p:endCondLst>
                                    <p:cond evt="onNext" delay="0">
                                      <p:tgtEl>
                                        <p:sldTgt/>
                                      </p:tgtEl>
                                    </p:cond>
                                  </p:endCondLst>
                                  <p:childTnLst>
                                    <p:animScale>
                                      <p:cBhvr>
                                        <p:cTn id="18" dur="1000" fill="hold"/>
                                        <p:tgtEl>
                                          <p:spTgt spid="117"/>
                                        </p:tgtEl>
                                      </p:cBhvr>
                                      <p:by x="115000" y="115000"/>
                                    </p:animScale>
                                  </p:childTnLst>
                                </p:cTn>
                              </p:par>
                              <p:par>
                                <p:cTn id="19" presetID="2" presetClass="entr" presetSubtype="1" decel="10000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ppt_x"/>
                                          </p:val>
                                        </p:tav>
                                        <p:tav tm="100000">
                                          <p:val>
                                            <p:strVal val="#ppt_x"/>
                                          </p:val>
                                        </p:tav>
                                      </p:tavLst>
                                    </p:anim>
                                    <p:anim calcmode="lin" valueType="num">
                                      <p:cBhvr additive="base">
                                        <p:cTn id="22" dur="750" fill="hold"/>
                                        <p:tgtEl>
                                          <p:spTgt spid="8"/>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500"/>
                            </p:stCondLst>
                            <p:childTnLst>
                              <p:par>
                                <p:cTn id="27" presetID="47" presetClass="entr" presetSubtype="0" fill="hold" nodeType="afterEffect">
                                  <p:stCondLst>
                                    <p:cond delay="0"/>
                                  </p:stCondLst>
                                  <p:childTnLst>
                                    <p:set>
                                      <p:cBhvr>
                                        <p:cTn id="28" dur="500"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strVal val="#ppt_x"/>
                                          </p:val>
                                        </p:tav>
                                        <p:tav tm="100000">
                                          <p:val>
                                            <p:strVal val="#ppt_x"/>
                                          </p:val>
                                        </p:tav>
                                      </p:tavLst>
                                    </p:anim>
                                    <p:anim calcmode="lin" valueType="num">
                                      <p:cBhvr>
                                        <p:cTn id="31" dur="5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 presetClass="entr" presetSubtype="4" decel="100000" fill="hold" grpId="0" nodeType="afterEffect">
                                  <p:stCondLst>
                                    <p:cond delay="0"/>
                                  </p:stCondLst>
                                  <p:childTnLst>
                                    <p:set>
                                      <p:cBhvr>
                                        <p:cTn id="34" dur="800" fill="hold">
                                          <p:stCondLst>
                                            <p:cond delay="0"/>
                                          </p:stCondLst>
                                        </p:cTn>
                                        <p:tgtEl>
                                          <p:spTgt spid="2"/>
                                        </p:tgtEl>
                                        <p:attrNameLst>
                                          <p:attrName>style.visibility</p:attrName>
                                        </p:attrNameLst>
                                      </p:cBhvr>
                                      <p:to>
                                        <p:strVal val="visible"/>
                                      </p:to>
                                    </p:set>
                                    <p:anim calcmode="lin" valueType="num">
                                      <p:cBhvr additive="base">
                                        <p:cTn id="35" dur="800" fill="hold"/>
                                        <p:tgtEl>
                                          <p:spTgt spid="2"/>
                                        </p:tgtEl>
                                        <p:attrNameLst>
                                          <p:attrName>ppt_x</p:attrName>
                                        </p:attrNameLst>
                                      </p:cBhvr>
                                      <p:tavLst>
                                        <p:tav tm="0">
                                          <p:val>
                                            <p:strVal val="#ppt_x"/>
                                          </p:val>
                                        </p:tav>
                                        <p:tav tm="100000">
                                          <p:val>
                                            <p:strVal val="#ppt_x"/>
                                          </p:val>
                                        </p:tav>
                                      </p:tavLst>
                                    </p:anim>
                                    <p:anim calcmode="lin" valueType="num">
                                      <p:cBhvr additive="base">
                                        <p:cTn id="36" dur="8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0"/>
                                  </p:stCondLst>
                                  <p:childTnLst>
                                    <p:set>
                                      <p:cBhvr>
                                        <p:cTn id="38" dur="800" fill="hold">
                                          <p:stCondLst>
                                            <p:cond delay="0"/>
                                          </p:stCondLst>
                                        </p:cTn>
                                        <p:tgtEl>
                                          <p:spTgt spid="9"/>
                                        </p:tgtEl>
                                        <p:attrNameLst>
                                          <p:attrName>style.visibility</p:attrName>
                                        </p:attrNameLst>
                                      </p:cBhvr>
                                      <p:to>
                                        <p:strVal val="visible"/>
                                      </p:to>
                                    </p:set>
                                    <p:anim calcmode="lin" valueType="num">
                                      <p:cBhvr additive="base">
                                        <p:cTn id="39" dur="800" fill="hold"/>
                                        <p:tgtEl>
                                          <p:spTgt spid="9"/>
                                        </p:tgtEl>
                                        <p:attrNameLst>
                                          <p:attrName>ppt_x</p:attrName>
                                        </p:attrNameLst>
                                      </p:cBhvr>
                                      <p:tavLst>
                                        <p:tav tm="0">
                                          <p:val>
                                            <p:strVal val="#ppt_x"/>
                                          </p:val>
                                        </p:tav>
                                        <p:tav tm="100000">
                                          <p:val>
                                            <p:strVal val="#ppt_x"/>
                                          </p:val>
                                        </p:tav>
                                      </p:tavLst>
                                    </p:anim>
                                    <p:anim calcmode="lin" valueType="num">
                                      <p:cBhvr additive="base">
                                        <p:cTn id="40" dur="8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0"/>
                                  </p:stCondLst>
                                  <p:childTnLst>
                                    <p:set>
                                      <p:cBhvr>
                                        <p:cTn id="46" dur="800" fill="hold">
                                          <p:stCondLst>
                                            <p:cond delay="0"/>
                                          </p:stCondLst>
                                        </p:cTn>
                                        <p:tgtEl>
                                          <p:spTgt spid="6"/>
                                        </p:tgtEl>
                                        <p:attrNameLst>
                                          <p:attrName>style.visibility</p:attrName>
                                        </p:attrNameLst>
                                      </p:cBhvr>
                                      <p:to>
                                        <p:strVal val="visible"/>
                                      </p:to>
                                    </p:set>
                                    <p:anim calcmode="lin" valueType="num">
                                      <p:cBhvr additive="base">
                                        <p:cTn id="47" dur="800" fill="hold"/>
                                        <p:tgtEl>
                                          <p:spTgt spid="6"/>
                                        </p:tgtEl>
                                        <p:attrNameLst>
                                          <p:attrName>ppt_x</p:attrName>
                                        </p:attrNameLst>
                                      </p:cBhvr>
                                      <p:tavLst>
                                        <p:tav tm="0">
                                          <p:val>
                                            <p:strVal val="#ppt_x"/>
                                          </p:val>
                                        </p:tav>
                                        <p:tav tm="100000">
                                          <p:val>
                                            <p:strVal val="#ppt_x"/>
                                          </p:val>
                                        </p:tav>
                                      </p:tavLst>
                                    </p:anim>
                                    <p:anim calcmode="lin" valueType="num">
                                      <p:cBhvr additive="base">
                                        <p:cTn id="48" dur="8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decel="100000" fill="hold" grpId="0" nodeType="withEffect">
                                  <p:stCondLst>
                                    <p:cond delay="0"/>
                                  </p:stCondLst>
                                  <p:childTnLst>
                                    <p:set>
                                      <p:cBhvr>
                                        <p:cTn id="54" dur="800" fill="hold">
                                          <p:stCondLst>
                                            <p:cond delay="0"/>
                                          </p:stCondLst>
                                        </p:cTn>
                                        <p:tgtEl>
                                          <p:spTgt spid="22"/>
                                        </p:tgtEl>
                                        <p:attrNameLst>
                                          <p:attrName>style.visibility</p:attrName>
                                        </p:attrNameLst>
                                      </p:cBhvr>
                                      <p:to>
                                        <p:strVal val="visible"/>
                                      </p:to>
                                    </p:set>
                                    <p:anim calcmode="lin" valueType="num">
                                      <p:cBhvr additive="base">
                                        <p:cTn id="55" dur="800" fill="hold"/>
                                        <p:tgtEl>
                                          <p:spTgt spid="22"/>
                                        </p:tgtEl>
                                        <p:attrNameLst>
                                          <p:attrName>ppt_x</p:attrName>
                                        </p:attrNameLst>
                                      </p:cBhvr>
                                      <p:tavLst>
                                        <p:tav tm="0">
                                          <p:val>
                                            <p:strVal val="#ppt_x"/>
                                          </p:val>
                                        </p:tav>
                                        <p:tav tm="100000">
                                          <p:val>
                                            <p:strVal val="#ppt_x"/>
                                          </p:val>
                                        </p:tav>
                                      </p:tavLst>
                                    </p:anim>
                                    <p:anim calcmode="lin" valueType="num">
                                      <p:cBhvr additive="base">
                                        <p:cTn id="56" dur="8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0"/>
                                  </p:stCondLst>
                                  <p:childTnLst>
                                    <p:set>
                                      <p:cBhvr>
                                        <p:cTn id="58" dur="800" fill="hold">
                                          <p:stCondLst>
                                            <p:cond delay="0"/>
                                          </p:stCondLst>
                                        </p:cTn>
                                        <p:tgtEl>
                                          <p:spTgt spid="30"/>
                                        </p:tgtEl>
                                        <p:attrNameLst>
                                          <p:attrName>style.visibility</p:attrName>
                                        </p:attrNameLst>
                                      </p:cBhvr>
                                      <p:to>
                                        <p:strVal val="visible"/>
                                      </p:to>
                                    </p:set>
                                    <p:anim calcmode="lin" valueType="num">
                                      <p:cBhvr additive="base">
                                        <p:cTn id="59" dur="800" fill="hold"/>
                                        <p:tgtEl>
                                          <p:spTgt spid="30"/>
                                        </p:tgtEl>
                                        <p:attrNameLst>
                                          <p:attrName>ppt_x</p:attrName>
                                        </p:attrNameLst>
                                      </p:cBhvr>
                                      <p:tavLst>
                                        <p:tav tm="0">
                                          <p:val>
                                            <p:strVal val="#ppt_x"/>
                                          </p:val>
                                        </p:tav>
                                        <p:tav tm="100000">
                                          <p:val>
                                            <p:strVal val="#ppt_x"/>
                                          </p:val>
                                        </p:tav>
                                      </p:tavLst>
                                    </p:anim>
                                    <p:anim calcmode="lin" valueType="num">
                                      <p:cBhvr additive="base">
                                        <p:cTn id="60" dur="8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7" grpId="0"/>
      <p:bldP spid="8" grpId="0"/>
      <p:bldP spid="22" grpId="0" bldLvl="0" animBg="1"/>
      <p:bldP spid="591" grpId="0" bldLvl="0" animBg="1"/>
      <p:bldP spid="592" grpId="0" bldLvl="0" animBg="1"/>
      <p:bldP spid="593" grpId="0" bldLvl="0" animBg="1"/>
      <p:bldP spid="1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10700385" y="859790"/>
            <a:ext cx="622935" cy="387350"/>
            <a:chOff x="1821" y="1048"/>
            <a:chExt cx="981" cy="610"/>
          </a:xfrm>
        </p:grpSpPr>
        <p:sp>
          <p:nvSpPr>
            <p:cNvPr id="3"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grpSp>
        <p:nvGrpSpPr>
          <p:cNvPr id="5" name="Group 5"/>
          <p:cNvGrpSpPr/>
          <p:nvPr/>
        </p:nvGrpSpPr>
        <p:grpSpPr>
          <a:xfrm>
            <a:off x="1671146" y="4131732"/>
            <a:ext cx="5030992" cy="285917"/>
            <a:chOff x="1128221" y="4791497"/>
            <a:chExt cx="5030992" cy="285917"/>
          </a:xfrm>
        </p:grpSpPr>
        <p:sp>
          <p:nvSpPr>
            <p:cNvPr id="4" name="Rectangle 79"/>
            <p:cNvSpPr/>
            <p:nvPr/>
          </p:nvSpPr>
          <p:spPr>
            <a:xfrm>
              <a:off x="1598924" y="4791497"/>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36000" bIns="0" numCol="1" spcCol="0" rtlCol="0" fromWordArt="0" anchor="ctr" anchorCtr="0" forceAA="0" compatLnSpc="1">
              <a:normAutofit/>
            </a:bodyPr>
            <a:lstStyle/>
            <a:p>
              <a:pPr lvl="0" algn="l">
                <a:spcBef>
                  <a:spcPts val="0"/>
                </a:spcBef>
                <a:spcAft>
                  <a:spcPts val="0"/>
                </a:spcAft>
                <a:buClrTx/>
                <a:buSzTx/>
                <a:buFontTx/>
                <a:defRPr/>
              </a:pPr>
              <a:r>
                <a:rPr lang="en-IN" sz="160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sym typeface="+mn-ea"/>
                </a:rPr>
                <a:t>101~300人</a:t>
              </a:r>
            </a:p>
          </p:txBody>
        </p:sp>
        <p:sp>
          <p:nvSpPr>
            <p:cNvPr id="19" name="Rounded Rectangle 173"/>
            <p:cNvSpPr/>
            <p:nvPr/>
          </p:nvSpPr>
          <p:spPr>
            <a:xfrm>
              <a:off x="3063588" y="4808131"/>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2</a:t>
              </a:r>
              <a:r>
                <a:rPr kumimoji="0" lang="en-US" altLang="zh-C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0</a:t>
              </a:r>
              <a:r>
                <a:rPr kumimoji="0" lang="en-US" alt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.6</a:t>
              </a:r>
              <a:r>
                <a:rPr kumimoji="0" 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a:t>
              </a:r>
            </a:p>
          </p:txBody>
        </p:sp>
        <p:grpSp>
          <p:nvGrpSpPr>
            <p:cNvPr id="20" name="Group 101"/>
            <p:cNvGrpSpPr/>
            <p:nvPr/>
          </p:nvGrpSpPr>
          <p:grpSpPr>
            <a:xfrm>
              <a:off x="1128221" y="4872148"/>
              <a:ext cx="171953" cy="161095"/>
              <a:chOff x="5368132" y="3540125"/>
              <a:chExt cx="465138" cy="435769"/>
            </a:xfrm>
            <a:solidFill>
              <a:schemeClr val="accent3"/>
            </a:solidFill>
          </p:grpSpPr>
          <p:sp>
            <p:nvSpPr>
              <p:cNvPr id="2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1E3595"/>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sp>
            <p:nvSpPr>
              <p:cNvPr id="2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1E3595"/>
                  </a:solidFill>
                  <a:effectLst>
                    <a:outerShdw blurRad="38100" dist="38100" dir="2700000" algn="tl">
                      <a:srgbClr val="000000"/>
                    </a:outerShdw>
                  </a:effectLst>
                  <a:uLnTx/>
                  <a:uFillTx/>
                  <a:latin typeface="Segoe Print" panose="02000600000000000000" charset="0"/>
                  <a:ea typeface="+mn-ea"/>
                  <a:cs typeface="+mn-cs"/>
                  <a:sym typeface="Segoe Print" panose="02000600000000000000" charset="0"/>
                </a:endParaRPr>
              </a:p>
            </p:txBody>
          </p:sp>
        </p:grpSp>
      </p:grpSp>
      <p:grpSp>
        <p:nvGrpSpPr>
          <p:cNvPr id="24" name="Group 1"/>
          <p:cNvGrpSpPr/>
          <p:nvPr/>
        </p:nvGrpSpPr>
        <p:grpSpPr>
          <a:xfrm>
            <a:off x="1649975" y="3668097"/>
            <a:ext cx="5052163" cy="288027"/>
            <a:chOff x="1107050" y="4327862"/>
            <a:chExt cx="5052163" cy="288027"/>
          </a:xfrm>
        </p:grpSpPr>
        <p:sp>
          <p:nvSpPr>
            <p:cNvPr id="31" name="Rectangle 78"/>
            <p:cNvSpPr/>
            <p:nvPr/>
          </p:nvSpPr>
          <p:spPr>
            <a:xfrm>
              <a:off x="1602098" y="4327862"/>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36000" bIns="0" numCol="1" spcCol="0" rtlCol="0" fromWordArt="0" anchor="ctr" anchorCtr="0" forceAA="0" compatLnSpc="1">
              <a:normAutofit/>
            </a:bodyPr>
            <a:lstStyle/>
            <a:p>
              <a:pPr lvl="0" algn="l">
                <a:spcBef>
                  <a:spcPts val="0"/>
                </a:spcBef>
                <a:spcAft>
                  <a:spcPts val="0"/>
                </a:spcAft>
                <a:buClrTx/>
                <a:buSzTx/>
                <a:buFontTx/>
                <a:defRPr/>
              </a:pPr>
              <a:r>
                <a:rPr lang="en-IN" sz="160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sym typeface="+mn-ea"/>
                </a:rPr>
                <a:t>11~100人</a:t>
              </a:r>
            </a:p>
          </p:txBody>
        </p:sp>
        <p:grpSp>
          <p:nvGrpSpPr>
            <p:cNvPr id="32" name="Group 82"/>
            <p:cNvGrpSpPr/>
            <p:nvPr/>
          </p:nvGrpSpPr>
          <p:grpSpPr>
            <a:xfrm>
              <a:off x="1107050" y="4392041"/>
              <a:ext cx="193831" cy="176768"/>
              <a:chOff x="7693025" y="1104900"/>
              <a:chExt cx="703263" cy="641350"/>
            </a:xfrm>
            <a:solidFill>
              <a:schemeClr val="accent1"/>
            </a:solidFill>
          </p:grpSpPr>
          <p:sp>
            <p:nvSpPr>
              <p:cNvPr id="33" name="Freeform 48"/>
              <p:cNvSpPr>
                <a:spLocks noEditPoints="1"/>
              </p:cNvSpPr>
              <p:nvPr/>
            </p:nvSpPr>
            <p:spPr bwMode="auto">
              <a:xfrm>
                <a:off x="7948613" y="1158875"/>
                <a:ext cx="190500" cy="206375"/>
              </a:xfrm>
              <a:custGeom>
                <a:avLst/>
                <a:gdLst>
                  <a:gd name="T0" fmla="*/ 458 w 959"/>
                  <a:gd name="T1" fmla="*/ 628 h 1040"/>
                  <a:gd name="T2" fmla="*/ 345 w 959"/>
                  <a:gd name="T3" fmla="*/ 904 h 1040"/>
                  <a:gd name="T4" fmla="*/ 614 w 959"/>
                  <a:gd name="T5" fmla="*/ 905 h 1040"/>
                  <a:gd name="T6" fmla="*/ 503 w 959"/>
                  <a:gd name="T7" fmla="*/ 628 h 1040"/>
                  <a:gd name="T8" fmla="*/ 514 w 959"/>
                  <a:gd name="T9" fmla="*/ 585 h 1040"/>
                  <a:gd name="T10" fmla="*/ 446 w 959"/>
                  <a:gd name="T11" fmla="*/ 585 h 1040"/>
                  <a:gd name="T12" fmla="*/ 480 w 959"/>
                  <a:gd name="T13" fmla="*/ 0 h 1040"/>
                  <a:gd name="T14" fmla="*/ 557 w 959"/>
                  <a:gd name="T15" fmla="*/ 12 h 1040"/>
                  <a:gd name="T16" fmla="*/ 625 w 959"/>
                  <a:gd name="T17" fmla="*/ 44 h 1040"/>
                  <a:gd name="T18" fmla="*/ 680 w 959"/>
                  <a:gd name="T19" fmla="*/ 93 h 1040"/>
                  <a:gd name="T20" fmla="*/ 721 w 959"/>
                  <a:gd name="T21" fmla="*/ 155 h 1040"/>
                  <a:gd name="T22" fmla="*/ 742 w 959"/>
                  <a:gd name="T23" fmla="*/ 229 h 1040"/>
                  <a:gd name="T24" fmla="*/ 742 w 959"/>
                  <a:gd name="T25" fmla="*/ 309 h 1040"/>
                  <a:gd name="T26" fmla="*/ 722 w 959"/>
                  <a:gd name="T27" fmla="*/ 389 h 1040"/>
                  <a:gd name="T28" fmla="*/ 683 w 959"/>
                  <a:gd name="T29" fmla="*/ 463 h 1040"/>
                  <a:gd name="T30" fmla="*/ 630 w 959"/>
                  <a:gd name="T31" fmla="*/ 525 h 1040"/>
                  <a:gd name="T32" fmla="*/ 650 w 959"/>
                  <a:gd name="T33" fmla="*/ 566 h 1040"/>
                  <a:gd name="T34" fmla="*/ 742 w 959"/>
                  <a:gd name="T35" fmla="*/ 611 h 1040"/>
                  <a:gd name="T36" fmla="*/ 823 w 959"/>
                  <a:gd name="T37" fmla="*/ 670 h 1040"/>
                  <a:gd name="T38" fmla="*/ 887 w 959"/>
                  <a:gd name="T39" fmla="*/ 740 h 1040"/>
                  <a:gd name="T40" fmla="*/ 932 w 959"/>
                  <a:gd name="T41" fmla="*/ 813 h 1040"/>
                  <a:gd name="T42" fmla="*/ 957 w 959"/>
                  <a:gd name="T43" fmla="*/ 886 h 1040"/>
                  <a:gd name="T44" fmla="*/ 956 w 959"/>
                  <a:gd name="T45" fmla="*/ 937 h 1040"/>
                  <a:gd name="T46" fmla="*/ 929 w 959"/>
                  <a:gd name="T47" fmla="*/ 966 h 1040"/>
                  <a:gd name="T48" fmla="*/ 878 w 959"/>
                  <a:gd name="T49" fmla="*/ 991 h 1040"/>
                  <a:gd name="T50" fmla="*/ 809 w 959"/>
                  <a:gd name="T51" fmla="*/ 1011 h 1040"/>
                  <a:gd name="T52" fmla="*/ 726 w 959"/>
                  <a:gd name="T53" fmla="*/ 1025 h 1040"/>
                  <a:gd name="T54" fmla="*/ 631 w 959"/>
                  <a:gd name="T55" fmla="*/ 1035 h 1040"/>
                  <a:gd name="T56" fmla="*/ 531 w 959"/>
                  <a:gd name="T57" fmla="*/ 1040 h 1040"/>
                  <a:gd name="T58" fmla="*/ 429 w 959"/>
                  <a:gd name="T59" fmla="*/ 1040 h 1040"/>
                  <a:gd name="T60" fmla="*/ 328 w 959"/>
                  <a:gd name="T61" fmla="*/ 1035 h 1040"/>
                  <a:gd name="T62" fmla="*/ 233 w 959"/>
                  <a:gd name="T63" fmla="*/ 1025 h 1040"/>
                  <a:gd name="T64" fmla="*/ 150 w 959"/>
                  <a:gd name="T65" fmla="*/ 1011 h 1040"/>
                  <a:gd name="T66" fmla="*/ 81 w 959"/>
                  <a:gd name="T67" fmla="*/ 991 h 1040"/>
                  <a:gd name="T68" fmla="*/ 30 w 959"/>
                  <a:gd name="T69" fmla="*/ 966 h 1040"/>
                  <a:gd name="T70" fmla="*/ 3 w 959"/>
                  <a:gd name="T71" fmla="*/ 937 h 1040"/>
                  <a:gd name="T72" fmla="*/ 3 w 959"/>
                  <a:gd name="T73" fmla="*/ 886 h 1040"/>
                  <a:gd name="T74" fmla="*/ 27 w 959"/>
                  <a:gd name="T75" fmla="*/ 813 h 1040"/>
                  <a:gd name="T76" fmla="*/ 73 w 959"/>
                  <a:gd name="T77" fmla="*/ 740 h 1040"/>
                  <a:gd name="T78" fmla="*/ 137 w 959"/>
                  <a:gd name="T79" fmla="*/ 670 h 1040"/>
                  <a:gd name="T80" fmla="*/ 217 w 959"/>
                  <a:gd name="T81" fmla="*/ 611 h 1040"/>
                  <a:gd name="T82" fmla="*/ 311 w 959"/>
                  <a:gd name="T83" fmla="*/ 566 h 1040"/>
                  <a:gd name="T84" fmla="*/ 330 w 959"/>
                  <a:gd name="T85" fmla="*/ 525 h 1040"/>
                  <a:gd name="T86" fmla="*/ 277 w 959"/>
                  <a:gd name="T87" fmla="*/ 463 h 1040"/>
                  <a:gd name="T88" fmla="*/ 239 w 959"/>
                  <a:gd name="T89" fmla="*/ 389 h 1040"/>
                  <a:gd name="T90" fmla="*/ 218 w 959"/>
                  <a:gd name="T91" fmla="*/ 309 h 1040"/>
                  <a:gd name="T92" fmla="*/ 218 w 959"/>
                  <a:gd name="T93" fmla="*/ 229 h 1040"/>
                  <a:gd name="T94" fmla="*/ 240 w 959"/>
                  <a:gd name="T95" fmla="*/ 155 h 1040"/>
                  <a:gd name="T96" fmla="*/ 280 w 959"/>
                  <a:gd name="T97" fmla="*/ 93 h 1040"/>
                  <a:gd name="T98" fmla="*/ 336 w 959"/>
                  <a:gd name="T99" fmla="*/ 44 h 1040"/>
                  <a:gd name="T100" fmla="*/ 404 w 959"/>
                  <a:gd name="T101" fmla="*/ 12 h 1040"/>
                  <a:gd name="T102" fmla="*/ 480 w 959"/>
                  <a:gd name="T103"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40">
                    <a:moveTo>
                      <a:pt x="413" y="576"/>
                    </a:moveTo>
                    <a:lnTo>
                      <a:pt x="458" y="628"/>
                    </a:lnTo>
                    <a:lnTo>
                      <a:pt x="459" y="628"/>
                    </a:lnTo>
                    <a:lnTo>
                      <a:pt x="345" y="904"/>
                    </a:lnTo>
                    <a:lnTo>
                      <a:pt x="480" y="1040"/>
                    </a:lnTo>
                    <a:lnTo>
                      <a:pt x="614" y="905"/>
                    </a:lnTo>
                    <a:lnTo>
                      <a:pt x="502" y="628"/>
                    </a:lnTo>
                    <a:lnTo>
                      <a:pt x="503" y="628"/>
                    </a:lnTo>
                    <a:lnTo>
                      <a:pt x="546" y="576"/>
                    </a:lnTo>
                    <a:lnTo>
                      <a:pt x="514" y="585"/>
                    </a:lnTo>
                    <a:lnTo>
                      <a:pt x="480" y="588"/>
                    </a:lnTo>
                    <a:lnTo>
                      <a:pt x="446" y="585"/>
                    </a:lnTo>
                    <a:lnTo>
                      <a:pt x="413" y="576"/>
                    </a:lnTo>
                    <a:close/>
                    <a:moveTo>
                      <a:pt x="480" y="0"/>
                    </a:moveTo>
                    <a:lnTo>
                      <a:pt x="519" y="4"/>
                    </a:lnTo>
                    <a:lnTo>
                      <a:pt x="557" y="12"/>
                    </a:lnTo>
                    <a:lnTo>
                      <a:pt x="591" y="25"/>
                    </a:lnTo>
                    <a:lnTo>
                      <a:pt x="625" y="44"/>
                    </a:lnTo>
                    <a:lnTo>
                      <a:pt x="654" y="67"/>
                    </a:lnTo>
                    <a:lnTo>
                      <a:pt x="680" y="93"/>
                    </a:lnTo>
                    <a:lnTo>
                      <a:pt x="703" y="123"/>
                    </a:lnTo>
                    <a:lnTo>
                      <a:pt x="721" y="155"/>
                    </a:lnTo>
                    <a:lnTo>
                      <a:pt x="734" y="191"/>
                    </a:lnTo>
                    <a:lnTo>
                      <a:pt x="742" y="229"/>
                    </a:lnTo>
                    <a:lnTo>
                      <a:pt x="746" y="269"/>
                    </a:lnTo>
                    <a:lnTo>
                      <a:pt x="742" y="309"/>
                    </a:lnTo>
                    <a:lnTo>
                      <a:pt x="735" y="348"/>
                    </a:lnTo>
                    <a:lnTo>
                      <a:pt x="722" y="389"/>
                    </a:lnTo>
                    <a:lnTo>
                      <a:pt x="705" y="427"/>
                    </a:lnTo>
                    <a:lnTo>
                      <a:pt x="683" y="463"/>
                    </a:lnTo>
                    <a:lnTo>
                      <a:pt x="658" y="496"/>
                    </a:lnTo>
                    <a:lnTo>
                      <a:pt x="630" y="525"/>
                    </a:lnTo>
                    <a:lnTo>
                      <a:pt x="599" y="550"/>
                    </a:lnTo>
                    <a:lnTo>
                      <a:pt x="650" y="566"/>
                    </a:lnTo>
                    <a:lnTo>
                      <a:pt x="697" y="586"/>
                    </a:lnTo>
                    <a:lnTo>
                      <a:pt x="742" y="611"/>
                    </a:lnTo>
                    <a:lnTo>
                      <a:pt x="785" y="640"/>
                    </a:lnTo>
                    <a:lnTo>
                      <a:pt x="823" y="670"/>
                    </a:lnTo>
                    <a:lnTo>
                      <a:pt x="857" y="704"/>
                    </a:lnTo>
                    <a:lnTo>
                      <a:pt x="887" y="740"/>
                    </a:lnTo>
                    <a:lnTo>
                      <a:pt x="912" y="776"/>
                    </a:lnTo>
                    <a:lnTo>
                      <a:pt x="932" y="813"/>
                    </a:lnTo>
                    <a:lnTo>
                      <a:pt x="947" y="850"/>
                    </a:lnTo>
                    <a:lnTo>
                      <a:pt x="957" y="886"/>
                    </a:lnTo>
                    <a:lnTo>
                      <a:pt x="959" y="920"/>
                    </a:lnTo>
                    <a:lnTo>
                      <a:pt x="956" y="937"/>
                    </a:lnTo>
                    <a:lnTo>
                      <a:pt x="946" y="952"/>
                    </a:lnTo>
                    <a:lnTo>
                      <a:pt x="929" y="966"/>
                    </a:lnTo>
                    <a:lnTo>
                      <a:pt x="906" y="979"/>
                    </a:lnTo>
                    <a:lnTo>
                      <a:pt x="878" y="991"/>
                    </a:lnTo>
                    <a:lnTo>
                      <a:pt x="846" y="1001"/>
                    </a:lnTo>
                    <a:lnTo>
                      <a:pt x="809" y="1011"/>
                    </a:lnTo>
                    <a:lnTo>
                      <a:pt x="769" y="1018"/>
                    </a:lnTo>
                    <a:lnTo>
                      <a:pt x="726" y="1025"/>
                    </a:lnTo>
                    <a:lnTo>
                      <a:pt x="680" y="1030"/>
                    </a:lnTo>
                    <a:lnTo>
                      <a:pt x="631" y="1035"/>
                    </a:lnTo>
                    <a:lnTo>
                      <a:pt x="582" y="1038"/>
                    </a:lnTo>
                    <a:lnTo>
                      <a:pt x="531" y="1040"/>
                    </a:lnTo>
                    <a:lnTo>
                      <a:pt x="480" y="1040"/>
                    </a:lnTo>
                    <a:lnTo>
                      <a:pt x="429" y="1040"/>
                    </a:lnTo>
                    <a:lnTo>
                      <a:pt x="378" y="1038"/>
                    </a:lnTo>
                    <a:lnTo>
                      <a:pt x="328" y="1035"/>
                    </a:lnTo>
                    <a:lnTo>
                      <a:pt x="280" y="1030"/>
                    </a:lnTo>
                    <a:lnTo>
                      <a:pt x="233" y="1025"/>
                    </a:lnTo>
                    <a:lnTo>
                      <a:pt x="190" y="1018"/>
                    </a:lnTo>
                    <a:lnTo>
                      <a:pt x="150" y="1011"/>
                    </a:lnTo>
                    <a:lnTo>
                      <a:pt x="114" y="1001"/>
                    </a:lnTo>
                    <a:lnTo>
                      <a:pt x="81" y="991"/>
                    </a:lnTo>
                    <a:lnTo>
                      <a:pt x="53" y="979"/>
                    </a:lnTo>
                    <a:lnTo>
                      <a:pt x="30" y="966"/>
                    </a:lnTo>
                    <a:lnTo>
                      <a:pt x="14" y="952"/>
                    </a:lnTo>
                    <a:lnTo>
                      <a:pt x="3" y="937"/>
                    </a:lnTo>
                    <a:lnTo>
                      <a:pt x="0" y="920"/>
                    </a:lnTo>
                    <a:lnTo>
                      <a:pt x="3" y="886"/>
                    </a:lnTo>
                    <a:lnTo>
                      <a:pt x="12" y="850"/>
                    </a:lnTo>
                    <a:lnTo>
                      <a:pt x="27" y="813"/>
                    </a:lnTo>
                    <a:lnTo>
                      <a:pt x="48" y="776"/>
                    </a:lnTo>
                    <a:lnTo>
                      <a:pt x="73" y="740"/>
                    </a:lnTo>
                    <a:lnTo>
                      <a:pt x="103" y="704"/>
                    </a:lnTo>
                    <a:lnTo>
                      <a:pt x="137" y="670"/>
                    </a:lnTo>
                    <a:lnTo>
                      <a:pt x="175" y="640"/>
                    </a:lnTo>
                    <a:lnTo>
                      <a:pt x="217" y="611"/>
                    </a:lnTo>
                    <a:lnTo>
                      <a:pt x="262" y="586"/>
                    </a:lnTo>
                    <a:lnTo>
                      <a:pt x="311" y="566"/>
                    </a:lnTo>
                    <a:lnTo>
                      <a:pt x="362" y="550"/>
                    </a:lnTo>
                    <a:lnTo>
                      <a:pt x="330" y="525"/>
                    </a:lnTo>
                    <a:lnTo>
                      <a:pt x="302" y="496"/>
                    </a:lnTo>
                    <a:lnTo>
                      <a:pt x="277" y="463"/>
                    </a:lnTo>
                    <a:lnTo>
                      <a:pt x="256" y="427"/>
                    </a:lnTo>
                    <a:lnTo>
                      <a:pt x="239" y="389"/>
                    </a:lnTo>
                    <a:lnTo>
                      <a:pt x="226" y="348"/>
                    </a:lnTo>
                    <a:lnTo>
                      <a:pt x="218" y="309"/>
                    </a:lnTo>
                    <a:lnTo>
                      <a:pt x="215" y="269"/>
                    </a:lnTo>
                    <a:lnTo>
                      <a:pt x="218" y="229"/>
                    </a:lnTo>
                    <a:lnTo>
                      <a:pt x="226" y="191"/>
                    </a:lnTo>
                    <a:lnTo>
                      <a:pt x="240" y="155"/>
                    </a:lnTo>
                    <a:lnTo>
                      <a:pt x="258" y="123"/>
                    </a:lnTo>
                    <a:lnTo>
                      <a:pt x="280" y="93"/>
                    </a:lnTo>
                    <a:lnTo>
                      <a:pt x="307" y="67"/>
                    </a:lnTo>
                    <a:lnTo>
                      <a:pt x="336" y="44"/>
                    </a:lnTo>
                    <a:lnTo>
                      <a:pt x="368" y="25"/>
                    </a:lnTo>
                    <a:lnTo>
                      <a:pt x="404" y="12"/>
                    </a:lnTo>
                    <a:lnTo>
                      <a:pt x="440" y="4"/>
                    </a:lnTo>
                    <a:lnTo>
                      <a:pt x="48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34" name="Freeform 49"/>
              <p:cNvSpPr>
                <a:spLocks noEditPoints="1"/>
              </p:cNvSpPr>
              <p:nvPr/>
            </p:nvSpPr>
            <p:spPr bwMode="auto">
              <a:xfrm>
                <a:off x="7753350" y="1485900"/>
                <a:ext cx="190500" cy="206375"/>
              </a:xfrm>
              <a:custGeom>
                <a:avLst/>
                <a:gdLst>
                  <a:gd name="T0" fmla="*/ 458 w 960"/>
                  <a:gd name="T1" fmla="*/ 626 h 1038"/>
                  <a:gd name="T2" fmla="*/ 346 w 960"/>
                  <a:gd name="T3" fmla="*/ 902 h 1038"/>
                  <a:gd name="T4" fmla="*/ 615 w 960"/>
                  <a:gd name="T5" fmla="*/ 902 h 1038"/>
                  <a:gd name="T6" fmla="*/ 503 w 960"/>
                  <a:gd name="T7" fmla="*/ 626 h 1038"/>
                  <a:gd name="T8" fmla="*/ 526 w 960"/>
                  <a:gd name="T9" fmla="*/ 581 h 1038"/>
                  <a:gd name="T10" fmla="*/ 480 w 960"/>
                  <a:gd name="T11" fmla="*/ 587 h 1038"/>
                  <a:gd name="T12" fmla="*/ 413 w 960"/>
                  <a:gd name="T13" fmla="*/ 575 h 1038"/>
                  <a:gd name="T14" fmla="*/ 520 w 960"/>
                  <a:gd name="T15" fmla="*/ 2 h 1038"/>
                  <a:gd name="T16" fmla="*/ 592 w 960"/>
                  <a:gd name="T17" fmla="*/ 25 h 1038"/>
                  <a:gd name="T18" fmla="*/ 654 w 960"/>
                  <a:gd name="T19" fmla="*/ 65 h 1038"/>
                  <a:gd name="T20" fmla="*/ 702 w 960"/>
                  <a:gd name="T21" fmla="*/ 122 h 1038"/>
                  <a:gd name="T22" fmla="*/ 734 w 960"/>
                  <a:gd name="T23" fmla="*/ 191 h 1038"/>
                  <a:gd name="T24" fmla="*/ 746 w 960"/>
                  <a:gd name="T25" fmla="*/ 268 h 1038"/>
                  <a:gd name="T26" fmla="*/ 735 w 960"/>
                  <a:gd name="T27" fmla="*/ 348 h 1038"/>
                  <a:gd name="T28" fmla="*/ 705 w 960"/>
                  <a:gd name="T29" fmla="*/ 425 h 1038"/>
                  <a:gd name="T30" fmla="*/ 658 w 960"/>
                  <a:gd name="T31" fmla="*/ 494 h 1038"/>
                  <a:gd name="T32" fmla="*/ 599 w 960"/>
                  <a:gd name="T33" fmla="*/ 547 h 1038"/>
                  <a:gd name="T34" fmla="*/ 698 w 960"/>
                  <a:gd name="T35" fmla="*/ 585 h 1038"/>
                  <a:gd name="T36" fmla="*/ 785 w 960"/>
                  <a:gd name="T37" fmla="*/ 638 h 1038"/>
                  <a:gd name="T38" fmla="*/ 858 w 960"/>
                  <a:gd name="T39" fmla="*/ 703 h 1038"/>
                  <a:gd name="T40" fmla="*/ 913 w 960"/>
                  <a:gd name="T41" fmla="*/ 774 h 1038"/>
                  <a:gd name="T42" fmla="*/ 948 w 960"/>
                  <a:gd name="T43" fmla="*/ 849 h 1038"/>
                  <a:gd name="T44" fmla="*/ 960 w 960"/>
                  <a:gd name="T45" fmla="*/ 920 h 1038"/>
                  <a:gd name="T46" fmla="*/ 946 w 960"/>
                  <a:gd name="T47" fmla="*/ 951 h 1038"/>
                  <a:gd name="T48" fmla="*/ 907 w 960"/>
                  <a:gd name="T49" fmla="*/ 977 h 1038"/>
                  <a:gd name="T50" fmla="*/ 847 w 960"/>
                  <a:gd name="T51" fmla="*/ 1000 h 1038"/>
                  <a:gd name="T52" fmla="*/ 770 w 960"/>
                  <a:gd name="T53" fmla="*/ 1017 h 1038"/>
                  <a:gd name="T54" fmla="*/ 681 w 960"/>
                  <a:gd name="T55" fmla="*/ 1029 h 1038"/>
                  <a:gd name="T56" fmla="*/ 583 w 960"/>
                  <a:gd name="T57" fmla="*/ 1036 h 1038"/>
                  <a:gd name="T58" fmla="*/ 480 w 960"/>
                  <a:gd name="T59" fmla="*/ 1038 h 1038"/>
                  <a:gd name="T60" fmla="*/ 379 w 960"/>
                  <a:gd name="T61" fmla="*/ 1036 h 1038"/>
                  <a:gd name="T62" fmla="*/ 281 w 960"/>
                  <a:gd name="T63" fmla="*/ 1029 h 1038"/>
                  <a:gd name="T64" fmla="*/ 191 w 960"/>
                  <a:gd name="T65" fmla="*/ 1017 h 1038"/>
                  <a:gd name="T66" fmla="*/ 113 w 960"/>
                  <a:gd name="T67" fmla="*/ 1000 h 1038"/>
                  <a:gd name="T68" fmla="*/ 54 w 960"/>
                  <a:gd name="T69" fmla="*/ 977 h 1038"/>
                  <a:gd name="T70" fmla="*/ 14 w 960"/>
                  <a:gd name="T71" fmla="*/ 951 h 1038"/>
                  <a:gd name="T72" fmla="*/ 0 w 960"/>
                  <a:gd name="T73" fmla="*/ 920 h 1038"/>
                  <a:gd name="T74" fmla="*/ 13 w 960"/>
                  <a:gd name="T75" fmla="*/ 849 h 1038"/>
                  <a:gd name="T76" fmla="*/ 48 w 960"/>
                  <a:gd name="T77" fmla="*/ 774 h 1038"/>
                  <a:gd name="T78" fmla="*/ 104 w 960"/>
                  <a:gd name="T79" fmla="*/ 703 h 1038"/>
                  <a:gd name="T80" fmla="*/ 176 w 960"/>
                  <a:gd name="T81" fmla="*/ 638 h 1038"/>
                  <a:gd name="T82" fmla="*/ 263 w 960"/>
                  <a:gd name="T83" fmla="*/ 585 h 1038"/>
                  <a:gd name="T84" fmla="*/ 362 w 960"/>
                  <a:gd name="T85" fmla="*/ 547 h 1038"/>
                  <a:gd name="T86" fmla="*/ 302 w 960"/>
                  <a:gd name="T87" fmla="*/ 494 h 1038"/>
                  <a:gd name="T88" fmla="*/ 256 w 960"/>
                  <a:gd name="T89" fmla="*/ 425 h 1038"/>
                  <a:gd name="T90" fmla="*/ 227 w 960"/>
                  <a:gd name="T91" fmla="*/ 348 h 1038"/>
                  <a:gd name="T92" fmla="*/ 216 w 960"/>
                  <a:gd name="T93" fmla="*/ 268 h 1038"/>
                  <a:gd name="T94" fmla="*/ 227 w 960"/>
                  <a:gd name="T95" fmla="*/ 191 h 1038"/>
                  <a:gd name="T96" fmla="*/ 258 w 960"/>
                  <a:gd name="T97" fmla="*/ 122 h 1038"/>
                  <a:gd name="T98" fmla="*/ 307 w 960"/>
                  <a:gd name="T99" fmla="*/ 65 h 1038"/>
                  <a:gd name="T100" fmla="*/ 369 w 960"/>
                  <a:gd name="T101" fmla="*/ 25 h 1038"/>
                  <a:gd name="T102" fmla="*/ 441 w 960"/>
                  <a:gd name="T103" fmla="*/ 2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1038">
                    <a:moveTo>
                      <a:pt x="413" y="575"/>
                    </a:moveTo>
                    <a:lnTo>
                      <a:pt x="458" y="626"/>
                    </a:lnTo>
                    <a:lnTo>
                      <a:pt x="460" y="626"/>
                    </a:lnTo>
                    <a:lnTo>
                      <a:pt x="346" y="902"/>
                    </a:lnTo>
                    <a:lnTo>
                      <a:pt x="480" y="1038"/>
                    </a:lnTo>
                    <a:lnTo>
                      <a:pt x="615" y="902"/>
                    </a:lnTo>
                    <a:lnTo>
                      <a:pt x="502" y="626"/>
                    </a:lnTo>
                    <a:lnTo>
                      <a:pt x="503" y="626"/>
                    </a:lnTo>
                    <a:lnTo>
                      <a:pt x="547" y="575"/>
                    </a:lnTo>
                    <a:lnTo>
                      <a:pt x="526" y="581"/>
                    </a:lnTo>
                    <a:lnTo>
                      <a:pt x="503" y="586"/>
                    </a:lnTo>
                    <a:lnTo>
                      <a:pt x="480" y="587"/>
                    </a:lnTo>
                    <a:lnTo>
                      <a:pt x="447" y="583"/>
                    </a:lnTo>
                    <a:lnTo>
                      <a:pt x="413" y="575"/>
                    </a:lnTo>
                    <a:close/>
                    <a:moveTo>
                      <a:pt x="480" y="0"/>
                    </a:moveTo>
                    <a:lnTo>
                      <a:pt x="520" y="2"/>
                    </a:lnTo>
                    <a:lnTo>
                      <a:pt x="557" y="11"/>
                    </a:lnTo>
                    <a:lnTo>
                      <a:pt x="592" y="25"/>
                    </a:lnTo>
                    <a:lnTo>
                      <a:pt x="625" y="42"/>
                    </a:lnTo>
                    <a:lnTo>
                      <a:pt x="654" y="65"/>
                    </a:lnTo>
                    <a:lnTo>
                      <a:pt x="681" y="91"/>
                    </a:lnTo>
                    <a:lnTo>
                      <a:pt x="702" y="122"/>
                    </a:lnTo>
                    <a:lnTo>
                      <a:pt x="721" y="155"/>
                    </a:lnTo>
                    <a:lnTo>
                      <a:pt x="734" y="191"/>
                    </a:lnTo>
                    <a:lnTo>
                      <a:pt x="742" y="228"/>
                    </a:lnTo>
                    <a:lnTo>
                      <a:pt x="746" y="268"/>
                    </a:lnTo>
                    <a:lnTo>
                      <a:pt x="742" y="307"/>
                    </a:lnTo>
                    <a:lnTo>
                      <a:pt x="735" y="348"/>
                    </a:lnTo>
                    <a:lnTo>
                      <a:pt x="722" y="387"/>
                    </a:lnTo>
                    <a:lnTo>
                      <a:pt x="705" y="425"/>
                    </a:lnTo>
                    <a:lnTo>
                      <a:pt x="683" y="461"/>
                    </a:lnTo>
                    <a:lnTo>
                      <a:pt x="658" y="494"/>
                    </a:lnTo>
                    <a:lnTo>
                      <a:pt x="630" y="523"/>
                    </a:lnTo>
                    <a:lnTo>
                      <a:pt x="599" y="547"/>
                    </a:lnTo>
                    <a:lnTo>
                      <a:pt x="650" y="564"/>
                    </a:lnTo>
                    <a:lnTo>
                      <a:pt x="698" y="585"/>
                    </a:lnTo>
                    <a:lnTo>
                      <a:pt x="743" y="610"/>
                    </a:lnTo>
                    <a:lnTo>
                      <a:pt x="785"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7"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29" y="1038"/>
                    </a:lnTo>
                    <a:lnTo>
                      <a:pt x="379" y="1036"/>
                    </a:lnTo>
                    <a:lnTo>
                      <a:pt x="328" y="1033"/>
                    </a:lnTo>
                    <a:lnTo>
                      <a:pt x="281" y="1029"/>
                    </a:lnTo>
                    <a:lnTo>
                      <a:pt x="234" y="1023"/>
                    </a:lnTo>
                    <a:lnTo>
                      <a:pt x="191" y="1017"/>
                    </a:lnTo>
                    <a:lnTo>
                      <a:pt x="150" y="1009"/>
                    </a:lnTo>
                    <a:lnTo>
                      <a:pt x="113" y="1000"/>
                    </a:lnTo>
                    <a:lnTo>
                      <a:pt x="81" y="989"/>
                    </a:lnTo>
                    <a:lnTo>
                      <a:pt x="54" y="977"/>
                    </a:lnTo>
                    <a:lnTo>
                      <a:pt x="31" y="965"/>
                    </a:lnTo>
                    <a:lnTo>
                      <a:pt x="14" y="951"/>
                    </a:lnTo>
                    <a:lnTo>
                      <a:pt x="4" y="936"/>
                    </a:lnTo>
                    <a:lnTo>
                      <a:pt x="0" y="920"/>
                    </a:lnTo>
                    <a:lnTo>
                      <a:pt x="3" y="885"/>
                    </a:lnTo>
                    <a:lnTo>
                      <a:pt x="13" y="849"/>
                    </a:lnTo>
                    <a:lnTo>
                      <a:pt x="28" y="812"/>
                    </a:lnTo>
                    <a:lnTo>
                      <a:pt x="48" y="774"/>
                    </a:lnTo>
                    <a:lnTo>
                      <a:pt x="73" y="738"/>
                    </a:lnTo>
                    <a:lnTo>
                      <a:pt x="104" y="703"/>
                    </a:lnTo>
                    <a:lnTo>
                      <a:pt x="138" y="670"/>
                    </a:lnTo>
                    <a:lnTo>
                      <a:pt x="176" y="638"/>
                    </a:lnTo>
                    <a:lnTo>
                      <a:pt x="218" y="610"/>
                    </a:lnTo>
                    <a:lnTo>
                      <a:pt x="263" y="585"/>
                    </a:lnTo>
                    <a:lnTo>
                      <a:pt x="311" y="564"/>
                    </a:lnTo>
                    <a:lnTo>
                      <a:pt x="362" y="547"/>
                    </a:lnTo>
                    <a:lnTo>
                      <a:pt x="330" y="523"/>
                    </a:lnTo>
                    <a:lnTo>
                      <a:pt x="302" y="494"/>
                    </a:lnTo>
                    <a:lnTo>
                      <a:pt x="277" y="461"/>
                    </a:lnTo>
                    <a:lnTo>
                      <a:pt x="256" y="425"/>
                    </a:lnTo>
                    <a:lnTo>
                      <a:pt x="239" y="387"/>
                    </a:lnTo>
                    <a:lnTo>
                      <a:pt x="227" y="348"/>
                    </a:lnTo>
                    <a:lnTo>
                      <a:pt x="218" y="307"/>
                    </a:lnTo>
                    <a:lnTo>
                      <a:pt x="216" y="268"/>
                    </a:lnTo>
                    <a:lnTo>
                      <a:pt x="218" y="228"/>
                    </a:lnTo>
                    <a:lnTo>
                      <a:pt x="227" y="191"/>
                    </a:lnTo>
                    <a:lnTo>
                      <a:pt x="240"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35" name="Freeform 50"/>
              <p:cNvSpPr>
                <a:spLocks noEditPoints="1"/>
              </p:cNvSpPr>
              <p:nvPr/>
            </p:nvSpPr>
            <p:spPr bwMode="auto">
              <a:xfrm>
                <a:off x="7693025" y="1104900"/>
                <a:ext cx="703263" cy="641350"/>
              </a:xfrm>
              <a:custGeom>
                <a:avLst/>
                <a:gdLst>
                  <a:gd name="T0" fmla="*/ 2318 w 3541"/>
                  <a:gd name="T1" fmla="*/ 1852 h 3228"/>
                  <a:gd name="T2" fmla="*/ 2044 w 3541"/>
                  <a:gd name="T3" fmla="*/ 2296 h 3228"/>
                  <a:gd name="T4" fmla="*/ 2141 w 3541"/>
                  <a:gd name="T5" fmla="*/ 2825 h 3228"/>
                  <a:gd name="T6" fmla="*/ 2553 w 3541"/>
                  <a:gd name="T7" fmla="*/ 3140 h 3228"/>
                  <a:gd name="T8" fmla="*/ 3084 w 3541"/>
                  <a:gd name="T9" fmla="*/ 3091 h 3228"/>
                  <a:gd name="T10" fmla="*/ 3432 w 3541"/>
                  <a:gd name="T11" fmla="*/ 2706 h 3228"/>
                  <a:gd name="T12" fmla="*/ 3432 w 3541"/>
                  <a:gd name="T13" fmla="*/ 2167 h 3228"/>
                  <a:gd name="T14" fmla="*/ 3084 w 3541"/>
                  <a:gd name="T15" fmla="*/ 1781 h 3228"/>
                  <a:gd name="T16" fmla="*/ 645 w 3541"/>
                  <a:gd name="T17" fmla="*/ 1716 h 3228"/>
                  <a:gd name="T18" fmla="*/ 206 w 3541"/>
                  <a:gd name="T19" fmla="*/ 1992 h 3228"/>
                  <a:gd name="T20" fmla="*/ 61 w 3541"/>
                  <a:gd name="T21" fmla="*/ 2506 h 3228"/>
                  <a:gd name="T22" fmla="*/ 295 w 3541"/>
                  <a:gd name="T23" fmla="*/ 2977 h 3228"/>
                  <a:gd name="T24" fmla="*/ 783 w 3541"/>
                  <a:gd name="T25" fmla="*/ 3169 h 3228"/>
                  <a:gd name="T26" fmla="*/ 1273 w 3541"/>
                  <a:gd name="T27" fmla="*/ 2977 h 3228"/>
                  <a:gd name="T28" fmla="*/ 1506 w 3541"/>
                  <a:gd name="T29" fmla="*/ 2506 h 3228"/>
                  <a:gd name="T30" fmla="*/ 1360 w 3541"/>
                  <a:gd name="T31" fmla="*/ 1992 h 3228"/>
                  <a:gd name="T32" fmla="*/ 921 w 3541"/>
                  <a:gd name="T33" fmla="*/ 1716 h 3228"/>
                  <a:gd name="T34" fmla="*/ 1106 w 3541"/>
                  <a:gd name="T35" fmla="*/ 1647 h 3228"/>
                  <a:gd name="T36" fmla="*/ 1452 w 3541"/>
                  <a:gd name="T37" fmla="*/ 2024 h 3228"/>
                  <a:gd name="T38" fmla="*/ 1562 w 3541"/>
                  <a:gd name="T39" fmla="*/ 2519 h 3228"/>
                  <a:gd name="T40" fmla="*/ 1977 w 3541"/>
                  <a:gd name="T41" fmla="*/ 2519 h 3228"/>
                  <a:gd name="T42" fmla="*/ 2087 w 3541"/>
                  <a:gd name="T43" fmla="*/ 2024 h 3228"/>
                  <a:gd name="T44" fmla="*/ 2435 w 3541"/>
                  <a:gd name="T45" fmla="*/ 1647 h 3228"/>
                  <a:gd name="T46" fmla="*/ 2138 w 3541"/>
                  <a:gd name="T47" fmla="*/ 1491 h 3228"/>
                  <a:gd name="T48" fmla="*/ 1640 w 3541"/>
                  <a:gd name="T49" fmla="*/ 1574 h 3228"/>
                  <a:gd name="T50" fmla="*/ 1770 w 3541"/>
                  <a:gd name="T51" fmla="*/ 58 h 3228"/>
                  <a:gd name="T52" fmla="*/ 1282 w 3541"/>
                  <a:gd name="T53" fmla="*/ 251 h 3228"/>
                  <a:gd name="T54" fmla="*/ 1049 w 3541"/>
                  <a:gd name="T55" fmla="*/ 722 h 3228"/>
                  <a:gd name="T56" fmla="*/ 1193 w 3541"/>
                  <a:gd name="T57" fmla="*/ 1236 h 3228"/>
                  <a:gd name="T58" fmla="*/ 1632 w 3541"/>
                  <a:gd name="T59" fmla="*/ 1513 h 3228"/>
                  <a:gd name="T60" fmla="*/ 2154 w 3541"/>
                  <a:gd name="T61" fmla="*/ 1415 h 3228"/>
                  <a:gd name="T62" fmla="*/ 2466 w 3541"/>
                  <a:gd name="T63" fmla="*/ 998 h 3228"/>
                  <a:gd name="T64" fmla="*/ 2418 w 3541"/>
                  <a:gd name="T65" fmla="*/ 461 h 3228"/>
                  <a:gd name="T66" fmla="*/ 2037 w 3541"/>
                  <a:gd name="T67" fmla="*/ 110 h 3228"/>
                  <a:gd name="T68" fmla="*/ 1911 w 3541"/>
                  <a:gd name="T69" fmla="*/ 13 h 3228"/>
                  <a:gd name="T70" fmla="*/ 2369 w 3541"/>
                  <a:gd name="T71" fmla="*/ 282 h 3228"/>
                  <a:gd name="T72" fmla="*/ 2553 w 3541"/>
                  <a:gd name="T73" fmla="*/ 793 h 3228"/>
                  <a:gd name="T74" fmla="*/ 2371 w 3541"/>
                  <a:gd name="T75" fmla="*/ 1299 h 3228"/>
                  <a:gd name="T76" fmla="*/ 2689 w 3541"/>
                  <a:gd name="T77" fmla="*/ 1647 h 3228"/>
                  <a:gd name="T78" fmla="*/ 3208 w 3541"/>
                  <a:gd name="T79" fmla="*/ 1789 h 3228"/>
                  <a:gd name="T80" fmla="*/ 3513 w 3541"/>
                  <a:gd name="T81" fmla="*/ 2225 h 3228"/>
                  <a:gd name="T82" fmla="*/ 3465 w 3541"/>
                  <a:gd name="T83" fmla="*/ 2775 h 3228"/>
                  <a:gd name="T84" fmla="*/ 3092 w 3541"/>
                  <a:gd name="T85" fmla="*/ 3152 h 3228"/>
                  <a:gd name="T86" fmla="*/ 2547 w 3541"/>
                  <a:gd name="T87" fmla="*/ 3200 h 3228"/>
                  <a:gd name="T88" fmla="*/ 2113 w 3541"/>
                  <a:gd name="T89" fmla="*/ 2886 h 3228"/>
                  <a:gd name="T90" fmla="*/ 1770 w 3541"/>
                  <a:gd name="T91" fmla="*/ 2671 h 3228"/>
                  <a:gd name="T92" fmla="*/ 1427 w 3541"/>
                  <a:gd name="T93" fmla="*/ 2886 h 3228"/>
                  <a:gd name="T94" fmla="*/ 994 w 3541"/>
                  <a:gd name="T95" fmla="*/ 3200 h 3228"/>
                  <a:gd name="T96" fmla="*/ 448 w 3541"/>
                  <a:gd name="T97" fmla="*/ 3152 h 3228"/>
                  <a:gd name="T98" fmla="*/ 76 w 3541"/>
                  <a:gd name="T99" fmla="*/ 2775 h 3228"/>
                  <a:gd name="T100" fmla="*/ 28 w 3541"/>
                  <a:gd name="T101" fmla="*/ 2225 h 3228"/>
                  <a:gd name="T102" fmla="*/ 332 w 3541"/>
                  <a:gd name="T103" fmla="*/ 1789 h 3228"/>
                  <a:gd name="T104" fmla="*/ 850 w 3541"/>
                  <a:gd name="T105" fmla="*/ 1647 h 3228"/>
                  <a:gd name="T106" fmla="*/ 1169 w 3541"/>
                  <a:gd name="T107" fmla="*/ 1299 h 3228"/>
                  <a:gd name="T108" fmla="*/ 987 w 3541"/>
                  <a:gd name="T109" fmla="*/ 793 h 3228"/>
                  <a:gd name="T110" fmla="*/ 1172 w 3541"/>
                  <a:gd name="T111" fmla="*/ 282 h 3228"/>
                  <a:gd name="T112" fmla="*/ 1629 w 3541"/>
                  <a:gd name="T113" fmla="*/ 13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1" h="3228">
                    <a:moveTo>
                      <a:pt x="2756" y="1703"/>
                    </a:moveTo>
                    <a:lnTo>
                      <a:pt x="2686" y="1706"/>
                    </a:lnTo>
                    <a:lnTo>
                      <a:pt x="2619" y="1716"/>
                    </a:lnTo>
                    <a:lnTo>
                      <a:pt x="2553" y="1731"/>
                    </a:lnTo>
                    <a:lnTo>
                      <a:pt x="2490" y="1754"/>
                    </a:lnTo>
                    <a:lnTo>
                      <a:pt x="2429" y="1781"/>
                    </a:lnTo>
                    <a:lnTo>
                      <a:pt x="2372" y="1814"/>
                    </a:lnTo>
                    <a:lnTo>
                      <a:pt x="2318" y="1852"/>
                    </a:lnTo>
                    <a:lnTo>
                      <a:pt x="2268" y="1895"/>
                    </a:lnTo>
                    <a:lnTo>
                      <a:pt x="2221" y="1942"/>
                    </a:lnTo>
                    <a:lnTo>
                      <a:pt x="2179" y="1992"/>
                    </a:lnTo>
                    <a:lnTo>
                      <a:pt x="2141" y="2047"/>
                    </a:lnTo>
                    <a:lnTo>
                      <a:pt x="2109" y="2105"/>
                    </a:lnTo>
                    <a:lnTo>
                      <a:pt x="2082" y="2167"/>
                    </a:lnTo>
                    <a:lnTo>
                      <a:pt x="2060" y="2230"/>
                    </a:lnTo>
                    <a:lnTo>
                      <a:pt x="2044" y="2296"/>
                    </a:lnTo>
                    <a:lnTo>
                      <a:pt x="2035" y="2365"/>
                    </a:lnTo>
                    <a:lnTo>
                      <a:pt x="2031" y="2436"/>
                    </a:lnTo>
                    <a:lnTo>
                      <a:pt x="2035" y="2506"/>
                    </a:lnTo>
                    <a:lnTo>
                      <a:pt x="2044" y="2575"/>
                    </a:lnTo>
                    <a:lnTo>
                      <a:pt x="2060" y="2641"/>
                    </a:lnTo>
                    <a:lnTo>
                      <a:pt x="2082" y="2706"/>
                    </a:lnTo>
                    <a:lnTo>
                      <a:pt x="2109" y="2767"/>
                    </a:lnTo>
                    <a:lnTo>
                      <a:pt x="2141" y="2825"/>
                    </a:lnTo>
                    <a:lnTo>
                      <a:pt x="2179" y="2880"/>
                    </a:lnTo>
                    <a:lnTo>
                      <a:pt x="2221" y="2930"/>
                    </a:lnTo>
                    <a:lnTo>
                      <a:pt x="2268" y="2977"/>
                    </a:lnTo>
                    <a:lnTo>
                      <a:pt x="2318" y="3020"/>
                    </a:lnTo>
                    <a:lnTo>
                      <a:pt x="2372" y="3058"/>
                    </a:lnTo>
                    <a:lnTo>
                      <a:pt x="2429" y="3091"/>
                    </a:lnTo>
                    <a:lnTo>
                      <a:pt x="2490" y="3118"/>
                    </a:lnTo>
                    <a:lnTo>
                      <a:pt x="2553" y="3140"/>
                    </a:lnTo>
                    <a:lnTo>
                      <a:pt x="2619" y="3156"/>
                    </a:lnTo>
                    <a:lnTo>
                      <a:pt x="2686" y="3166"/>
                    </a:lnTo>
                    <a:lnTo>
                      <a:pt x="2756" y="3169"/>
                    </a:lnTo>
                    <a:lnTo>
                      <a:pt x="2826" y="3166"/>
                    </a:lnTo>
                    <a:lnTo>
                      <a:pt x="2894" y="3156"/>
                    </a:lnTo>
                    <a:lnTo>
                      <a:pt x="2960" y="3140"/>
                    </a:lnTo>
                    <a:lnTo>
                      <a:pt x="3023" y="3118"/>
                    </a:lnTo>
                    <a:lnTo>
                      <a:pt x="3084" y="3091"/>
                    </a:lnTo>
                    <a:lnTo>
                      <a:pt x="3141" y="3058"/>
                    </a:lnTo>
                    <a:lnTo>
                      <a:pt x="3195" y="3020"/>
                    </a:lnTo>
                    <a:lnTo>
                      <a:pt x="3246" y="2977"/>
                    </a:lnTo>
                    <a:lnTo>
                      <a:pt x="3292" y="2930"/>
                    </a:lnTo>
                    <a:lnTo>
                      <a:pt x="3335" y="2880"/>
                    </a:lnTo>
                    <a:lnTo>
                      <a:pt x="3371" y="2825"/>
                    </a:lnTo>
                    <a:lnTo>
                      <a:pt x="3404" y="2767"/>
                    </a:lnTo>
                    <a:lnTo>
                      <a:pt x="3432" y="2706"/>
                    </a:lnTo>
                    <a:lnTo>
                      <a:pt x="3453" y="2641"/>
                    </a:lnTo>
                    <a:lnTo>
                      <a:pt x="3469" y="2575"/>
                    </a:lnTo>
                    <a:lnTo>
                      <a:pt x="3479" y="2506"/>
                    </a:lnTo>
                    <a:lnTo>
                      <a:pt x="3482" y="2436"/>
                    </a:lnTo>
                    <a:lnTo>
                      <a:pt x="3479" y="2365"/>
                    </a:lnTo>
                    <a:lnTo>
                      <a:pt x="3469" y="2296"/>
                    </a:lnTo>
                    <a:lnTo>
                      <a:pt x="3453" y="2230"/>
                    </a:lnTo>
                    <a:lnTo>
                      <a:pt x="3432" y="2167"/>
                    </a:lnTo>
                    <a:lnTo>
                      <a:pt x="3404" y="2105"/>
                    </a:lnTo>
                    <a:lnTo>
                      <a:pt x="3371" y="2047"/>
                    </a:lnTo>
                    <a:lnTo>
                      <a:pt x="3335" y="1992"/>
                    </a:lnTo>
                    <a:lnTo>
                      <a:pt x="3292" y="1942"/>
                    </a:lnTo>
                    <a:lnTo>
                      <a:pt x="3246" y="1895"/>
                    </a:lnTo>
                    <a:lnTo>
                      <a:pt x="3195" y="1852"/>
                    </a:lnTo>
                    <a:lnTo>
                      <a:pt x="3141" y="1814"/>
                    </a:lnTo>
                    <a:lnTo>
                      <a:pt x="3084" y="1781"/>
                    </a:lnTo>
                    <a:lnTo>
                      <a:pt x="3023" y="1754"/>
                    </a:lnTo>
                    <a:lnTo>
                      <a:pt x="2960" y="1731"/>
                    </a:lnTo>
                    <a:lnTo>
                      <a:pt x="2894" y="1716"/>
                    </a:lnTo>
                    <a:lnTo>
                      <a:pt x="2826" y="1706"/>
                    </a:lnTo>
                    <a:lnTo>
                      <a:pt x="2756" y="1703"/>
                    </a:lnTo>
                    <a:close/>
                    <a:moveTo>
                      <a:pt x="783" y="1703"/>
                    </a:moveTo>
                    <a:lnTo>
                      <a:pt x="713" y="1706"/>
                    </a:lnTo>
                    <a:lnTo>
                      <a:pt x="645" y="1716"/>
                    </a:lnTo>
                    <a:lnTo>
                      <a:pt x="580" y="1731"/>
                    </a:lnTo>
                    <a:lnTo>
                      <a:pt x="517" y="1754"/>
                    </a:lnTo>
                    <a:lnTo>
                      <a:pt x="456" y="1781"/>
                    </a:lnTo>
                    <a:lnTo>
                      <a:pt x="399" y="1814"/>
                    </a:lnTo>
                    <a:lnTo>
                      <a:pt x="345" y="1852"/>
                    </a:lnTo>
                    <a:lnTo>
                      <a:pt x="295" y="1895"/>
                    </a:lnTo>
                    <a:lnTo>
                      <a:pt x="248" y="1942"/>
                    </a:lnTo>
                    <a:lnTo>
                      <a:pt x="206" y="1992"/>
                    </a:lnTo>
                    <a:lnTo>
                      <a:pt x="168" y="2047"/>
                    </a:lnTo>
                    <a:lnTo>
                      <a:pt x="136" y="2105"/>
                    </a:lnTo>
                    <a:lnTo>
                      <a:pt x="109" y="2167"/>
                    </a:lnTo>
                    <a:lnTo>
                      <a:pt x="87" y="2230"/>
                    </a:lnTo>
                    <a:lnTo>
                      <a:pt x="71" y="2296"/>
                    </a:lnTo>
                    <a:lnTo>
                      <a:pt x="61" y="2365"/>
                    </a:lnTo>
                    <a:lnTo>
                      <a:pt x="58" y="2436"/>
                    </a:lnTo>
                    <a:lnTo>
                      <a:pt x="61" y="2506"/>
                    </a:lnTo>
                    <a:lnTo>
                      <a:pt x="71" y="2575"/>
                    </a:lnTo>
                    <a:lnTo>
                      <a:pt x="87" y="2641"/>
                    </a:lnTo>
                    <a:lnTo>
                      <a:pt x="109" y="2706"/>
                    </a:lnTo>
                    <a:lnTo>
                      <a:pt x="136" y="2767"/>
                    </a:lnTo>
                    <a:lnTo>
                      <a:pt x="168" y="2825"/>
                    </a:lnTo>
                    <a:lnTo>
                      <a:pt x="206" y="2880"/>
                    </a:lnTo>
                    <a:lnTo>
                      <a:pt x="248" y="2930"/>
                    </a:lnTo>
                    <a:lnTo>
                      <a:pt x="295" y="2977"/>
                    </a:lnTo>
                    <a:lnTo>
                      <a:pt x="345" y="3020"/>
                    </a:lnTo>
                    <a:lnTo>
                      <a:pt x="399" y="3058"/>
                    </a:lnTo>
                    <a:lnTo>
                      <a:pt x="456" y="3091"/>
                    </a:lnTo>
                    <a:lnTo>
                      <a:pt x="517" y="3118"/>
                    </a:lnTo>
                    <a:lnTo>
                      <a:pt x="580" y="3140"/>
                    </a:lnTo>
                    <a:lnTo>
                      <a:pt x="645" y="3156"/>
                    </a:lnTo>
                    <a:lnTo>
                      <a:pt x="713" y="3166"/>
                    </a:lnTo>
                    <a:lnTo>
                      <a:pt x="783" y="3169"/>
                    </a:lnTo>
                    <a:lnTo>
                      <a:pt x="853" y="3166"/>
                    </a:lnTo>
                    <a:lnTo>
                      <a:pt x="921" y="3156"/>
                    </a:lnTo>
                    <a:lnTo>
                      <a:pt x="987" y="3140"/>
                    </a:lnTo>
                    <a:lnTo>
                      <a:pt x="1050" y="3118"/>
                    </a:lnTo>
                    <a:lnTo>
                      <a:pt x="1110" y="3091"/>
                    </a:lnTo>
                    <a:lnTo>
                      <a:pt x="1168" y="3058"/>
                    </a:lnTo>
                    <a:lnTo>
                      <a:pt x="1222" y="3020"/>
                    </a:lnTo>
                    <a:lnTo>
                      <a:pt x="1273" y="2977"/>
                    </a:lnTo>
                    <a:lnTo>
                      <a:pt x="1318" y="2930"/>
                    </a:lnTo>
                    <a:lnTo>
                      <a:pt x="1360" y="2880"/>
                    </a:lnTo>
                    <a:lnTo>
                      <a:pt x="1398" y="2825"/>
                    </a:lnTo>
                    <a:lnTo>
                      <a:pt x="1430" y="2767"/>
                    </a:lnTo>
                    <a:lnTo>
                      <a:pt x="1459" y="2706"/>
                    </a:lnTo>
                    <a:lnTo>
                      <a:pt x="1480" y="2641"/>
                    </a:lnTo>
                    <a:lnTo>
                      <a:pt x="1495" y="2575"/>
                    </a:lnTo>
                    <a:lnTo>
                      <a:pt x="1506" y="2506"/>
                    </a:lnTo>
                    <a:lnTo>
                      <a:pt x="1509" y="2436"/>
                    </a:lnTo>
                    <a:lnTo>
                      <a:pt x="1506" y="2365"/>
                    </a:lnTo>
                    <a:lnTo>
                      <a:pt x="1495" y="2296"/>
                    </a:lnTo>
                    <a:lnTo>
                      <a:pt x="1480" y="2230"/>
                    </a:lnTo>
                    <a:lnTo>
                      <a:pt x="1459" y="2167"/>
                    </a:lnTo>
                    <a:lnTo>
                      <a:pt x="1430" y="2105"/>
                    </a:lnTo>
                    <a:lnTo>
                      <a:pt x="1398" y="2047"/>
                    </a:lnTo>
                    <a:lnTo>
                      <a:pt x="1360" y="1992"/>
                    </a:lnTo>
                    <a:lnTo>
                      <a:pt x="1318" y="1942"/>
                    </a:lnTo>
                    <a:lnTo>
                      <a:pt x="1273" y="1895"/>
                    </a:lnTo>
                    <a:lnTo>
                      <a:pt x="1222" y="1852"/>
                    </a:lnTo>
                    <a:lnTo>
                      <a:pt x="1168" y="1814"/>
                    </a:lnTo>
                    <a:lnTo>
                      <a:pt x="1110" y="1781"/>
                    </a:lnTo>
                    <a:lnTo>
                      <a:pt x="1050" y="1754"/>
                    </a:lnTo>
                    <a:lnTo>
                      <a:pt x="987" y="1731"/>
                    </a:lnTo>
                    <a:lnTo>
                      <a:pt x="921" y="1716"/>
                    </a:lnTo>
                    <a:lnTo>
                      <a:pt x="853" y="1706"/>
                    </a:lnTo>
                    <a:lnTo>
                      <a:pt x="783" y="1703"/>
                    </a:lnTo>
                    <a:close/>
                    <a:moveTo>
                      <a:pt x="1250" y="1384"/>
                    </a:moveTo>
                    <a:lnTo>
                      <a:pt x="1213" y="1430"/>
                    </a:lnTo>
                    <a:lnTo>
                      <a:pt x="1179" y="1480"/>
                    </a:lnTo>
                    <a:lnTo>
                      <a:pt x="1150" y="1533"/>
                    </a:lnTo>
                    <a:lnTo>
                      <a:pt x="1125" y="1588"/>
                    </a:lnTo>
                    <a:lnTo>
                      <a:pt x="1106" y="1647"/>
                    </a:lnTo>
                    <a:lnTo>
                      <a:pt x="1091" y="1707"/>
                    </a:lnTo>
                    <a:lnTo>
                      <a:pt x="1153" y="1738"/>
                    </a:lnTo>
                    <a:lnTo>
                      <a:pt x="1213" y="1774"/>
                    </a:lnTo>
                    <a:lnTo>
                      <a:pt x="1270" y="1815"/>
                    </a:lnTo>
                    <a:lnTo>
                      <a:pt x="1322" y="1861"/>
                    </a:lnTo>
                    <a:lnTo>
                      <a:pt x="1370" y="1911"/>
                    </a:lnTo>
                    <a:lnTo>
                      <a:pt x="1413" y="1966"/>
                    </a:lnTo>
                    <a:lnTo>
                      <a:pt x="1452" y="2024"/>
                    </a:lnTo>
                    <a:lnTo>
                      <a:pt x="1487" y="2086"/>
                    </a:lnTo>
                    <a:lnTo>
                      <a:pt x="1515" y="2150"/>
                    </a:lnTo>
                    <a:lnTo>
                      <a:pt x="1537" y="2218"/>
                    </a:lnTo>
                    <a:lnTo>
                      <a:pt x="1553" y="2289"/>
                    </a:lnTo>
                    <a:lnTo>
                      <a:pt x="1563" y="2361"/>
                    </a:lnTo>
                    <a:lnTo>
                      <a:pt x="1566" y="2436"/>
                    </a:lnTo>
                    <a:lnTo>
                      <a:pt x="1565" y="2478"/>
                    </a:lnTo>
                    <a:lnTo>
                      <a:pt x="1562" y="2519"/>
                    </a:lnTo>
                    <a:lnTo>
                      <a:pt x="1613" y="2533"/>
                    </a:lnTo>
                    <a:lnTo>
                      <a:pt x="1663" y="2544"/>
                    </a:lnTo>
                    <a:lnTo>
                      <a:pt x="1716" y="2551"/>
                    </a:lnTo>
                    <a:lnTo>
                      <a:pt x="1770" y="2553"/>
                    </a:lnTo>
                    <a:lnTo>
                      <a:pt x="1824" y="2551"/>
                    </a:lnTo>
                    <a:lnTo>
                      <a:pt x="1876" y="2544"/>
                    </a:lnTo>
                    <a:lnTo>
                      <a:pt x="1928" y="2533"/>
                    </a:lnTo>
                    <a:lnTo>
                      <a:pt x="1977" y="2519"/>
                    </a:lnTo>
                    <a:lnTo>
                      <a:pt x="1974" y="2478"/>
                    </a:lnTo>
                    <a:lnTo>
                      <a:pt x="1973" y="2436"/>
                    </a:lnTo>
                    <a:lnTo>
                      <a:pt x="1976" y="2361"/>
                    </a:lnTo>
                    <a:lnTo>
                      <a:pt x="1987" y="2289"/>
                    </a:lnTo>
                    <a:lnTo>
                      <a:pt x="2003" y="2218"/>
                    </a:lnTo>
                    <a:lnTo>
                      <a:pt x="2026" y="2150"/>
                    </a:lnTo>
                    <a:lnTo>
                      <a:pt x="2054" y="2086"/>
                    </a:lnTo>
                    <a:lnTo>
                      <a:pt x="2087" y="2024"/>
                    </a:lnTo>
                    <a:lnTo>
                      <a:pt x="2126" y="1966"/>
                    </a:lnTo>
                    <a:lnTo>
                      <a:pt x="2171" y="1911"/>
                    </a:lnTo>
                    <a:lnTo>
                      <a:pt x="2218" y="1861"/>
                    </a:lnTo>
                    <a:lnTo>
                      <a:pt x="2271" y="1815"/>
                    </a:lnTo>
                    <a:lnTo>
                      <a:pt x="2327" y="1774"/>
                    </a:lnTo>
                    <a:lnTo>
                      <a:pt x="2386" y="1738"/>
                    </a:lnTo>
                    <a:lnTo>
                      <a:pt x="2450" y="1707"/>
                    </a:lnTo>
                    <a:lnTo>
                      <a:pt x="2435" y="1647"/>
                    </a:lnTo>
                    <a:lnTo>
                      <a:pt x="2414" y="1588"/>
                    </a:lnTo>
                    <a:lnTo>
                      <a:pt x="2390" y="1533"/>
                    </a:lnTo>
                    <a:lnTo>
                      <a:pt x="2360" y="1480"/>
                    </a:lnTo>
                    <a:lnTo>
                      <a:pt x="2327" y="1430"/>
                    </a:lnTo>
                    <a:lnTo>
                      <a:pt x="2289" y="1384"/>
                    </a:lnTo>
                    <a:lnTo>
                      <a:pt x="2242" y="1424"/>
                    </a:lnTo>
                    <a:lnTo>
                      <a:pt x="2191" y="1460"/>
                    </a:lnTo>
                    <a:lnTo>
                      <a:pt x="2138" y="1491"/>
                    </a:lnTo>
                    <a:lnTo>
                      <a:pt x="2082" y="1518"/>
                    </a:lnTo>
                    <a:lnTo>
                      <a:pt x="2023" y="1542"/>
                    </a:lnTo>
                    <a:lnTo>
                      <a:pt x="1962" y="1561"/>
                    </a:lnTo>
                    <a:lnTo>
                      <a:pt x="1900" y="1574"/>
                    </a:lnTo>
                    <a:lnTo>
                      <a:pt x="1836" y="1582"/>
                    </a:lnTo>
                    <a:lnTo>
                      <a:pt x="1770" y="1585"/>
                    </a:lnTo>
                    <a:lnTo>
                      <a:pt x="1704" y="1582"/>
                    </a:lnTo>
                    <a:lnTo>
                      <a:pt x="1640" y="1574"/>
                    </a:lnTo>
                    <a:lnTo>
                      <a:pt x="1577" y="1561"/>
                    </a:lnTo>
                    <a:lnTo>
                      <a:pt x="1517" y="1542"/>
                    </a:lnTo>
                    <a:lnTo>
                      <a:pt x="1459" y="1518"/>
                    </a:lnTo>
                    <a:lnTo>
                      <a:pt x="1402" y="1491"/>
                    </a:lnTo>
                    <a:lnTo>
                      <a:pt x="1348" y="1460"/>
                    </a:lnTo>
                    <a:lnTo>
                      <a:pt x="1298" y="1424"/>
                    </a:lnTo>
                    <a:lnTo>
                      <a:pt x="1250" y="1384"/>
                    </a:lnTo>
                    <a:close/>
                    <a:moveTo>
                      <a:pt x="1770" y="58"/>
                    </a:moveTo>
                    <a:lnTo>
                      <a:pt x="1700" y="62"/>
                    </a:lnTo>
                    <a:lnTo>
                      <a:pt x="1632" y="72"/>
                    </a:lnTo>
                    <a:lnTo>
                      <a:pt x="1566" y="88"/>
                    </a:lnTo>
                    <a:lnTo>
                      <a:pt x="1503" y="110"/>
                    </a:lnTo>
                    <a:lnTo>
                      <a:pt x="1442" y="138"/>
                    </a:lnTo>
                    <a:lnTo>
                      <a:pt x="1385" y="171"/>
                    </a:lnTo>
                    <a:lnTo>
                      <a:pt x="1331" y="208"/>
                    </a:lnTo>
                    <a:lnTo>
                      <a:pt x="1282" y="251"/>
                    </a:lnTo>
                    <a:lnTo>
                      <a:pt x="1235" y="297"/>
                    </a:lnTo>
                    <a:lnTo>
                      <a:pt x="1193" y="349"/>
                    </a:lnTo>
                    <a:lnTo>
                      <a:pt x="1155" y="403"/>
                    </a:lnTo>
                    <a:lnTo>
                      <a:pt x="1123" y="461"/>
                    </a:lnTo>
                    <a:lnTo>
                      <a:pt x="1096" y="522"/>
                    </a:lnTo>
                    <a:lnTo>
                      <a:pt x="1074" y="587"/>
                    </a:lnTo>
                    <a:lnTo>
                      <a:pt x="1058" y="653"/>
                    </a:lnTo>
                    <a:lnTo>
                      <a:pt x="1049" y="722"/>
                    </a:lnTo>
                    <a:lnTo>
                      <a:pt x="1045" y="793"/>
                    </a:lnTo>
                    <a:lnTo>
                      <a:pt x="1049" y="863"/>
                    </a:lnTo>
                    <a:lnTo>
                      <a:pt x="1058" y="931"/>
                    </a:lnTo>
                    <a:lnTo>
                      <a:pt x="1074" y="998"/>
                    </a:lnTo>
                    <a:lnTo>
                      <a:pt x="1096" y="1062"/>
                    </a:lnTo>
                    <a:lnTo>
                      <a:pt x="1123" y="1123"/>
                    </a:lnTo>
                    <a:lnTo>
                      <a:pt x="1155" y="1181"/>
                    </a:lnTo>
                    <a:lnTo>
                      <a:pt x="1193" y="1236"/>
                    </a:lnTo>
                    <a:lnTo>
                      <a:pt x="1235" y="1287"/>
                    </a:lnTo>
                    <a:lnTo>
                      <a:pt x="1282" y="1334"/>
                    </a:lnTo>
                    <a:lnTo>
                      <a:pt x="1331" y="1377"/>
                    </a:lnTo>
                    <a:lnTo>
                      <a:pt x="1385" y="1415"/>
                    </a:lnTo>
                    <a:lnTo>
                      <a:pt x="1442" y="1448"/>
                    </a:lnTo>
                    <a:lnTo>
                      <a:pt x="1503" y="1475"/>
                    </a:lnTo>
                    <a:lnTo>
                      <a:pt x="1566" y="1497"/>
                    </a:lnTo>
                    <a:lnTo>
                      <a:pt x="1632" y="1513"/>
                    </a:lnTo>
                    <a:lnTo>
                      <a:pt x="1700" y="1523"/>
                    </a:lnTo>
                    <a:lnTo>
                      <a:pt x="1770" y="1526"/>
                    </a:lnTo>
                    <a:lnTo>
                      <a:pt x="1839" y="1523"/>
                    </a:lnTo>
                    <a:lnTo>
                      <a:pt x="1907" y="1513"/>
                    </a:lnTo>
                    <a:lnTo>
                      <a:pt x="1973" y="1497"/>
                    </a:lnTo>
                    <a:lnTo>
                      <a:pt x="2037" y="1475"/>
                    </a:lnTo>
                    <a:lnTo>
                      <a:pt x="2097" y="1448"/>
                    </a:lnTo>
                    <a:lnTo>
                      <a:pt x="2154" y="1415"/>
                    </a:lnTo>
                    <a:lnTo>
                      <a:pt x="2208" y="1377"/>
                    </a:lnTo>
                    <a:lnTo>
                      <a:pt x="2259" y="1334"/>
                    </a:lnTo>
                    <a:lnTo>
                      <a:pt x="2305" y="1287"/>
                    </a:lnTo>
                    <a:lnTo>
                      <a:pt x="2347" y="1236"/>
                    </a:lnTo>
                    <a:lnTo>
                      <a:pt x="2385" y="1181"/>
                    </a:lnTo>
                    <a:lnTo>
                      <a:pt x="2418" y="1123"/>
                    </a:lnTo>
                    <a:lnTo>
                      <a:pt x="2445" y="1062"/>
                    </a:lnTo>
                    <a:lnTo>
                      <a:pt x="2466" y="998"/>
                    </a:lnTo>
                    <a:lnTo>
                      <a:pt x="2482" y="931"/>
                    </a:lnTo>
                    <a:lnTo>
                      <a:pt x="2492" y="863"/>
                    </a:lnTo>
                    <a:lnTo>
                      <a:pt x="2495" y="793"/>
                    </a:lnTo>
                    <a:lnTo>
                      <a:pt x="2492" y="722"/>
                    </a:lnTo>
                    <a:lnTo>
                      <a:pt x="2482" y="653"/>
                    </a:lnTo>
                    <a:lnTo>
                      <a:pt x="2466" y="587"/>
                    </a:lnTo>
                    <a:lnTo>
                      <a:pt x="2445" y="522"/>
                    </a:lnTo>
                    <a:lnTo>
                      <a:pt x="2418" y="461"/>
                    </a:lnTo>
                    <a:lnTo>
                      <a:pt x="2385" y="403"/>
                    </a:lnTo>
                    <a:lnTo>
                      <a:pt x="2347" y="349"/>
                    </a:lnTo>
                    <a:lnTo>
                      <a:pt x="2305" y="297"/>
                    </a:lnTo>
                    <a:lnTo>
                      <a:pt x="2259" y="251"/>
                    </a:lnTo>
                    <a:lnTo>
                      <a:pt x="2208" y="208"/>
                    </a:lnTo>
                    <a:lnTo>
                      <a:pt x="2154" y="171"/>
                    </a:lnTo>
                    <a:lnTo>
                      <a:pt x="2097" y="138"/>
                    </a:lnTo>
                    <a:lnTo>
                      <a:pt x="2037" y="110"/>
                    </a:lnTo>
                    <a:lnTo>
                      <a:pt x="1973" y="88"/>
                    </a:lnTo>
                    <a:lnTo>
                      <a:pt x="1907" y="72"/>
                    </a:lnTo>
                    <a:lnTo>
                      <a:pt x="1839" y="62"/>
                    </a:lnTo>
                    <a:lnTo>
                      <a:pt x="1770" y="58"/>
                    </a:lnTo>
                    <a:close/>
                    <a:moveTo>
                      <a:pt x="1770" y="0"/>
                    </a:moveTo>
                    <a:lnTo>
                      <a:pt x="1770" y="0"/>
                    </a:lnTo>
                    <a:lnTo>
                      <a:pt x="1841" y="3"/>
                    </a:lnTo>
                    <a:lnTo>
                      <a:pt x="1911" y="13"/>
                    </a:lnTo>
                    <a:lnTo>
                      <a:pt x="1978" y="28"/>
                    </a:lnTo>
                    <a:lnTo>
                      <a:pt x="2043" y="50"/>
                    </a:lnTo>
                    <a:lnTo>
                      <a:pt x="2106" y="76"/>
                    </a:lnTo>
                    <a:lnTo>
                      <a:pt x="2165" y="109"/>
                    </a:lnTo>
                    <a:lnTo>
                      <a:pt x="2221" y="145"/>
                    </a:lnTo>
                    <a:lnTo>
                      <a:pt x="2275" y="186"/>
                    </a:lnTo>
                    <a:lnTo>
                      <a:pt x="2324" y="232"/>
                    </a:lnTo>
                    <a:lnTo>
                      <a:pt x="2369" y="282"/>
                    </a:lnTo>
                    <a:lnTo>
                      <a:pt x="2410" y="336"/>
                    </a:lnTo>
                    <a:lnTo>
                      <a:pt x="2447" y="392"/>
                    </a:lnTo>
                    <a:lnTo>
                      <a:pt x="2478" y="453"/>
                    </a:lnTo>
                    <a:lnTo>
                      <a:pt x="2505" y="517"/>
                    </a:lnTo>
                    <a:lnTo>
                      <a:pt x="2525" y="582"/>
                    </a:lnTo>
                    <a:lnTo>
                      <a:pt x="2542" y="650"/>
                    </a:lnTo>
                    <a:lnTo>
                      <a:pt x="2550" y="721"/>
                    </a:lnTo>
                    <a:lnTo>
                      <a:pt x="2553" y="793"/>
                    </a:lnTo>
                    <a:lnTo>
                      <a:pt x="2550" y="864"/>
                    </a:lnTo>
                    <a:lnTo>
                      <a:pt x="2542" y="934"/>
                    </a:lnTo>
                    <a:lnTo>
                      <a:pt x="2525" y="1001"/>
                    </a:lnTo>
                    <a:lnTo>
                      <a:pt x="2505" y="1067"/>
                    </a:lnTo>
                    <a:lnTo>
                      <a:pt x="2479" y="1130"/>
                    </a:lnTo>
                    <a:lnTo>
                      <a:pt x="2448" y="1190"/>
                    </a:lnTo>
                    <a:lnTo>
                      <a:pt x="2412" y="1247"/>
                    </a:lnTo>
                    <a:lnTo>
                      <a:pt x="2371" y="1299"/>
                    </a:lnTo>
                    <a:lnTo>
                      <a:pt x="2415" y="1353"/>
                    </a:lnTo>
                    <a:lnTo>
                      <a:pt x="2454" y="1410"/>
                    </a:lnTo>
                    <a:lnTo>
                      <a:pt x="2489" y="1470"/>
                    </a:lnTo>
                    <a:lnTo>
                      <a:pt x="2518" y="1534"/>
                    </a:lnTo>
                    <a:lnTo>
                      <a:pt x="2543" y="1600"/>
                    </a:lnTo>
                    <a:lnTo>
                      <a:pt x="2561" y="1670"/>
                    </a:lnTo>
                    <a:lnTo>
                      <a:pt x="2625" y="1656"/>
                    </a:lnTo>
                    <a:lnTo>
                      <a:pt x="2689" y="1647"/>
                    </a:lnTo>
                    <a:lnTo>
                      <a:pt x="2756" y="1644"/>
                    </a:lnTo>
                    <a:lnTo>
                      <a:pt x="2828" y="1647"/>
                    </a:lnTo>
                    <a:lnTo>
                      <a:pt x="2898" y="1656"/>
                    </a:lnTo>
                    <a:lnTo>
                      <a:pt x="2965" y="1672"/>
                    </a:lnTo>
                    <a:lnTo>
                      <a:pt x="3029" y="1693"/>
                    </a:lnTo>
                    <a:lnTo>
                      <a:pt x="3092" y="1720"/>
                    </a:lnTo>
                    <a:lnTo>
                      <a:pt x="3151" y="1752"/>
                    </a:lnTo>
                    <a:lnTo>
                      <a:pt x="3208" y="1789"/>
                    </a:lnTo>
                    <a:lnTo>
                      <a:pt x="3261" y="1830"/>
                    </a:lnTo>
                    <a:lnTo>
                      <a:pt x="3311" y="1876"/>
                    </a:lnTo>
                    <a:lnTo>
                      <a:pt x="3356" y="1925"/>
                    </a:lnTo>
                    <a:lnTo>
                      <a:pt x="3397" y="1979"/>
                    </a:lnTo>
                    <a:lnTo>
                      <a:pt x="3433" y="2037"/>
                    </a:lnTo>
                    <a:lnTo>
                      <a:pt x="3465" y="2097"/>
                    </a:lnTo>
                    <a:lnTo>
                      <a:pt x="3491" y="2160"/>
                    </a:lnTo>
                    <a:lnTo>
                      <a:pt x="3513" y="2225"/>
                    </a:lnTo>
                    <a:lnTo>
                      <a:pt x="3528" y="2293"/>
                    </a:lnTo>
                    <a:lnTo>
                      <a:pt x="3537" y="2364"/>
                    </a:lnTo>
                    <a:lnTo>
                      <a:pt x="3541" y="2436"/>
                    </a:lnTo>
                    <a:lnTo>
                      <a:pt x="3537" y="2508"/>
                    </a:lnTo>
                    <a:lnTo>
                      <a:pt x="3528" y="2578"/>
                    </a:lnTo>
                    <a:lnTo>
                      <a:pt x="3513" y="2647"/>
                    </a:lnTo>
                    <a:lnTo>
                      <a:pt x="3491" y="2712"/>
                    </a:lnTo>
                    <a:lnTo>
                      <a:pt x="3465" y="2775"/>
                    </a:lnTo>
                    <a:lnTo>
                      <a:pt x="3433" y="2835"/>
                    </a:lnTo>
                    <a:lnTo>
                      <a:pt x="3397" y="2892"/>
                    </a:lnTo>
                    <a:lnTo>
                      <a:pt x="3356" y="2946"/>
                    </a:lnTo>
                    <a:lnTo>
                      <a:pt x="3311" y="2996"/>
                    </a:lnTo>
                    <a:lnTo>
                      <a:pt x="3261" y="3042"/>
                    </a:lnTo>
                    <a:lnTo>
                      <a:pt x="3208" y="3083"/>
                    </a:lnTo>
                    <a:lnTo>
                      <a:pt x="3151" y="3120"/>
                    </a:lnTo>
                    <a:lnTo>
                      <a:pt x="3092" y="3152"/>
                    </a:lnTo>
                    <a:lnTo>
                      <a:pt x="3029" y="3179"/>
                    </a:lnTo>
                    <a:lnTo>
                      <a:pt x="2965" y="3200"/>
                    </a:lnTo>
                    <a:lnTo>
                      <a:pt x="2898" y="3215"/>
                    </a:lnTo>
                    <a:lnTo>
                      <a:pt x="2828" y="3225"/>
                    </a:lnTo>
                    <a:lnTo>
                      <a:pt x="2756" y="3228"/>
                    </a:lnTo>
                    <a:lnTo>
                      <a:pt x="2684" y="3225"/>
                    </a:lnTo>
                    <a:lnTo>
                      <a:pt x="2615" y="3215"/>
                    </a:lnTo>
                    <a:lnTo>
                      <a:pt x="2547" y="3200"/>
                    </a:lnTo>
                    <a:lnTo>
                      <a:pt x="2481" y="3178"/>
                    </a:lnTo>
                    <a:lnTo>
                      <a:pt x="2418" y="3151"/>
                    </a:lnTo>
                    <a:lnTo>
                      <a:pt x="2358" y="3118"/>
                    </a:lnTo>
                    <a:lnTo>
                      <a:pt x="2301" y="3080"/>
                    </a:lnTo>
                    <a:lnTo>
                      <a:pt x="2248" y="3038"/>
                    </a:lnTo>
                    <a:lnTo>
                      <a:pt x="2199" y="2991"/>
                    </a:lnTo>
                    <a:lnTo>
                      <a:pt x="2153" y="2940"/>
                    </a:lnTo>
                    <a:lnTo>
                      <a:pt x="2113" y="2886"/>
                    </a:lnTo>
                    <a:lnTo>
                      <a:pt x="2077" y="2828"/>
                    </a:lnTo>
                    <a:lnTo>
                      <a:pt x="2045" y="2767"/>
                    </a:lnTo>
                    <a:lnTo>
                      <a:pt x="2019" y="2702"/>
                    </a:lnTo>
                    <a:lnTo>
                      <a:pt x="1999" y="2636"/>
                    </a:lnTo>
                    <a:lnTo>
                      <a:pt x="1944" y="2650"/>
                    </a:lnTo>
                    <a:lnTo>
                      <a:pt x="1888" y="2661"/>
                    </a:lnTo>
                    <a:lnTo>
                      <a:pt x="1830" y="2668"/>
                    </a:lnTo>
                    <a:lnTo>
                      <a:pt x="1770" y="2671"/>
                    </a:lnTo>
                    <a:lnTo>
                      <a:pt x="1711" y="2668"/>
                    </a:lnTo>
                    <a:lnTo>
                      <a:pt x="1653" y="2661"/>
                    </a:lnTo>
                    <a:lnTo>
                      <a:pt x="1597" y="2650"/>
                    </a:lnTo>
                    <a:lnTo>
                      <a:pt x="1542" y="2636"/>
                    </a:lnTo>
                    <a:lnTo>
                      <a:pt x="1521" y="2702"/>
                    </a:lnTo>
                    <a:lnTo>
                      <a:pt x="1495" y="2767"/>
                    </a:lnTo>
                    <a:lnTo>
                      <a:pt x="1464" y="2828"/>
                    </a:lnTo>
                    <a:lnTo>
                      <a:pt x="1427" y="2886"/>
                    </a:lnTo>
                    <a:lnTo>
                      <a:pt x="1386" y="2940"/>
                    </a:lnTo>
                    <a:lnTo>
                      <a:pt x="1341" y="2991"/>
                    </a:lnTo>
                    <a:lnTo>
                      <a:pt x="1291" y="3038"/>
                    </a:lnTo>
                    <a:lnTo>
                      <a:pt x="1238" y="3080"/>
                    </a:lnTo>
                    <a:lnTo>
                      <a:pt x="1182" y="3118"/>
                    </a:lnTo>
                    <a:lnTo>
                      <a:pt x="1122" y="3151"/>
                    </a:lnTo>
                    <a:lnTo>
                      <a:pt x="1059" y="3178"/>
                    </a:lnTo>
                    <a:lnTo>
                      <a:pt x="994" y="3200"/>
                    </a:lnTo>
                    <a:lnTo>
                      <a:pt x="926" y="3215"/>
                    </a:lnTo>
                    <a:lnTo>
                      <a:pt x="855" y="3225"/>
                    </a:lnTo>
                    <a:lnTo>
                      <a:pt x="783" y="3228"/>
                    </a:lnTo>
                    <a:lnTo>
                      <a:pt x="712" y="3225"/>
                    </a:lnTo>
                    <a:lnTo>
                      <a:pt x="643" y="3215"/>
                    </a:lnTo>
                    <a:lnTo>
                      <a:pt x="575" y="3200"/>
                    </a:lnTo>
                    <a:lnTo>
                      <a:pt x="510" y="3179"/>
                    </a:lnTo>
                    <a:lnTo>
                      <a:pt x="448" y="3152"/>
                    </a:lnTo>
                    <a:lnTo>
                      <a:pt x="388" y="3120"/>
                    </a:lnTo>
                    <a:lnTo>
                      <a:pt x="332" y="3083"/>
                    </a:lnTo>
                    <a:lnTo>
                      <a:pt x="279" y="3042"/>
                    </a:lnTo>
                    <a:lnTo>
                      <a:pt x="230" y="2996"/>
                    </a:lnTo>
                    <a:lnTo>
                      <a:pt x="184" y="2946"/>
                    </a:lnTo>
                    <a:lnTo>
                      <a:pt x="143" y="2892"/>
                    </a:lnTo>
                    <a:lnTo>
                      <a:pt x="107" y="2835"/>
                    </a:lnTo>
                    <a:lnTo>
                      <a:pt x="76" y="2775"/>
                    </a:lnTo>
                    <a:lnTo>
                      <a:pt x="50" y="2712"/>
                    </a:lnTo>
                    <a:lnTo>
                      <a:pt x="28" y="2647"/>
                    </a:lnTo>
                    <a:lnTo>
                      <a:pt x="13" y="2578"/>
                    </a:lnTo>
                    <a:lnTo>
                      <a:pt x="3" y="2508"/>
                    </a:lnTo>
                    <a:lnTo>
                      <a:pt x="0" y="2436"/>
                    </a:lnTo>
                    <a:lnTo>
                      <a:pt x="3" y="2364"/>
                    </a:lnTo>
                    <a:lnTo>
                      <a:pt x="13" y="2293"/>
                    </a:lnTo>
                    <a:lnTo>
                      <a:pt x="28" y="2225"/>
                    </a:lnTo>
                    <a:lnTo>
                      <a:pt x="50" y="2160"/>
                    </a:lnTo>
                    <a:lnTo>
                      <a:pt x="76" y="2097"/>
                    </a:lnTo>
                    <a:lnTo>
                      <a:pt x="107" y="2037"/>
                    </a:lnTo>
                    <a:lnTo>
                      <a:pt x="143" y="1979"/>
                    </a:lnTo>
                    <a:lnTo>
                      <a:pt x="184" y="1925"/>
                    </a:lnTo>
                    <a:lnTo>
                      <a:pt x="230" y="1876"/>
                    </a:lnTo>
                    <a:lnTo>
                      <a:pt x="279" y="1830"/>
                    </a:lnTo>
                    <a:lnTo>
                      <a:pt x="332" y="1789"/>
                    </a:lnTo>
                    <a:lnTo>
                      <a:pt x="388" y="1752"/>
                    </a:lnTo>
                    <a:lnTo>
                      <a:pt x="448" y="1720"/>
                    </a:lnTo>
                    <a:lnTo>
                      <a:pt x="510" y="1693"/>
                    </a:lnTo>
                    <a:lnTo>
                      <a:pt x="575" y="1672"/>
                    </a:lnTo>
                    <a:lnTo>
                      <a:pt x="643" y="1656"/>
                    </a:lnTo>
                    <a:lnTo>
                      <a:pt x="712" y="1647"/>
                    </a:lnTo>
                    <a:lnTo>
                      <a:pt x="783" y="1644"/>
                    </a:lnTo>
                    <a:lnTo>
                      <a:pt x="850" y="1647"/>
                    </a:lnTo>
                    <a:lnTo>
                      <a:pt x="916" y="1656"/>
                    </a:lnTo>
                    <a:lnTo>
                      <a:pt x="980" y="1670"/>
                    </a:lnTo>
                    <a:lnTo>
                      <a:pt x="998" y="1600"/>
                    </a:lnTo>
                    <a:lnTo>
                      <a:pt x="1022" y="1534"/>
                    </a:lnTo>
                    <a:lnTo>
                      <a:pt x="1052" y="1470"/>
                    </a:lnTo>
                    <a:lnTo>
                      <a:pt x="1086" y="1410"/>
                    </a:lnTo>
                    <a:lnTo>
                      <a:pt x="1125" y="1353"/>
                    </a:lnTo>
                    <a:lnTo>
                      <a:pt x="1169" y="1299"/>
                    </a:lnTo>
                    <a:lnTo>
                      <a:pt x="1128" y="1247"/>
                    </a:lnTo>
                    <a:lnTo>
                      <a:pt x="1093" y="1190"/>
                    </a:lnTo>
                    <a:lnTo>
                      <a:pt x="1062" y="1130"/>
                    </a:lnTo>
                    <a:lnTo>
                      <a:pt x="1036" y="1067"/>
                    </a:lnTo>
                    <a:lnTo>
                      <a:pt x="1014" y="1001"/>
                    </a:lnTo>
                    <a:lnTo>
                      <a:pt x="999" y="934"/>
                    </a:lnTo>
                    <a:lnTo>
                      <a:pt x="990" y="864"/>
                    </a:lnTo>
                    <a:lnTo>
                      <a:pt x="987" y="793"/>
                    </a:lnTo>
                    <a:lnTo>
                      <a:pt x="990" y="721"/>
                    </a:lnTo>
                    <a:lnTo>
                      <a:pt x="1000" y="650"/>
                    </a:lnTo>
                    <a:lnTo>
                      <a:pt x="1015" y="582"/>
                    </a:lnTo>
                    <a:lnTo>
                      <a:pt x="1036" y="517"/>
                    </a:lnTo>
                    <a:lnTo>
                      <a:pt x="1063" y="453"/>
                    </a:lnTo>
                    <a:lnTo>
                      <a:pt x="1094" y="392"/>
                    </a:lnTo>
                    <a:lnTo>
                      <a:pt x="1131" y="336"/>
                    </a:lnTo>
                    <a:lnTo>
                      <a:pt x="1172" y="282"/>
                    </a:lnTo>
                    <a:lnTo>
                      <a:pt x="1217" y="232"/>
                    </a:lnTo>
                    <a:lnTo>
                      <a:pt x="1265" y="186"/>
                    </a:lnTo>
                    <a:lnTo>
                      <a:pt x="1318" y="145"/>
                    </a:lnTo>
                    <a:lnTo>
                      <a:pt x="1375" y="109"/>
                    </a:lnTo>
                    <a:lnTo>
                      <a:pt x="1435" y="76"/>
                    </a:lnTo>
                    <a:lnTo>
                      <a:pt x="1497" y="50"/>
                    </a:lnTo>
                    <a:lnTo>
                      <a:pt x="1562" y="28"/>
                    </a:lnTo>
                    <a:lnTo>
                      <a:pt x="1629" y="13"/>
                    </a:lnTo>
                    <a:lnTo>
                      <a:pt x="1699" y="3"/>
                    </a:lnTo>
                    <a:lnTo>
                      <a:pt x="177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36" name="Freeform 51"/>
              <p:cNvSpPr>
                <a:spLocks noEditPoints="1"/>
              </p:cNvSpPr>
              <p:nvPr/>
            </p:nvSpPr>
            <p:spPr bwMode="auto">
              <a:xfrm>
                <a:off x="8145463" y="1485900"/>
                <a:ext cx="190500" cy="206375"/>
              </a:xfrm>
              <a:custGeom>
                <a:avLst/>
                <a:gdLst>
                  <a:gd name="T0" fmla="*/ 458 w 960"/>
                  <a:gd name="T1" fmla="*/ 626 h 1038"/>
                  <a:gd name="T2" fmla="*/ 347 w 960"/>
                  <a:gd name="T3" fmla="*/ 902 h 1038"/>
                  <a:gd name="T4" fmla="*/ 615 w 960"/>
                  <a:gd name="T5" fmla="*/ 902 h 1038"/>
                  <a:gd name="T6" fmla="*/ 503 w 960"/>
                  <a:gd name="T7" fmla="*/ 626 h 1038"/>
                  <a:gd name="T8" fmla="*/ 526 w 960"/>
                  <a:gd name="T9" fmla="*/ 581 h 1038"/>
                  <a:gd name="T10" fmla="*/ 480 w 960"/>
                  <a:gd name="T11" fmla="*/ 587 h 1038"/>
                  <a:gd name="T12" fmla="*/ 414 w 960"/>
                  <a:gd name="T13" fmla="*/ 575 h 1038"/>
                  <a:gd name="T14" fmla="*/ 519 w 960"/>
                  <a:gd name="T15" fmla="*/ 2 h 1038"/>
                  <a:gd name="T16" fmla="*/ 592 w 960"/>
                  <a:gd name="T17" fmla="*/ 25 h 1038"/>
                  <a:gd name="T18" fmla="*/ 654 w 960"/>
                  <a:gd name="T19" fmla="*/ 65 h 1038"/>
                  <a:gd name="T20" fmla="*/ 703 w 960"/>
                  <a:gd name="T21" fmla="*/ 122 h 1038"/>
                  <a:gd name="T22" fmla="*/ 735 w 960"/>
                  <a:gd name="T23" fmla="*/ 191 h 1038"/>
                  <a:gd name="T24" fmla="*/ 746 w 960"/>
                  <a:gd name="T25" fmla="*/ 268 h 1038"/>
                  <a:gd name="T26" fmla="*/ 735 w 960"/>
                  <a:gd name="T27" fmla="*/ 348 h 1038"/>
                  <a:gd name="T28" fmla="*/ 705 w 960"/>
                  <a:gd name="T29" fmla="*/ 425 h 1038"/>
                  <a:gd name="T30" fmla="*/ 658 w 960"/>
                  <a:gd name="T31" fmla="*/ 494 h 1038"/>
                  <a:gd name="T32" fmla="*/ 599 w 960"/>
                  <a:gd name="T33" fmla="*/ 547 h 1038"/>
                  <a:gd name="T34" fmla="*/ 698 w 960"/>
                  <a:gd name="T35" fmla="*/ 585 h 1038"/>
                  <a:gd name="T36" fmla="*/ 786 w 960"/>
                  <a:gd name="T37" fmla="*/ 638 h 1038"/>
                  <a:gd name="T38" fmla="*/ 858 w 960"/>
                  <a:gd name="T39" fmla="*/ 703 h 1038"/>
                  <a:gd name="T40" fmla="*/ 913 w 960"/>
                  <a:gd name="T41" fmla="*/ 774 h 1038"/>
                  <a:gd name="T42" fmla="*/ 948 w 960"/>
                  <a:gd name="T43" fmla="*/ 849 h 1038"/>
                  <a:gd name="T44" fmla="*/ 960 w 960"/>
                  <a:gd name="T45" fmla="*/ 920 h 1038"/>
                  <a:gd name="T46" fmla="*/ 946 w 960"/>
                  <a:gd name="T47" fmla="*/ 951 h 1038"/>
                  <a:gd name="T48" fmla="*/ 908 w 960"/>
                  <a:gd name="T49" fmla="*/ 977 h 1038"/>
                  <a:gd name="T50" fmla="*/ 847 w 960"/>
                  <a:gd name="T51" fmla="*/ 1000 h 1038"/>
                  <a:gd name="T52" fmla="*/ 770 w 960"/>
                  <a:gd name="T53" fmla="*/ 1017 h 1038"/>
                  <a:gd name="T54" fmla="*/ 681 w 960"/>
                  <a:gd name="T55" fmla="*/ 1029 h 1038"/>
                  <a:gd name="T56" fmla="*/ 583 w 960"/>
                  <a:gd name="T57" fmla="*/ 1036 h 1038"/>
                  <a:gd name="T58" fmla="*/ 480 w 960"/>
                  <a:gd name="T59" fmla="*/ 1038 h 1038"/>
                  <a:gd name="T60" fmla="*/ 379 w 960"/>
                  <a:gd name="T61" fmla="*/ 1036 h 1038"/>
                  <a:gd name="T62" fmla="*/ 281 w 960"/>
                  <a:gd name="T63" fmla="*/ 1029 h 1038"/>
                  <a:gd name="T64" fmla="*/ 191 w 960"/>
                  <a:gd name="T65" fmla="*/ 1017 h 1038"/>
                  <a:gd name="T66" fmla="*/ 114 w 960"/>
                  <a:gd name="T67" fmla="*/ 1000 h 1038"/>
                  <a:gd name="T68" fmla="*/ 54 w 960"/>
                  <a:gd name="T69" fmla="*/ 977 h 1038"/>
                  <a:gd name="T70" fmla="*/ 14 w 960"/>
                  <a:gd name="T71" fmla="*/ 951 h 1038"/>
                  <a:gd name="T72" fmla="*/ 0 w 960"/>
                  <a:gd name="T73" fmla="*/ 920 h 1038"/>
                  <a:gd name="T74" fmla="*/ 13 w 960"/>
                  <a:gd name="T75" fmla="*/ 849 h 1038"/>
                  <a:gd name="T76" fmla="*/ 48 w 960"/>
                  <a:gd name="T77" fmla="*/ 774 h 1038"/>
                  <a:gd name="T78" fmla="*/ 104 w 960"/>
                  <a:gd name="T79" fmla="*/ 703 h 1038"/>
                  <a:gd name="T80" fmla="*/ 176 w 960"/>
                  <a:gd name="T81" fmla="*/ 638 h 1038"/>
                  <a:gd name="T82" fmla="*/ 263 w 960"/>
                  <a:gd name="T83" fmla="*/ 585 h 1038"/>
                  <a:gd name="T84" fmla="*/ 363 w 960"/>
                  <a:gd name="T85" fmla="*/ 547 h 1038"/>
                  <a:gd name="T86" fmla="*/ 302 w 960"/>
                  <a:gd name="T87" fmla="*/ 494 h 1038"/>
                  <a:gd name="T88" fmla="*/ 256 w 960"/>
                  <a:gd name="T89" fmla="*/ 425 h 1038"/>
                  <a:gd name="T90" fmla="*/ 227 w 960"/>
                  <a:gd name="T91" fmla="*/ 348 h 1038"/>
                  <a:gd name="T92" fmla="*/ 216 w 960"/>
                  <a:gd name="T93" fmla="*/ 268 h 1038"/>
                  <a:gd name="T94" fmla="*/ 227 w 960"/>
                  <a:gd name="T95" fmla="*/ 191 h 1038"/>
                  <a:gd name="T96" fmla="*/ 258 w 960"/>
                  <a:gd name="T97" fmla="*/ 122 h 1038"/>
                  <a:gd name="T98" fmla="*/ 307 w 960"/>
                  <a:gd name="T99" fmla="*/ 65 h 1038"/>
                  <a:gd name="T100" fmla="*/ 369 w 960"/>
                  <a:gd name="T101" fmla="*/ 25 h 1038"/>
                  <a:gd name="T102" fmla="*/ 441 w 960"/>
                  <a:gd name="T103" fmla="*/ 2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1038">
                    <a:moveTo>
                      <a:pt x="414" y="575"/>
                    </a:moveTo>
                    <a:lnTo>
                      <a:pt x="458" y="626"/>
                    </a:lnTo>
                    <a:lnTo>
                      <a:pt x="459" y="626"/>
                    </a:lnTo>
                    <a:lnTo>
                      <a:pt x="347" y="902"/>
                    </a:lnTo>
                    <a:lnTo>
                      <a:pt x="480" y="1038"/>
                    </a:lnTo>
                    <a:lnTo>
                      <a:pt x="615" y="902"/>
                    </a:lnTo>
                    <a:lnTo>
                      <a:pt x="502" y="626"/>
                    </a:lnTo>
                    <a:lnTo>
                      <a:pt x="503" y="626"/>
                    </a:lnTo>
                    <a:lnTo>
                      <a:pt x="547" y="575"/>
                    </a:lnTo>
                    <a:lnTo>
                      <a:pt x="526" y="581"/>
                    </a:lnTo>
                    <a:lnTo>
                      <a:pt x="503" y="586"/>
                    </a:lnTo>
                    <a:lnTo>
                      <a:pt x="480" y="587"/>
                    </a:lnTo>
                    <a:lnTo>
                      <a:pt x="447" y="583"/>
                    </a:lnTo>
                    <a:lnTo>
                      <a:pt x="414" y="575"/>
                    </a:lnTo>
                    <a:close/>
                    <a:moveTo>
                      <a:pt x="480" y="0"/>
                    </a:moveTo>
                    <a:lnTo>
                      <a:pt x="519" y="2"/>
                    </a:lnTo>
                    <a:lnTo>
                      <a:pt x="557" y="11"/>
                    </a:lnTo>
                    <a:lnTo>
                      <a:pt x="592" y="25"/>
                    </a:lnTo>
                    <a:lnTo>
                      <a:pt x="625" y="42"/>
                    </a:lnTo>
                    <a:lnTo>
                      <a:pt x="654" y="65"/>
                    </a:lnTo>
                    <a:lnTo>
                      <a:pt x="681" y="91"/>
                    </a:lnTo>
                    <a:lnTo>
                      <a:pt x="703" y="122"/>
                    </a:lnTo>
                    <a:lnTo>
                      <a:pt x="721" y="155"/>
                    </a:lnTo>
                    <a:lnTo>
                      <a:pt x="735" y="191"/>
                    </a:lnTo>
                    <a:lnTo>
                      <a:pt x="742" y="228"/>
                    </a:lnTo>
                    <a:lnTo>
                      <a:pt x="746" y="268"/>
                    </a:lnTo>
                    <a:lnTo>
                      <a:pt x="742" y="307"/>
                    </a:lnTo>
                    <a:lnTo>
                      <a:pt x="735" y="348"/>
                    </a:lnTo>
                    <a:lnTo>
                      <a:pt x="722" y="387"/>
                    </a:lnTo>
                    <a:lnTo>
                      <a:pt x="705" y="425"/>
                    </a:lnTo>
                    <a:lnTo>
                      <a:pt x="684" y="461"/>
                    </a:lnTo>
                    <a:lnTo>
                      <a:pt x="658" y="494"/>
                    </a:lnTo>
                    <a:lnTo>
                      <a:pt x="630" y="523"/>
                    </a:lnTo>
                    <a:lnTo>
                      <a:pt x="599" y="547"/>
                    </a:lnTo>
                    <a:lnTo>
                      <a:pt x="650" y="564"/>
                    </a:lnTo>
                    <a:lnTo>
                      <a:pt x="698" y="585"/>
                    </a:lnTo>
                    <a:lnTo>
                      <a:pt x="744" y="610"/>
                    </a:lnTo>
                    <a:lnTo>
                      <a:pt x="786"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8"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30" y="1038"/>
                    </a:lnTo>
                    <a:lnTo>
                      <a:pt x="379" y="1036"/>
                    </a:lnTo>
                    <a:lnTo>
                      <a:pt x="328" y="1033"/>
                    </a:lnTo>
                    <a:lnTo>
                      <a:pt x="281" y="1029"/>
                    </a:lnTo>
                    <a:lnTo>
                      <a:pt x="234" y="1023"/>
                    </a:lnTo>
                    <a:lnTo>
                      <a:pt x="191" y="1017"/>
                    </a:lnTo>
                    <a:lnTo>
                      <a:pt x="150" y="1009"/>
                    </a:lnTo>
                    <a:lnTo>
                      <a:pt x="114" y="1000"/>
                    </a:lnTo>
                    <a:lnTo>
                      <a:pt x="81" y="989"/>
                    </a:lnTo>
                    <a:lnTo>
                      <a:pt x="54" y="977"/>
                    </a:lnTo>
                    <a:lnTo>
                      <a:pt x="32" y="965"/>
                    </a:lnTo>
                    <a:lnTo>
                      <a:pt x="14" y="951"/>
                    </a:lnTo>
                    <a:lnTo>
                      <a:pt x="5" y="936"/>
                    </a:lnTo>
                    <a:lnTo>
                      <a:pt x="0" y="920"/>
                    </a:lnTo>
                    <a:lnTo>
                      <a:pt x="3" y="885"/>
                    </a:lnTo>
                    <a:lnTo>
                      <a:pt x="13" y="849"/>
                    </a:lnTo>
                    <a:lnTo>
                      <a:pt x="28" y="812"/>
                    </a:lnTo>
                    <a:lnTo>
                      <a:pt x="48" y="774"/>
                    </a:lnTo>
                    <a:lnTo>
                      <a:pt x="74" y="738"/>
                    </a:lnTo>
                    <a:lnTo>
                      <a:pt x="104" y="703"/>
                    </a:lnTo>
                    <a:lnTo>
                      <a:pt x="138" y="670"/>
                    </a:lnTo>
                    <a:lnTo>
                      <a:pt x="176" y="638"/>
                    </a:lnTo>
                    <a:lnTo>
                      <a:pt x="218" y="610"/>
                    </a:lnTo>
                    <a:lnTo>
                      <a:pt x="263" y="585"/>
                    </a:lnTo>
                    <a:lnTo>
                      <a:pt x="312" y="564"/>
                    </a:lnTo>
                    <a:lnTo>
                      <a:pt x="363" y="547"/>
                    </a:lnTo>
                    <a:lnTo>
                      <a:pt x="331" y="523"/>
                    </a:lnTo>
                    <a:lnTo>
                      <a:pt x="302" y="494"/>
                    </a:lnTo>
                    <a:lnTo>
                      <a:pt x="277" y="461"/>
                    </a:lnTo>
                    <a:lnTo>
                      <a:pt x="256" y="425"/>
                    </a:lnTo>
                    <a:lnTo>
                      <a:pt x="239" y="387"/>
                    </a:lnTo>
                    <a:lnTo>
                      <a:pt x="227" y="348"/>
                    </a:lnTo>
                    <a:lnTo>
                      <a:pt x="218" y="307"/>
                    </a:lnTo>
                    <a:lnTo>
                      <a:pt x="216" y="268"/>
                    </a:lnTo>
                    <a:lnTo>
                      <a:pt x="218" y="228"/>
                    </a:lnTo>
                    <a:lnTo>
                      <a:pt x="227" y="191"/>
                    </a:lnTo>
                    <a:lnTo>
                      <a:pt x="241"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grpSp>
        <p:sp>
          <p:nvSpPr>
            <p:cNvPr id="37" name="Rounded Rectangle 10"/>
            <p:cNvSpPr/>
            <p:nvPr/>
          </p:nvSpPr>
          <p:spPr>
            <a:xfrm>
              <a:off x="3063588" y="4350249"/>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52</a:t>
              </a:r>
              <a:r>
                <a:rPr kumimoji="0" lang="en-US" alt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.5</a:t>
              </a:r>
              <a:r>
                <a:rPr kumimoji="0" 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a:t>
              </a:r>
            </a:p>
          </p:txBody>
        </p:sp>
      </p:grpSp>
      <p:sp>
        <p:nvSpPr>
          <p:cNvPr id="38" name="Rounded Rectangle 11"/>
          <p:cNvSpPr/>
          <p:nvPr/>
        </p:nvSpPr>
        <p:spPr>
          <a:xfrm>
            <a:off x="3722351" y="3765338"/>
            <a:ext cx="1692000" cy="10038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39" name="Rounded Rectangle 174"/>
          <p:cNvSpPr/>
          <p:nvPr/>
        </p:nvSpPr>
        <p:spPr>
          <a:xfrm>
            <a:off x="3722352" y="4223220"/>
            <a:ext cx="936000" cy="1159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grpSp>
        <p:nvGrpSpPr>
          <p:cNvPr id="40" name="Group 3"/>
          <p:cNvGrpSpPr/>
          <p:nvPr/>
        </p:nvGrpSpPr>
        <p:grpSpPr>
          <a:xfrm>
            <a:off x="1650680" y="4595365"/>
            <a:ext cx="5051458" cy="285917"/>
            <a:chOff x="1107755" y="5255130"/>
            <a:chExt cx="5051458" cy="285917"/>
          </a:xfrm>
        </p:grpSpPr>
        <p:sp>
          <p:nvSpPr>
            <p:cNvPr id="41" name="Rectangle 80"/>
            <p:cNvSpPr/>
            <p:nvPr/>
          </p:nvSpPr>
          <p:spPr>
            <a:xfrm>
              <a:off x="1595749" y="5255130"/>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36000" bIns="0" numCol="1" spcCol="0" rtlCol="0" fromWordArt="0" anchor="ctr" anchorCtr="0" forceAA="0" compatLnSpc="1">
              <a:normAutofit/>
            </a:bodyPr>
            <a:lstStyle/>
            <a:p>
              <a:pPr lvl="0" algn="l">
                <a:spcBef>
                  <a:spcPts val="0"/>
                </a:spcBef>
                <a:spcAft>
                  <a:spcPts val="0"/>
                </a:spcAft>
                <a:buClrTx/>
                <a:buSzTx/>
                <a:buFontTx/>
                <a:defRPr/>
              </a:pPr>
              <a:r>
                <a:rPr lang="en-IN" sz="1600" dirty="0">
                  <a:solidFill>
                    <a:srgbClr val="1E3595"/>
                  </a:solidFill>
                  <a:latin typeface="微软雅黑" panose="020B0503020204020204" charset="-122"/>
                  <a:ea typeface="微软雅黑" panose="020B0503020204020204" charset="-122"/>
                  <a:cs typeface="微软雅黑" panose="020B0503020204020204" charset="-122"/>
                  <a:sym typeface="+mn-ea"/>
                </a:rPr>
                <a:t>3</a:t>
              </a:r>
              <a:r>
                <a:rPr lang="en-IN" sz="160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sym typeface="+mn-ea"/>
                </a:rPr>
                <a:t>01~500人</a:t>
              </a:r>
            </a:p>
          </p:txBody>
        </p:sp>
        <p:sp>
          <p:nvSpPr>
            <p:cNvPr id="42" name="Freeform 20"/>
            <p:cNvSpPr>
              <a:spLocks noEditPoints="1"/>
            </p:cNvSpPr>
            <p:nvPr/>
          </p:nvSpPr>
          <p:spPr bwMode="auto">
            <a:xfrm>
              <a:off x="1107755" y="5319206"/>
              <a:ext cx="192419" cy="191189"/>
            </a:xfrm>
            <a:custGeom>
              <a:avLst/>
              <a:gdLst>
                <a:gd name="T0" fmla="*/ 120 w 3130"/>
                <a:gd name="T1" fmla="*/ 2868 h 3105"/>
                <a:gd name="T2" fmla="*/ 209 w 3130"/>
                <a:gd name="T3" fmla="*/ 2981 h 3105"/>
                <a:gd name="T4" fmla="*/ 318 w 3130"/>
                <a:gd name="T5" fmla="*/ 2891 h 3105"/>
                <a:gd name="T6" fmla="*/ 230 w 3130"/>
                <a:gd name="T7" fmla="*/ 2778 h 3105"/>
                <a:gd name="T8" fmla="*/ 2693 w 3130"/>
                <a:gd name="T9" fmla="*/ 913 h 3105"/>
                <a:gd name="T10" fmla="*/ 2670 w 3130"/>
                <a:gd name="T11" fmla="*/ 1092 h 3105"/>
                <a:gd name="T12" fmla="*/ 2749 w 3130"/>
                <a:gd name="T13" fmla="*/ 1282 h 3105"/>
                <a:gd name="T14" fmla="*/ 2923 w 3130"/>
                <a:gd name="T15" fmla="*/ 1503 h 3105"/>
                <a:gd name="T16" fmla="*/ 2950 w 3130"/>
                <a:gd name="T17" fmla="*/ 1224 h 3105"/>
                <a:gd name="T18" fmla="*/ 1682 w 3130"/>
                <a:gd name="T19" fmla="*/ 174 h 3105"/>
                <a:gd name="T20" fmla="*/ 1163 w 3130"/>
                <a:gd name="T21" fmla="*/ 339 h 3105"/>
                <a:gd name="T22" fmla="*/ 1105 w 3130"/>
                <a:gd name="T23" fmla="*/ 544 h 3105"/>
                <a:gd name="T24" fmla="*/ 1153 w 3130"/>
                <a:gd name="T25" fmla="*/ 718 h 3105"/>
                <a:gd name="T26" fmla="*/ 1042 w 3130"/>
                <a:gd name="T27" fmla="*/ 829 h 3105"/>
                <a:gd name="T28" fmla="*/ 894 w 3130"/>
                <a:gd name="T29" fmla="*/ 903 h 3105"/>
                <a:gd name="T30" fmla="*/ 858 w 3130"/>
                <a:gd name="T31" fmla="*/ 1068 h 3105"/>
                <a:gd name="T32" fmla="*/ 866 w 3130"/>
                <a:gd name="T33" fmla="*/ 1230 h 3105"/>
                <a:gd name="T34" fmla="*/ 929 w 3130"/>
                <a:gd name="T35" fmla="*/ 1294 h 3105"/>
                <a:gd name="T36" fmla="*/ 886 w 3130"/>
                <a:gd name="T37" fmla="*/ 1385 h 3105"/>
                <a:gd name="T38" fmla="*/ 673 w 3130"/>
                <a:gd name="T39" fmla="*/ 1515 h 3105"/>
                <a:gd name="T40" fmla="*/ 665 w 3130"/>
                <a:gd name="T41" fmla="*/ 1885 h 3105"/>
                <a:gd name="T42" fmla="*/ 1907 w 3130"/>
                <a:gd name="T43" fmla="*/ 847 h 3105"/>
                <a:gd name="T44" fmla="*/ 1043 w 3130"/>
                <a:gd name="T45" fmla="*/ 2375 h 3105"/>
                <a:gd name="T46" fmla="*/ 1527 w 3130"/>
                <a:gd name="T47" fmla="*/ 2602 h 3105"/>
                <a:gd name="T48" fmla="*/ 2097 w 3130"/>
                <a:gd name="T49" fmla="*/ 2578 h 3105"/>
                <a:gd name="T50" fmla="*/ 2586 w 3130"/>
                <a:gd name="T51" fmla="*/ 2290 h 3105"/>
                <a:gd name="T52" fmla="*/ 2285 w 3130"/>
                <a:gd name="T53" fmla="*/ 2383 h 3105"/>
                <a:gd name="T54" fmla="*/ 2095 w 3130"/>
                <a:gd name="T55" fmla="*/ 2417 h 3105"/>
                <a:gd name="T56" fmla="*/ 2052 w 3130"/>
                <a:gd name="T57" fmla="*/ 2332 h 3105"/>
                <a:gd name="T58" fmla="*/ 2192 w 3130"/>
                <a:gd name="T59" fmla="*/ 2221 h 3105"/>
                <a:gd name="T60" fmla="*/ 2304 w 3130"/>
                <a:gd name="T61" fmla="*/ 2140 h 3105"/>
                <a:gd name="T62" fmla="*/ 2363 w 3130"/>
                <a:gd name="T63" fmla="*/ 1969 h 3105"/>
                <a:gd name="T64" fmla="*/ 2408 w 3130"/>
                <a:gd name="T65" fmla="*/ 1786 h 3105"/>
                <a:gd name="T66" fmla="*/ 2430 w 3130"/>
                <a:gd name="T67" fmla="*/ 1725 h 3105"/>
                <a:gd name="T68" fmla="*/ 2451 w 3130"/>
                <a:gd name="T69" fmla="*/ 1562 h 3105"/>
                <a:gd name="T70" fmla="*/ 2477 w 3130"/>
                <a:gd name="T71" fmla="*/ 1394 h 3105"/>
                <a:gd name="T72" fmla="*/ 2584 w 3130"/>
                <a:gd name="T73" fmla="*/ 1228 h 3105"/>
                <a:gd name="T74" fmla="*/ 2568 w 3130"/>
                <a:gd name="T75" fmla="*/ 1017 h 3105"/>
                <a:gd name="T76" fmla="*/ 2485 w 3130"/>
                <a:gd name="T77" fmla="*/ 825 h 3105"/>
                <a:gd name="T78" fmla="*/ 2351 w 3130"/>
                <a:gd name="T79" fmla="*/ 720 h 3105"/>
                <a:gd name="T80" fmla="*/ 2149 w 3130"/>
                <a:gd name="T81" fmla="*/ 563 h 3105"/>
                <a:gd name="T82" fmla="*/ 2026 w 3130"/>
                <a:gd name="T83" fmla="*/ 400 h 3105"/>
                <a:gd name="T84" fmla="*/ 1907 w 3130"/>
                <a:gd name="T85" fmla="*/ 181 h 3105"/>
                <a:gd name="T86" fmla="*/ 2039 w 3130"/>
                <a:gd name="T87" fmla="*/ 29 h 3105"/>
                <a:gd name="T88" fmla="*/ 2598 w 3130"/>
                <a:gd name="T89" fmla="*/ 291 h 3105"/>
                <a:gd name="T90" fmla="*/ 2984 w 3130"/>
                <a:gd name="T91" fmla="*/ 773 h 3105"/>
                <a:gd name="T92" fmla="*/ 3130 w 3130"/>
                <a:gd name="T93" fmla="*/ 1399 h 3105"/>
                <a:gd name="T94" fmla="*/ 2985 w 3130"/>
                <a:gd name="T95" fmla="*/ 2025 h 3105"/>
                <a:gd name="T96" fmla="*/ 2598 w 3130"/>
                <a:gd name="T97" fmla="*/ 2506 h 3105"/>
                <a:gd name="T98" fmla="*/ 2039 w 3130"/>
                <a:gd name="T99" fmla="*/ 2769 h 3105"/>
                <a:gd name="T100" fmla="*/ 1430 w 3130"/>
                <a:gd name="T101" fmla="*/ 2755 h 3105"/>
                <a:gd name="T102" fmla="*/ 922 w 3130"/>
                <a:gd name="T103" fmla="*/ 2498 h 3105"/>
                <a:gd name="T104" fmla="*/ 238 w 3130"/>
                <a:gd name="T105" fmla="*/ 3105 h 3105"/>
                <a:gd name="T106" fmla="*/ 44 w 3130"/>
                <a:gd name="T107" fmla="*/ 3012 h 3105"/>
                <a:gd name="T108" fmla="*/ 12 w 3130"/>
                <a:gd name="T109" fmla="*/ 2797 h 3105"/>
                <a:gd name="T110" fmla="*/ 534 w 3130"/>
                <a:gd name="T111" fmla="*/ 2002 h 3105"/>
                <a:gd name="T112" fmla="*/ 399 w 3130"/>
                <a:gd name="T113" fmla="*/ 1399 h 3105"/>
                <a:gd name="T114" fmla="*/ 543 w 3130"/>
                <a:gd name="T115" fmla="*/ 773 h 3105"/>
                <a:gd name="T116" fmla="*/ 930 w 3130"/>
                <a:gd name="T117" fmla="*/ 291 h 3105"/>
                <a:gd name="T118" fmla="*/ 1490 w 3130"/>
                <a:gd name="T119" fmla="*/ 29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0" h="3105">
                  <a:moveTo>
                    <a:pt x="208" y="2778"/>
                  </a:moveTo>
                  <a:lnTo>
                    <a:pt x="186" y="2783"/>
                  </a:lnTo>
                  <a:lnTo>
                    <a:pt x="166" y="2792"/>
                  </a:lnTo>
                  <a:lnTo>
                    <a:pt x="149" y="2807"/>
                  </a:lnTo>
                  <a:lnTo>
                    <a:pt x="134" y="2826"/>
                  </a:lnTo>
                  <a:lnTo>
                    <a:pt x="125" y="2846"/>
                  </a:lnTo>
                  <a:lnTo>
                    <a:pt x="120" y="2868"/>
                  </a:lnTo>
                  <a:lnTo>
                    <a:pt x="120" y="2891"/>
                  </a:lnTo>
                  <a:lnTo>
                    <a:pt x="125" y="2913"/>
                  </a:lnTo>
                  <a:lnTo>
                    <a:pt x="134" y="2933"/>
                  </a:lnTo>
                  <a:lnTo>
                    <a:pt x="149" y="2952"/>
                  </a:lnTo>
                  <a:lnTo>
                    <a:pt x="167" y="2966"/>
                  </a:lnTo>
                  <a:lnTo>
                    <a:pt x="187" y="2976"/>
                  </a:lnTo>
                  <a:lnTo>
                    <a:pt x="209" y="2981"/>
                  </a:lnTo>
                  <a:lnTo>
                    <a:pt x="230" y="2981"/>
                  </a:lnTo>
                  <a:lnTo>
                    <a:pt x="251" y="2977"/>
                  </a:lnTo>
                  <a:lnTo>
                    <a:pt x="272" y="2966"/>
                  </a:lnTo>
                  <a:lnTo>
                    <a:pt x="290" y="2952"/>
                  </a:lnTo>
                  <a:lnTo>
                    <a:pt x="304" y="2934"/>
                  </a:lnTo>
                  <a:lnTo>
                    <a:pt x="313" y="2913"/>
                  </a:lnTo>
                  <a:lnTo>
                    <a:pt x="318" y="2891"/>
                  </a:lnTo>
                  <a:lnTo>
                    <a:pt x="318" y="2868"/>
                  </a:lnTo>
                  <a:lnTo>
                    <a:pt x="313" y="2846"/>
                  </a:lnTo>
                  <a:lnTo>
                    <a:pt x="304" y="2826"/>
                  </a:lnTo>
                  <a:lnTo>
                    <a:pt x="289" y="2807"/>
                  </a:lnTo>
                  <a:lnTo>
                    <a:pt x="272" y="2792"/>
                  </a:lnTo>
                  <a:lnTo>
                    <a:pt x="251" y="2783"/>
                  </a:lnTo>
                  <a:lnTo>
                    <a:pt x="230" y="2778"/>
                  </a:lnTo>
                  <a:lnTo>
                    <a:pt x="208" y="2778"/>
                  </a:lnTo>
                  <a:close/>
                  <a:moveTo>
                    <a:pt x="2823" y="826"/>
                  </a:moveTo>
                  <a:lnTo>
                    <a:pt x="2796" y="840"/>
                  </a:lnTo>
                  <a:lnTo>
                    <a:pt x="2769" y="855"/>
                  </a:lnTo>
                  <a:lnTo>
                    <a:pt x="2741" y="873"/>
                  </a:lnTo>
                  <a:lnTo>
                    <a:pt x="2716" y="892"/>
                  </a:lnTo>
                  <a:lnTo>
                    <a:pt x="2693" y="913"/>
                  </a:lnTo>
                  <a:lnTo>
                    <a:pt x="2677" y="936"/>
                  </a:lnTo>
                  <a:lnTo>
                    <a:pt x="2669" y="953"/>
                  </a:lnTo>
                  <a:lnTo>
                    <a:pt x="2665" y="976"/>
                  </a:lnTo>
                  <a:lnTo>
                    <a:pt x="2662" y="1002"/>
                  </a:lnTo>
                  <a:lnTo>
                    <a:pt x="2663" y="1031"/>
                  </a:lnTo>
                  <a:lnTo>
                    <a:pt x="2666" y="1061"/>
                  </a:lnTo>
                  <a:lnTo>
                    <a:pt x="2670" y="1092"/>
                  </a:lnTo>
                  <a:lnTo>
                    <a:pt x="2677" y="1123"/>
                  </a:lnTo>
                  <a:lnTo>
                    <a:pt x="2686" y="1155"/>
                  </a:lnTo>
                  <a:lnTo>
                    <a:pt x="2696" y="1186"/>
                  </a:lnTo>
                  <a:lnTo>
                    <a:pt x="2709" y="1214"/>
                  </a:lnTo>
                  <a:lnTo>
                    <a:pt x="2721" y="1240"/>
                  </a:lnTo>
                  <a:lnTo>
                    <a:pt x="2735" y="1263"/>
                  </a:lnTo>
                  <a:lnTo>
                    <a:pt x="2749" y="1282"/>
                  </a:lnTo>
                  <a:lnTo>
                    <a:pt x="2766" y="1295"/>
                  </a:lnTo>
                  <a:lnTo>
                    <a:pt x="2802" y="1326"/>
                  </a:lnTo>
                  <a:lnTo>
                    <a:pt x="2835" y="1358"/>
                  </a:lnTo>
                  <a:lnTo>
                    <a:pt x="2862" y="1392"/>
                  </a:lnTo>
                  <a:lnTo>
                    <a:pt x="2887" y="1428"/>
                  </a:lnTo>
                  <a:lnTo>
                    <a:pt x="2906" y="1465"/>
                  </a:lnTo>
                  <a:lnTo>
                    <a:pt x="2923" y="1503"/>
                  </a:lnTo>
                  <a:lnTo>
                    <a:pt x="2937" y="1541"/>
                  </a:lnTo>
                  <a:lnTo>
                    <a:pt x="2948" y="1581"/>
                  </a:lnTo>
                  <a:lnTo>
                    <a:pt x="2955" y="1521"/>
                  </a:lnTo>
                  <a:lnTo>
                    <a:pt x="2960" y="1460"/>
                  </a:lnTo>
                  <a:lnTo>
                    <a:pt x="2962" y="1399"/>
                  </a:lnTo>
                  <a:lnTo>
                    <a:pt x="2959" y="1311"/>
                  </a:lnTo>
                  <a:lnTo>
                    <a:pt x="2950" y="1224"/>
                  </a:lnTo>
                  <a:lnTo>
                    <a:pt x="2936" y="1140"/>
                  </a:lnTo>
                  <a:lnTo>
                    <a:pt x="2915" y="1059"/>
                  </a:lnTo>
                  <a:lnTo>
                    <a:pt x="2889" y="978"/>
                  </a:lnTo>
                  <a:lnTo>
                    <a:pt x="2858" y="901"/>
                  </a:lnTo>
                  <a:lnTo>
                    <a:pt x="2823" y="826"/>
                  </a:lnTo>
                  <a:close/>
                  <a:moveTo>
                    <a:pt x="1763" y="172"/>
                  </a:moveTo>
                  <a:lnTo>
                    <a:pt x="1682" y="174"/>
                  </a:lnTo>
                  <a:lnTo>
                    <a:pt x="1603" y="183"/>
                  </a:lnTo>
                  <a:lnTo>
                    <a:pt x="1524" y="197"/>
                  </a:lnTo>
                  <a:lnTo>
                    <a:pt x="1448" y="215"/>
                  </a:lnTo>
                  <a:lnTo>
                    <a:pt x="1373" y="239"/>
                  </a:lnTo>
                  <a:lnTo>
                    <a:pt x="1300" y="268"/>
                  </a:lnTo>
                  <a:lnTo>
                    <a:pt x="1230" y="301"/>
                  </a:lnTo>
                  <a:lnTo>
                    <a:pt x="1163" y="339"/>
                  </a:lnTo>
                  <a:lnTo>
                    <a:pt x="1098" y="381"/>
                  </a:lnTo>
                  <a:lnTo>
                    <a:pt x="1036" y="427"/>
                  </a:lnTo>
                  <a:lnTo>
                    <a:pt x="1049" y="447"/>
                  </a:lnTo>
                  <a:lnTo>
                    <a:pt x="1063" y="469"/>
                  </a:lnTo>
                  <a:lnTo>
                    <a:pt x="1078" y="493"/>
                  </a:lnTo>
                  <a:lnTo>
                    <a:pt x="1092" y="518"/>
                  </a:lnTo>
                  <a:lnTo>
                    <a:pt x="1105" y="544"/>
                  </a:lnTo>
                  <a:lnTo>
                    <a:pt x="1118" y="570"/>
                  </a:lnTo>
                  <a:lnTo>
                    <a:pt x="1129" y="597"/>
                  </a:lnTo>
                  <a:lnTo>
                    <a:pt x="1140" y="623"/>
                  </a:lnTo>
                  <a:lnTo>
                    <a:pt x="1147" y="648"/>
                  </a:lnTo>
                  <a:lnTo>
                    <a:pt x="1152" y="673"/>
                  </a:lnTo>
                  <a:lnTo>
                    <a:pt x="1155" y="697"/>
                  </a:lnTo>
                  <a:lnTo>
                    <a:pt x="1153" y="718"/>
                  </a:lnTo>
                  <a:lnTo>
                    <a:pt x="1149" y="738"/>
                  </a:lnTo>
                  <a:lnTo>
                    <a:pt x="1140" y="755"/>
                  </a:lnTo>
                  <a:lnTo>
                    <a:pt x="1124" y="774"/>
                  </a:lnTo>
                  <a:lnTo>
                    <a:pt x="1106" y="790"/>
                  </a:lnTo>
                  <a:lnTo>
                    <a:pt x="1087" y="804"/>
                  </a:lnTo>
                  <a:lnTo>
                    <a:pt x="1065" y="818"/>
                  </a:lnTo>
                  <a:lnTo>
                    <a:pt x="1042" y="829"/>
                  </a:lnTo>
                  <a:lnTo>
                    <a:pt x="1020" y="840"/>
                  </a:lnTo>
                  <a:lnTo>
                    <a:pt x="996" y="850"/>
                  </a:lnTo>
                  <a:lnTo>
                    <a:pt x="973" y="861"/>
                  </a:lnTo>
                  <a:lnTo>
                    <a:pt x="950" y="870"/>
                  </a:lnTo>
                  <a:lnTo>
                    <a:pt x="930" y="880"/>
                  </a:lnTo>
                  <a:lnTo>
                    <a:pt x="911" y="891"/>
                  </a:lnTo>
                  <a:lnTo>
                    <a:pt x="894" y="903"/>
                  </a:lnTo>
                  <a:lnTo>
                    <a:pt x="880" y="916"/>
                  </a:lnTo>
                  <a:lnTo>
                    <a:pt x="870" y="931"/>
                  </a:lnTo>
                  <a:lnTo>
                    <a:pt x="864" y="947"/>
                  </a:lnTo>
                  <a:lnTo>
                    <a:pt x="861" y="966"/>
                  </a:lnTo>
                  <a:lnTo>
                    <a:pt x="861" y="1000"/>
                  </a:lnTo>
                  <a:lnTo>
                    <a:pt x="860" y="1035"/>
                  </a:lnTo>
                  <a:lnTo>
                    <a:pt x="858" y="1068"/>
                  </a:lnTo>
                  <a:lnTo>
                    <a:pt x="857" y="1100"/>
                  </a:lnTo>
                  <a:lnTo>
                    <a:pt x="856" y="1130"/>
                  </a:lnTo>
                  <a:lnTo>
                    <a:pt x="855" y="1158"/>
                  </a:lnTo>
                  <a:lnTo>
                    <a:pt x="856" y="1182"/>
                  </a:lnTo>
                  <a:lnTo>
                    <a:pt x="858" y="1203"/>
                  </a:lnTo>
                  <a:lnTo>
                    <a:pt x="861" y="1220"/>
                  </a:lnTo>
                  <a:lnTo>
                    <a:pt x="866" y="1230"/>
                  </a:lnTo>
                  <a:lnTo>
                    <a:pt x="873" y="1239"/>
                  </a:lnTo>
                  <a:lnTo>
                    <a:pt x="882" y="1248"/>
                  </a:lnTo>
                  <a:lnTo>
                    <a:pt x="891" y="1257"/>
                  </a:lnTo>
                  <a:lnTo>
                    <a:pt x="903" y="1266"/>
                  </a:lnTo>
                  <a:lnTo>
                    <a:pt x="913" y="1275"/>
                  </a:lnTo>
                  <a:lnTo>
                    <a:pt x="922" y="1284"/>
                  </a:lnTo>
                  <a:lnTo>
                    <a:pt x="929" y="1294"/>
                  </a:lnTo>
                  <a:lnTo>
                    <a:pt x="935" y="1305"/>
                  </a:lnTo>
                  <a:lnTo>
                    <a:pt x="937" y="1316"/>
                  </a:lnTo>
                  <a:lnTo>
                    <a:pt x="936" y="1328"/>
                  </a:lnTo>
                  <a:lnTo>
                    <a:pt x="931" y="1341"/>
                  </a:lnTo>
                  <a:lnTo>
                    <a:pt x="921" y="1355"/>
                  </a:lnTo>
                  <a:lnTo>
                    <a:pt x="906" y="1370"/>
                  </a:lnTo>
                  <a:lnTo>
                    <a:pt x="886" y="1385"/>
                  </a:lnTo>
                  <a:lnTo>
                    <a:pt x="863" y="1402"/>
                  </a:lnTo>
                  <a:lnTo>
                    <a:pt x="836" y="1419"/>
                  </a:lnTo>
                  <a:lnTo>
                    <a:pt x="806" y="1438"/>
                  </a:lnTo>
                  <a:lnTo>
                    <a:pt x="774" y="1457"/>
                  </a:lnTo>
                  <a:lnTo>
                    <a:pt x="741" y="1477"/>
                  </a:lnTo>
                  <a:lnTo>
                    <a:pt x="706" y="1497"/>
                  </a:lnTo>
                  <a:lnTo>
                    <a:pt x="673" y="1515"/>
                  </a:lnTo>
                  <a:lnTo>
                    <a:pt x="639" y="1534"/>
                  </a:lnTo>
                  <a:lnTo>
                    <a:pt x="607" y="1551"/>
                  </a:lnTo>
                  <a:lnTo>
                    <a:pt x="579" y="1566"/>
                  </a:lnTo>
                  <a:lnTo>
                    <a:pt x="592" y="1649"/>
                  </a:lnTo>
                  <a:lnTo>
                    <a:pt x="613" y="1730"/>
                  </a:lnTo>
                  <a:lnTo>
                    <a:pt x="636" y="1809"/>
                  </a:lnTo>
                  <a:lnTo>
                    <a:pt x="665" y="1885"/>
                  </a:lnTo>
                  <a:lnTo>
                    <a:pt x="700" y="1958"/>
                  </a:lnTo>
                  <a:lnTo>
                    <a:pt x="739" y="2030"/>
                  </a:lnTo>
                  <a:lnTo>
                    <a:pt x="1201" y="1564"/>
                  </a:lnTo>
                  <a:lnTo>
                    <a:pt x="1205" y="1567"/>
                  </a:lnTo>
                  <a:lnTo>
                    <a:pt x="1207" y="951"/>
                  </a:lnTo>
                  <a:lnTo>
                    <a:pt x="1839" y="777"/>
                  </a:lnTo>
                  <a:lnTo>
                    <a:pt x="1907" y="847"/>
                  </a:lnTo>
                  <a:lnTo>
                    <a:pt x="1570" y="1191"/>
                  </a:lnTo>
                  <a:lnTo>
                    <a:pt x="1899" y="1527"/>
                  </a:lnTo>
                  <a:lnTo>
                    <a:pt x="2235" y="1183"/>
                  </a:lnTo>
                  <a:lnTo>
                    <a:pt x="2302" y="1252"/>
                  </a:lnTo>
                  <a:lnTo>
                    <a:pt x="2133" y="1900"/>
                  </a:lnTo>
                  <a:lnTo>
                    <a:pt x="1514" y="1901"/>
                  </a:lnTo>
                  <a:lnTo>
                    <a:pt x="1043" y="2375"/>
                  </a:lnTo>
                  <a:lnTo>
                    <a:pt x="1105" y="2421"/>
                  </a:lnTo>
                  <a:lnTo>
                    <a:pt x="1169" y="2462"/>
                  </a:lnTo>
                  <a:lnTo>
                    <a:pt x="1236" y="2499"/>
                  </a:lnTo>
                  <a:lnTo>
                    <a:pt x="1306" y="2532"/>
                  </a:lnTo>
                  <a:lnTo>
                    <a:pt x="1378" y="2560"/>
                  </a:lnTo>
                  <a:lnTo>
                    <a:pt x="1451" y="2583"/>
                  </a:lnTo>
                  <a:lnTo>
                    <a:pt x="1527" y="2602"/>
                  </a:lnTo>
                  <a:lnTo>
                    <a:pt x="1605" y="2615"/>
                  </a:lnTo>
                  <a:lnTo>
                    <a:pt x="1684" y="2623"/>
                  </a:lnTo>
                  <a:lnTo>
                    <a:pt x="1764" y="2625"/>
                  </a:lnTo>
                  <a:lnTo>
                    <a:pt x="1850" y="2622"/>
                  </a:lnTo>
                  <a:lnTo>
                    <a:pt x="1934" y="2613"/>
                  </a:lnTo>
                  <a:lnTo>
                    <a:pt x="2017" y="2598"/>
                  </a:lnTo>
                  <a:lnTo>
                    <a:pt x="2097" y="2578"/>
                  </a:lnTo>
                  <a:lnTo>
                    <a:pt x="2176" y="2550"/>
                  </a:lnTo>
                  <a:lnTo>
                    <a:pt x="2251" y="2519"/>
                  </a:lnTo>
                  <a:lnTo>
                    <a:pt x="2324" y="2483"/>
                  </a:lnTo>
                  <a:lnTo>
                    <a:pt x="2394" y="2441"/>
                  </a:lnTo>
                  <a:lnTo>
                    <a:pt x="2461" y="2395"/>
                  </a:lnTo>
                  <a:lnTo>
                    <a:pt x="2526" y="2344"/>
                  </a:lnTo>
                  <a:lnTo>
                    <a:pt x="2586" y="2290"/>
                  </a:lnTo>
                  <a:lnTo>
                    <a:pt x="2522" y="2312"/>
                  </a:lnTo>
                  <a:lnTo>
                    <a:pt x="2457" y="2330"/>
                  </a:lnTo>
                  <a:lnTo>
                    <a:pt x="2422" y="2340"/>
                  </a:lnTo>
                  <a:lnTo>
                    <a:pt x="2387" y="2350"/>
                  </a:lnTo>
                  <a:lnTo>
                    <a:pt x="2353" y="2361"/>
                  </a:lnTo>
                  <a:lnTo>
                    <a:pt x="2319" y="2372"/>
                  </a:lnTo>
                  <a:lnTo>
                    <a:pt x="2285" y="2383"/>
                  </a:lnTo>
                  <a:lnTo>
                    <a:pt x="2254" y="2393"/>
                  </a:lnTo>
                  <a:lnTo>
                    <a:pt x="2223" y="2401"/>
                  </a:lnTo>
                  <a:lnTo>
                    <a:pt x="2194" y="2409"/>
                  </a:lnTo>
                  <a:lnTo>
                    <a:pt x="2166" y="2415"/>
                  </a:lnTo>
                  <a:lnTo>
                    <a:pt x="2141" y="2418"/>
                  </a:lnTo>
                  <a:lnTo>
                    <a:pt x="2116" y="2419"/>
                  </a:lnTo>
                  <a:lnTo>
                    <a:pt x="2095" y="2417"/>
                  </a:lnTo>
                  <a:lnTo>
                    <a:pt x="2077" y="2412"/>
                  </a:lnTo>
                  <a:lnTo>
                    <a:pt x="2061" y="2403"/>
                  </a:lnTo>
                  <a:lnTo>
                    <a:pt x="2047" y="2391"/>
                  </a:lnTo>
                  <a:lnTo>
                    <a:pt x="2040" y="2376"/>
                  </a:lnTo>
                  <a:lnTo>
                    <a:pt x="2039" y="2363"/>
                  </a:lnTo>
                  <a:lnTo>
                    <a:pt x="2043" y="2347"/>
                  </a:lnTo>
                  <a:lnTo>
                    <a:pt x="2052" y="2332"/>
                  </a:lnTo>
                  <a:lnTo>
                    <a:pt x="2066" y="2316"/>
                  </a:lnTo>
                  <a:lnTo>
                    <a:pt x="2082" y="2299"/>
                  </a:lnTo>
                  <a:lnTo>
                    <a:pt x="2101" y="2284"/>
                  </a:lnTo>
                  <a:lnTo>
                    <a:pt x="2123" y="2267"/>
                  </a:lnTo>
                  <a:lnTo>
                    <a:pt x="2145" y="2251"/>
                  </a:lnTo>
                  <a:lnTo>
                    <a:pt x="2168" y="2236"/>
                  </a:lnTo>
                  <a:lnTo>
                    <a:pt x="2192" y="2221"/>
                  </a:lnTo>
                  <a:lnTo>
                    <a:pt x="2214" y="2206"/>
                  </a:lnTo>
                  <a:lnTo>
                    <a:pt x="2236" y="2193"/>
                  </a:lnTo>
                  <a:lnTo>
                    <a:pt x="2256" y="2180"/>
                  </a:lnTo>
                  <a:lnTo>
                    <a:pt x="2272" y="2169"/>
                  </a:lnTo>
                  <a:lnTo>
                    <a:pt x="2286" y="2158"/>
                  </a:lnTo>
                  <a:lnTo>
                    <a:pt x="2297" y="2150"/>
                  </a:lnTo>
                  <a:lnTo>
                    <a:pt x="2304" y="2140"/>
                  </a:lnTo>
                  <a:lnTo>
                    <a:pt x="2312" y="2125"/>
                  </a:lnTo>
                  <a:lnTo>
                    <a:pt x="2320" y="2105"/>
                  </a:lnTo>
                  <a:lnTo>
                    <a:pt x="2329" y="2082"/>
                  </a:lnTo>
                  <a:lnTo>
                    <a:pt x="2337" y="2057"/>
                  </a:lnTo>
                  <a:lnTo>
                    <a:pt x="2346" y="2029"/>
                  </a:lnTo>
                  <a:lnTo>
                    <a:pt x="2355" y="1999"/>
                  </a:lnTo>
                  <a:lnTo>
                    <a:pt x="2363" y="1969"/>
                  </a:lnTo>
                  <a:lnTo>
                    <a:pt x="2371" y="1939"/>
                  </a:lnTo>
                  <a:lnTo>
                    <a:pt x="2379" y="1908"/>
                  </a:lnTo>
                  <a:lnTo>
                    <a:pt x="2386" y="1879"/>
                  </a:lnTo>
                  <a:lnTo>
                    <a:pt x="2392" y="1851"/>
                  </a:lnTo>
                  <a:lnTo>
                    <a:pt x="2398" y="1826"/>
                  </a:lnTo>
                  <a:lnTo>
                    <a:pt x="2403" y="1804"/>
                  </a:lnTo>
                  <a:lnTo>
                    <a:pt x="2408" y="1786"/>
                  </a:lnTo>
                  <a:lnTo>
                    <a:pt x="2411" y="1772"/>
                  </a:lnTo>
                  <a:lnTo>
                    <a:pt x="2413" y="1763"/>
                  </a:lnTo>
                  <a:lnTo>
                    <a:pt x="2413" y="1760"/>
                  </a:lnTo>
                  <a:lnTo>
                    <a:pt x="2415" y="1758"/>
                  </a:lnTo>
                  <a:lnTo>
                    <a:pt x="2419" y="1751"/>
                  </a:lnTo>
                  <a:lnTo>
                    <a:pt x="2424" y="1739"/>
                  </a:lnTo>
                  <a:lnTo>
                    <a:pt x="2430" y="1725"/>
                  </a:lnTo>
                  <a:lnTo>
                    <a:pt x="2437" y="1707"/>
                  </a:lnTo>
                  <a:lnTo>
                    <a:pt x="2444" y="1687"/>
                  </a:lnTo>
                  <a:lnTo>
                    <a:pt x="2450" y="1664"/>
                  </a:lnTo>
                  <a:lnTo>
                    <a:pt x="2454" y="1640"/>
                  </a:lnTo>
                  <a:lnTo>
                    <a:pt x="2456" y="1614"/>
                  </a:lnTo>
                  <a:lnTo>
                    <a:pt x="2455" y="1588"/>
                  </a:lnTo>
                  <a:lnTo>
                    <a:pt x="2451" y="1562"/>
                  </a:lnTo>
                  <a:lnTo>
                    <a:pt x="2442" y="1535"/>
                  </a:lnTo>
                  <a:lnTo>
                    <a:pt x="2436" y="1512"/>
                  </a:lnTo>
                  <a:lnTo>
                    <a:pt x="2436" y="1489"/>
                  </a:lnTo>
                  <a:lnTo>
                    <a:pt x="2441" y="1466"/>
                  </a:lnTo>
                  <a:lnTo>
                    <a:pt x="2450" y="1442"/>
                  </a:lnTo>
                  <a:lnTo>
                    <a:pt x="2462" y="1418"/>
                  </a:lnTo>
                  <a:lnTo>
                    <a:pt x="2477" y="1394"/>
                  </a:lnTo>
                  <a:lnTo>
                    <a:pt x="2494" y="1370"/>
                  </a:lnTo>
                  <a:lnTo>
                    <a:pt x="2511" y="1346"/>
                  </a:lnTo>
                  <a:lnTo>
                    <a:pt x="2529" y="1322"/>
                  </a:lnTo>
                  <a:lnTo>
                    <a:pt x="2546" y="1298"/>
                  </a:lnTo>
                  <a:lnTo>
                    <a:pt x="2561" y="1275"/>
                  </a:lnTo>
                  <a:lnTo>
                    <a:pt x="2574" y="1252"/>
                  </a:lnTo>
                  <a:lnTo>
                    <a:pt x="2584" y="1228"/>
                  </a:lnTo>
                  <a:lnTo>
                    <a:pt x="2590" y="1206"/>
                  </a:lnTo>
                  <a:lnTo>
                    <a:pt x="2592" y="1181"/>
                  </a:lnTo>
                  <a:lnTo>
                    <a:pt x="2591" y="1153"/>
                  </a:lnTo>
                  <a:lnTo>
                    <a:pt x="2588" y="1121"/>
                  </a:lnTo>
                  <a:lnTo>
                    <a:pt x="2583" y="1088"/>
                  </a:lnTo>
                  <a:lnTo>
                    <a:pt x="2576" y="1052"/>
                  </a:lnTo>
                  <a:lnTo>
                    <a:pt x="2568" y="1017"/>
                  </a:lnTo>
                  <a:lnTo>
                    <a:pt x="2558" y="983"/>
                  </a:lnTo>
                  <a:lnTo>
                    <a:pt x="2548" y="948"/>
                  </a:lnTo>
                  <a:lnTo>
                    <a:pt x="2536" y="916"/>
                  </a:lnTo>
                  <a:lnTo>
                    <a:pt x="2524" y="888"/>
                  </a:lnTo>
                  <a:lnTo>
                    <a:pt x="2511" y="862"/>
                  </a:lnTo>
                  <a:lnTo>
                    <a:pt x="2498" y="841"/>
                  </a:lnTo>
                  <a:lnTo>
                    <a:pt x="2485" y="825"/>
                  </a:lnTo>
                  <a:lnTo>
                    <a:pt x="2472" y="815"/>
                  </a:lnTo>
                  <a:lnTo>
                    <a:pt x="2458" y="806"/>
                  </a:lnTo>
                  <a:lnTo>
                    <a:pt x="2441" y="795"/>
                  </a:lnTo>
                  <a:lnTo>
                    <a:pt x="2422" y="779"/>
                  </a:lnTo>
                  <a:lnTo>
                    <a:pt x="2399" y="762"/>
                  </a:lnTo>
                  <a:lnTo>
                    <a:pt x="2376" y="742"/>
                  </a:lnTo>
                  <a:lnTo>
                    <a:pt x="2351" y="720"/>
                  </a:lnTo>
                  <a:lnTo>
                    <a:pt x="2323" y="697"/>
                  </a:lnTo>
                  <a:lnTo>
                    <a:pt x="2296" y="673"/>
                  </a:lnTo>
                  <a:lnTo>
                    <a:pt x="2267" y="650"/>
                  </a:lnTo>
                  <a:lnTo>
                    <a:pt x="2238" y="626"/>
                  </a:lnTo>
                  <a:lnTo>
                    <a:pt x="2208" y="603"/>
                  </a:lnTo>
                  <a:lnTo>
                    <a:pt x="2179" y="582"/>
                  </a:lnTo>
                  <a:lnTo>
                    <a:pt x="2149" y="563"/>
                  </a:lnTo>
                  <a:lnTo>
                    <a:pt x="2121" y="545"/>
                  </a:lnTo>
                  <a:lnTo>
                    <a:pt x="2101" y="530"/>
                  </a:lnTo>
                  <a:lnTo>
                    <a:pt x="2083" y="511"/>
                  </a:lnTo>
                  <a:lnTo>
                    <a:pt x="2067" y="489"/>
                  </a:lnTo>
                  <a:lnTo>
                    <a:pt x="2051" y="461"/>
                  </a:lnTo>
                  <a:lnTo>
                    <a:pt x="2038" y="431"/>
                  </a:lnTo>
                  <a:lnTo>
                    <a:pt x="2026" y="400"/>
                  </a:lnTo>
                  <a:lnTo>
                    <a:pt x="2015" y="366"/>
                  </a:lnTo>
                  <a:lnTo>
                    <a:pt x="2005" y="330"/>
                  </a:lnTo>
                  <a:lnTo>
                    <a:pt x="1995" y="295"/>
                  </a:lnTo>
                  <a:lnTo>
                    <a:pt x="1988" y="259"/>
                  </a:lnTo>
                  <a:lnTo>
                    <a:pt x="1982" y="225"/>
                  </a:lnTo>
                  <a:lnTo>
                    <a:pt x="1976" y="191"/>
                  </a:lnTo>
                  <a:lnTo>
                    <a:pt x="1907" y="181"/>
                  </a:lnTo>
                  <a:lnTo>
                    <a:pt x="1836" y="174"/>
                  </a:lnTo>
                  <a:lnTo>
                    <a:pt x="1763" y="172"/>
                  </a:lnTo>
                  <a:close/>
                  <a:moveTo>
                    <a:pt x="1764" y="0"/>
                  </a:moveTo>
                  <a:lnTo>
                    <a:pt x="1764" y="0"/>
                  </a:lnTo>
                  <a:lnTo>
                    <a:pt x="1858" y="4"/>
                  </a:lnTo>
                  <a:lnTo>
                    <a:pt x="1950" y="13"/>
                  </a:lnTo>
                  <a:lnTo>
                    <a:pt x="2039" y="29"/>
                  </a:lnTo>
                  <a:lnTo>
                    <a:pt x="2127" y="50"/>
                  </a:lnTo>
                  <a:lnTo>
                    <a:pt x="2212" y="78"/>
                  </a:lnTo>
                  <a:lnTo>
                    <a:pt x="2295" y="110"/>
                  </a:lnTo>
                  <a:lnTo>
                    <a:pt x="2375" y="149"/>
                  </a:lnTo>
                  <a:lnTo>
                    <a:pt x="2452" y="191"/>
                  </a:lnTo>
                  <a:lnTo>
                    <a:pt x="2527" y="239"/>
                  </a:lnTo>
                  <a:lnTo>
                    <a:pt x="2598" y="291"/>
                  </a:lnTo>
                  <a:lnTo>
                    <a:pt x="2665" y="349"/>
                  </a:lnTo>
                  <a:lnTo>
                    <a:pt x="2729" y="410"/>
                  </a:lnTo>
                  <a:lnTo>
                    <a:pt x="2789" y="476"/>
                  </a:lnTo>
                  <a:lnTo>
                    <a:pt x="2844" y="545"/>
                  </a:lnTo>
                  <a:lnTo>
                    <a:pt x="2896" y="618"/>
                  </a:lnTo>
                  <a:lnTo>
                    <a:pt x="2943" y="694"/>
                  </a:lnTo>
                  <a:lnTo>
                    <a:pt x="2984" y="773"/>
                  </a:lnTo>
                  <a:lnTo>
                    <a:pt x="3022" y="854"/>
                  </a:lnTo>
                  <a:lnTo>
                    <a:pt x="3054" y="940"/>
                  </a:lnTo>
                  <a:lnTo>
                    <a:pt x="3081" y="1027"/>
                  </a:lnTo>
                  <a:lnTo>
                    <a:pt x="3101" y="1117"/>
                  </a:lnTo>
                  <a:lnTo>
                    <a:pt x="3117" y="1210"/>
                  </a:lnTo>
                  <a:lnTo>
                    <a:pt x="3127" y="1304"/>
                  </a:lnTo>
                  <a:lnTo>
                    <a:pt x="3130" y="1399"/>
                  </a:lnTo>
                  <a:lnTo>
                    <a:pt x="3127" y="1494"/>
                  </a:lnTo>
                  <a:lnTo>
                    <a:pt x="3118" y="1588"/>
                  </a:lnTo>
                  <a:lnTo>
                    <a:pt x="3102" y="1680"/>
                  </a:lnTo>
                  <a:lnTo>
                    <a:pt x="3081" y="1771"/>
                  </a:lnTo>
                  <a:lnTo>
                    <a:pt x="3055" y="1858"/>
                  </a:lnTo>
                  <a:lnTo>
                    <a:pt x="3022" y="1943"/>
                  </a:lnTo>
                  <a:lnTo>
                    <a:pt x="2985" y="2025"/>
                  </a:lnTo>
                  <a:lnTo>
                    <a:pt x="2943" y="2104"/>
                  </a:lnTo>
                  <a:lnTo>
                    <a:pt x="2896" y="2180"/>
                  </a:lnTo>
                  <a:lnTo>
                    <a:pt x="2845" y="2253"/>
                  </a:lnTo>
                  <a:lnTo>
                    <a:pt x="2789" y="2322"/>
                  </a:lnTo>
                  <a:lnTo>
                    <a:pt x="2729" y="2388"/>
                  </a:lnTo>
                  <a:lnTo>
                    <a:pt x="2666" y="2449"/>
                  </a:lnTo>
                  <a:lnTo>
                    <a:pt x="2598" y="2506"/>
                  </a:lnTo>
                  <a:lnTo>
                    <a:pt x="2528" y="2559"/>
                  </a:lnTo>
                  <a:lnTo>
                    <a:pt x="2453" y="2607"/>
                  </a:lnTo>
                  <a:lnTo>
                    <a:pt x="2376" y="2649"/>
                  </a:lnTo>
                  <a:lnTo>
                    <a:pt x="2296" y="2688"/>
                  </a:lnTo>
                  <a:lnTo>
                    <a:pt x="2212" y="2720"/>
                  </a:lnTo>
                  <a:lnTo>
                    <a:pt x="2127" y="2747"/>
                  </a:lnTo>
                  <a:lnTo>
                    <a:pt x="2039" y="2769"/>
                  </a:lnTo>
                  <a:lnTo>
                    <a:pt x="1950" y="2785"/>
                  </a:lnTo>
                  <a:lnTo>
                    <a:pt x="1858" y="2794"/>
                  </a:lnTo>
                  <a:lnTo>
                    <a:pt x="1764" y="2797"/>
                  </a:lnTo>
                  <a:lnTo>
                    <a:pt x="1679" y="2795"/>
                  </a:lnTo>
                  <a:lnTo>
                    <a:pt x="1593" y="2787"/>
                  </a:lnTo>
                  <a:lnTo>
                    <a:pt x="1511" y="2774"/>
                  </a:lnTo>
                  <a:lnTo>
                    <a:pt x="1430" y="2755"/>
                  </a:lnTo>
                  <a:lnTo>
                    <a:pt x="1350" y="2732"/>
                  </a:lnTo>
                  <a:lnTo>
                    <a:pt x="1273" y="2704"/>
                  </a:lnTo>
                  <a:lnTo>
                    <a:pt x="1198" y="2670"/>
                  </a:lnTo>
                  <a:lnTo>
                    <a:pt x="1125" y="2634"/>
                  </a:lnTo>
                  <a:lnTo>
                    <a:pt x="1055" y="2592"/>
                  </a:lnTo>
                  <a:lnTo>
                    <a:pt x="987" y="2547"/>
                  </a:lnTo>
                  <a:lnTo>
                    <a:pt x="922" y="2498"/>
                  </a:lnTo>
                  <a:lnTo>
                    <a:pt x="384" y="3041"/>
                  </a:lnTo>
                  <a:lnTo>
                    <a:pt x="382" y="3039"/>
                  </a:lnTo>
                  <a:lnTo>
                    <a:pt x="356" y="3061"/>
                  </a:lnTo>
                  <a:lnTo>
                    <a:pt x="329" y="3079"/>
                  </a:lnTo>
                  <a:lnTo>
                    <a:pt x="300" y="3091"/>
                  </a:lnTo>
                  <a:lnTo>
                    <a:pt x="270" y="3101"/>
                  </a:lnTo>
                  <a:lnTo>
                    <a:pt x="238" y="3105"/>
                  </a:lnTo>
                  <a:lnTo>
                    <a:pt x="208" y="3104"/>
                  </a:lnTo>
                  <a:lnTo>
                    <a:pt x="176" y="3100"/>
                  </a:lnTo>
                  <a:lnTo>
                    <a:pt x="146" y="3090"/>
                  </a:lnTo>
                  <a:lnTo>
                    <a:pt x="117" y="3078"/>
                  </a:lnTo>
                  <a:lnTo>
                    <a:pt x="90" y="3060"/>
                  </a:lnTo>
                  <a:lnTo>
                    <a:pt x="65" y="3037"/>
                  </a:lnTo>
                  <a:lnTo>
                    <a:pt x="44" y="3012"/>
                  </a:lnTo>
                  <a:lnTo>
                    <a:pt x="26" y="2984"/>
                  </a:lnTo>
                  <a:lnTo>
                    <a:pt x="13" y="2955"/>
                  </a:lnTo>
                  <a:lnTo>
                    <a:pt x="4" y="2924"/>
                  </a:lnTo>
                  <a:lnTo>
                    <a:pt x="0" y="2892"/>
                  </a:lnTo>
                  <a:lnTo>
                    <a:pt x="0" y="2860"/>
                  </a:lnTo>
                  <a:lnTo>
                    <a:pt x="4" y="2828"/>
                  </a:lnTo>
                  <a:lnTo>
                    <a:pt x="12" y="2797"/>
                  </a:lnTo>
                  <a:lnTo>
                    <a:pt x="25" y="2767"/>
                  </a:lnTo>
                  <a:lnTo>
                    <a:pt x="43" y="2739"/>
                  </a:lnTo>
                  <a:lnTo>
                    <a:pt x="64" y="2713"/>
                  </a:lnTo>
                  <a:lnTo>
                    <a:pt x="62" y="2712"/>
                  </a:lnTo>
                  <a:lnTo>
                    <a:pt x="617" y="2153"/>
                  </a:lnTo>
                  <a:lnTo>
                    <a:pt x="573" y="2079"/>
                  </a:lnTo>
                  <a:lnTo>
                    <a:pt x="534" y="2002"/>
                  </a:lnTo>
                  <a:lnTo>
                    <a:pt x="500" y="1923"/>
                  </a:lnTo>
                  <a:lnTo>
                    <a:pt x="469" y="1841"/>
                  </a:lnTo>
                  <a:lnTo>
                    <a:pt x="445" y="1756"/>
                  </a:lnTo>
                  <a:lnTo>
                    <a:pt x="425" y="1670"/>
                  </a:lnTo>
                  <a:lnTo>
                    <a:pt x="411" y="1581"/>
                  </a:lnTo>
                  <a:lnTo>
                    <a:pt x="402" y="1490"/>
                  </a:lnTo>
                  <a:lnTo>
                    <a:pt x="399" y="1399"/>
                  </a:lnTo>
                  <a:lnTo>
                    <a:pt x="402" y="1304"/>
                  </a:lnTo>
                  <a:lnTo>
                    <a:pt x="411" y="1210"/>
                  </a:lnTo>
                  <a:lnTo>
                    <a:pt x="426" y="1117"/>
                  </a:lnTo>
                  <a:lnTo>
                    <a:pt x="448" y="1027"/>
                  </a:lnTo>
                  <a:lnTo>
                    <a:pt x="474" y="940"/>
                  </a:lnTo>
                  <a:lnTo>
                    <a:pt x="507" y="854"/>
                  </a:lnTo>
                  <a:lnTo>
                    <a:pt x="543" y="773"/>
                  </a:lnTo>
                  <a:lnTo>
                    <a:pt x="585" y="694"/>
                  </a:lnTo>
                  <a:lnTo>
                    <a:pt x="633" y="618"/>
                  </a:lnTo>
                  <a:lnTo>
                    <a:pt x="684" y="545"/>
                  </a:lnTo>
                  <a:lnTo>
                    <a:pt x="740" y="476"/>
                  </a:lnTo>
                  <a:lnTo>
                    <a:pt x="799" y="410"/>
                  </a:lnTo>
                  <a:lnTo>
                    <a:pt x="863" y="349"/>
                  </a:lnTo>
                  <a:lnTo>
                    <a:pt x="930" y="291"/>
                  </a:lnTo>
                  <a:lnTo>
                    <a:pt x="1001" y="239"/>
                  </a:lnTo>
                  <a:lnTo>
                    <a:pt x="1076" y="191"/>
                  </a:lnTo>
                  <a:lnTo>
                    <a:pt x="1153" y="149"/>
                  </a:lnTo>
                  <a:lnTo>
                    <a:pt x="1233" y="110"/>
                  </a:lnTo>
                  <a:lnTo>
                    <a:pt x="1317" y="78"/>
                  </a:lnTo>
                  <a:lnTo>
                    <a:pt x="1402" y="50"/>
                  </a:lnTo>
                  <a:lnTo>
                    <a:pt x="1490" y="29"/>
                  </a:lnTo>
                  <a:lnTo>
                    <a:pt x="1579" y="13"/>
                  </a:lnTo>
                  <a:lnTo>
                    <a:pt x="1671" y="4"/>
                  </a:lnTo>
                  <a:lnTo>
                    <a:pt x="1764"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43" name="Rounded Rectangle 175"/>
            <p:cNvSpPr/>
            <p:nvPr/>
          </p:nvSpPr>
          <p:spPr>
            <a:xfrm>
              <a:off x="3063588" y="5266014"/>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9</a:t>
              </a:r>
              <a:r>
                <a:rPr kumimoji="0" 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a:t>
              </a:r>
            </a:p>
          </p:txBody>
        </p:sp>
      </p:grpSp>
      <p:sp>
        <p:nvSpPr>
          <p:cNvPr id="44" name="Rounded Rectangle 176"/>
          <p:cNvSpPr/>
          <p:nvPr/>
        </p:nvSpPr>
        <p:spPr>
          <a:xfrm>
            <a:off x="3722352" y="4681104"/>
            <a:ext cx="468000" cy="11593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grpSp>
        <p:nvGrpSpPr>
          <p:cNvPr id="45" name="Group 4"/>
          <p:cNvGrpSpPr/>
          <p:nvPr/>
        </p:nvGrpSpPr>
        <p:grpSpPr>
          <a:xfrm>
            <a:off x="1664165" y="5059000"/>
            <a:ext cx="5037973" cy="285917"/>
            <a:chOff x="1121240" y="5718765"/>
            <a:chExt cx="5037973" cy="285917"/>
          </a:xfrm>
        </p:grpSpPr>
        <p:sp>
          <p:nvSpPr>
            <p:cNvPr id="46" name="Rectangle 81"/>
            <p:cNvSpPr/>
            <p:nvPr/>
          </p:nvSpPr>
          <p:spPr>
            <a:xfrm>
              <a:off x="1592573" y="5718765"/>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36000" bIns="0" numCol="1" spcCol="0" rtlCol="0" fromWordArt="0" anchor="ctr" anchorCtr="0" forceAA="0" compatLnSpc="1">
              <a:normAutofit/>
            </a:bodyPr>
            <a:lstStyle/>
            <a:p>
              <a:pPr lvl="0" algn="l">
                <a:spcBef>
                  <a:spcPts val="0"/>
                </a:spcBef>
                <a:spcAft>
                  <a:spcPts val="0"/>
                </a:spcAft>
                <a:buClrTx/>
                <a:buSzTx/>
                <a:buFontTx/>
                <a:defRPr/>
              </a:pPr>
              <a:r>
                <a:rPr lang="en-IN" sz="160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sym typeface="+mn-ea"/>
                </a:rPr>
                <a:t>501~1000人</a:t>
              </a:r>
            </a:p>
          </p:txBody>
        </p:sp>
        <p:sp>
          <p:nvSpPr>
            <p:cNvPr id="47" name="Freeform 16"/>
            <p:cNvSpPr>
              <a:spLocks noEditPoints="1"/>
            </p:cNvSpPr>
            <p:nvPr/>
          </p:nvSpPr>
          <p:spPr bwMode="auto">
            <a:xfrm>
              <a:off x="1121240" y="5804915"/>
              <a:ext cx="165448" cy="155555"/>
            </a:xfrm>
            <a:custGeom>
              <a:avLst/>
              <a:gdLst>
                <a:gd name="T0" fmla="*/ 2905 w 3615"/>
                <a:gd name="T1" fmla="*/ 2070 h 3399"/>
                <a:gd name="T2" fmla="*/ 2965 w 3615"/>
                <a:gd name="T3" fmla="*/ 2296 h 3399"/>
                <a:gd name="T4" fmla="*/ 3180 w 3615"/>
                <a:gd name="T5" fmla="*/ 2296 h 3399"/>
                <a:gd name="T6" fmla="*/ 3247 w 3615"/>
                <a:gd name="T7" fmla="*/ 2090 h 3399"/>
                <a:gd name="T8" fmla="*/ 3072 w 3615"/>
                <a:gd name="T9" fmla="*/ 1962 h 3399"/>
                <a:gd name="T10" fmla="*/ 1323 w 3615"/>
                <a:gd name="T11" fmla="*/ 2409 h 3399"/>
                <a:gd name="T12" fmla="*/ 601 w 3615"/>
                <a:gd name="T13" fmla="*/ 3082 h 3399"/>
                <a:gd name="T14" fmla="*/ 270 w 3615"/>
                <a:gd name="T15" fmla="*/ 3326 h 3399"/>
                <a:gd name="T16" fmla="*/ 108 w 3615"/>
                <a:gd name="T17" fmla="*/ 3397 h 3399"/>
                <a:gd name="T18" fmla="*/ 70 w 3615"/>
                <a:gd name="T19" fmla="*/ 3395 h 3399"/>
                <a:gd name="T20" fmla="*/ 67 w 3615"/>
                <a:gd name="T21" fmla="*/ 3346 h 3399"/>
                <a:gd name="T22" fmla="*/ 141 w 3615"/>
                <a:gd name="T23" fmla="*/ 3177 h 3399"/>
                <a:gd name="T24" fmla="*/ 425 w 3615"/>
                <a:gd name="T25" fmla="*/ 2803 h 3399"/>
                <a:gd name="T26" fmla="*/ 1084 w 3615"/>
                <a:gd name="T27" fmla="*/ 2110 h 3399"/>
                <a:gd name="T28" fmla="*/ 3313 w 3615"/>
                <a:gd name="T29" fmla="*/ 1151 h 3399"/>
                <a:gd name="T30" fmla="*/ 3589 w 3615"/>
                <a:gd name="T31" fmla="*/ 1892 h 3399"/>
                <a:gd name="T32" fmla="*/ 3560 w 3615"/>
                <a:gd name="T33" fmla="*/ 2616 h 3399"/>
                <a:gd name="T34" fmla="*/ 3214 w 3615"/>
                <a:gd name="T35" fmla="*/ 3220 h 3399"/>
                <a:gd name="T36" fmla="*/ 2875 w 3615"/>
                <a:gd name="T37" fmla="*/ 3384 h 3399"/>
                <a:gd name="T38" fmla="*/ 2479 w 3615"/>
                <a:gd name="T39" fmla="*/ 3264 h 3399"/>
                <a:gd name="T40" fmla="*/ 1836 w 3615"/>
                <a:gd name="T41" fmla="*/ 2736 h 3399"/>
                <a:gd name="T42" fmla="*/ 1538 w 3615"/>
                <a:gd name="T43" fmla="*/ 2841 h 3399"/>
                <a:gd name="T44" fmla="*/ 1103 w 3615"/>
                <a:gd name="T45" fmla="*/ 3102 h 3399"/>
                <a:gd name="T46" fmla="*/ 1236 w 3615"/>
                <a:gd name="T47" fmla="*/ 2743 h 3399"/>
                <a:gd name="T48" fmla="*/ 1860 w 3615"/>
                <a:gd name="T49" fmla="*/ 2187 h 3399"/>
                <a:gd name="T50" fmla="*/ 1991 w 3615"/>
                <a:gd name="T51" fmla="*/ 2181 h 3399"/>
                <a:gd name="T52" fmla="*/ 3143 w 3615"/>
                <a:gd name="T53" fmla="*/ 1127 h 3399"/>
                <a:gd name="T54" fmla="*/ 699 w 3615"/>
                <a:gd name="T55" fmla="*/ 760 h 3399"/>
                <a:gd name="T56" fmla="*/ 485 w 3615"/>
                <a:gd name="T57" fmla="*/ 915 h 3399"/>
                <a:gd name="T58" fmla="*/ 568 w 3615"/>
                <a:gd name="T59" fmla="*/ 1166 h 3399"/>
                <a:gd name="T60" fmla="*/ 831 w 3615"/>
                <a:gd name="T61" fmla="*/ 1166 h 3399"/>
                <a:gd name="T62" fmla="*/ 912 w 3615"/>
                <a:gd name="T63" fmla="*/ 915 h 3399"/>
                <a:gd name="T64" fmla="*/ 699 w 3615"/>
                <a:gd name="T65" fmla="*/ 760 h 3399"/>
                <a:gd name="T66" fmla="*/ 1485 w 3615"/>
                <a:gd name="T67" fmla="*/ 531 h 3399"/>
                <a:gd name="T68" fmla="*/ 1519 w 3615"/>
                <a:gd name="T69" fmla="*/ 744 h 3399"/>
                <a:gd name="T70" fmla="*/ 1733 w 3615"/>
                <a:gd name="T71" fmla="*/ 778 h 3399"/>
                <a:gd name="T72" fmla="*/ 1832 w 3615"/>
                <a:gd name="T73" fmla="*/ 585 h 3399"/>
                <a:gd name="T74" fmla="*/ 1679 w 3615"/>
                <a:gd name="T75" fmla="*/ 433 h 3399"/>
                <a:gd name="T76" fmla="*/ 3410 w 3615"/>
                <a:gd name="T77" fmla="*/ 259 h 3399"/>
                <a:gd name="T78" fmla="*/ 3366 w 3615"/>
                <a:gd name="T79" fmla="*/ 663 h 3399"/>
                <a:gd name="T80" fmla="*/ 3075 w 3615"/>
                <a:gd name="T81" fmla="*/ 962 h 3399"/>
                <a:gd name="T82" fmla="*/ 2794 w 3615"/>
                <a:gd name="T83" fmla="*/ 1023 h 3399"/>
                <a:gd name="T84" fmla="*/ 2446 w 3615"/>
                <a:gd name="T85" fmla="*/ 497 h 3399"/>
                <a:gd name="T86" fmla="*/ 2598 w 3615"/>
                <a:gd name="T87" fmla="*/ 246 h 3399"/>
                <a:gd name="T88" fmla="*/ 2776 w 3615"/>
                <a:gd name="T89" fmla="*/ 198 h 3399"/>
                <a:gd name="T90" fmla="*/ 3103 w 3615"/>
                <a:gd name="T91" fmla="*/ 217 h 3399"/>
                <a:gd name="T92" fmla="*/ 3363 w 3615"/>
                <a:gd name="T93" fmla="*/ 15 h 3399"/>
                <a:gd name="T94" fmla="*/ 2054 w 3615"/>
                <a:gd name="T95" fmla="*/ 109 h 3399"/>
                <a:gd name="T96" fmla="*/ 2265 w 3615"/>
                <a:gd name="T97" fmla="*/ 494 h 3399"/>
                <a:gd name="T98" fmla="*/ 1254 w 3615"/>
                <a:gd name="T99" fmla="*/ 1517 h 3399"/>
                <a:gd name="T100" fmla="*/ 1293 w 3615"/>
                <a:gd name="T101" fmla="*/ 1649 h 3399"/>
                <a:gd name="T102" fmla="*/ 537 w 3615"/>
                <a:gd name="T103" fmla="*/ 2415 h 3399"/>
                <a:gd name="T104" fmla="*/ 109 w 3615"/>
                <a:gd name="T105" fmla="*/ 2056 h 3399"/>
                <a:gd name="T106" fmla="*/ 2 w 3615"/>
                <a:gd name="T107" fmla="*/ 1330 h 3399"/>
                <a:gd name="T108" fmla="*/ 191 w 3615"/>
                <a:gd name="T109" fmla="*/ 674 h 3399"/>
                <a:gd name="T110" fmla="*/ 667 w 3615"/>
                <a:gd name="T111" fmla="*/ 197 h 3399"/>
                <a:gd name="T112" fmla="*/ 1332 w 3615"/>
                <a:gd name="T113" fmla="*/ 2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5" h="3399">
                  <a:moveTo>
                    <a:pt x="3072" y="1962"/>
                  </a:moveTo>
                  <a:lnTo>
                    <a:pt x="3044" y="1964"/>
                  </a:lnTo>
                  <a:lnTo>
                    <a:pt x="3015" y="1971"/>
                  </a:lnTo>
                  <a:lnTo>
                    <a:pt x="2989" y="1982"/>
                  </a:lnTo>
                  <a:lnTo>
                    <a:pt x="2965" y="1997"/>
                  </a:lnTo>
                  <a:lnTo>
                    <a:pt x="2943" y="2016"/>
                  </a:lnTo>
                  <a:lnTo>
                    <a:pt x="2921" y="2041"/>
                  </a:lnTo>
                  <a:lnTo>
                    <a:pt x="2905" y="2070"/>
                  </a:lnTo>
                  <a:lnTo>
                    <a:pt x="2894" y="2100"/>
                  </a:lnTo>
                  <a:lnTo>
                    <a:pt x="2889" y="2131"/>
                  </a:lnTo>
                  <a:lnTo>
                    <a:pt x="2889" y="2162"/>
                  </a:lnTo>
                  <a:lnTo>
                    <a:pt x="2894" y="2193"/>
                  </a:lnTo>
                  <a:lnTo>
                    <a:pt x="2905" y="2223"/>
                  </a:lnTo>
                  <a:lnTo>
                    <a:pt x="2921" y="2252"/>
                  </a:lnTo>
                  <a:lnTo>
                    <a:pt x="2943" y="2277"/>
                  </a:lnTo>
                  <a:lnTo>
                    <a:pt x="2965" y="2296"/>
                  </a:lnTo>
                  <a:lnTo>
                    <a:pt x="2989" y="2311"/>
                  </a:lnTo>
                  <a:lnTo>
                    <a:pt x="3015" y="2322"/>
                  </a:lnTo>
                  <a:lnTo>
                    <a:pt x="3044" y="2329"/>
                  </a:lnTo>
                  <a:lnTo>
                    <a:pt x="3072" y="2331"/>
                  </a:lnTo>
                  <a:lnTo>
                    <a:pt x="3102" y="2329"/>
                  </a:lnTo>
                  <a:lnTo>
                    <a:pt x="3130" y="2322"/>
                  </a:lnTo>
                  <a:lnTo>
                    <a:pt x="3156" y="2311"/>
                  </a:lnTo>
                  <a:lnTo>
                    <a:pt x="3180" y="2296"/>
                  </a:lnTo>
                  <a:lnTo>
                    <a:pt x="3202" y="2277"/>
                  </a:lnTo>
                  <a:lnTo>
                    <a:pt x="3222" y="2255"/>
                  </a:lnTo>
                  <a:lnTo>
                    <a:pt x="3236" y="2230"/>
                  </a:lnTo>
                  <a:lnTo>
                    <a:pt x="3247" y="2203"/>
                  </a:lnTo>
                  <a:lnTo>
                    <a:pt x="3254" y="2176"/>
                  </a:lnTo>
                  <a:lnTo>
                    <a:pt x="3256" y="2147"/>
                  </a:lnTo>
                  <a:lnTo>
                    <a:pt x="3254" y="2117"/>
                  </a:lnTo>
                  <a:lnTo>
                    <a:pt x="3247" y="2090"/>
                  </a:lnTo>
                  <a:lnTo>
                    <a:pt x="3236" y="2063"/>
                  </a:lnTo>
                  <a:lnTo>
                    <a:pt x="3222" y="2038"/>
                  </a:lnTo>
                  <a:lnTo>
                    <a:pt x="3202" y="2016"/>
                  </a:lnTo>
                  <a:lnTo>
                    <a:pt x="3180" y="1997"/>
                  </a:lnTo>
                  <a:lnTo>
                    <a:pt x="3156" y="1982"/>
                  </a:lnTo>
                  <a:lnTo>
                    <a:pt x="3130" y="1971"/>
                  </a:lnTo>
                  <a:lnTo>
                    <a:pt x="3102" y="1964"/>
                  </a:lnTo>
                  <a:lnTo>
                    <a:pt x="3072" y="1962"/>
                  </a:lnTo>
                  <a:close/>
                  <a:moveTo>
                    <a:pt x="1433" y="1761"/>
                  </a:moveTo>
                  <a:lnTo>
                    <a:pt x="1703" y="2029"/>
                  </a:lnTo>
                  <a:lnTo>
                    <a:pt x="1695" y="2037"/>
                  </a:lnTo>
                  <a:lnTo>
                    <a:pt x="1687" y="2045"/>
                  </a:lnTo>
                  <a:lnTo>
                    <a:pt x="1621" y="2111"/>
                  </a:lnTo>
                  <a:lnTo>
                    <a:pt x="1525" y="2209"/>
                  </a:lnTo>
                  <a:lnTo>
                    <a:pt x="1425" y="2308"/>
                  </a:lnTo>
                  <a:lnTo>
                    <a:pt x="1323" y="2409"/>
                  </a:lnTo>
                  <a:lnTo>
                    <a:pt x="1220" y="2509"/>
                  </a:lnTo>
                  <a:lnTo>
                    <a:pt x="1118" y="2610"/>
                  </a:lnTo>
                  <a:lnTo>
                    <a:pt x="1015" y="2708"/>
                  </a:lnTo>
                  <a:lnTo>
                    <a:pt x="914" y="2803"/>
                  </a:lnTo>
                  <a:lnTo>
                    <a:pt x="814" y="2895"/>
                  </a:lnTo>
                  <a:lnTo>
                    <a:pt x="716" y="2982"/>
                  </a:lnTo>
                  <a:lnTo>
                    <a:pt x="657" y="3035"/>
                  </a:lnTo>
                  <a:lnTo>
                    <a:pt x="601" y="3082"/>
                  </a:lnTo>
                  <a:lnTo>
                    <a:pt x="548" y="3125"/>
                  </a:lnTo>
                  <a:lnTo>
                    <a:pt x="498" y="3164"/>
                  </a:lnTo>
                  <a:lnTo>
                    <a:pt x="452" y="3200"/>
                  </a:lnTo>
                  <a:lnTo>
                    <a:pt x="409" y="3232"/>
                  </a:lnTo>
                  <a:lnTo>
                    <a:pt x="371" y="3260"/>
                  </a:lnTo>
                  <a:lnTo>
                    <a:pt x="333" y="3286"/>
                  </a:lnTo>
                  <a:lnTo>
                    <a:pt x="300" y="3308"/>
                  </a:lnTo>
                  <a:lnTo>
                    <a:pt x="270" y="3326"/>
                  </a:lnTo>
                  <a:lnTo>
                    <a:pt x="241" y="3343"/>
                  </a:lnTo>
                  <a:lnTo>
                    <a:pt x="216" y="3356"/>
                  </a:lnTo>
                  <a:lnTo>
                    <a:pt x="191" y="3368"/>
                  </a:lnTo>
                  <a:lnTo>
                    <a:pt x="171" y="3377"/>
                  </a:lnTo>
                  <a:lnTo>
                    <a:pt x="152" y="3385"/>
                  </a:lnTo>
                  <a:lnTo>
                    <a:pt x="135" y="3390"/>
                  </a:lnTo>
                  <a:lnTo>
                    <a:pt x="121" y="3395"/>
                  </a:lnTo>
                  <a:lnTo>
                    <a:pt x="108" y="3397"/>
                  </a:lnTo>
                  <a:lnTo>
                    <a:pt x="97" y="3398"/>
                  </a:lnTo>
                  <a:lnTo>
                    <a:pt x="87" y="3399"/>
                  </a:lnTo>
                  <a:lnTo>
                    <a:pt x="84" y="3399"/>
                  </a:lnTo>
                  <a:lnTo>
                    <a:pt x="80" y="3398"/>
                  </a:lnTo>
                  <a:lnTo>
                    <a:pt x="77" y="3398"/>
                  </a:lnTo>
                  <a:lnTo>
                    <a:pt x="74" y="3397"/>
                  </a:lnTo>
                  <a:lnTo>
                    <a:pt x="70" y="3395"/>
                  </a:lnTo>
                  <a:lnTo>
                    <a:pt x="70" y="3395"/>
                  </a:lnTo>
                  <a:lnTo>
                    <a:pt x="69" y="3393"/>
                  </a:lnTo>
                  <a:lnTo>
                    <a:pt x="68" y="3390"/>
                  </a:lnTo>
                  <a:lnTo>
                    <a:pt x="67" y="3387"/>
                  </a:lnTo>
                  <a:lnTo>
                    <a:pt x="66" y="3381"/>
                  </a:lnTo>
                  <a:lnTo>
                    <a:pt x="65" y="3375"/>
                  </a:lnTo>
                  <a:lnTo>
                    <a:pt x="65" y="3367"/>
                  </a:lnTo>
                  <a:lnTo>
                    <a:pt x="65" y="3357"/>
                  </a:lnTo>
                  <a:lnTo>
                    <a:pt x="67" y="3346"/>
                  </a:lnTo>
                  <a:lnTo>
                    <a:pt x="69" y="3333"/>
                  </a:lnTo>
                  <a:lnTo>
                    <a:pt x="74" y="3318"/>
                  </a:lnTo>
                  <a:lnTo>
                    <a:pt x="79" y="3300"/>
                  </a:lnTo>
                  <a:lnTo>
                    <a:pt x="87" y="3280"/>
                  </a:lnTo>
                  <a:lnTo>
                    <a:pt x="97" y="3258"/>
                  </a:lnTo>
                  <a:lnTo>
                    <a:pt x="109" y="3234"/>
                  </a:lnTo>
                  <a:lnTo>
                    <a:pt x="123" y="3206"/>
                  </a:lnTo>
                  <a:lnTo>
                    <a:pt x="141" y="3177"/>
                  </a:lnTo>
                  <a:lnTo>
                    <a:pt x="161" y="3145"/>
                  </a:lnTo>
                  <a:lnTo>
                    <a:pt x="185" y="3108"/>
                  </a:lnTo>
                  <a:lnTo>
                    <a:pt x="211" y="3070"/>
                  </a:lnTo>
                  <a:lnTo>
                    <a:pt x="242" y="3028"/>
                  </a:lnTo>
                  <a:lnTo>
                    <a:pt x="276" y="2984"/>
                  </a:lnTo>
                  <a:lnTo>
                    <a:pt x="314" y="2935"/>
                  </a:lnTo>
                  <a:lnTo>
                    <a:pt x="356" y="2883"/>
                  </a:lnTo>
                  <a:lnTo>
                    <a:pt x="425" y="2803"/>
                  </a:lnTo>
                  <a:lnTo>
                    <a:pt x="497" y="2721"/>
                  </a:lnTo>
                  <a:lnTo>
                    <a:pt x="574" y="2636"/>
                  </a:lnTo>
                  <a:lnTo>
                    <a:pt x="655" y="2549"/>
                  </a:lnTo>
                  <a:lnTo>
                    <a:pt x="738" y="2462"/>
                  </a:lnTo>
                  <a:lnTo>
                    <a:pt x="823" y="2374"/>
                  </a:lnTo>
                  <a:lnTo>
                    <a:pt x="910" y="2285"/>
                  </a:lnTo>
                  <a:lnTo>
                    <a:pt x="997" y="2197"/>
                  </a:lnTo>
                  <a:lnTo>
                    <a:pt x="1084" y="2110"/>
                  </a:lnTo>
                  <a:lnTo>
                    <a:pt x="1170" y="2023"/>
                  </a:lnTo>
                  <a:lnTo>
                    <a:pt x="1256" y="1938"/>
                  </a:lnTo>
                  <a:lnTo>
                    <a:pt x="1338" y="1855"/>
                  </a:lnTo>
                  <a:lnTo>
                    <a:pt x="1419" y="1775"/>
                  </a:lnTo>
                  <a:lnTo>
                    <a:pt x="1427" y="1767"/>
                  </a:lnTo>
                  <a:lnTo>
                    <a:pt x="1433" y="1761"/>
                  </a:lnTo>
                  <a:close/>
                  <a:moveTo>
                    <a:pt x="3258" y="1061"/>
                  </a:moveTo>
                  <a:lnTo>
                    <a:pt x="3313" y="1151"/>
                  </a:lnTo>
                  <a:lnTo>
                    <a:pt x="3364" y="1241"/>
                  </a:lnTo>
                  <a:lnTo>
                    <a:pt x="3410" y="1331"/>
                  </a:lnTo>
                  <a:lnTo>
                    <a:pt x="3452" y="1424"/>
                  </a:lnTo>
                  <a:lnTo>
                    <a:pt x="3488" y="1517"/>
                  </a:lnTo>
                  <a:lnTo>
                    <a:pt x="3521" y="1610"/>
                  </a:lnTo>
                  <a:lnTo>
                    <a:pt x="3549" y="1703"/>
                  </a:lnTo>
                  <a:lnTo>
                    <a:pt x="3571" y="1798"/>
                  </a:lnTo>
                  <a:lnTo>
                    <a:pt x="3589" y="1892"/>
                  </a:lnTo>
                  <a:lnTo>
                    <a:pt x="3603" y="1985"/>
                  </a:lnTo>
                  <a:lnTo>
                    <a:pt x="3610" y="2079"/>
                  </a:lnTo>
                  <a:lnTo>
                    <a:pt x="3615" y="2171"/>
                  </a:lnTo>
                  <a:lnTo>
                    <a:pt x="3614" y="2263"/>
                  </a:lnTo>
                  <a:lnTo>
                    <a:pt x="3607" y="2353"/>
                  </a:lnTo>
                  <a:lnTo>
                    <a:pt x="3596" y="2442"/>
                  </a:lnTo>
                  <a:lnTo>
                    <a:pt x="3581" y="2530"/>
                  </a:lnTo>
                  <a:lnTo>
                    <a:pt x="3560" y="2616"/>
                  </a:lnTo>
                  <a:lnTo>
                    <a:pt x="3534" y="2701"/>
                  </a:lnTo>
                  <a:lnTo>
                    <a:pt x="3504" y="2782"/>
                  </a:lnTo>
                  <a:lnTo>
                    <a:pt x="3468" y="2862"/>
                  </a:lnTo>
                  <a:lnTo>
                    <a:pt x="3428" y="2940"/>
                  </a:lnTo>
                  <a:lnTo>
                    <a:pt x="3381" y="3014"/>
                  </a:lnTo>
                  <a:lnTo>
                    <a:pt x="3331" y="3085"/>
                  </a:lnTo>
                  <a:lnTo>
                    <a:pt x="3276" y="3155"/>
                  </a:lnTo>
                  <a:lnTo>
                    <a:pt x="3214" y="3220"/>
                  </a:lnTo>
                  <a:lnTo>
                    <a:pt x="3200" y="3234"/>
                  </a:lnTo>
                  <a:lnTo>
                    <a:pt x="3160" y="3269"/>
                  </a:lnTo>
                  <a:lnTo>
                    <a:pt x="3117" y="3299"/>
                  </a:lnTo>
                  <a:lnTo>
                    <a:pt x="3073" y="3325"/>
                  </a:lnTo>
                  <a:lnTo>
                    <a:pt x="3026" y="3347"/>
                  </a:lnTo>
                  <a:lnTo>
                    <a:pt x="2978" y="3364"/>
                  </a:lnTo>
                  <a:lnTo>
                    <a:pt x="2927" y="3377"/>
                  </a:lnTo>
                  <a:lnTo>
                    <a:pt x="2875" y="3384"/>
                  </a:lnTo>
                  <a:lnTo>
                    <a:pt x="2823" y="3387"/>
                  </a:lnTo>
                  <a:lnTo>
                    <a:pt x="2769" y="3384"/>
                  </a:lnTo>
                  <a:lnTo>
                    <a:pt x="2716" y="3376"/>
                  </a:lnTo>
                  <a:lnTo>
                    <a:pt x="2664" y="3364"/>
                  </a:lnTo>
                  <a:lnTo>
                    <a:pt x="2615" y="3345"/>
                  </a:lnTo>
                  <a:lnTo>
                    <a:pt x="2567" y="3323"/>
                  </a:lnTo>
                  <a:lnTo>
                    <a:pt x="2522" y="3295"/>
                  </a:lnTo>
                  <a:lnTo>
                    <a:pt x="2479" y="3264"/>
                  </a:lnTo>
                  <a:lnTo>
                    <a:pt x="2439" y="3227"/>
                  </a:lnTo>
                  <a:lnTo>
                    <a:pt x="2053" y="2841"/>
                  </a:lnTo>
                  <a:lnTo>
                    <a:pt x="2022" y="2813"/>
                  </a:lnTo>
                  <a:lnTo>
                    <a:pt x="1989" y="2789"/>
                  </a:lnTo>
                  <a:lnTo>
                    <a:pt x="1953" y="2769"/>
                  </a:lnTo>
                  <a:lnTo>
                    <a:pt x="1915" y="2754"/>
                  </a:lnTo>
                  <a:lnTo>
                    <a:pt x="1877" y="2743"/>
                  </a:lnTo>
                  <a:lnTo>
                    <a:pt x="1836" y="2736"/>
                  </a:lnTo>
                  <a:lnTo>
                    <a:pt x="1795" y="2734"/>
                  </a:lnTo>
                  <a:lnTo>
                    <a:pt x="1753" y="2736"/>
                  </a:lnTo>
                  <a:lnTo>
                    <a:pt x="1714" y="2743"/>
                  </a:lnTo>
                  <a:lnTo>
                    <a:pt x="1674" y="2754"/>
                  </a:lnTo>
                  <a:lnTo>
                    <a:pt x="1637" y="2769"/>
                  </a:lnTo>
                  <a:lnTo>
                    <a:pt x="1602" y="2789"/>
                  </a:lnTo>
                  <a:lnTo>
                    <a:pt x="1569" y="2813"/>
                  </a:lnTo>
                  <a:lnTo>
                    <a:pt x="1538" y="2841"/>
                  </a:lnTo>
                  <a:lnTo>
                    <a:pt x="1432" y="2946"/>
                  </a:lnTo>
                  <a:lnTo>
                    <a:pt x="1393" y="2983"/>
                  </a:lnTo>
                  <a:lnTo>
                    <a:pt x="1350" y="3014"/>
                  </a:lnTo>
                  <a:lnTo>
                    <a:pt x="1305" y="3041"/>
                  </a:lnTo>
                  <a:lnTo>
                    <a:pt x="1257" y="3064"/>
                  </a:lnTo>
                  <a:lnTo>
                    <a:pt x="1208" y="3082"/>
                  </a:lnTo>
                  <a:lnTo>
                    <a:pt x="1156" y="3094"/>
                  </a:lnTo>
                  <a:lnTo>
                    <a:pt x="1103" y="3102"/>
                  </a:lnTo>
                  <a:lnTo>
                    <a:pt x="1051" y="3105"/>
                  </a:lnTo>
                  <a:lnTo>
                    <a:pt x="991" y="3102"/>
                  </a:lnTo>
                  <a:lnTo>
                    <a:pt x="934" y="3092"/>
                  </a:lnTo>
                  <a:lnTo>
                    <a:pt x="879" y="3076"/>
                  </a:lnTo>
                  <a:lnTo>
                    <a:pt x="964" y="2999"/>
                  </a:lnTo>
                  <a:lnTo>
                    <a:pt x="1052" y="2918"/>
                  </a:lnTo>
                  <a:lnTo>
                    <a:pt x="1143" y="2832"/>
                  </a:lnTo>
                  <a:lnTo>
                    <a:pt x="1236" y="2743"/>
                  </a:lnTo>
                  <a:lnTo>
                    <a:pt x="1333" y="2648"/>
                  </a:lnTo>
                  <a:lnTo>
                    <a:pt x="1432" y="2551"/>
                  </a:lnTo>
                  <a:lnTo>
                    <a:pt x="1535" y="2450"/>
                  </a:lnTo>
                  <a:lnTo>
                    <a:pt x="1640" y="2345"/>
                  </a:lnTo>
                  <a:lnTo>
                    <a:pt x="1748" y="2237"/>
                  </a:lnTo>
                  <a:lnTo>
                    <a:pt x="1814" y="2171"/>
                  </a:lnTo>
                  <a:lnTo>
                    <a:pt x="1829" y="2156"/>
                  </a:lnTo>
                  <a:lnTo>
                    <a:pt x="1860" y="2187"/>
                  </a:lnTo>
                  <a:lnTo>
                    <a:pt x="1879" y="2201"/>
                  </a:lnTo>
                  <a:lnTo>
                    <a:pt x="1900" y="2210"/>
                  </a:lnTo>
                  <a:lnTo>
                    <a:pt x="1923" y="2213"/>
                  </a:lnTo>
                  <a:lnTo>
                    <a:pt x="1927" y="2213"/>
                  </a:lnTo>
                  <a:lnTo>
                    <a:pt x="1945" y="2210"/>
                  </a:lnTo>
                  <a:lnTo>
                    <a:pt x="1962" y="2203"/>
                  </a:lnTo>
                  <a:lnTo>
                    <a:pt x="1978" y="2193"/>
                  </a:lnTo>
                  <a:lnTo>
                    <a:pt x="1991" y="2181"/>
                  </a:lnTo>
                  <a:lnTo>
                    <a:pt x="2814" y="1201"/>
                  </a:lnTo>
                  <a:lnTo>
                    <a:pt x="2849" y="1200"/>
                  </a:lnTo>
                  <a:lnTo>
                    <a:pt x="2889" y="1197"/>
                  </a:lnTo>
                  <a:lnTo>
                    <a:pt x="2934" y="1191"/>
                  </a:lnTo>
                  <a:lnTo>
                    <a:pt x="2982" y="1183"/>
                  </a:lnTo>
                  <a:lnTo>
                    <a:pt x="3033" y="1168"/>
                  </a:lnTo>
                  <a:lnTo>
                    <a:pt x="3087" y="1151"/>
                  </a:lnTo>
                  <a:lnTo>
                    <a:pt x="3143" y="1127"/>
                  </a:lnTo>
                  <a:lnTo>
                    <a:pt x="3200" y="1098"/>
                  </a:lnTo>
                  <a:lnTo>
                    <a:pt x="3258" y="1061"/>
                  </a:lnTo>
                  <a:close/>
                  <a:moveTo>
                    <a:pt x="2330" y="824"/>
                  </a:moveTo>
                  <a:lnTo>
                    <a:pt x="2638" y="1133"/>
                  </a:lnTo>
                  <a:lnTo>
                    <a:pt x="1917" y="1992"/>
                  </a:lnTo>
                  <a:lnTo>
                    <a:pt x="1472" y="1546"/>
                  </a:lnTo>
                  <a:lnTo>
                    <a:pt x="2330" y="824"/>
                  </a:lnTo>
                  <a:close/>
                  <a:moveTo>
                    <a:pt x="699" y="760"/>
                  </a:moveTo>
                  <a:lnTo>
                    <a:pt x="663" y="763"/>
                  </a:lnTo>
                  <a:lnTo>
                    <a:pt x="629" y="771"/>
                  </a:lnTo>
                  <a:lnTo>
                    <a:pt x="597" y="784"/>
                  </a:lnTo>
                  <a:lnTo>
                    <a:pt x="568" y="803"/>
                  </a:lnTo>
                  <a:lnTo>
                    <a:pt x="540" y="826"/>
                  </a:lnTo>
                  <a:lnTo>
                    <a:pt x="517" y="852"/>
                  </a:lnTo>
                  <a:lnTo>
                    <a:pt x="499" y="882"/>
                  </a:lnTo>
                  <a:lnTo>
                    <a:pt x="485" y="915"/>
                  </a:lnTo>
                  <a:lnTo>
                    <a:pt x="477" y="949"/>
                  </a:lnTo>
                  <a:lnTo>
                    <a:pt x="474" y="984"/>
                  </a:lnTo>
                  <a:lnTo>
                    <a:pt x="477" y="1020"/>
                  </a:lnTo>
                  <a:lnTo>
                    <a:pt x="485" y="1054"/>
                  </a:lnTo>
                  <a:lnTo>
                    <a:pt x="499" y="1086"/>
                  </a:lnTo>
                  <a:lnTo>
                    <a:pt x="517" y="1116"/>
                  </a:lnTo>
                  <a:lnTo>
                    <a:pt x="540" y="1143"/>
                  </a:lnTo>
                  <a:lnTo>
                    <a:pt x="568" y="1166"/>
                  </a:lnTo>
                  <a:lnTo>
                    <a:pt x="597" y="1185"/>
                  </a:lnTo>
                  <a:lnTo>
                    <a:pt x="629" y="1198"/>
                  </a:lnTo>
                  <a:lnTo>
                    <a:pt x="663" y="1206"/>
                  </a:lnTo>
                  <a:lnTo>
                    <a:pt x="699" y="1209"/>
                  </a:lnTo>
                  <a:lnTo>
                    <a:pt x="734" y="1206"/>
                  </a:lnTo>
                  <a:lnTo>
                    <a:pt x="768" y="1198"/>
                  </a:lnTo>
                  <a:lnTo>
                    <a:pt x="801" y="1185"/>
                  </a:lnTo>
                  <a:lnTo>
                    <a:pt x="831" y="1166"/>
                  </a:lnTo>
                  <a:lnTo>
                    <a:pt x="857" y="1143"/>
                  </a:lnTo>
                  <a:lnTo>
                    <a:pt x="880" y="1116"/>
                  </a:lnTo>
                  <a:lnTo>
                    <a:pt x="899" y="1086"/>
                  </a:lnTo>
                  <a:lnTo>
                    <a:pt x="912" y="1054"/>
                  </a:lnTo>
                  <a:lnTo>
                    <a:pt x="921" y="1020"/>
                  </a:lnTo>
                  <a:lnTo>
                    <a:pt x="923" y="984"/>
                  </a:lnTo>
                  <a:lnTo>
                    <a:pt x="921" y="949"/>
                  </a:lnTo>
                  <a:lnTo>
                    <a:pt x="912" y="915"/>
                  </a:lnTo>
                  <a:lnTo>
                    <a:pt x="899" y="882"/>
                  </a:lnTo>
                  <a:lnTo>
                    <a:pt x="880" y="852"/>
                  </a:lnTo>
                  <a:lnTo>
                    <a:pt x="857" y="826"/>
                  </a:lnTo>
                  <a:lnTo>
                    <a:pt x="831" y="803"/>
                  </a:lnTo>
                  <a:lnTo>
                    <a:pt x="801" y="784"/>
                  </a:lnTo>
                  <a:lnTo>
                    <a:pt x="768" y="771"/>
                  </a:lnTo>
                  <a:lnTo>
                    <a:pt x="734" y="763"/>
                  </a:lnTo>
                  <a:lnTo>
                    <a:pt x="699" y="760"/>
                  </a:lnTo>
                  <a:close/>
                  <a:moveTo>
                    <a:pt x="1649" y="429"/>
                  </a:moveTo>
                  <a:lnTo>
                    <a:pt x="1620" y="433"/>
                  </a:lnTo>
                  <a:lnTo>
                    <a:pt x="1593" y="439"/>
                  </a:lnTo>
                  <a:lnTo>
                    <a:pt x="1566" y="450"/>
                  </a:lnTo>
                  <a:lnTo>
                    <a:pt x="1541" y="465"/>
                  </a:lnTo>
                  <a:lnTo>
                    <a:pt x="1519" y="483"/>
                  </a:lnTo>
                  <a:lnTo>
                    <a:pt x="1500" y="506"/>
                  </a:lnTo>
                  <a:lnTo>
                    <a:pt x="1485" y="531"/>
                  </a:lnTo>
                  <a:lnTo>
                    <a:pt x="1474" y="557"/>
                  </a:lnTo>
                  <a:lnTo>
                    <a:pt x="1467" y="585"/>
                  </a:lnTo>
                  <a:lnTo>
                    <a:pt x="1465" y="614"/>
                  </a:lnTo>
                  <a:lnTo>
                    <a:pt x="1467" y="643"/>
                  </a:lnTo>
                  <a:lnTo>
                    <a:pt x="1474" y="672"/>
                  </a:lnTo>
                  <a:lnTo>
                    <a:pt x="1485" y="698"/>
                  </a:lnTo>
                  <a:lnTo>
                    <a:pt x="1500" y="722"/>
                  </a:lnTo>
                  <a:lnTo>
                    <a:pt x="1519" y="744"/>
                  </a:lnTo>
                  <a:lnTo>
                    <a:pt x="1541" y="763"/>
                  </a:lnTo>
                  <a:lnTo>
                    <a:pt x="1566" y="778"/>
                  </a:lnTo>
                  <a:lnTo>
                    <a:pt x="1593" y="789"/>
                  </a:lnTo>
                  <a:lnTo>
                    <a:pt x="1620" y="796"/>
                  </a:lnTo>
                  <a:lnTo>
                    <a:pt x="1649" y="798"/>
                  </a:lnTo>
                  <a:lnTo>
                    <a:pt x="1679" y="796"/>
                  </a:lnTo>
                  <a:lnTo>
                    <a:pt x="1706" y="789"/>
                  </a:lnTo>
                  <a:lnTo>
                    <a:pt x="1733" y="778"/>
                  </a:lnTo>
                  <a:lnTo>
                    <a:pt x="1758" y="763"/>
                  </a:lnTo>
                  <a:lnTo>
                    <a:pt x="1780" y="744"/>
                  </a:lnTo>
                  <a:lnTo>
                    <a:pt x="1799" y="722"/>
                  </a:lnTo>
                  <a:lnTo>
                    <a:pt x="1814" y="698"/>
                  </a:lnTo>
                  <a:lnTo>
                    <a:pt x="1825" y="672"/>
                  </a:lnTo>
                  <a:lnTo>
                    <a:pt x="1832" y="643"/>
                  </a:lnTo>
                  <a:lnTo>
                    <a:pt x="1834" y="614"/>
                  </a:lnTo>
                  <a:lnTo>
                    <a:pt x="1832" y="585"/>
                  </a:lnTo>
                  <a:lnTo>
                    <a:pt x="1825" y="557"/>
                  </a:lnTo>
                  <a:lnTo>
                    <a:pt x="1814" y="531"/>
                  </a:lnTo>
                  <a:lnTo>
                    <a:pt x="1799" y="506"/>
                  </a:lnTo>
                  <a:lnTo>
                    <a:pt x="1780" y="483"/>
                  </a:lnTo>
                  <a:lnTo>
                    <a:pt x="1758" y="465"/>
                  </a:lnTo>
                  <a:lnTo>
                    <a:pt x="1733" y="450"/>
                  </a:lnTo>
                  <a:lnTo>
                    <a:pt x="1706" y="439"/>
                  </a:lnTo>
                  <a:lnTo>
                    <a:pt x="1679" y="433"/>
                  </a:lnTo>
                  <a:lnTo>
                    <a:pt x="1649" y="429"/>
                  </a:lnTo>
                  <a:close/>
                  <a:moveTo>
                    <a:pt x="3373" y="2"/>
                  </a:moveTo>
                  <a:lnTo>
                    <a:pt x="3378" y="26"/>
                  </a:lnTo>
                  <a:lnTo>
                    <a:pt x="3384" y="56"/>
                  </a:lnTo>
                  <a:lnTo>
                    <a:pt x="3391" y="106"/>
                  </a:lnTo>
                  <a:lnTo>
                    <a:pt x="3399" y="156"/>
                  </a:lnTo>
                  <a:lnTo>
                    <a:pt x="3405" y="207"/>
                  </a:lnTo>
                  <a:lnTo>
                    <a:pt x="3410" y="259"/>
                  </a:lnTo>
                  <a:lnTo>
                    <a:pt x="3413" y="312"/>
                  </a:lnTo>
                  <a:lnTo>
                    <a:pt x="3414" y="363"/>
                  </a:lnTo>
                  <a:lnTo>
                    <a:pt x="3413" y="416"/>
                  </a:lnTo>
                  <a:lnTo>
                    <a:pt x="3410" y="467"/>
                  </a:lnTo>
                  <a:lnTo>
                    <a:pt x="3405" y="519"/>
                  </a:lnTo>
                  <a:lnTo>
                    <a:pt x="3395" y="568"/>
                  </a:lnTo>
                  <a:lnTo>
                    <a:pt x="3383" y="617"/>
                  </a:lnTo>
                  <a:lnTo>
                    <a:pt x="3366" y="663"/>
                  </a:lnTo>
                  <a:lnTo>
                    <a:pt x="3346" y="708"/>
                  </a:lnTo>
                  <a:lnTo>
                    <a:pt x="3322" y="751"/>
                  </a:lnTo>
                  <a:lnTo>
                    <a:pt x="3293" y="792"/>
                  </a:lnTo>
                  <a:lnTo>
                    <a:pt x="3259" y="829"/>
                  </a:lnTo>
                  <a:lnTo>
                    <a:pt x="3213" y="872"/>
                  </a:lnTo>
                  <a:lnTo>
                    <a:pt x="3167" y="907"/>
                  </a:lnTo>
                  <a:lnTo>
                    <a:pt x="3121" y="938"/>
                  </a:lnTo>
                  <a:lnTo>
                    <a:pt x="3075" y="962"/>
                  </a:lnTo>
                  <a:lnTo>
                    <a:pt x="3031" y="981"/>
                  </a:lnTo>
                  <a:lnTo>
                    <a:pt x="2988" y="996"/>
                  </a:lnTo>
                  <a:lnTo>
                    <a:pt x="2946" y="1007"/>
                  </a:lnTo>
                  <a:lnTo>
                    <a:pt x="2908" y="1015"/>
                  </a:lnTo>
                  <a:lnTo>
                    <a:pt x="2872" y="1020"/>
                  </a:lnTo>
                  <a:lnTo>
                    <a:pt x="2840" y="1022"/>
                  </a:lnTo>
                  <a:lnTo>
                    <a:pt x="2813" y="1023"/>
                  </a:lnTo>
                  <a:lnTo>
                    <a:pt x="2794" y="1023"/>
                  </a:lnTo>
                  <a:lnTo>
                    <a:pt x="2779" y="1022"/>
                  </a:lnTo>
                  <a:lnTo>
                    <a:pt x="2429" y="672"/>
                  </a:lnTo>
                  <a:lnTo>
                    <a:pt x="2429" y="651"/>
                  </a:lnTo>
                  <a:lnTo>
                    <a:pt x="2430" y="625"/>
                  </a:lnTo>
                  <a:lnTo>
                    <a:pt x="2431" y="597"/>
                  </a:lnTo>
                  <a:lnTo>
                    <a:pt x="2434" y="566"/>
                  </a:lnTo>
                  <a:lnTo>
                    <a:pt x="2440" y="532"/>
                  </a:lnTo>
                  <a:lnTo>
                    <a:pt x="2446" y="497"/>
                  </a:lnTo>
                  <a:lnTo>
                    <a:pt x="2455" y="461"/>
                  </a:lnTo>
                  <a:lnTo>
                    <a:pt x="2466" y="425"/>
                  </a:lnTo>
                  <a:lnTo>
                    <a:pt x="2481" y="390"/>
                  </a:lnTo>
                  <a:lnTo>
                    <a:pt x="2498" y="355"/>
                  </a:lnTo>
                  <a:lnTo>
                    <a:pt x="2519" y="323"/>
                  </a:lnTo>
                  <a:lnTo>
                    <a:pt x="2543" y="293"/>
                  </a:lnTo>
                  <a:lnTo>
                    <a:pt x="2572" y="265"/>
                  </a:lnTo>
                  <a:lnTo>
                    <a:pt x="2598" y="246"/>
                  </a:lnTo>
                  <a:lnTo>
                    <a:pt x="2624" y="229"/>
                  </a:lnTo>
                  <a:lnTo>
                    <a:pt x="2648" y="217"/>
                  </a:lnTo>
                  <a:lnTo>
                    <a:pt x="2669" y="208"/>
                  </a:lnTo>
                  <a:lnTo>
                    <a:pt x="2690" y="203"/>
                  </a:lnTo>
                  <a:lnTo>
                    <a:pt x="2708" y="199"/>
                  </a:lnTo>
                  <a:lnTo>
                    <a:pt x="2726" y="197"/>
                  </a:lnTo>
                  <a:lnTo>
                    <a:pt x="2742" y="197"/>
                  </a:lnTo>
                  <a:lnTo>
                    <a:pt x="2776" y="198"/>
                  </a:lnTo>
                  <a:lnTo>
                    <a:pt x="2813" y="203"/>
                  </a:lnTo>
                  <a:lnTo>
                    <a:pt x="2850" y="209"/>
                  </a:lnTo>
                  <a:lnTo>
                    <a:pt x="2886" y="215"/>
                  </a:lnTo>
                  <a:lnTo>
                    <a:pt x="2925" y="220"/>
                  </a:lnTo>
                  <a:lnTo>
                    <a:pt x="2966" y="225"/>
                  </a:lnTo>
                  <a:lnTo>
                    <a:pt x="3010" y="226"/>
                  </a:lnTo>
                  <a:lnTo>
                    <a:pt x="3057" y="224"/>
                  </a:lnTo>
                  <a:lnTo>
                    <a:pt x="3103" y="217"/>
                  </a:lnTo>
                  <a:lnTo>
                    <a:pt x="3148" y="204"/>
                  </a:lnTo>
                  <a:lnTo>
                    <a:pt x="3191" y="185"/>
                  </a:lnTo>
                  <a:lnTo>
                    <a:pt x="3232" y="160"/>
                  </a:lnTo>
                  <a:lnTo>
                    <a:pt x="3269" y="129"/>
                  </a:lnTo>
                  <a:lnTo>
                    <a:pt x="3304" y="92"/>
                  </a:lnTo>
                  <a:lnTo>
                    <a:pt x="3337" y="51"/>
                  </a:lnTo>
                  <a:lnTo>
                    <a:pt x="3351" y="32"/>
                  </a:lnTo>
                  <a:lnTo>
                    <a:pt x="3363" y="15"/>
                  </a:lnTo>
                  <a:lnTo>
                    <a:pt x="3373" y="2"/>
                  </a:lnTo>
                  <a:close/>
                  <a:moveTo>
                    <a:pt x="1423" y="0"/>
                  </a:moveTo>
                  <a:lnTo>
                    <a:pt x="1529" y="3"/>
                  </a:lnTo>
                  <a:lnTo>
                    <a:pt x="1635" y="12"/>
                  </a:lnTo>
                  <a:lnTo>
                    <a:pt x="1740" y="28"/>
                  </a:lnTo>
                  <a:lnTo>
                    <a:pt x="1845" y="50"/>
                  </a:lnTo>
                  <a:lnTo>
                    <a:pt x="1950" y="77"/>
                  </a:lnTo>
                  <a:lnTo>
                    <a:pt x="2054" y="109"/>
                  </a:lnTo>
                  <a:lnTo>
                    <a:pt x="2156" y="149"/>
                  </a:lnTo>
                  <a:lnTo>
                    <a:pt x="2258" y="193"/>
                  </a:lnTo>
                  <a:lnTo>
                    <a:pt x="2358" y="242"/>
                  </a:lnTo>
                  <a:lnTo>
                    <a:pt x="2330" y="292"/>
                  </a:lnTo>
                  <a:lnTo>
                    <a:pt x="2307" y="342"/>
                  </a:lnTo>
                  <a:lnTo>
                    <a:pt x="2289" y="394"/>
                  </a:lnTo>
                  <a:lnTo>
                    <a:pt x="2275" y="445"/>
                  </a:lnTo>
                  <a:lnTo>
                    <a:pt x="2265" y="494"/>
                  </a:lnTo>
                  <a:lnTo>
                    <a:pt x="2258" y="542"/>
                  </a:lnTo>
                  <a:lnTo>
                    <a:pt x="2254" y="585"/>
                  </a:lnTo>
                  <a:lnTo>
                    <a:pt x="2252" y="624"/>
                  </a:lnTo>
                  <a:lnTo>
                    <a:pt x="2251" y="657"/>
                  </a:lnTo>
                  <a:lnTo>
                    <a:pt x="1283" y="1472"/>
                  </a:lnTo>
                  <a:lnTo>
                    <a:pt x="1269" y="1485"/>
                  </a:lnTo>
                  <a:lnTo>
                    <a:pt x="1260" y="1501"/>
                  </a:lnTo>
                  <a:lnTo>
                    <a:pt x="1254" y="1517"/>
                  </a:lnTo>
                  <a:lnTo>
                    <a:pt x="1251" y="1536"/>
                  </a:lnTo>
                  <a:lnTo>
                    <a:pt x="1252" y="1555"/>
                  </a:lnTo>
                  <a:lnTo>
                    <a:pt x="1257" y="1572"/>
                  </a:lnTo>
                  <a:lnTo>
                    <a:pt x="1265" y="1589"/>
                  </a:lnTo>
                  <a:lnTo>
                    <a:pt x="1277" y="1603"/>
                  </a:lnTo>
                  <a:lnTo>
                    <a:pt x="1308" y="1634"/>
                  </a:lnTo>
                  <a:lnTo>
                    <a:pt x="1300" y="1642"/>
                  </a:lnTo>
                  <a:lnTo>
                    <a:pt x="1293" y="1649"/>
                  </a:lnTo>
                  <a:lnTo>
                    <a:pt x="1212" y="1730"/>
                  </a:lnTo>
                  <a:lnTo>
                    <a:pt x="1130" y="1811"/>
                  </a:lnTo>
                  <a:lnTo>
                    <a:pt x="1021" y="1920"/>
                  </a:lnTo>
                  <a:lnTo>
                    <a:pt x="915" y="2026"/>
                  </a:lnTo>
                  <a:lnTo>
                    <a:pt x="814" y="2128"/>
                  </a:lnTo>
                  <a:lnTo>
                    <a:pt x="717" y="2226"/>
                  </a:lnTo>
                  <a:lnTo>
                    <a:pt x="625" y="2322"/>
                  </a:lnTo>
                  <a:lnTo>
                    <a:pt x="537" y="2415"/>
                  </a:lnTo>
                  <a:lnTo>
                    <a:pt x="454" y="2503"/>
                  </a:lnTo>
                  <a:lnTo>
                    <a:pt x="376" y="2589"/>
                  </a:lnTo>
                  <a:lnTo>
                    <a:pt x="321" y="2503"/>
                  </a:lnTo>
                  <a:lnTo>
                    <a:pt x="270" y="2416"/>
                  </a:lnTo>
                  <a:lnTo>
                    <a:pt x="223" y="2327"/>
                  </a:lnTo>
                  <a:lnTo>
                    <a:pt x="180" y="2237"/>
                  </a:lnTo>
                  <a:lnTo>
                    <a:pt x="143" y="2147"/>
                  </a:lnTo>
                  <a:lnTo>
                    <a:pt x="109" y="2056"/>
                  </a:lnTo>
                  <a:lnTo>
                    <a:pt x="80" y="1965"/>
                  </a:lnTo>
                  <a:lnTo>
                    <a:pt x="55" y="1873"/>
                  </a:lnTo>
                  <a:lnTo>
                    <a:pt x="35" y="1782"/>
                  </a:lnTo>
                  <a:lnTo>
                    <a:pt x="20" y="1690"/>
                  </a:lnTo>
                  <a:lnTo>
                    <a:pt x="9" y="1600"/>
                  </a:lnTo>
                  <a:lnTo>
                    <a:pt x="2" y="1508"/>
                  </a:lnTo>
                  <a:lnTo>
                    <a:pt x="0" y="1419"/>
                  </a:lnTo>
                  <a:lnTo>
                    <a:pt x="2" y="1330"/>
                  </a:lnTo>
                  <a:lnTo>
                    <a:pt x="10" y="1242"/>
                  </a:lnTo>
                  <a:lnTo>
                    <a:pt x="22" y="1156"/>
                  </a:lnTo>
                  <a:lnTo>
                    <a:pt x="39" y="1070"/>
                  </a:lnTo>
                  <a:lnTo>
                    <a:pt x="59" y="988"/>
                  </a:lnTo>
                  <a:lnTo>
                    <a:pt x="86" y="906"/>
                  </a:lnTo>
                  <a:lnTo>
                    <a:pt x="117" y="826"/>
                  </a:lnTo>
                  <a:lnTo>
                    <a:pt x="152" y="749"/>
                  </a:lnTo>
                  <a:lnTo>
                    <a:pt x="191" y="674"/>
                  </a:lnTo>
                  <a:lnTo>
                    <a:pt x="237" y="601"/>
                  </a:lnTo>
                  <a:lnTo>
                    <a:pt x="286" y="532"/>
                  </a:lnTo>
                  <a:lnTo>
                    <a:pt x="341" y="466"/>
                  </a:lnTo>
                  <a:lnTo>
                    <a:pt x="400" y="402"/>
                  </a:lnTo>
                  <a:lnTo>
                    <a:pt x="462" y="345"/>
                  </a:lnTo>
                  <a:lnTo>
                    <a:pt x="527" y="291"/>
                  </a:lnTo>
                  <a:lnTo>
                    <a:pt x="595" y="241"/>
                  </a:lnTo>
                  <a:lnTo>
                    <a:pt x="667" y="197"/>
                  </a:lnTo>
                  <a:lnTo>
                    <a:pt x="741" y="156"/>
                  </a:lnTo>
                  <a:lnTo>
                    <a:pt x="818" y="120"/>
                  </a:lnTo>
                  <a:lnTo>
                    <a:pt x="899" y="89"/>
                  </a:lnTo>
                  <a:lnTo>
                    <a:pt x="981" y="62"/>
                  </a:lnTo>
                  <a:lnTo>
                    <a:pt x="1066" y="40"/>
                  </a:lnTo>
                  <a:lnTo>
                    <a:pt x="1153" y="22"/>
                  </a:lnTo>
                  <a:lnTo>
                    <a:pt x="1242" y="10"/>
                  </a:lnTo>
                  <a:lnTo>
                    <a:pt x="1332" y="2"/>
                  </a:lnTo>
                  <a:lnTo>
                    <a:pt x="1423" y="0"/>
                  </a:lnTo>
                  <a:close/>
                </a:path>
              </a:pathLst>
            </a:custGeom>
            <a:solidFill>
              <a:schemeClr val="accent6"/>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48" name="Rounded Rectangle 177"/>
            <p:cNvSpPr/>
            <p:nvPr/>
          </p:nvSpPr>
          <p:spPr>
            <a:xfrm>
              <a:off x="3063588" y="5723897"/>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8.2</a:t>
              </a:r>
              <a:r>
                <a:rPr kumimoji="0" 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a:t>
              </a:r>
            </a:p>
          </p:txBody>
        </p:sp>
      </p:grpSp>
      <p:sp>
        <p:nvSpPr>
          <p:cNvPr id="49" name="Rounded Rectangle 178"/>
          <p:cNvSpPr/>
          <p:nvPr/>
        </p:nvSpPr>
        <p:spPr>
          <a:xfrm>
            <a:off x="3722351" y="5138987"/>
            <a:ext cx="324001" cy="1137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grpSp>
        <p:nvGrpSpPr>
          <p:cNvPr id="50" name="组合 49"/>
          <p:cNvGrpSpPr/>
          <p:nvPr/>
        </p:nvGrpSpPr>
        <p:grpSpPr>
          <a:xfrm>
            <a:off x="7412990" y="1037590"/>
            <a:ext cx="3519170" cy="4947285"/>
            <a:chOff x="8095557" y="1437738"/>
            <a:chExt cx="2049296" cy="2880000"/>
          </a:xfrm>
        </p:grpSpPr>
        <p:pic>
          <p:nvPicPr>
            <p:cNvPr id="51" name="图片 50"/>
            <p:cNvPicPr>
              <a:picLocks noChangeAspect="1"/>
            </p:cNvPicPr>
            <p:nvPr/>
          </p:nvPicPr>
          <p:blipFill>
            <a:blip r:embed="rId3"/>
            <a:stretch>
              <a:fillRect/>
            </a:stretch>
          </p:blipFill>
          <p:spPr>
            <a:xfrm>
              <a:off x="8322353" y="1437738"/>
              <a:ext cx="1822500" cy="2880000"/>
            </a:xfrm>
            <a:prstGeom prst="rect">
              <a:avLst/>
            </a:prstGeom>
          </p:spPr>
        </p:pic>
        <p:pic>
          <p:nvPicPr>
            <p:cNvPr id="52" name="图片 51"/>
            <p:cNvPicPr>
              <a:picLocks noChangeAspect="1"/>
            </p:cNvPicPr>
            <p:nvPr/>
          </p:nvPicPr>
          <p:blipFill>
            <a:blip r:embed="rId4"/>
            <a:stretch>
              <a:fillRect/>
            </a:stretch>
          </p:blipFill>
          <p:spPr>
            <a:xfrm>
              <a:off x="8095557" y="2756855"/>
              <a:ext cx="832500" cy="1271250"/>
            </a:xfrm>
            <a:prstGeom prst="rect">
              <a:avLst/>
            </a:prstGeom>
          </p:spPr>
        </p:pic>
      </p:grpSp>
      <p:sp>
        <p:nvSpPr>
          <p:cNvPr id="53" name="Text Placeholder 4"/>
          <p:cNvSpPr txBox="1"/>
          <p:nvPr/>
        </p:nvSpPr>
        <p:spPr>
          <a:xfrm flipH="1">
            <a:off x="1419225" y="1798955"/>
            <a:ext cx="4548505" cy="101473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nSpc>
                <a:spcPct val="125000"/>
              </a:lnSpc>
              <a:buNone/>
              <a:defRPr/>
            </a:pPr>
            <a:r>
              <a:rPr lang="zh-CN" altLang="zh-CN" sz="1600" dirty="0">
                <a:latin typeface="微软雅黑" panose="020B0503020204020204" charset="-122"/>
                <a:ea typeface="微软雅黑" panose="020B0503020204020204" charset="-122"/>
                <a:cs typeface="微软雅黑" panose="020B0503020204020204" charset="-122"/>
              </a:rPr>
              <a:t>调研数据显示，按照企业的人数规模分析，</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500人以上</a:t>
            </a:r>
            <a:r>
              <a:rPr lang="zh-CN" altLang="zh-CN" sz="1600" dirty="0">
                <a:latin typeface="微软雅黑" panose="020B0503020204020204" charset="-122"/>
                <a:ea typeface="微软雅黑" panose="020B0503020204020204" charset="-122"/>
                <a:cs typeface="微软雅黑" panose="020B0503020204020204" charset="-122"/>
              </a:rPr>
              <a:t>规模企业占比</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14.3%</a:t>
            </a:r>
            <a:r>
              <a:rPr lang="zh-CN" altLang="zh-CN" sz="1600" dirty="0">
                <a:latin typeface="微软雅黑" panose="020B0503020204020204" charset="-122"/>
                <a:ea typeface="微软雅黑" panose="020B0503020204020204" charset="-122"/>
                <a:cs typeface="微软雅黑" panose="020B0503020204020204" charset="-122"/>
              </a:rPr>
              <a:t>，规模在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300人以下</a:t>
            </a:r>
            <a:r>
              <a:rPr lang="zh-CN" altLang="zh-CN" sz="1600" dirty="0">
                <a:latin typeface="微软雅黑" panose="020B0503020204020204" charset="-122"/>
                <a:ea typeface="微软雅黑" panose="020B0503020204020204" charset="-122"/>
                <a:cs typeface="微软雅黑" panose="020B0503020204020204" charset="-122"/>
              </a:rPr>
              <a:t>的中小企业占比</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76.7%</a:t>
            </a:r>
            <a:r>
              <a:rPr lang="zh-CN"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超</a:t>
            </a:r>
            <a:r>
              <a:rPr lang="zh-CN" altLang="zh-CN" sz="1600" dirty="0">
                <a:latin typeface="微软雅黑" panose="020B0503020204020204" charset="-122"/>
                <a:ea typeface="微软雅黑" panose="020B0503020204020204" charset="-122"/>
                <a:cs typeface="微软雅黑" panose="020B0503020204020204" charset="-122"/>
              </a:rPr>
              <a:t>总数的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3/4</a:t>
            </a:r>
            <a:r>
              <a:rPr lang="zh-CN" altLang="en-US" sz="1600" dirty="0">
                <a:solidFill>
                  <a:srgbClr val="1540B7"/>
                </a:solidFill>
                <a:latin typeface="微软雅黑" panose="020B0503020204020204" charset="-122"/>
                <a:ea typeface="微软雅黑" panose="020B0503020204020204" charset="-122"/>
                <a:cs typeface="微软雅黑" panose="020B0503020204020204" charset="-122"/>
              </a:rPr>
              <a:t>。</a:t>
            </a:r>
            <a:endParaRPr lang="zh-CN" altLang="en-US" sz="1600" dirty="0">
              <a:solidFill>
                <a:srgbClr val="1540B7"/>
              </a:solidFill>
              <a:latin typeface="微软雅黑" panose="020B0503020204020204" charset="-122"/>
              <a:ea typeface="微软雅黑" panose="020B0503020204020204" charset="-122"/>
              <a:cs typeface="微软雅黑" panose="020B0503020204020204" charset="-122"/>
              <a:sym typeface="+mn-ea"/>
            </a:endParaRPr>
          </a:p>
        </p:txBody>
      </p:sp>
      <p:sp>
        <p:nvSpPr>
          <p:cNvPr id="54" name="Rectangle 17"/>
          <p:cNvSpPr txBox="1"/>
          <p:nvPr/>
        </p:nvSpPr>
        <p:spPr>
          <a:xfrm>
            <a:off x="1419225" y="1260472"/>
            <a:ext cx="4023339" cy="460375"/>
          </a:xfrm>
          <a:prstGeom prst="rect">
            <a:avLst/>
          </a:prstGeom>
          <a:noFill/>
        </p:spPr>
        <p:txBody>
          <a:bodyPr wrap="square" rtlCol="0">
            <a:spAutoFit/>
          </a:bodyPr>
          <a:lstStyle/>
          <a:p>
            <a:pPr>
              <a:buClrTx/>
              <a:buSzTx/>
              <a:buFontTx/>
            </a:pP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3.企业人数分布</a:t>
            </a:r>
          </a:p>
        </p:txBody>
      </p:sp>
      <p:sp>
        <p:nvSpPr>
          <p:cNvPr id="55" name="Rectangle 18"/>
          <p:cNvSpPr/>
          <p:nvPr/>
        </p:nvSpPr>
        <p:spPr>
          <a:xfrm>
            <a:off x="1419225" y="878840"/>
            <a:ext cx="375856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Enterprise number distribution</a:t>
            </a:r>
          </a:p>
        </p:txBody>
      </p:sp>
      <p:grpSp>
        <p:nvGrpSpPr>
          <p:cNvPr id="56" name="Group 4"/>
          <p:cNvGrpSpPr/>
          <p:nvPr/>
        </p:nvGrpSpPr>
        <p:grpSpPr>
          <a:xfrm>
            <a:off x="1649975" y="3206705"/>
            <a:ext cx="5037973" cy="285917"/>
            <a:chOff x="1121240" y="5718765"/>
            <a:chExt cx="5037973" cy="285917"/>
          </a:xfrm>
        </p:grpSpPr>
        <p:sp>
          <p:nvSpPr>
            <p:cNvPr id="57" name="Rectangle 81"/>
            <p:cNvSpPr/>
            <p:nvPr/>
          </p:nvSpPr>
          <p:spPr>
            <a:xfrm>
              <a:off x="1592573" y="5718765"/>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1600" b="0" i="0"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10人以下</a:t>
              </a:r>
              <a:endParaRPr kumimoji="0" lang="en-IN" altLang="en-IN" sz="1600" b="0" i="0"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endParaRPr>
            </a:p>
          </p:txBody>
        </p:sp>
        <p:sp>
          <p:nvSpPr>
            <p:cNvPr id="58" name="Freeform 16"/>
            <p:cNvSpPr>
              <a:spLocks noEditPoints="1"/>
            </p:cNvSpPr>
            <p:nvPr/>
          </p:nvSpPr>
          <p:spPr bwMode="auto">
            <a:xfrm>
              <a:off x="1121240" y="5804915"/>
              <a:ext cx="165448" cy="155555"/>
            </a:xfrm>
            <a:custGeom>
              <a:avLst/>
              <a:gdLst>
                <a:gd name="T0" fmla="*/ 2905 w 3615"/>
                <a:gd name="T1" fmla="*/ 2070 h 3399"/>
                <a:gd name="T2" fmla="*/ 2965 w 3615"/>
                <a:gd name="T3" fmla="*/ 2296 h 3399"/>
                <a:gd name="T4" fmla="*/ 3180 w 3615"/>
                <a:gd name="T5" fmla="*/ 2296 h 3399"/>
                <a:gd name="T6" fmla="*/ 3247 w 3615"/>
                <a:gd name="T7" fmla="*/ 2090 h 3399"/>
                <a:gd name="T8" fmla="*/ 3072 w 3615"/>
                <a:gd name="T9" fmla="*/ 1962 h 3399"/>
                <a:gd name="T10" fmla="*/ 1323 w 3615"/>
                <a:gd name="T11" fmla="*/ 2409 h 3399"/>
                <a:gd name="T12" fmla="*/ 601 w 3615"/>
                <a:gd name="T13" fmla="*/ 3082 h 3399"/>
                <a:gd name="T14" fmla="*/ 270 w 3615"/>
                <a:gd name="T15" fmla="*/ 3326 h 3399"/>
                <a:gd name="T16" fmla="*/ 108 w 3615"/>
                <a:gd name="T17" fmla="*/ 3397 h 3399"/>
                <a:gd name="T18" fmla="*/ 70 w 3615"/>
                <a:gd name="T19" fmla="*/ 3395 h 3399"/>
                <a:gd name="T20" fmla="*/ 67 w 3615"/>
                <a:gd name="T21" fmla="*/ 3346 h 3399"/>
                <a:gd name="T22" fmla="*/ 141 w 3615"/>
                <a:gd name="T23" fmla="*/ 3177 h 3399"/>
                <a:gd name="T24" fmla="*/ 425 w 3615"/>
                <a:gd name="T25" fmla="*/ 2803 h 3399"/>
                <a:gd name="T26" fmla="*/ 1084 w 3615"/>
                <a:gd name="T27" fmla="*/ 2110 h 3399"/>
                <a:gd name="T28" fmla="*/ 3313 w 3615"/>
                <a:gd name="T29" fmla="*/ 1151 h 3399"/>
                <a:gd name="T30" fmla="*/ 3589 w 3615"/>
                <a:gd name="T31" fmla="*/ 1892 h 3399"/>
                <a:gd name="T32" fmla="*/ 3560 w 3615"/>
                <a:gd name="T33" fmla="*/ 2616 h 3399"/>
                <a:gd name="T34" fmla="*/ 3214 w 3615"/>
                <a:gd name="T35" fmla="*/ 3220 h 3399"/>
                <a:gd name="T36" fmla="*/ 2875 w 3615"/>
                <a:gd name="T37" fmla="*/ 3384 h 3399"/>
                <a:gd name="T38" fmla="*/ 2479 w 3615"/>
                <a:gd name="T39" fmla="*/ 3264 h 3399"/>
                <a:gd name="T40" fmla="*/ 1836 w 3615"/>
                <a:gd name="T41" fmla="*/ 2736 h 3399"/>
                <a:gd name="T42" fmla="*/ 1538 w 3615"/>
                <a:gd name="T43" fmla="*/ 2841 h 3399"/>
                <a:gd name="T44" fmla="*/ 1103 w 3615"/>
                <a:gd name="T45" fmla="*/ 3102 h 3399"/>
                <a:gd name="T46" fmla="*/ 1236 w 3615"/>
                <a:gd name="T47" fmla="*/ 2743 h 3399"/>
                <a:gd name="T48" fmla="*/ 1860 w 3615"/>
                <a:gd name="T49" fmla="*/ 2187 h 3399"/>
                <a:gd name="T50" fmla="*/ 1991 w 3615"/>
                <a:gd name="T51" fmla="*/ 2181 h 3399"/>
                <a:gd name="T52" fmla="*/ 3143 w 3615"/>
                <a:gd name="T53" fmla="*/ 1127 h 3399"/>
                <a:gd name="T54" fmla="*/ 699 w 3615"/>
                <a:gd name="T55" fmla="*/ 760 h 3399"/>
                <a:gd name="T56" fmla="*/ 485 w 3615"/>
                <a:gd name="T57" fmla="*/ 915 h 3399"/>
                <a:gd name="T58" fmla="*/ 568 w 3615"/>
                <a:gd name="T59" fmla="*/ 1166 h 3399"/>
                <a:gd name="T60" fmla="*/ 831 w 3615"/>
                <a:gd name="T61" fmla="*/ 1166 h 3399"/>
                <a:gd name="T62" fmla="*/ 912 w 3615"/>
                <a:gd name="T63" fmla="*/ 915 h 3399"/>
                <a:gd name="T64" fmla="*/ 699 w 3615"/>
                <a:gd name="T65" fmla="*/ 760 h 3399"/>
                <a:gd name="T66" fmla="*/ 1485 w 3615"/>
                <a:gd name="T67" fmla="*/ 531 h 3399"/>
                <a:gd name="T68" fmla="*/ 1519 w 3615"/>
                <a:gd name="T69" fmla="*/ 744 h 3399"/>
                <a:gd name="T70" fmla="*/ 1733 w 3615"/>
                <a:gd name="T71" fmla="*/ 778 h 3399"/>
                <a:gd name="T72" fmla="*/ 1832 w 3615"/>
                <a:gd name="T73" fmla="*/ 585 h 3399"/>
                <a:gd name="T74" fmla="*/ 1679 w 3615"/>
                <a:gd name="T75" fmla="*/ 433 h 3399"/>
                <a:gd name="T76" fmla="*/ 3410 w 3615"/>
                <a:gd name="T77" fmla="*/ 259 h 3399"/>
                <a:gd name="T78" fmla="*/ 3366 w 3615"/>
                <a:gd name="T79" fmla="*/ 663 h 3399"/>
                <a:gd name="T80" fmla="*/ 3075 w 3615"/>
                <a:gd name="T81" fmla="*/ 962 h 3399"/>
                <a:gd name="T82" fmla="*/ 2794 w 3615"/>
                <a:gd name="T83" fmla="*/ 1023 h 3399"/>
                <a:gd name="T84" fmla="*/ 2446 w 3615"/>
                <a:gd name="T85" fmla="*/ 497 h 3399"/>
                <a:gd name="T86" fmla="*/ 2598 w 3615"/>
                <a:gd name="T87" fmla="*/ 246 h 3399"/>
                <a:gd name="T88" fmla="*/ 2776 w 3615"/>
                <a:gd name="T89" fmla="*/ 198 h 3399"/>
                <a:gd name="T90" fmla="*/ 3103 w 3615"/>
                <a:gd name="T91" fmla="*/ 217 h 3399"/>
                <a:gd name="T92" fmla="*/ 3363 w 3615"/>
                <a:gd name="T93" fmla="*/ 15 h 3399"/>
                <a:gd name="T94" fmla="*/ 2054 w 3615"/>
                <a:gd name="T95" fmla="*/ 109 h 3399"/>
                <a:gd name="T96" fmla="*/ 2265 w 3615"/>
                <a:gd name="T97" fmla="*/ 494 h 3399"/>
                <a:gd name="T98" fmla="*/ 1254 w 3615"/>
                <a:gd name="T99" fmla="*/ 1517 h 3399"/>
                <a:gd name="T100" fmla="*/ 1293 w 3615"/>
                <a:gd name="T101" fmla="*/ 1649 h 3399"/>
                <a:gd name="T102" fmla="*/ 537 w 3615"/>
                <a:gd name="T103" fmla="*/ 2415 h 3399"/>
                <a:gd name="T104" fmla="*/ 109 w 3615"/>
                <a:gd name="T105" fmla="*/ 2056 h 3399"/>
                <a:gd name="T106" fmla="*/ 2 w 3615"/>
                <a:gd name="T107" fmla="*/ 1330 h 3399"/>
                <a:gd name="T108" fmla="*/ 191 w 3615"/>
                <a:gd name="T109" fmla="*/ 674 h 3399"/>
                <a:gd name="T110" fmla="*/ 667 w 3615"/>
                <a:gd name="T111" fmla="*/ 197 h 3399"/>
                <a:gd name="T112" fmla="*/ 1332 w 3615"/>
                <a:gd name="T113" fmla="*/ 2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5" h="3399">
                  <a:moveTo>
                    <a:pt x="3072" y="1962"/>
                  </a:moveTo>
                  <a:lnTo>
                    <a:pt x="3044" y="1964"/>
                  </a:lnTo>
                  <a:lnTo>
                    <a:pt x="3015" y="1971"/>
                  </a:lnTo>
                  <a:lnTo>
                    <a:pt x="2989" y="1982"/>
                  </a:lnTo>
                  <a:lnTo>
                    <a:pt x="2965" y="1997"/>
                  </a:lnTo>
                  <a:lnTo>
                    <a:pt x="2943" y="2016"/>
                  </a:lnTo>
                  <a:lnTo>
                    <a:pt x="2921" y="2041"/>
                  </a:lnTo>
                  <a:lnTo>
                    <a:pt x="2905" y="2070"/>
                  </a:lnTo>
                  <a:lnTo>
                    <a:pt x="2894" y="2100"/>
                  </a:lnTo>
                  <a:lnTo>
                    <a:pt x="2889" y="2131"/>
                  </a:lnTo>
                  <a:lnTo>
                    <a:pt x="2889" y="2162"/>
                  </a:lnTo>
                  <a:lnTo>
                    <a:pt x="2894" y="2193"/>
                  </a:lnTo>
                  <a:lnTo>
                    <a:pt x="2905" y="2223"/>
                  </a:lnTo>
                  <a:lnTo>
                    <a:pt x="2921" y="2252"/>
                  </a:lnTo>
                  <a:lnTo>
                    <a:pt x="2943" y="2277"/>
                  </a:lnTo>
                  <a:lnTo>
                    <a:pt x="2965" y="2296"/>
                  </a:lnTo>
                  <a:lnTo>
                    <a:pt x="2989" y="2311"/>
                  </a:lnTo>
                  <a:lnTo>
                    <a:pt x="3015" y="2322"/>
                  </a:lnTo>
                  <a:lnTo>
                    <a:pt x="3044" y="2329"/>
                  </a:lnTo>
                  <a:lnTo>
                    <a:pt x="3072" y="2331"/>
                  </a:lnTo>
                  <a:lnTo>
                    <a:pt x="3102" y="2329"/>
                  </a:lnTo>
                  <a:lnTo>
                    <a:pt x="3130" y="2322"/>
                  </a:lnTo>
                  <a:lnTo>
                    <a:pt x="3156" y="2311"/>
                  </a:lnTo>
                  <a:lnTo>
                    <a:pt x="3180" y="2296"/>
                  </a:lnTo>
                  <a:lnTo>
                    <a:pt x="3202" y="2277"/>
                  </a:lnTo>
                  <a:lnTo>
                    <a:pt x="3222" y="2255"/>
                  </a:lnTo>
                  <a:lnTo>
                    <a:pt x="3236" y="2230"/>
                  </a:lnTo>
                  <a:lnTo>
                    <a:pt x="3247" y="2203"/>
                  </a:lnTo>
                  <a:lnTo>
                    <a:pt x="3254" y="2176"/>
                  </a:lnTo>
                  <a:lnTo>
                    <a:pt x="3256" y="2147"/>
                  </a:lnTo>
                  <a:lnTo>
                    <a:pt x="3254" y="2117"/>
                  </a:lnTo>
                  <a:lnTo>
                    <a:pt x="3247" y="2090"/>
                  </a:lnTo>
                  <a:lnTo>
                    <a:pt x="3236" y="2063"/>
                  </a:lnTo>
                  <a:lnTo>
                    <a:pt x="3222" y="2038"/>
                  </a:lnTo>
                  <a:lnTo>
                    <a:pt x="3202" y="2016"/>
                  </a:lnTo>
                  <a:lnTo>
                    <a:pt x="3180" y="1997"/>
                  </a:lnTo>
                  <a:lnTo>
                    <a:pt x="3156" y="1982"/>
                  </a:lnTo>
                  <a:lnTo>
                    <a:pt x="3130" y="1971"/>
                  </a:lnTo>
                  <a:lnTo>
                    <a:pt x="3102" y="1964"/>
                  </a:lnTo>
                  <a:lnTo>
                    <a:pt x="3072" y="1962"/>
                  </a:lnTo>
                  <a:close/>
                  <a:moveTo>
                    <a:pt x="1433" y="1761"/>
                  </a:moveTo>
                  <a:lnTo>
                    <a:pt x="1703" y="2029"/>
                  </a:lnTo>
                  <a:lnTo>
                    <a:pt x="1695" y="2037"/>
                  </a:lnTo>
                  <a:lnTo>
                    <a:pt x="1687" y="2045"/>
                  </a:lnTo>
                  <a:lnTo>
                    <a:pt x="1621" y="2111"/>
                  </a:lnTo>
                  <a:lnTo>
                    <a:pt x="1525" y="2209"/>
                  </a:lnTo>
                  <a:lnTo>
                    <a:pt x="1425" y="2308"/>
                  </a:lnTo>
                  <a:lnTo>
                    <a:pt x="1323" y="2409"/>
                  </a:lnTo>
                  <a:lnTo>
                    <a:pt x="1220" y="2509"/>
                  </a:lnTo>
                  <a:lnTo>
                    <a:pt x="1118" y="2610"/>
                  </a:lnTo>
                  <a:lnTo>
                    <a:pt x="1015" y="2708"/>
                  </a:lnTo>
                  <a:lnTo>
                    <a:pt x="914" y="2803"/>
                  </a:lnTo>
                  <a:lnTo>
                    <a:pt x="814" y="2895"/>
                  </a:lnTo>
                  <a:lnTo>
                    <a:pt x="716" y="2982"/>
                  </a:lnTo>
                  <a:lnTo>
                    <a:pt x="657" y="3035"/>
                  </a:lnTo>
                  <a:lnTo>
                    <a:pt x="601" y="3082"/>
                  </a:lnTo>
                  <a:lnTo>
                    <a:pt x="548" y="3125"/>
                  </a:lnTo>
                  <a:lnTo>
                    <a:pt x="498" y="3164"/>
                  </a:lnTo>
                  <a:lnTo>
                    <a:pt x="452" y="3200"/>
                  </a:lnTo>
                  <a:lnTo>
                    <a:pt x="409" y="3232"/>
                  </a:lnTo>
                  <a:lnTo>
                    <a:pt x="371" y="3260"/>
                  </a:lnTo>
                  <a:lnTo>
                    <a:pt x="333" y="3286"/>
                  </a:lnTo>
                  <a:lnTo>
                    <a:pt x="300" y="3308"/>
                  </a:lnTo>
                  <a:lnTo>
                    <a:pt x="270" y="3326"/>
                  </a:lnTo>
                  <a:lnTo>
                    <a:pt x="241" y="3343"/>
                  </a:lnTo>
                  <a:lnTo>
                    <a:pt x="216" y="3356"/>
                  </a:lnTo>
                  <a:lnTo>
                    <a:pt x="191" y="3368"/>
                  </a:lnTo>
                  <a:lnTo>
                    <a:pt x="171" y="3377"/>
                  </a:lnTo>
                  <a:lnTo>
                    <a:pt x="152" y="3385"/>
                  </a:lnTo>
                  <a:lnTo>
                    <a:pt x="135" y="3390"/>
                  </a:lnTo>
                  <a:lnTo>
                    <a:pt x="121" y="3395"/>
                  </a:lnTo>
                  <a:lnTo>
                    <a:pt x="108" y="3397"/>
                  </a:lnTo>
                  <a:lnTo>
                    <a:pt x="97" y="3398"/>
                  </a:lnTo>
                  <a:lnTo>
                    <a:pt x="87" y="3399"/>
                  </a:lnTo>
                  <a:lnTo>
                    <a:pt x="84" y="3399"/>
                  </a:lnTo>
                  <a:lnTo>
                    <a:pt x="80" y="3398"/>
                  </a:lnTo>
                  <a:lnTo>
                    <a:pt x="77" y="3398"/>
                  </a:lnTo>
                  <a:lnTo>
                    <a:pt x="74" y="3397"/>
                  </a:lnTo>
                  <a:lnTo>
                    <a:pt x="70" y="3395"/>
                  </a:lnTo>
                  <a:lnTo>
                    <a:pt x="70" y="3395"/>
                  </a:lnTo>
                  <a:lnTo>
                    <a:pt x="69" y="3393"/>
                  </a:lnTo>
                  <a:lnTo>
                    <a:pt x="68" y="3390"/>
                  </a:lnTo>
                  <a:lnTo>
                    <a:pt x="67" y="3387"/>
                  </a:lnTo>
                  <a:lnTo>
                    <a:pt x="66" y="3381"/>
                  </a:lnTo>
                  <a:lnTo>
                    <a:pt x="65" y="3375"/>
                  </a:lnTo>
                  <a:lnTo>
                    <a:pt x="65" y="3367"/>
                  </a:lnTo>
                  <a:lnTo>
                    <a:pt x="65" y="3357"/>
                  </a:lnTo>
                  <a:lnTo>
                    <a:pt x="67" y="3346"/>
                  </a:lnTo>
                  <a:lnTo>
                    <a:pt x="69" y="3333"/>
                  </a:lnTo>
                  <a:lnTo>
                    <a:pt x="74" y="3318"/>
                  </a:lnTo>
                  <a:lnTo>
                    <a:pt x="79" y="3300"/>
                  </a:lnTo>
                  <a:lnTo>
                    <a:pt x="87" y="3280"/>
                  </a:lnTo>
                  <a:lnTo>
                    <a:pt x="97" y="3258"/>
                  </a:lnTo>
                  <a:lnTo>
                    <a:pt x="109" y="3234"/>
                  </a:lnTo>
                  <a:lnTo>
                    <a:pt x="123" y="3206"/>
                  </a:lnTo>
                  <a:lnTo>
                    <a:pt x="141" y="3177"/>
                  </a:lnTo>
                  <a:lnTo>
                    <a:pt x="161" y="3145"/>
                  </a:lnTo>
                  <a:lnTo>
                    <a:pt x="185" y="3108"/>
                  </a:lnTo>
                  <a:lnTo>
                    <a:pt x="211" y="3070"/>
                  </a:lnTo>
                  <a:lnTo>
                    <a:pt x="242" y="3028"/>
                  </a:lnTo>
                  <a:lnTo>
                    <a:pt x="276" y="2984"/>
                  </a:lnTo>
                  <a:lnTo>
                    <a:pt x="314" y="2935"/>
                  </a:lnTo>
                  <a:lnTo>
                    <a:pt x="356" y="2883"/>
                  </a:lnTo>
                  <a:lnTo>
                    <a:pt x="425" y="2803"/>
                  </a:lnTo>
                  <a:lnTo>
                    <a:pt x="497" y="2721"/>
                  </a:lnTo>
                  <a:lnTo>
                    <a:pt x="574" y="2636"/>
                  </a:lnTo>
                  <a:lnTo>
                    <a:pt x="655" y="2549"/>
                  </a:lnTo>
                  <a:lnTo>
                    <a:pt x="738" y="2462"/>
                  </a:lnTo>
                  <a:lnTo>
                    <a:pt x="823" y="2374"/>
                  </a:lnTo>
                  <a:lnTo>
                    <a:pt x="910" y="2285"/>
                  </a:lnTo>
                  <a:lnTo>
                    <a:pt x="997" y="2197"/>
                  </a:lnTo>
                  <a:lnTo>
                    <a:pt x="1084" y="2110"/>
                  </a:lnTo>
                  <a:lnTo>
                    <a:pt x="1170" y="2023"/>
                  </a:lnTo>
                  <a:lnTo>
                    <a:pt x="1256" y="1938"/>
                  </a:lnTo>
                  <a:lnTo>
                    <a:pt x="1338" y="1855"/>
                  </a:lnTo>
                  <a:lnTo>
                    <a:pt x="1419" y="1775"/>
                  </a:lnTo>
                  <a:lnTo>
                    <a:pt x="1427" y="1767"/>
                  </a:lnTo>
                  <a:lnTo>
                    <a:pt x="1433" y="1761"/>
                  </a:lnTo>
                  <a:close/>
                  <a:moveTo>
                    <a:pt x="3258" y="1061"/>
                  </a:moveTo>
                  <a:lnTo>
                    <a:pt x="3313" y="1151"/>
                  </a:lnTo>
                  <a:lnTo>
                    <a:pt x="3364" y="1241"/>
                  </a:lnTo>
                  <a:lnTo>
                    <a:pt x="3410" y="1331"/>
                  </a:lnTo>
                  <a:lnTo>
                    <a:pt x="3452" y="1424"/>
                  </a:lnTo>
                  <a:lnTo>
                    <a:pt x="3488" y="1517"/>
                  </a:lnTo>
                  <a:lnTo>
                    <a:pt x="3521" y="1610"/>
                  </a:lnTo>
                  <a:lnTo>
                    <a:pt x="3549" y="1703"/>
                  </a:lnTo>
                  <a:lnTo>
                    <a:pt x="3571" y="1798"/>
                  </a:lnTo>
                  <a:lnTo>
                    <a:pt x="3589" y="1892"/>
                  </a:lnTo>
                  <a:lnTo>
                    <a:pt x="3603" y="1985"/>
                  </a:lnTo>
                  <a:lnTo>
                    <a:pt x="3610" y="2079"/>
                  </a:lnTo>
                  <a:lnTo>
                    <a:pt x="3615" y="2171"/>
                  </a:lnTo>
                  <a:lnTo>
                    <a:pt x="3614" y="2263"/>
                  </a:lnTo>
                  <a:lnTo>
                    <a:pt x="3607" y="2353"/>
                  </a:lnTo>
                  <a:lnTo>
                    <a:pt x="3596" y="2442"/>
                  </a:lnTo>
                  <a:lnTo>
                    <a:pt x="3581" y="2530"/>
                  </a:lnTo>
                  <a:lnTo>
                    <a:pt x="3560" y="2616"/>
                  </a:lnTo>
                  <a:lnTo>
                    <a:pt x="3534" y="2701"/>
                  </a:lnTo>
                  <a:lnTo>
                    <a:pt x="3504" y="2782"/>
                  </a:lnTo>
                  <a:lnTo>
                    <a:pt x="3468" y="2862"/>
                  </a:lnTo>
                  <a:lnTo>
                    <a:pt x="3428" y="2940"/>
                  </a:lnTo>
                  <a:lnTo>
                    <a:pt x="3381" y="3014"/>
                  </a:lnTo>
                  <a:lnTo>
                    <a:pt x="3331" y="3085"/>
                  </a:lnTo>
                  <a:lnTo>
                    <a:pt x="3276" y="3155"/>
                  </a:lnTo>
                  <a:lnTo>
                    <a:pt x="3214" y="3220"/>
                  </a:lnTo>
                  <a:lnTo>
                    <a:pt x="3200" y="3234"/>
                  </a:lnTo>
                  <a:lnTo>
                    <a:pt x="3160" y="3269"/>
                  </a:lnTo>
                  <a:lnTo>
                    <a:pt x="3117" y="3299"/>
                  </a:lnTo>
                  <a:lnTo>
                    <a:pt x="3073" y="3325"/>
                  </a:lnTo>
                  <a:lnTo>
                    <a:pt x="3026" y="3347"/>
                  </a:lnTo>
                  <a:lnTo>
                    <a:pt x="2978" y="3364"/>
                  </a:lnTo>
                  <a:lnTo>
                    <a:pt x="2927" y="3377"/>
                  </a:lnTo>
                  <a:lnTo>
                    <a:pt x="2875" y="3384"/>
                  </a:lnTo>
                  <a:lnTo>
                    <a:pt x="2823" y="3387"/>
                  </a:lnTo>
                  <a:lnTo>
                    <a:pt x="2769" y="3384"/>
                  </a:lnTo>
                  <a:lnTo>
                    <a:pt x="2716" y="3376"/>
                  </a:lnTo>
                  <a:lnTo>
                    <a:pt x="2664" y="3364"/>
                  </a:lnTo>
                  <a:lnTo>
                    <a:pt x="2615" y="3345"/>
                  </a:lnTo>
                  <a:lnTo>
                    <a:pt x="2567" y="3323"/>
                  </a:lnTo>
                  <a:lnTo>
                    <a:pt x="2522" y="3295"/>
                  </a:lnTo>
                  <a:lnTo>
                    <a:pt x="2479" y="3264"/>
                  </a:lnTo>
                  <a:lnTo>
                    <a:pt x="2439" y="3227"/>
                  </a:lnTo>
                  <a:lnTo>
                    <a:pt x="2053" y="2841"/>
                  </a:lnTo>
                  <a:lnTo>
                    <a:pt x="2022" y="2813"/>
                  </a:lnTo>
                  <a:lnTo>
                    <a:pt x="1989" y="2789"/>
                  </a:lnTo>
                  <a:lnTo>
                    <a:pt x="1953" y="2769"/>
                  </a:lnTo>
                  <a:lnTo>
                    <a:pt x="1915" y="2754"/>
                  </a:lnTo>
                  <a:lnTo>
                    <a:pt x="1877" y="2743"/>
                  </a:lnTo>
                  <a:lnTo>
                    <a:pt x="1836" y="2736"/>
                  </a:lnTo>
                  <a:lnTo>
                    <a:pt x="1795" y="2734"/>
                  </a:lnTo>
                  <a:lnTo>
                    <a:pt x="1753" y="2736"/>
                  </a:lnTo>
                  <a:lnTo>
                    <a:pt x="1714" y="2743"/>
                  </a:lnTo>
                  <a:lnTo>
                    <a:pt x="1674" y="2754"/>
                  </a:lnTo>
                  <a:lnTo>
                    <a:pt x="1637" y="2769"/>
                  </a:lnTo>
                  <a:lnTo>
                    <a:pt x="1602" y="2789"/>
                  </a:lnTo>
                  <a:lnTo>
                    <a:pt x="1569" y="2813"/>
                  </a:lnTo>
                  <a:lnTo>
                    <a:pt x="1538" y="2841"/>
                  </a:lnTo>
                  <a:lnTo>
                    <a:pt x="1432" y="2946"/>
                  </a:lnTo>
                  <a:lnTo>
                    <a:pt x="1393" y="2983"/>
                  </a:lnTo>
                  <a:lnTo>
                    <a:pt x="1350" y="3014"/>
                  </a:lnTo>
                  <a:lnTo>
                    <a:pt x="1305" y="3041"/>
                  </a:lnTo>
                  <a:lnTo>
                    <a:pt x="1257" y="3064"/>
                  </a:lnTo>
                  <a:lnTo>
                    <a:pt x="1208" y="3082"/>
                  </a:lnTo>
                  <a:lnTo>
                    <a:pt x="1156" y="3094"/>
                  </a:lnTo>
                  <a:lnTo>
                    <a:pt x="1103" y="3102"/>
                  </a:lnTo>
                  <a:lnTo>
                    <a:pt x="1051" y="3105"/>
                  </a:lnTo>
                  <a:lnTo>
                    <a:pt x="991" y="3102"/>
                  </a:lnTo>
                  <a:lnTo>
                    <a:pt x="934" y="3092"/>
                  </a:lnTo>
                  <a:lnTo>
                    <a:pt x="879" y="3076"/>
                  </a:lnTo>
                  <a:lnTo>
                    <a:pt x="964" y="2999"/>
                  </a:lnTo>
                  <a:lnTo>
                    <a:pt x="1052" y="2918"/>
                  </a:lnTo>
                  <a:lnTo>
                    <a:pt x="1143" y="2832"/>
                  </a:lnTo>
                  <a:lnTo>
                    <a:pt x="1236" y="2743"/>
                  </a:lnTo>
                  <a:lnTo>
                    <a:pt x="1333" y="2648"/>
                  </a:lnTo>
                  <a:lnTo>
                    <a:pt x="1432" y="2551"/>
                  </a:lnTo>
                  <a:lnTo>
                    <a:pt x="1535" y="2450"/>
                  </a:lnTo>
                  <a:lnTo>
                    <a:pt x="1640" y="2345"/>
                  </a:lnTo>
                  <a:lnTo>
                    <a:pt x="1748" y="2237"/>
                  </a:lnTo>
                  <a:lnTo>
                    <a:pt x="1814" y="2171"/>
                  </a:lnTo>
                  <a:lnTo>
                    <a:pt x="1829" y="2156"/>
                  </a:lnTo>
                  <a:lnTo>
                    <a:pt x="1860" y="2187"/>
                  </a:lnTo>
                  <a:lnTo>
                    <a:pt x="1879" y="2201"/>
                  </a:lnTo>
                  <a:lnTo>
                    <a:pt x="1900" y="2210"/>
                  </a:lnTo>
                  <a:lnTo>
                    <a:pt x="1923" y="2213"/>
                  </a:lnTo>
                  <a:lnTo>
                    <a:pt x="1927" y="2213"/>
                  </a:lnTo>
                  <a:lnTo>
                    <a:pt x="1945" y="2210"/>
                  </a:lnTo>
                  <a:lnTo>
                    <a:pt x="1962" y="2203"/>
                  </a:lnTo>
                  <a:lnTo>
                    <a:pt x="1978" y="2193"/>
                  </a:lnTo>
                  <a:lnTo>
                    <a:pt x="1991" y="2181"/>
                  </a:lnTo>
                  <a:lnTo>
                    <a:pt x="2814" y="1201"/>
                  </a:lnTo>
                  <a:lnTo>
                    <a:pt x="2849" y="1200"/>
                  </a:lnTo>
                  <a:lnTo>
                    <a:pt x="2889" y="1197"/>
                  </a:lnTo>
                  <a:lnTo>
                    <a:pt x="2934" y="1191"/>
                  </a:lnTo>
                  <a:lnTo>
                    <a:pt x="2982" y="1183"/>
                  </a:lnTo>
                  <a:lnTo>
                    <a:pt x="3033" y="1168"/>
                  </a:lnTo>
                  <a:lnTo>
                    <a:pt x="3087" y="1151"/>
                  </a:lnTo>
                  <a:lnTo>
                    <a:pt x="3143" y="1127"/>
                  </a:lnTo>
                  <a:lnTo>
                    <a:pt x="3200" y="1098"/>
                  </a:lnTo>
                  <a:lnTo>
                    <a:pt x="3258" y="1061"/>
                  </a:lnTo>
                  <a:close/>
                  <a:moveTo>
                    <a:pt x="2330" y="824"/>
                  </a:moveTo>
                  <a:lnTo>
                    <a:pt x="2638" y="1133"/>
                  </a:lnTo>
                  <a:lnTo>
                    <a:pt x="1917" y="1992"/>
                  </a:lnTo>
                  <a:lnTo>
                    <a:pt x="1472" y="1546"/>
                  </a:lnTo>
                  <a:lnTo>
                    <a:pt x="2330" y="824"/>
                  </a:lnTo>
                  <a:close/>
                  <a:moveTo>
                    <a:pt x="699" y="760"/>
                  </a:moveTo>
                  <a:lnTo>
                    <a:pt x="663" y="763"/>
                  </a:lnTo>
                  <a:lnTo>
                    <a:pt x="629" y="771"/>
                  </a:lnTo>
                  <a:lnTo>
                    <a:pt x="597" y="784"/>
                  </a:lnTo>
                  <a:lnTo>
                    <a:pt x="568" y="803"/>
                  </a:lnTo>
                  <a:lnTo>
                    <a:pt x="540" y="826"/>
                  </a:lnTo>
                  <a:lnTo>
                    <a:pt x="517" y="852"/>
                  </a:lnTo>
                  <a:lnTo>
                    <a:pt x="499" y="882"/>
                  </a:lnTo>
                  <a:lnTo>
                    <a:pt x="485" y="915"/>
                  </a:lnTo>
                  <a:lnTo>
                    <a:pt x="477" y="949"/>
                  </a:lnTo>
                  <a:lnTo>
                    <a:pt x="474" y="984"/>
                  </a:lnTo>
                  <a:lnTo>
                    <a:pt x="477" y="1020"/>
                  </a:lnTo>
                  <a:lnTo>
                    <a:pt x="485" y="1054"/>
                  </a:lnTo>
                  <a:lnTo>
                    <a:pt x="499" y="1086"/>
                  </a:lnTo>
                  <a:lnTo>
                    <a:pt x="517" y="1116"/>
                  </a:lnTo>
                  <a:lnTo>
                    <a:pt x="540" y="1143"/>
                  </a:lnTo>
                  <a:lnTo>
                    <a:pt x="568" y="1166"/>
                  </a:lnTo>
                  <a:lnTo>
                    <a:pt x="597" y="1185"/>
                  </a:lnTo>
                  <a:lnTo>
                    <a:pt x="629" y="1198"/>
                  </a:lnTo>
                  <a:lnTo>
                    <a:pt x="663" y="1206"/>
                  </a:lnTo>
                  <a:lnTo>
                    <a:pt x="699" y="1209"/>
                  </a:lnTo>
                  <a:lnTo>
                    <a:pt x="734" y="1206"/>
                  </a:lnTo>
                  <a:lnTo>
                    <a:pt x="768" y="1198"/>
                  </a:lnTo>
                  <a:lnTo>
                    <a:pt x="801" y="1185"/>
                  </a:lnTo>
                  <a:lnTo>
                    <a:pt x="831" y="1166"/>
                  </a:lnTo>
                  <a:lnTo>
                    <a:pt x="857" y="1143"/>
                  </a:lnTo>
                  <a:lnTo>
                    <a:pt x="880" y="1116"/>
                  </a:lnTo>
                  <a:lnTo>
                    <a:pt x="899" y="1086"/>
                  </a:lnTo>
                  <a:lnTo>
                    <a:pt x="912" y="1054"/>
                  </a:lnTo>
                  <a:lnTo>
                    <a:pt x="921" y="1020"/>
                  </a:lnTo>
                  <a:lnTo>
                    <a:pt x="923" y="984"/>
                  </a:lnTo>
                  <a:lnTo>
                    <a:pt x="921" y="949"/>
                  </a:lnTo>
                  <a:lnTo>
                    <a:pt x="912" y="915"/>
                  </a:lnTo>
                  <a:lnTo>
                    <a:pt x="899" y="882"/>
                  </a:lnTo>
                  <a:lnTo>
                    <a:pt x="880" y="852"/>
                  </a:lnTo>
                  <a:lnTo>
                    <a:pt x="857" y="826"/>
                  </a:lnTo>
                  <a:lnTo>
                    <a:pt x="831" y="803"/>
                  </a:lnTo>
                  <a:lnTo>
                    <a:pt x="801" y="784"/>
                  </a:lnTo>
                  <a:lnTo>
                    <a:pt x="768" y="771"/>
                  </a:lnTo>
                  <a:lnTo>
                    <a:pt x="734" y="763"/>
                  </a:lnTo>
                  <a:lnTo>
                    <a:pt x="699" y="760"/>
                  </a:lnTo>
                  <a:close/>
                  <a:moveTo>
                    <a:pt x="1649" y="429"/>
                  </a:moveTo>
                  <a:lnTo>
                    <a:pt x="1620" y="433"/>
                  </a:lnTo>
                  <a:lnTo>
                    <a:pt x="1593" y="439"/>
                  </a:lnTo>
                  <a:lnTo>
                    <a:pt x="1566" y="450"/>
                  </a:lnTo>
                  <a:lnTo>
                    <a:pt x="1541" y="465"/>
                  </a:lnTo>
                  <a:lnTo>
                    <a:pt x="1519" y="483"/>
                  </a:lnTo>
                  <a:lnTo>
                    <a:pt x="1500" y="506"/>
                  </a:lnTo>
                  <a:lnTo>
                    <a:pt x="1485" y="531"/>
                  </a:lnTo>
                  <a:lnTo>
                    <a:pt x="1474" y="557"/>
                  </a:lnTo>
                  <a:lnTo>
                    <a:pt x="1467" y="585"/>
                  </a:lnTo>
                  <a:lnTo>
                    <a:pt x="1465" y="614"/>
                  </a:lnTo>
                  <a:lnTo>
                    <a:pt x="1467" y="643"/>
                  </a:lnTo>
                  <a:lnTo>
                    <a:pt x="1474" y="672"/>
                  </a:lnTo>
                  <a:lnTo>
                    <a:pt x="1485" y="698"/>
                  </a:lnTo>
                  <a:lnTo>
                    <a:pt x="1500" y="722"/>
                  </a:lnTo>
                  <a:lnTo>
                    <a:pt x="1519" y="744"/>
                  </a:lnTo>
                  <a:lnTo>
                    <a:pt x="1541" y="763"/>
                  </a:lnTo>
                  <a:lnTo>
                    <a:pt x="1566" y="778"/>
                  </a:lnTo>
                  <a:lnTo>
                    <a:pt x="1593" y="789"/>
                  </a:lnTo>
                  <a:lnTo>
                    <a:pt x="1620" y="796"/>
                  </a:lnTo>
                  <a:lnTo>
                    <a:pt x="1649" y="798"/>
                  </a:lnTo>
                  <a:lnTo>
                    <a:pt x="1679" y="796"/>
                  </a:lnTo>
                  <a:lnTo>
                    <a:pt x="1706" y="789"/>
                  </a:lnTo>
                  <a:lnTo>
                    <a:pt x="1733" y="778"/>
                  </a:lnTo>
                  <a:lnTo>
                    <a:pt x="1758" y="763"/>
                  </a:lnTo>
                  <a:lnTo>
                    <a:pt x="1780" y="744"/>
                  </a:lnTo>
                  <a:lnTo>
                    <a:pt x="1799" y="722"/>
                  </a:lnTo>
                  <a:lnTo>
                    <a:pt x="1814" y="698"/>
                  </a:lnTo>
                  <a:lnTo>
                    <a:pt x="1825" y="672"/>
                  </a:lnTo>
                  <a:lnTo>
                    <a:pt x="1832" y="643"/>
                  </a:lnTo>
                  <a:lnTo>
                    <a:pt x="1834" y="614"/>
                  </a:lnTo>
                  <a:lnTo>
                    <a:pt x="1832" y="585"/>
                  </a:lnTo>
                  <a:lnTo>
                    <a:pt x="1825" y="557"/>
                  </a:lnTo>
                  <a:lnTo>
                    <a:pt x="1814" y="531"/>
                  </a:lnTo>
                  <a:lnTo>
                    <a:pt x="1799" y="506"/>
                  </a:lnTo>
                  <a:lnTo>
                    <a:pt x="1780" y="483"/>
                  </a:lnTo>
                  <a:lnTo>
                    <a:pt x="1758" y="465"/>
                  </a:lnTo>
                  <a:lnTo>
                    <a:pt x="1733" y="450"/>
                  </a:lnTo>
                  <a:lnTo>
                    <a:pt x="1706" y="439"/>
                  </a:lnTo>
                  <a:lnTo>
                    <a:pt x="1679" y="433"/>
                  </a:lnTo>
                  <a:lnTo>
                    <a:pt x="1649" y="429"/>
                  </a:lnTo>
                  <a:close/>
                  <a:moveTo>
                    <a:pt x="3373" y="2"/>
                  </a:moveTo>
                  <a:lnTo>
                    <a:pt x="3378" y="26"/>
                  </a:lnTo>
                  <a:lnTo>
                    <a:pt x="3384" y="56"/>
                  </a:lnTo>
                  <a:lnTo>
                    <a:pt x="3391" y="106"/>
                  </a:lnTo>
                  <a:lnTo>
                    <a:pt x="3399" y="156"/>
                  </a:lnTo>
                  <a:lnTo>
                    <a:pt x="3405" y="207"/>
                  </a:lnTo>
                  <a:lnTo>
                    <a:pt x="3410" y="259"/>
                  </a:lnTo>
                  <a:lnTo>
                    <a:pt x="3413" y="312"/>
                  </a:lnTo>
                  <a:lnTo>
                    <a:pt x="3414" y="363"/>
                  </a:lnTo>
                  <a:lnTo>
                    <a:pt x="3413" y="416"/>
                  </a:lnTo>
                  <a:lnTo>
                    <a:pt x="3410" y="467"/>
                  </a:lnTo>
                  <a:lnTo>
                    <a:pt x="3405" y="519"/>
                  </a:lnTo>
                  <a:lnTo>
                    <a:pt x="3395" y="568"/>
                  </a:lnTo>
                  <a:lnTo>
                    <a:pt x="3383" y="617"/>
                  </a:lnTo>
                  <a:lnTo>
                    <a:pt x="3366" y="663"/>
                  </a:lnTo>
                  <a:lnTo>
                    <a:pt x="3346" y="708"/>
                  </a:lnTo>
                  <a:lnTo>
                    <a:pt x="3322" y="751"/>
                  </a:lnTo>
                  <a:lnTo>
                    <a:pt x="3293" y="792"/>
                  </a:lnTo>
                  <a:lnTo>
                    <a:pt x="3259" y="829"/>
                  </a:lnTo>
                  <a:lnTo>
                    <a:pt x="3213" y="872"/>
                  </a:lnTo>
                  <a:lnTo>
                    <a:pt x="3167" y="907"/>
                  </a:lnTo>
                  <a:lnTo>
                    <a:pt x="3121" y="938"/>
                  </a:lnTo>
                  <a:lnTo>
                    <a:pt x="3075" y="962"/>
                  </a:lnTo>
                  <a:lnTo>
                    <a:pt x="3031" y="981"/>
                  </a:lnTo>
                  <a:lnTo>
                    <a:pt x="2988" y="996"/>
                  </a:lnTo>
                  <a:lnTo>
                    <a:pt x="2946" y="1007"/>
                  </a:lnTo>
                  <a:lnTo>
                    <a:pt x="2908" y="1015"/>
                  </a:lnTo>
                  <a:lnTo>
                    <a:pt x="2872" y="1020"/>
                  </a:lnTo>
                  <a:lnTo>
                    <a:pt x="2840" y="1022"/>
                  </a:lnTo>
                  <a:lnTo>
                    <a:pt x="2813" y="1023"/>
                  </a:lnTo>
                  <a:lnTo>
                    <a:pt x="2794" y="1023"/>
                  </a:lnTo>
                  <a:lnTo>
                    <a:pt x="2779" y="1022"/>
                  </a:lnTo>
                  <a:lnTo>
                    <a:pt x="2429" y="672"/>
                  </a:lnTo>
                  <a:lnTo>
                    <a:pt x="2429" y="651"/>
                  </a:lnTo>
                  <a:lnTo>
                    <a:pt x="2430" y="625"/>
                  </a:lnTo>
                  <a:lnTo>
                    <a:pt x="2431" y="597"/>
                  </a:lnTo>
                  <a:lnTo>
                    <a:pt x="2434" y="566"/>
                  </a:lnTo>
                  <a:lnTo>
                    <a:pt x="2440" y="532"/>
                  </a:lnTo>
                  <a:lnTo>
                    <a:pt x="2446" y="497"/>
                  </a:lnTo>
                  <a:lnTo>
                    <a:pt x="2455" y="461"/>
                  </a:lnTo>
                  <a:lnTo>
                    <a:pt x="2466" y="425"/>
                  </a:lnTo>
                  <a:lnTo>
                    <a:pt x="2481" y="390"/>
                  </a:lnTo>
                  <a:lnTo>
                    <a:pt x="2498" y="355"/>
                  </a:lnTo>
                  <a:lnTo>
                    <a:pt x="2519" y="323"/>
                  </a:lnTo>
                  <a:lnTo>
                    <a:pt x="2543" y="293"/>
                  </a:lnTo>
                  <a:lnTo>
                    <a:pt x="2572" y="265"/>
                  </a:lnTo>
                  <a:lnTo>
                    <a:pt x="2598" y="246"/>
                  </a:lnTo>
                  <a:lnTo>
                    <a:pt x="2624" y="229"/>
                  </a:lnTo>
                  <a:lnTo>
                    <a:pt x="2648" y="217"/>
                  </a:lnTo>
                  <a:lnTo>
                    <a:pt x="2669" y="208"/>
                  </a:lnTo>
                  <a:lnTo>
                    <a:pt x="2690" y="203"/>
                  </a:lnTo>
                  <a:lnTo>
                    <a:pt x="2708" y="199"/>
                  </a:lnTo>
                  <a:lnTo>
                    <a:pt x="2726" y="197"/>
                  </a:lnTo>
                  <a:lnTo>
                    <a:pt x="2742" y="197"/>
                  </a:lnTo>
                  <a:lnTo>
                    <a:pt x="2776" y="198"/>
                  </a:lnTo>
                  <a:lnTo>
                    <a:pt x="2813" y="203"/>
                  </a:lnTo>
                  <a:lnTo>
                    <a:pt x="2850" y="209"/>
                  </a:lnTo>
                  <a:lnTo>
                    <a:pt x="2886" y="215"/>
                  </a:lnTo>
                  <a:lnTo>
                    <a:pt x="2925" y="220"/>
                  </a:lnTo>
                  <a:lnTo>
                    <a:pt x="2966" y="225"/>
                  </a:lnTo>
                  <a:lnTo>
                    <a:pt x="3010" y="226"/>
                  </a:lnTo>
                  <a:lnTo>
                    <a:pt x="3057" y="224"/>
                  </a:lnTo>
                  <a:lnTo>
                    <a:pt x="3103" y="217"/>
                  </a:lnTo>
                  <a:lnTo>
                    <a:pt x="3148" y="204"/>
                  </a:lnTo>
                  <a:lnTo>
                    <a:pt x="3191" y="185"/>
                  </a:lnTo>
                  <a:lnTo>
                    <a:pt x="3232" y="160"/>
                  </a:lnTo>
                  <a:lnTo>
                    <a:pt x="3269" y="129"/>
                  </a:lnTo>
                  <a:lnTo>
                    <a:pt x="3304" y="92"/>
                  </a:lnTo>
                  <a:lnTo>
                    <a:pt x="3337" y="51"/>
                  </a:lnTo>
                  <a:lnTo>
                    <a:pt x="3351" y="32"/>
                  </a:lnTo>
                  <a:lnTo>
                    <a:pt x="3363" y="15"/>
                  </a:lnTo>
                  <a:lnTo>
                    <a:pt x="3373" y="2"/>
                  </a:lnTo>
                  <a:close/>
                  <a:moveTo>
                    <a:pt x="1423" y="0"/>
                  </a:moveTo>
                  <a:lnTo>
                    <a:pt x="1529" y="3"/>
                  </a:lnTo>
                  <a:lnTo>
                    <a:pt x="1635" y="12"/>
                  </a:lnTo>
                  <a:lnTo>
                    <a:pt x="1740" y="28"/>
                  </a:lnTo>
                  <a:lnTo>
                    <a:pt x="1845" y="50"/>
                  </a:lnTo>
                  <a:lnTo>
                    <a:pt x="1950" y="77"/>
                  </a:lnTo>
                  <a:lnTo>
                    <a:pt x="2054" y="109"/>
                  </a:lnTo>
                  <a:lnTo>
                    <a:pt x="2156" y="149"/>
                  </a:lnTo>
                  <a:lnTo>
                    <a:pt x="2258" y="193"/>
                  </a:lnTo>
                  <a:lnTo>
                    <a:pt x="2358" y="242"/>
                  </a:lnTo>
                  <a:lnTo>
                    <a:pt x="2330" y="292"/>
                  </a:lnTo>
                  <a:lnTo>
                    <a:pt x="2307" y="342"/>
                  </a:lnTo>
                  <a:lnTo>
                    <a:pt x="2289" y="394"/>
                  </a:lnTo>
                  <a:lnTo>
                    <a:pt x="2275" y="445"/>
                  </a:lnTo>
                  <a:lnTo>
                    <a:pt x="2265" y="494"/>
                  </a:lnTo>
                  <a:lnTo>
                    <a:pt x="2258" y="542"/>
                  </a:lnTo>
                  <a:lnTo>
                    <a:pt x="2254" y="585"/>
                  </a:lnTo>
                  <a:lnTo>
                    <a:pt x="2252" y="624"/>
                  </a:lnTo>
                  <a:lnTo>
                    <a:pt x="2251" y="657"/>
                  </a:lnTo>
                  <a:lnTo>
                    <a:pt x="1283" y="1472"/>
                  </a:lnTo>
                  <a:lnTo>
                    <a:pt x="1269" y="1485"/>
                  </a:lnTo>
                  <a:lnTo>
                    <a:pt x="1260" y="1501"/>
                  </a:lnTo>
                  <a:lnTo>
                    <a:pt x="1254" y="1517"/>
                  </a:lnTo>
                  <a:lnTo>
                    <a:pt x="1251" y="1536"/>
                  </a:lnTo>
                  <a:lnTo>
                    <a:pt x="1252" y="1555"/>
                  </a:lnTo>
                  <a:lnTo>
                    <a:pt x="1257" y="1572"/>
                  </a:lnTo>
                  <a:lnTo>
                    <a:pt x="1265" y="1589"/>
                  </a:lnTo>
                  <a:lnTo>
                    <a:pt x="1277" y="1603"/>
                  </a:lnTo>
                  <a:lnTo>
                    <a:pt x="1308" y="1634"/>
                  </a:lnTo>
                  <a:lnTo>
                    <a:pt x="1300" y="1642"/>
                  </a:lnTo>
                  <a:lnTo>
                    <a:pt x="1293" y="1649"/>
                  </a:lnTo>
                  <a:lnTo>
                    <a:pt x="1212" y="1730"/>
                  </a:lnTo>
                  <a:lnTo>
                    <a:pt x="1130" y="1811"/>
                  </a:lnTo>
                  <a:lnTo>
                    <a:pt x="1021" y="1920"/>
                  </a:lnTo>
                  <a:lnTo>
                    <a:pt x="915" y="2026"/>
                  </a:lnTo>
                  <a:lnTo>
                    <a:pt x="814" y="2128"/>
                  </a:lnTo>
                  <a:lnTo>
                    <a:pt x="717" y="2226"/>
                  </a:lnTo>
                  <a:lnTo>
                    <a:pt x="625" y="2322"/>
                  </a:lnTo>
                  <a:lnTo>
                    <a:pt x="537" y="2415"/>
                  </a:lnTo>
                  <a:lnTo>
                    <a:pt x="454" y="2503"/>
                  </a:lnTo>
                  <a:lnTo>
                    <a:pt x="376" y="2589"/>
                  </a:lnTo>
                  <a:lnTo>
                    <a:pt x="321" y="2503"/>
                  </a:lnTo>
                  <a:lnTo>
                    <a:pt x="270" y="2416"/>
                  </a:lnTo>
                  <a:lnTo>
                    <a:pt x="223" y="2327"/>
                  </a:lnTo>
                  <a:lnTo>
                    <a:pt x="180" y="2237"/>
                  </a:lnTo>
                  <a:lnTo>
                    <a:pt x="143" y="2147"/>
                  </a:lnTo>
                  <a:lnTo>
                    <a:pt x="109" y="2056"/>
                  </a:lnTo>
                  <a:lnTo>
                    <a:pt x="80" y="1965"/>
                  </a:lnTo>
                  <a:lnTo>
                    <a:pt x="55" y="1873"/>
                  </a:lnTo>
                  <a:lnTo>
                    <a:pt x="35" y="1782"/>
                  </a:lnTo>
                  <a:lnTo>
                    <a:pt x="20" y="1690"/>
                  </a:lnTo>
                  <a:lnTo>
                    <a:pt x="9" y="1600"/>
                  </a:lnTo>
                  <a:lnTo>
                    <a:pt x="2" y="1508"/>
                  </a:lnTo>
                  <a:lnTo>
                    <a:pt x="0" y="1419"/>
                  </a:lnTo>
                  <a:lnTo>
                    <a:pt x="2" y="1330"/>
                  </a:lnTo>
                  <a:lnTo>
                    <a:pt x="10" y="1242"/>
                  </a:lnTo>
                  <a:lnTo>
                    <a:pt x="22" y="1156"/>
                  </a:lnTo>
                  <a:lnTo>
                    <a:pt x="39" y="1070"/>
                  </a:lnTo>
                  <a:lnTo>
                    <a:pt x="59" y="988"/>
                  </a:lnTo>
                  <a:lnTo>
                    <a:pt x="86" y="906"/>
                  </a:lnTo>
                  <a:lnTo>
                    <a:pt x="117" y="826"/>
                  </a:lnTo>
                  <a:lnTo>
                    <a:pt x="152" y="749"/>
                  </a:lnTo>
                  <a:lnTo>
                    <a:pt x="191" y="674"/>
                  </a:lnTo>
                  <a:lnTo>
                    <a:pt x="237" y="601"/>
                  </a:lnTo>
                  <a:lnTo>
                    <a:pt x="286" y="532"/>
                  </a:lnTo>
                  <a:lnTo>
                    <a:pt x="341" y="466"/>
                  </a:lnTo>
                  <a:lnTo>
                    <a:pt x="400" y="402"/>
                  </a:lnTo>
                  <a:lnTo>
                    <a:pt x="462" y="345"/>
                  </a:lnTo>
                  <a:lnTo>
                    <a:pt x="527" y="291"/>
                  </a:lnTo>
                  <a:lnTo>
                    <a:pt x="595" y="241"/>
                  </a:lnTo>
                  <a:lnTo>
                    <a:pt x="667" y="197"/>
                  </a:lnTo>
                  <a:lnTo>
                    <a:pt x="741" y="156"/>
                  </a:lnTo>
                  <a:lnTo>
                    <a:pt x="818" y="120"/>
                  </a:lnTo>
                  <a:lnTo>
                    <a:pt x="899" y="89"/>
                  </a:lnTo>
                  <a:lnTo>
                    <a:pt x="981" y="62"/>
                  </a:lnTo>
                  <a:lnTo>
                    <a:pt x="1066" y="40"/>
                  </a:lnTo>
                  <a:lnTo>
                    <a:pt x="1153" y="22"/>
                  </a:lnTo>
                  <a:lnTo>
                    <a:pt x="1242" y="10"/>
                  </a:lnTo>
                  <a:lnTo>
                    <a:pt x="1332" y="2"/>
                  </a:lnTo>
                  <a:lnTo>
                    <a:pt x="1423" y="0"/>
                  </a:lnTo>
                  <a:close/>
                </a:path>
              </a:pathLst>
            </a:custGeom>
            <a:solidFill>
              <a:schemeClr val="accent6"/>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59" name="Rounded Rectangle 177"/>
            <p:cNvSpPr/>
            <p:nvPr/>
          </p:nvSpPr>
          <p:spPr>
            <a:xfrm>
              <a:off x="3063588" y="5723897"/>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3.6</a:t>
              </a:r>
              <a:r>
                <a:rPr kumimoji="0" 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a:t>
              </a:r>
            </a:p>
          </p:txBody>
        </p:sp>
      </p:grpSp>
      <p:grpSp>
        <p:nvGrpSpPr>
          <p:cNvPr id="60" name="Group 4"/>
          <p:cNvGrpSpPr/>
          <p:nvPr/>
        </p:nvGrpSpPr>
        <p:grpSpPr>
          <a:xfrm>
            <a:off x="1664165" y="5511755"/>
            <a:ext cx="5037973" cy="285917"/>
            <a:chOff x="1121240" y="5718765"/>
            <a:chExt cx="5037973" cy="285917"/>
          </a:xfrm>
        </p:grpSpPr>
        <p:sp>
          <p:nvSpPr>
            <p:cNvPr id="61" name="Rectangle 81"/>
            <p:cNvSpPr/>
            <p:nvPr/>
          </p:nvSpPr>
          <p:spPr>
            <a:xfrm>
              <a:off x="1592573" y="5718765"/>
              <a:ext cx="1376351" cy="285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36000" bIns="0" numCol="1" spcCol="0" rtlCol="0" fromWordArt="0" anchor="ctr" anchorCtr="0" forceAA="0" compatLnSpc="1">
              <a:normAutofit/>
            </a:bodyPr>
            <a:lstStyle/>
            <a:p>
              <a:pPr lvl="0" algn="l">
                <a:spcBef>
                  <a:spcPts val="0"/>
                </a:spcBef>
                <a:spcAft>
                  <a:spcPts val="0"/>
                </a:spcAft>
                <a:buClrTx/>
                <a:buSzTx/>
                <a:buFontTx/>
                <a:defRPr/>
              </a:pPr>
              <a:r>
                <a:rPr lang="en-IN" sz="160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sym typeface="+mn-ea"/>
                </a:rPr>
                <a:t>1001人以上</a:t>
              </a:r>
            </a:p>
          </p:txBody>
        </p:sp>
        <p:sp>
          <p:nvSpPr>
            <p:cNvPr id="62" name="Freeform 16"/>
            <p:cNvSpPr>
              <a:spLocks noEditPoints="1"/>
            </p:cNvSpPr>
            <p:nvPr/>
          </p:nvSpPr>
          <p:spPr bwMode="auto">
            <a:xfrm>
              <a:off x="1121240" y="5804915"/>
              <a:ext cx="165448" cy="155555"/>
            </a:xfrm>
            <a:custGeom>
              <a:avLst/>
              <a:gdLst>
                <a:gd name="T0" fmla="*/ 2905 w 3615"/>
                <a:gd name="T1" fmla="*/ 2070 h 3399"/>
                <a:gd name="T2" fmla="*/ 2965 w 3615"/>
                <a:gd name="T3" fmla="*/ 2296 h 3399"/>
                <a:gd name="T4" fmla="*/ 3180 w 3615"/>
                <a:gd name="T5" fmla="*/ 2296 h 3399"/>
                <a:gd name="T6" fmla="*/ 3247 w 3615"/>
                <a:gd name="T7" fmla="*/ 2090 h 3399"/>
                <a:gd name="T8" fmla="*/ 3072 w 3615"/>
                <a:gd name="T9" fmla="*/ 1962 h 3399"/>
                <a:gd name="T10" fmla="*/ 1323 w 3615"/>
                <a:gd name="T11" fmla="*/ 2409 h 3399"/>
                <a:gd name="T12" fmla="*/ 601 w 3615"/>
                <a:gd name="T13" fmla="*/ 3082 h 3399"/>
                <a:gd name="T14" fmla="*/ 270 w 3615"/>
                <a:gd name="T15" fmla="*/ 3326 h 3399"/>
                <a:gd name="T16" fmla="*/ 108 w 3615"/>
                <a:gd name="T17" fmla="*/ 3397 h 3399"/>
                <a:gd name="T18" fmla="*/ 70 w 3615"/>
                <a:gd name="T19" fmla="*/ 3395 h 3399"/>
                <a:gd name="T20" fmla="*/ 67 w 3615"/>
                <a:gd name="T21" fmla="*/ 3346 h 3399"/>
                <a:gd name="T22" fmla="*/ 141 w 3615"/>
                <a:gd name="T23" fmla="*/ 3177 h 3399"/>
                <a:gd name="T24" fmla="*/ 425 w 3615"/>
                <a:gd name="T25" fmla="*/ 2803 h 3399"/>
                <a:gd name="T26" fmla="*/ 1084 w 3615"/>
                <a:gd name="T27" fmla="*/ 2110 h 3399"/>
                <a:gd name="T28" fmla="*/ 3313 w 3615"/>
                <a:gd name="T29" fmla="*/ 1151 h 3399"/>
                <a:gd name="T30" fmla="*/ 3589 w 3615"/>
                <a:gd name="T31" fmla="*/ 1892 h 3399"/>
                <a:gd name="T32" fmla="*/ 3560 w 3615"/>
                <a:gd name="T33" fmla="*/ 2616 h 3399"/>
                <a:gd name="T34" fmla="*/ 3214 w 3615"/>
                <a:gd name="T35" fmla="*/ 3220 h 3399"/>
                <a:gd name="T36" fmla="*/ 2875 w 3615"/>
                <a:gd name="T37" fmla="*/ 3384 h 3399"/>
                <a:gd name="T38" fmla="*/ 2479 w 3615"/>
                <a:gd name="T39" fmla="*/ 3264 h 3399"/>
                <a:gd name="T40" fmla="*/ 1836 w 3615"/>
                <a:gd name="T41" fmla="*/ 2736 h 3399"/>
                <a:gd name="T42" fmla="*/ 1538 w 3615"/>
                <a:gd name="T43" fmla="*/ 2841 h 3399"/>
                <a:gd name="T44" fmla="*/ 1103 w 3615"/>
                <a:gd name="T45" fmla="*/ 3102 h 3399"/>
                <a:gd name="T46" fmla="*/ 1236 w 3615"/>
                <a:gd name="T47" fmla="*/ 2743 h 3399"/>
                <a:gd name="T48" fmla="*/ 1860 w 3615"/>
                <a:gd name="T49" fmla="*/ 2187 h 3399"/>
                <a:gd name="T50" fmla="*/ 1991 w 3615"/>
                <a:gd name="T51" fmla="*/ 2181 h 3399"/>
                <a:gd name="T52" fmla="*/ 3143 w 3615"/>
                <a:gd name="T53" fmla="*/ 1127 h 3399"/>
                <a:gd name="T54" fmla="*/ 699 w 3615"/>
                <a:gd name="T55" fmla="*/ 760 h 3399"/>
                <a:gd name="T56" fmla="*/ 485 w 3615"/>
                <a:gd name="T57" fmla="*/ 915 h 3399"/>
                <a:gd name="T58" fmla="*/ 568 w 3615"/>
                <a:gd name="T59" fmla="*/ 1166 h 3399"/>
                <a:gd name="T60" fmla="*/ 831 w 3615"/>
                <a:gd name="T61" fmla="*/ 1166 h 3399"/>
                <a:gd name="T62" fmla="*/ 912 w 3615"/>
                <a:gd name="T63" fmla="*/ 915 h 3399"/>
                <a:gd name="T64" fmla="*/ 699 w 3615"/>
                <a:gd name="T65" fmla="*/ 760 h 3399"/>
                <a:gd name="T66" fmla="*/ 1485 w 3615"/>
                <a:gd name="T67" fmla="*/ 531 h 3399"/>
                <a:gd name="T68" fmla="*/ 1519 w 3615"/>
                <a:gd name="T69" fmla="*/ 744 h 3399"/>
                <a:gd name="T70" fmla="*/ 1733 w 3615"/>
                <a:gd name="T71" fmla="*/ 778 h 3399"/>
                <a:gd name="T72" fmla="*/ 1832 w 3615"/>
                <a:gd name="T73" fmla="*/ 585 h 3399"/>
                <a:gd name="T74" fmla="*/ 1679 w 3615"/>
                <a:gd name="T75" fmla="*/ 433 h 3399"/>
                <a:gd name="T76" fmla="*/ 3410 w 3615"/>
                <a:gd name="T77" fmla="*/ 259 h 3399"/>
                <a:gd name="T78" fmla="*/ 3366 w 3615"/>
                <a:gd name="T79" fmla="*/ 663 h 3399"/>
                <a:gd name="T80" fmla="*/ 3075 w 3615"/>
                <a:gd name="T81" fmla="*/ 962 h 3399"/>
                <a:gd name="T82" fmla="*/ 2794 w 3615"/>
                <a:gd name="T83" fmla="*/ 1023 h 3399"/>
                <a:gd name="T84" fmla="*/ 2446 w 3615"/>
                <a:gd name="T85" fmla="*/ 497 h 3399"/>
                <a:gd name="T86" fmla="*/ 2598 w 3615"/>
                <a:gd name="T87" fmla="*/ 246 h 3399"/>
                <a:gd name="T88" fmla="*/ 2776 w 3615"/>
                <a:gd name="T89" fmla="*/ 198 h 3399"/>
                <a:gd name="T90" fmla="*/ 3103 w 3615"/>
                <a:gd name="T91" fmla="*/ 217 h 3399"/>
                <a:gd name="T92" fmla="*/ 3363 w 3615"/>
                <a:gd name="T93" fmla="*/ 15 h 3399"/>
                <a:gd name="T94" fmla="*/ 2054 w 3615"/>
                <a:gd name="T95" fmla="*/ 109 h 3399"/>
                <a:gd name="T96" fmla="*/ 2265 w 3615"/>
                <a:gd name="T97" fmla="*/ 494 h 3399"/>
                <a:gd name="T98" fmla="*/ 1254 w 3615"/>
                <a:gd name="T99" fmla="*/ 1517 h 3399"/>
                <a:gd name="T100" fmla="*/ 1293 w 3615"/>
                <a:gd name="T101" fmla="*/ 1649 h 3399"/>
                <a:gd name="T102" fmla="*/ 537 w 3615"/>
                <a:gd name="T103" fmla="*/ 2415 h 3399"/>
                <a:gd name="T104" fmla="*/ 109 w 3615"/>
                <a:gd name="T105" fmla="*/ 2056 h 3399"/>
                <a:gd name="T106" fmla="*/ 2 w 3615"/>
                <a:gd name="T107" fmla="*/ 1330 h 3399"/>
                <a:gd name="T108" fmla="*/ 191 w 3615"/>
                <a:gd name="T109" fmla="*/ 674 h 3399"/>
                <a:gd name="T110" fmla="*/ 667 w 3615"/>
                <a:gd name="T111" fmla="*/ 197 h 3399"/>
                <a:gd name="T112" fmla="*/ 1332 w 3615"/>
                <a:gd name="T113" fmla="*/ 2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15" h="3399">
                  <a:moveTo>
                    <a:pt x="3072" y="1962"/>
                  </a:moveTo>
                  <a:lnTo>
                    <a:pt x="3044" y="1964"/>
                  </a:lnTo>
                  <a:lnTo>
                    <a:pt x="3015" y="1971"/>
                  </a:lnTo>
                  <a:lnTo>
                    <a:pt x="2989" y="1982"/>
                  </a:lnTo>
                  <a:lnTo>
                    <a:pt x="2965" y="1997"/>
                  </a:lnTo>
                  <a:lnTo>
                    <a:pt x="2943" y="2016"/>
                  </a:lnTo>
                  <a:lnTo>
                    <a:pt x="2921" y="2041"/>
                  </a:lnTo>
                  <a:lnTo>
                    <a:pt x="2905" y="2070"/>
                  </a:lnTo>
                  <a:lnTo>
                    <a:pt x="2894" y="2100"/>
                  </a:lnTo>
                  <a:lnTo>
                    <a:pt x="2889" y="2131"/>
                  </a:lnTo>
                  <a:lnTo>
                    <a:pt x="2889" y="2162"/>
                  </a:lnTo>
                  <a:lnTo>
                    <a:pt x="2894" y="2193"/>
                  </a:lnTo>
                  <a:lnTo>
                    <a:pt x="2905" y="2223"/>
                  </a:lnTo>
                  <a:lnTo>
                    <a:pt x="2921" y="2252"/>
                  </a:lnTo>
                  <a:lnTo>
                    <a:pt x="2943" y="2277"/>
                  </a:lnTo>
                  <a:lnTo>
                    <a:pt x="2965" y="2296"/>
                  </a:lnTo>
                  <a:lnTo>
                    <a:pt x="2989" y="2311"/>
                  </a:lnTo>
                  <a:lnTo>
                    <a:pt x="3015" y="2322"/>
                  </a:lnTo>
                  <a:lnTo>
                    <a:pt x="3044" y="2329"/>
                  </a:lnTo>
                  <a:lnTo>
                    <a:pt x="3072" y="2331"/>
                  </a:lnTo>
                  <a:lnTo>
                    <a:pt x="3102" y="2329"/>
                  </a:lnTo>
                  <a:lnTo>
                    <a:pt x="3130" y="2322"/>
                  </a:lnTo>
                  <a:lnTo>
                    <a:pt x="3156" y="2311"/>
                  </a:lnTo>
                  <a:lnTo>
                    <a:pt x="3180" y="2296"/>
                  </a:lnTo>
                  <a:lnTo>
                    <a:pt x="3202" y="2277"/>
                  </a:lnTo>
                  <a:lnTo>
                    <a:pt x="3222" y="2255"/>
                  </a:lnTo>
                  <a:lnTo>
                    <a:pt x="3236" y="2230"/>
                  </a:lnTo>
                  <a:lnTo>
                    <a:pt x="3247" y="2203"/>
                  </a:lnTo>
                  <a:lnTo>
                    <a:pt x="3254" y="2176"/>
                  </a:lnTo>
                  <a:lnTo>
                    <a:pt x="3256" y="2147"/>
                  </a:lnTo>
                  <a:lnTo>
                    <a:pt x="3254" y="2117"/>
                  </a:lnTo>
                  <a:lnTo>
                    <a:pt x="3247" y="2090"/>
                  </a:lnTo>
                  <a:lnTo>
                    <a:pt x="3236" y="2063"/>
                  </a:lnTo>
                  <a:lnTo>
                    <a:pt x="3222" y="2038"/>
                  </a:lnTo>
                  <a:lnTo>
                    <a:pt x="3202" y="2016"/>
                  </a:lnTo>
                  <a:lnTo>
                    <a:pt x="3180" y="1997"/>
                  </a:lnTo>
                  <a:lnTo>
                    <a:pt x="3156" y="1982"/>
                  </a:lnTo>
                  <a:lnTo>
                    <a:pt x="3130" y="1971"/>
                  </a:lnTo>
                  <a:lnTo>
                    <a:pt x="3102" y="1964"/>
                  </a:lnTo>
                  <a:lnTo>
                    <a:pt x="3072" y="1962"/>
                  </a:lnTo>
                  <a:close/>
                  <a:moveTo>
                    <a:pt x="1433" y="1761"/>
                  </a:moveTo>
                  <a:lnTo>
                    <a:pt x="1703" y="2029"/>
                  </a:lnTo>
                  <a:lnTo>
                    <a:pt x="1695" y="2037"/>
                  </a:lnTo>
                  <a:lnTo>
                    <a:pt x="1687" y="2045"/>
                  </a:lnTo>
                  <a:lnTo>
                    <a:pt x="1621" y="2111"/>
                  </a:lnTo>
                  <a:lnTo>
                    <a:pt x="1525" y="2209"/>
                  </a:lnTo>
                  <a:lnTo>
                    <a:pt x="1425" y="2308"/>
                  </a:lnTo>
                  <a:lnTo>
                    <a:pt x="1323" y="2409"/>
                  </a:lnTo>
                  <a:lnTo>
                    <a:pt x="1220" y="2509"/>
                  </a:lnTo>
                  <a:lnTo>
                    <a:pt x="1118" y="2610"/>
                  </a:lnTo>
                  <a:lnTo>
                    <a:pt x="1015" y="2708"/>
                  </a:lnTo>
                  <a:lnTo>
                    <a:pt x="914" y="2803"/>
                  </a:lnTo>
                  <a:lnTo>
                    <a:pt x="814" y="2895"/>
                  </a:lnTo>
                  <a:lnTo>
                    <a:pt x="716" y="2982"/>
                  </a:lnTo>
                  <a:lnTo>
                    <a:pt x="657" y="3035"/>
                  </a:lnTo>
                  <a:lnTo>
                    <a:pt x="601" y="3082"/>
                  </a:lnTo>
                  <a:lnTo>
                    <a:pt x="548" y="3125"/>
                  </a:lnTo>
                  <a:lnTo>
                    <a:pt x="498" y="3164"/>
                  </a:lnTo>
                  <a:lnTo>
                    <a:pt x="452" y="3200"/>
                  </a:lnTo>
                  <a:lnTo>
                    <a:pt x="409" y="3232"/>
                  </a:lnTo>
                  <a:lnTo>
                    <a:pt x="371" y="3260"/>
                  </a:lnTo>
                  <a:lnTo>
                    <a:pt x="333" y="3286"/>
                  </a:lnTo>
                  <a:lnTo>
                    <a:pt x="300" y="3308"/>
                  </a:lnTo>
                  <a:lnTo>
                    <a:pt x="270" y="3326"/>
                  </a:lnTo>
                  <a:lnTo>
                    <a:pt x="241" y="3343"/>
                  </a:lnTo>
                  <a:lnTo>
                    <a:pt x="216" y="3356"/>
                  </a:lnTo>
                  <a:lnTo>
                    <a:pt x="191" y="3368"/>
                  </a:lnTo>
                  <a:lnTo>
                    <a:pt x="171" y="3377"/>
                  </a:lnTo>
                  <a:lnTo>
                    <a:pt x="152" y="3385"/>
                  </a:lnTo>
                  <a:lnTo>
                    <a:pt x="135" y="3390"/>
                  </a:lnTo>
                  <a:lnTo>
                    <a:pt x="121" y="3395"/>
                  </a:lnTo>
                  <a:lnTo>
                    <a:pt x="108" y="3397"/>
                  </a:lnTo>
                  <a:lnTo>
                    <a:pt x="97" y="3398"/>
                  </a:lnTo>
                  <a:lnTo>
                    <a:pt x="87" y="3399"/>
                  </a:lnTo>
                  <a:lnTo>
                    <a:pt x="84" y="3399"/>
                  </a:lnTo>
                  <a:lnTo>
                    <a:pt x="80" y="3398"/>
                  </a:lnTo>
                  <a:lnTo>
                    <a:pt x="77" y="3398"/>
                  </a:lnTo>
                  <a:lnTo>
                    <a:pt x="74" y="3397"/>
                  </a:lnTo>
                  <a:lnTo>
                    <a:pt x="70" y="3395"/>
                  </a:lnTo>
                  <a:lnTo>
                    <a:pt x="70" y="3395"/>
                  </a:lnTo>
                  <a:lnTo>
                    <a:pt x="69" y="3393"/>
                  </a:lnTo>
                  <a:lnTo>
                    <a:pt x="68" y="3390"/>
                  </a:lnTo>
                  <a:lnTo>
                    <a:pt x="67" y="3387"/>
                  </a:lnTo>
                  <a:lnTo>
                    <a:pt x="66" y="3381"/>
                  </a:lnTo>
                  <a:lnTo>
                    <a:pt x="65" y="3375"/>
                  </a:lnTo>
                  <a:lnTo>
                    <a:pt x="65" y="3367"/>
                  </a:lnTo>
                  <a:lnTo>
                    <a:pt x="65" y="3357"/>
                  </a:lnTo>
                  <a:lnTo>
                    <a:pt x="67" y="3346"/>
                  </a:lnTo>
                  <a:lnTo>
                    <a:pt x="69" y="3333"/>
                  </a:lnTo>
                  <a:lnTo>
                    <a:pt x="74" y="3318"/>
                  </a:lnTo>
                  <a:lnTo>
                    <a:pt x="79" y="3300"/>
                  </a:lnTo>
                  <a:lnTo>
                    <a:pt x="87" y="3280"/>
                  </a:lnTo>
                  <a:lnTo>
                    <a:pt x="97" y="3258"/>
                  </a:lnTo>
                  <a:lnTo>
                    <a:pt x="109" y="3234"/>
                  </a:lnTo>
                  <a:lnTo>
                    <a:pt x="123" y="3206"/>
                  </a:lnTo>
                  <a:lnTo>
                    <a:pt x="141" y="3177"/>
                  </a:lnTo>
                  <a:lnTo>
                    <a:pt x="161" y="3145"/>
                  </a:lnTo>
                  <a:lnTo>
                    <a:pt x="185" y="3108"/>
                  </a:lnTo>
                  <a:lnTo>
                    <a:pt x="211" y="3070"/>
                  </a:lnTo>
                  <a:lnTo>
                    <a:pt x="242" y="3028"/>
                  </a:lnTo>
                  <a:lnTo>
                    <a:pt x="276" y="2984"/>
                  </a:lnTo>
                  <a:lnTo>
                    <a:pt x="314" y="2935"/>
                  </a:lnTo>
                  <a:lnTo>
                    <a:pt x="356" y="2883"/>
                  </a:lnTo>
                  <a:lnTo>
                    <a:pt x="425" y="2803"/>
                  </a:lnTo>
                  <a:lnTo>
                    <a:pt x="497" y="2721"/>
                  </a:lnTo>
                  <a:lnTo>
                    <a:pt x="574" y="2636"/>
                  </a:lnTo>
                  <a:lnTo>
                    <a:pt x="655" y="2549"/>
                  </a:lnTo>
                  <a:lnTo>
                    <a:pt x="738" y="2462"/>
                  </a:lnTo>
                  <a:lnTo>
                    <a:pt x="823" y="2374"/>
                  </a:lnTo>
                  <a:lnTo>
                    <a:pt x="910" y="2285"/>
                  </a:lnTo>
                  <a:lnTo>
                    <a:pt x="997" y="2197"/>
                  </a:lnTo>
                  <a:lnTo>
                    <a:pt x="1084" y="2110"/>
                  </a:lnTo>
                  <a:lnTo>
                    <a:pt x="1170" y="2023"/>
                  </a:lnTo>
                  <a:lnTo>
                    <a:pt x="1256" y="1938"/>
                  </a:lnTo>
                  <a:lnTo>
                    <a:pt x="1338" y="1855"/>
                  </a:lnTo>
                  <a:lnTo>
                    <a:pt x="1419" y="1775"/>
                  </a:lnTo>
                  <a:lnTo>
                    <a:pt x="1427" y="1767"/>
                  </a:lnTo>
                  <a:lnTo>
                    <a:pt x="1433" y="1761"/>
                  </a:lnTo>
                  <a:close/>
                  <a:moveTo>
                    <a:pt x="3258" y="1061"/>
                  </a:moveTo>
                  <a:lnTo>
                    <a:pt x="3313" y="1151"/>
                  </a:lnTo>
                  <a:lnTo>
                    <a:pt x="3364" y="1241"/>
                  </a:lnTo>
                  <a:lnTo>
                    <a:pt x="3410" y="1331"/>
                  </a:lnTo>
                  <a:lnTo>
                    <a:pt x="3452" y="1424"/>
                  </a:lnTo>
                  <a:lnTo>
                    <a:pt x="3488" y="1517"/>
                  </a:lnTo>
                  <a:lnTo>
                    <a:pt x="3521" y="1610"/>
                  </a:lnTo>
                  <a:lnTo>
                    <a:pt x="3549" y="1703"/>
                  </a:lnTo>
                  <a:lnTo>
                    <a:pt x="3571" y="1798"/>
                  </a:lnTo>
                  <a:lnTo>
                    <a:pt x="3589" y="1892"/>
                  </a:lnTo>
                  <a:lnTo>
                    <a:pt x="3603" y="1985"/>
                  </a:lnTo>
                  <a:lnTo>
                    <a:pt x="3610" y="2079"/>
                  </a:lnTo>
                  <a:lnTo>
                    <a:pt x="3615" y="2171"/>
                  </a:lnTo>
                  <a:lnTo>
                    <a:pt x="3614" y="2263"/>
                  </a:lnTo>
                  <a:lnTo>
                    <a:pt x="3607" y="2353"/>
                  </a:lnTo>
                  <a:lnTo>
                    <a:pt x="3596" y="2442"/>
                  </a:lnTo>
                  <a:lnTo>
                    <a:pt x="3581" y="2530"/>
                  </a:lnTo>
                  <a:lnTo>
                    <a:pt x="3560" y="2616"/>
                  </a:lnTo>
                  <a:lnTo>
                    <a:pt x="3534" y="2701"/>
                  </a:lnTo>
                  <a:lnTo>
                    <a:pt x="3504" y="2782"/>
                  </a:lnTo>
                  <a:lnTo>
                    <a:pt x="3468" y="2862"/>
                  </a:lnTo>
                  <a:lnTo>
                    <a:pt x="3428" y="2940"/>
                  </a:lnTo>
                  <a:lnTo>
                    <a:pt x="3381" y="3014"/>
                  </a:lnTo>
                  <a:lnTo>
                    <a:pt x="3331" y="3085"/>
                  </a:lnTo>
                  <a:lnTo>
                    <a:pt x="3276" y="3155"/>
                  </a:lnTo>
                  <a:lnTo>
                    <a:pt x="3214" y="3220"/>
                  </a:lnTo>
                  <a:lnTo>
                    <a:pt x="3200" y="3234"/>
                  </a:lnTo>
                  <a:lnTo>
                    <a:pt x="3160" y="3269"/>
                  </a:lnTo>
                  <a:lnTo>
                    <a:pt x="3117" y="3299"/>
                  </a:lnTo>
                  <a:lnTo>
                    <a:pt x="3073" y="3325"/>
                  </a:lnTo>
                  <a:lnTo>
                    <a:pt x="3026" y="3347"/>
                  </a:lnTo>
                  <a:lnTo>
                    <a:pt x="2978" y="3364"/>
                  </a:lnTo>
                  <a:lnTo>
                    <a:pt x="2927" y="3377"/>
                  </a:lnTo>
                  <a:lnTo>
                    <a:pt x="2875" y="3384"/>
                  </a:lnTo>
                  <a:lnTo>
                    <a:pt x="2823" y="3387"/>
                  </a:lnTo>
                  <a:lnTo>
                    <a:pt x="2769" y="3384"/>
                  </a:lnTo>
                  <a:lnTo>
                    <a:pt x="2716" y="3376"/>
                  </a:lnTo>
                  <a:lnTo>
                    <a:pt x="2664" y="3364"/>
                  </a:lnTo>
                  <a:lnTo>
                    <a:pt x="2615" y="3345"/>
                  </a:lnTo>
                  <a:lnTo>
                    <a:pt x="2567" y="3323"/>
                  </a:lnTo>
                  <a:lnTo>
                    <a:pt x="2522" y="3295"/>
                  </a:lnTo>
                  <a:lnTo>
                    <a:pt x="2479" y="3264"/>
                  </a:lnTo>
                  <a:lnTo>
                    <a:pt x="2439" y="3227"/>
                  </a:lnTo>
                  <a:lnTo>
                    <a:pt x="2053" y="2841"/>
                  </a:lnTo>
                  <a:lnTo>
                    <a:pt x="2022" y="2813"/>
                  </a:lnTo>
                  <a:lnTo>
                    <a:pt x="1989" y="2789"/>
                  </a:lnTo>
                  <a:lnTo>
                    <a:pt x="1953" y="2769"/>
                  </a:lnTo>
                  <a:lnTo>
                    <a:pt x="1915" y="2754"/>
                  </a:lnTo>
                  <a:lnTo>
                    <a:pt x="1877" y="2743"/>
                  </a:lnTo>
                  <a:lnTo>
                    <a:pt x="1836" y="2736"/>
                  </a:lnTo>
                  <a:lnTo>
                    <a:pt x="1795" y="2734"/>
                  </a:lnTo>
                  <a:lnTo>
                    <a:pt x="1753" y="2736"/>
                  </a:lnTo>
                  <a:lnTo>
                    <a:pt x="1714" y="2743"/>
                  </a:lnTo>
                  <a:lnTo>
                    <a:pt x="1674" y="2754"/>
                  </a:lnTo>
                  <a:lnTo>
                    <a:pt x="1637" y="2769"/>
                  </a:lnTo>
                  <a:lnTo>
                    <a:pt x="1602" y="2789"/>
                  </a:lnTo>
                  <a:lnTo>
                    <a:pt x="1569" y="2813"/>
                  </a:lnTo>
                  <a:lnTo>
                    <a:pt x="1538" y="2841"/>
                  </a:lnTo>
                  <a:lnTo>
                    <a:pt x="1432" y="2946"/>
                  </a:lnTo>
                  <a:lnTo>
                    <a:pt x="1393" y="2983"/>
                  </a:lnTo>
                  <a:lnTo>
                    <a:pt x="1350" y="3014"/>
                  </a:lnTo>
                  <a:lnTo>
                    <a:pt x="1305" y="3041"/>
                  </a:lnTo>
                  <a:lnTo>
                    <a:pt x="1257" y="3064"/>
                  </a:lnTo>
                  <a:lnTo>
                    <a:pt x="1208" y="3082"/>
                  </a:lnTo>
                  <a:lnTo>
                    <a:pt x="1156" y="3094"/>
                  </a:lnTo>
                  <a:lnTo>
                    <a:pt x="1103" y="3102"/>
                  </a:lnTo>
                  <a:lnTo>
                    <a:pt x="1051" y="3105"/>
                  </a:lnTo>
                  <a:lnTo>
                    <a:pt x="991" y="3102"/>
                  </a:lnTo>
                  <a:lnTo>
                    <a:pt x="934" y="3092"/>
                  </a:lnTo>
                  <a:lnTo>
                    <a:pt x="879" y="3076"/>
                  </a:lnTo>
                  <a:lnTo>
                    <a:pt x="964" y="2999"/>
                  </a:lnTo>
                  <a:lnTo>
                    <a:pt x="1052" y="2918"/>
                  </a:lnTo>
                  <a:lnTo>
                    <a:pt x="1143" y="2832"/>
                  </a:lnTo>
                  <a:lnTo>
                    <a:pt x="1236" y="2743"/>
                  </a:lnTo>
                  <a:lnTo>
                    <a:pt x="1333" y="2648"/>
                  </a:lnTo>
                  <a:lnTo>
                    <a:pt x="1432" y="2551"/>
                  </a:lnTo>
                  <a:lnTo>
                    <a:pt x="1535" y="2450"/>
                  </a:lnTo>
                  <a:lnTo>
                    <a:pt x="1640" y="2345"/>
                  </a:lnTo>
                  <a:lnTo>
                    <a:pt x="1748" y="2237"/>
                  </a:lnTo>
                  <a:lnTo>
                    <a:pt x="1814" y="2171"/>
                  </a:lnTo>
                  <a:lnTo>
                    <a:pt x="1829" y="2156"/>
                  </a:lnTo>
                  <a:lnTo>
                    <a:pt x="1860" y="2187"/>
                  </a:lnTo>
                  <a:lnTo>
                    <a:pt x="1879" y="2201"/>
                  </a:lnTo>
                  <a:lnTo>
                    <a:pt x="1900" y="2210"/>
                  </a:lnTo>
                  <a:lnTo>
                    <a:pt x="1923" y="2213"/>
                  </a:lnTo>
                  <a:lnTo>
                    <a:pt x="1927" y="2213"/>
                  </a:lnTo>
                  <a:lnTo>
                    <a:pt x="1945" y="2210"/>
                  </a:lnTo>
                  <a:lnTo>
                    <a:pt x="1962" y="2203"/>
                  </a:lnTo>
                  <a:lnTo>
                    <a:pt x="1978" y="2193"/>
                  </a:lnTo>
                  <a:lnTo>
                    <a:pt x="1991" y="2181"/>
                  </a:lnTo>
                  <a:lnTo>
                    <a:pt x="2814" y="1201"/>
                  </a:lnTo>
                  <a:lnTo>
                    <a:pt x="2849" y="1200"/>
                  </a:lnTo>
                  <a:lnTo>
                    <a:pt x="2889" y="1197"/>
                  </a:lnTo>
                  <a:lnTo>
                    <a:pt x="2934" y="1191"/>
                  </a:lnTo>
                  <a:lnTo>
                    <a:pt x="2982" y="1183"/>
                  </a:lnTo>
                  <a:lnTo>
                    <a:pt x="3033" y="1168"/>
                  </a:lnTo>
                  <a:lnTo>
                    <a:pt x="3087" y="1151"/>
                  </a:lnTo>
                  <a:lnTo>
                    <a:pt x="3143" y="1127"/>
                  </a:lnTo>
                  <a:lnTo>
                    <a:pt x="3200" y="1098"/>
                  </a:lnTo>
                  <a:lnTo>
                    <a:pt x="3258" y="1061"/>
                  </a:lnTo>
                  <a:close/>
                  <a:moveTo>
                    <a:pt x="2330" y="824"/>
                  </a:moveTo>
                  <a:lnTo>
                    <a:pt x="2638" y="1133"/>
                  </a:lnTo>
                  <a:lnTo>
                    <a:pt x="1917" y="1992"/>
                  </a:lnTo>
                  <a:lnTo>
                    <a:pt x="1472" y="1546"/>
                  </a:lnTo>
                  <a:lnTo>
                    <a:pt x="2330" y="824"/>
                  </a:lnTo>
                  <a:close/>
                  <a:moveTo>
                    <a:pt x="699" y="760"/>
                  </a:moveTo>
                  <a:lnTo>
                    <a:pt x="663" y="763"/>
                  </a:lnTo>
                  <a:lnTo>
                    <a:pt x="629" y="771"/>
                  </a:lnTo>
                  <a:lnTo>
                    <a:pt x="597" y="784"/>
                  </a:lnTo>
                  <a:lnTo>
                    <a:pt x="568" y="803"/>
                  </a:lnTo>
                  <a:lnTo>
                    <a:pt x="540" y="826"/>
                  </a:lnTo>
                  <a:lnTo>
                    <a:pt x="517" y="852"/>
                  </a:lnTo>
                  <a:lnTo>
                    <a:pt x="499" y="882"/>
                  </a:lnTo>
                  <a:lnTo>
                    <a:pt x="485" y="915"/>
                  </a:lnTo>
                  <a:lnTo>
                    <a:pt x="477" y="949"/>
                  </a:lnTo>
                  <a:lnTo>
                    <a:pt x="474" y="984"/>
                  </a:lnTo>
                  <a:lnTo>
                    <a:pt x="477" y="1020"/>
                  </a:lnTo>
                  <a:lnTo>
                    <a:pt x="485" y="1054"/>
                  </a:lnTo>
                  <a:lnTo>
                    <a:pt x="499" y="1086"/>
                  </a:lnTo>
                  <a:lnTo>
                    <a:pt x="517" y="1116"/>
                  </a:lnTo>
                  <a:lnTo>
                    <a:pt x="540" y="1143"/>
                  </a:lnTo>
                  <a:lnTo>
                    <a:pt x="568" y="1166"/>
                  </a:lnTo>
                  <a:lnTo>
                    <a:pt x="597" y="1185"/>
                  </a:lnTo>
                  <a:lnTo>
                    <a:pt x="629" y="1198"/>
                  </a:lnTo>
                  <a:lnTo>
                    <a:pt x="663" y="1206"/>
                  </a:lnTo>
                  <a:lnTo>
                    <a:pt x="699" y="1209"/>
                  </a:lnTo>
                  <a:lnTo>
                    <a:pt x="734" y="1206"/>
                  </a:lnTo>
                  <a:lnTo>
                    <a:pt x="768" y="1198"/>
                  </a:lnTo>
                  <a:lnTo>
                    <a:pt x="801" y="1185"/>
                  </a:lnTo>
                  <a:lnTo>
                    <a:pt x="831" y="1166"/>
                  </a:lnTo>
                  <a:lnTo>
                    <a:pt x="857" y="1143"/>
                  </a:lnTo>
                  <a:lnTo>
                    <a:pt x="880" y="1116"/>
                  </a:lnTo>
                  <a:lnTo>
                    <a:pt x="899" y="1086"/>
                  </a:lnTo>
                  <a:lnTo>
                    <a:pt x="912" y="1054"/>
                  </a:lnTo>
                  <a:lnTo>
                    <a:pt x="921" y="1020"/>
                  </a:lnTo>
                  <a:lnTo>
                    <a:pt x="923" y="984"/>
                  </a:lnTo>
                  <a:lnTo>
                    <a:pt x="921" y="949"/>
                  </a:lnTo>
                  <a:lnTo>
                    <a:pt x="912" y="915"/>
                  </a:lnTo>
                  <a:lnTo>
                    <a:pt x="899" y="882"/>
                  </a:lnTo>
                  <a:lnTo>
                    <a:pt x="880" y="852"/>
                  </a:lnTo>
                  <a:lnTo>
                    <a:pt x="857" y="826"/>
                  </a:lnTo>
                  <a:lnTo>
                    <a:pt x="831" y="803"/>
                  </a:lnTo>
                  <a:lnTo>
                    <a:pt x="801" y="784"/>
                  </a:lnTo>
                  <a:lnTo>
                    <a:pt x="768" y="771"/>
                  </a:lnTo>
                  <a:lnTo>
                    <a:pt x="734" y="763"/>
                  </a:lnTo>
                  <a:lnTo>
                    <a:pt x="699" y="760"/>
                  </a:lnTo>
                  <a:close/>
                  <a:moveTo>
                    <a:pt x="1649" y="429"/>
                  </a:moveTo>
                  <a:lnTo>
                    <a:pt x="1620" y="433"/>
                  </a:lnTo>
                  <a:lnTo>
                    <a:pt x="1593" y="439"/>
                  </a:lnTo>
                  <a:lnTo>
                    <a:pt x="1566" y="450"/>
                  </a:lnTo>
                  <a:lnTo>
                    <a:pt x="1541" y="465"/>
                  </a:lnTo>
                  <a:lnTo>
                    <a:pt x="1519" y="483"/>
                  </a:lnTo>
                  <a:lnTo>
                    <a:pt x="1500" y="506"/>
                  </a:lnTo>
                  <a:lnTo>
                    <a:pt x="1485" y="531"/>
                  </a:lnTo>
                  <a:lnTo>
                    <a:pt x="1474" y="557"/>
                  </a:lnTo>
                  <a:lnTo>
                    <a:pt x="1467" y="585"/>
                  </a:lnTo>
                  <a:lnTo>
                    <a:pt x="1465" y="614"/>
                  </a:lnTo>
                  <a:lnTo>
                    <a:pt x="1467" y="643"/>
                  </a:lnTo>
                  <a:lnTo>
                    <a:pt x="1474" y="672"/>
                  </a:lnTo>
                  <a:lnTo>
                    <a:pt x="1485" y="698"/>
                  </a:lnTo>
                  <a:lnTo>
                    <a:pt x="1500" y="722"/>
                  </a:lnTo>
                  <a:lnTo>
                    <a:pt x="1519" y="744"/>
                  </a:lnTo>
                  <a:lnTo>
                    <a:pt x="1541" y="763"/>
                  </a:lnTo>
                  <a:lnTo>
                    <a:pt x="1566" y="778"/>
                  </a:lnTo>
                  <a:lnTo>
                    <a:pt x="1593" y="789"/>
                  </a:lnTo>
                  <a:lnTo>
                    <a:pt x="1620" y="796"/>
                  </a:lnTo>
                  <a:lnTo>
                    <a:pt x="1649" y="798"/>
                  </a:lnTo>
                  <a:lnTo>
                    <a:pt x="1679" y="796"/>
                  </a:lnTo>
                  <a:lnTo>
                    <a:pt x="1706" y="789"/>
                  </a:lnTo>
                  <a:lnTo>
                    <a:pt x="1733" y="778"/>
                  </a:lnTo>
                  <a:lnTo>
                    <a:pt x="1758" y="763"/>
                  </a:lnTo>
                  <a:lnTo>
                    <a:pt x="1780" y="744"/>
                  </a:lnTo>
                  <a:lnTo>
                    <a:pt x="1799" y="722"/>
                  </a:lnTo>
                  <a:lnTo>
                    <a:pt x="1814" y="698"/>
                  </a:lnTo>
                  <a:lnTo>
                    <a:pt x="1825" y="672"/>
                  </a:lnTo>
                  <a:lnTo>
                    <a:pt x="1832" y="643"/>
                  </a:lnTo>
                  <a:lnTo>
                    <a:pt x="1834" y="614"/>
                  </a:lnTo>
                  <a:lnTo>
                    <a:pt x="1832" y="585"/>
                  </a:lnTo>
                  <a:lnTo>
                    <a:pt x="1825" y="557"/>
                  </a:lnTo>
                  <a:lnTo>
                    <a:pt x="1814" y="531"/>
                  </a:lnTo>
                  <a:lnTo>
                    <a:pt x="1799" y="506"/>
                  </a:lnTo>
                  <a:lnTo>
                    <a:pt x="1780" y="483"/>
                  </a:lnTo>
                  <a:lnTo>
                    <a:pt x="1758" y="465"/>
                  </a:lnTo>
                  <a:lnTo>
                    <a:pt x="1733" y="450"/>
                  </a:lnTo>
                  <a:lnTo>
                    <a:pt x="1706" y="439"/>
                  </a:lnTo>
                  <a:lnTo>
                    <a:pt x="1679" y="433"/>
                  </a:lnTo>
                  <a:lnTo>
                    <a:pt x="1649" y="429"/>
                  </a:lnTo>
                  <a:close/>
                  <a:moveTo>
                    <a:pt x="3373" y="2"/>
                  </a:moveTo>
                  <a:lnTo>
                    <a:pt x="3378" y="26"/>
                  </a:lnTo>
                  <a:lnTo>
                    <a:pt x="3384" y="56"/>
                  </a:lnTo>
                  <a:lnTo>
                    <a:pt x="3391" y="106"/>
                  </a:lnTo>
                  <a:lnTo>
                    <a:pt x="3399" y="156"/>
                  </a:lnTo>
                  <a:lnTo>
                    <a:pt x="3405" y="207"/>
                  </a:lnTo>
                  <a:lnTo>
                    <a:pt x="3410" y="259"/>
                  </a:lnTo>
                  <a:lnTo>
                    <a:pt x="3413" y="312"/>
                  </a:lnTo>
                  <a:lnTo>
                    <a:pt x="3414" y="363"/>
                  </a:lnTo>
                  <a:lnTo>
                    <a:pt x="3413" y="416"/>
                  </a:lnTo>
                  <a:lnTo>
                    <a:pt x="3410" y="467"/>
                  </a:lnTo>
                  <a:lnTo>
                    <a:pt x="3405" y="519"/>
                  </a:lnTo>
                  <a:lnTo>
                    <a:pt x="3395" y="568"/>
                  </a:lnTo>
                  <a:lnTo>
                    <a:pt x="3383" y="617"/>
                  </a:lnTo>
                  <a:lnTo>
                    <a:pt x="3366" y="663"/>
                  </a:lnTo>
                  <a:lnTo>
                    <a:pt x="3346" y="708"/>
                  </a:lnTo>
                  <a:lnTo>
                    <a:pt x="3322" y="751"/>
                  </a:lnTo>
                  <a:lnTo>
                    <a:pt x="3293" y="792"/>
                  </a:lnTo>
                  <a:lnTo>
                    <a:pt x="3259" y="829"/>
                  </a:lnTo>
                  <a:lnTo>
                    <a:pt x="3213" y="872"/>
                  </a:lnTo>
                  <a:lnTo>
                    <a:pt x="3167" y="907"/>
                  </a:lnTo>
                  <a:lnTo>
                    <a:pt x="3121" y="938"/>
                  </a:lnTo>
                  <a:lnTo>
                    <a:pt x="3075" y="962"/>
                  </a:lnTo>
                  <a:lnTo>
                    <a:pt x="3031" y="981"/>
                  </a:lnTo>
                  <a:lnTo>
                    <a:pt x="2988" y="996"/>
                  </a:lnTo>
                  <a:lnTo>
                    <a:pt x="2946" y="1007"/>
                  </a:lnTo>
                  <a:lnTo>
                    <a:pt x="2908" y="1015"/>
                  </a:lnTo>
                  <a:lnTo>
                    <a:pt x="2872" y="1020"/>
                  </a:lnTo>
                  <a:lnTo>
                    <a:pt x="2840" y="1022"/>
                  </a:lnTo>
                  <a:lnTo>
                    <a:pt x="2813" y="1023"/>
                  </a:lnTo>
                  <a:lnTo>
                    <a:pt x="2794" y="1023"/>
                  </a:lnTo>
                  <a:lnTo>
                    <a:pt x="2779" y="1022"/>
                  </a:lnTo>
                  <a:lnTo>
                    <a:pt x="2429" y="672"/>
                  </a:lnTo>
                  <a:lnTo>
                    <a:pt x="2429" y="651"/>
                  </a:lnTo>
                  <a:lnTo>
                    <a:pt x="2430" y="625"/>
                  </a:lnTo>
                  <a:lnTo>
                    <a:pt x="2431" y="597"/>
                  </a:lnTo>
                  <a:lnTo>
                    <a:pt x="2434" y="566"/>
                  </a:lnTo>
                  <a:lnTo>
                    <a:pt x="2440" y="532"/>
                  </a:lnTo>
                  <a:lnTo>
                    <a:pt x="2446" y="497"/>
                  </a:lnTo>
                  <a:lnTo>
                    <a:pt x="2455" y="461"/>
                  </a:lnTo>
                  <a:lnTo>
                    <a:pt x="2466" y="425"/>
                  </a:lnTo>
                  <a:lnTo>
                    <a:pt x="2481" y="390"/>
                  </a:lnTo>
                  <a:lnTo>
                    <a:pt x="2498" y="355"/>
                  </a:lnTo>
                  <a:lnTo>
                    <a:pt x="2519" y="323"/>
                  </a:lnTo>
                  <a:lnTo>
                    <a:pt x="2543" y="293"/>
                  </a:lnTo>
                  <a:lnTo>
                    <a:pt x="2572" y="265"/>
                  </a:lnTo>
                  <a:lnTo>
                    <a:pt x="2598" y="246"/>
                  </a:lnTo>
                  <a:lnTo>
                    <a:pt x="2624" y="229"/>
                  </a:lnTo>
                  <a:lnTo>
                    <a:pt x="2648" y="217"/>
                  </a:lnTo>
                  <a:lnTo>
                    <a:pt x="2669" y="208"/>
                  </a:lnTo>
                  <a:lnTo>
                    <a:pt x="2690" y="203"/>
                  </a:lnTo>
                  <a:lnTo>
                    <a:pt x="2708" y="199"/>
                  </a:lnTo>
                  <a:lnTo>
                    <a:pt x="2726" y="197"/>
                  </a:lnTo>
                  <a:lnTo>
                    <a:pt x="2742" y="197"/>
                  </a:lnTo>
                  <a:lnTo>
                    <a:pt x="2776" y="198"/>
                  </a:lnTo>
                  <a:lnTo>
                    <a:pt x="2813" y="203"/>
                  </a:lnTo>
                  <a:lnTo>
                    <a:pt x="2850" y="209"/>
                  </a:lnTo>
                  <a:lnTo>
                    <a:pt x="2886" y="215"/>
                  </a:lnTo>
                  <a:lnTo>
                    <a:pt x="2925" y="220"/>
                  </a:lnTo>
                  <a:lnTo>
                    <a:pt x="2966" y="225"/>
                  </a:lnTo>
                  <a:lnTo>
                    <a:pt x="3010" y="226"/>
                  </a:lnTo>
                  <a:lnTo>
                    <a:pt x="3057" y="224"/>
                  </a:lnTo>
                  <a:lnTo>
                    <a:pt x="3103" y="217"/>
                  </a:lnTo>
                  <a:lnTo>
                    <a:pt x="3148" y="204"/>
                  </a:lnTo>
                  <a:lnTo>
                    <a:pt x="3191" y="185"/>
                  </a:lnTo>
                  <a:lnTo>
                    <a:pt x="3232" y="160"/>
                  </a:lnTo>
                  <a:lnTo>
                    <a:pt x="3269" y="129"/>
                  </a:lnTo>
                  <a:lnTo>
                    <a:pt x="3304" y="92"/>
                  </a:lnTo>
                  <a:lnTo>
                    <a:pt x="3337" y="51"/>
                  </a:lnTo>
                  <a:lnTo>
                    <a:pt x="3351" y="32"/>
                  </a:lnTo>
                  <a:lnTo>
                    <a:pt x="3363" y="15"/>
                  </a:lnTo>
                  <a:lnTo>
                    <a:pt x="3373" y="2"/>
                  </a:lnTo>
                  <a:close/>
                  <a:moveTo>
                    <a:pt x="1423" y="0"/>
                  </a:moveTo>
                  <a:lnTo>
                    <a:pt x="1529" y="3"/>
                  </a:lnTo>
                  <a:lnTo>
                    <a:pt x="1635" y="12"/>
                  </a:lnTo>
                  <a:lnTo>
                    <a:pt x="1740" y="28"/>
                  </a:lnTo>
                  <a:lnTo>
                    <a:pt x="1845" y="50"/>
                  </a:lnTo>
                  <a:lnTo>
                    <a:pt x="1950" y="77"/>
                  </a:lnTo>
                  <a:lnTo>
                    <a:pt x="2054" y="109"/>
                  </a:lnTo>
                  <a:lnTo>
                    <a:pt x="2156" y="149"/>
                  </a:lnTo>
                  <a:lnTo>
                    <a:pt x="2258" y="193"/>
                  </a:lnTo>
                  <a:lnTo>
                    <a:pt x="2358" y="242"/>
                  </a:lnTo>
                  <a:lnTo>
                    <a:pt x="2330" y="292"/>
                  </a:lnTo>
                  <a:lnTo>
                    <a:pt x="2307" y="342"/>
                  </a:lnTo>
                  <a:lnTo>
                    <a:pt x="2289" y="394"/>
                  </a:lnTo>
                  <a:lnTo>
                    <a:pt x="2275" y="445"/>
                  </a:lnTo>
                  <a:lnTo>
                    <a:pt x="2265" y="494"/>
                  </a:lnTo>
                  <a:lnTo>
                    <a:pt x="2258" y="542"/>
                  </a:lnTo>
                  <a:lnTo>
                    <a:pt x="2254" y="585"/>
                  </a:lnTo>
                  <a:lnTo>
                    <a:pt x="2252" y="624"/>
                  </a:lnTo>
                  <a:lnTo>
                    <a:pt x="2251" y="657"/>
                  </a:lnTo>
                  <a:lnTo>
                    <a:pt x="1283" y="1472"/>
                  </a:lnTo>
                  <a:lnTo>
                    <a:pt x="1269" y="1485"/>
                  </a:lnTo>
                  <a:lnTo>
                    <a:pt x="1260" y="1501"/>
                  </a:lnTo>
                  <a:lnTo>
                    <a:pt x="1254" y="1517"/>
                  </a:lnTo>
                  <a:lnTo>
                    <a:pt x="1251" y="1536"/>
                  </a:lnTo>
                  <a:lnTo>
                    <a:pt x="1252" y="1555"/>
                  </a:lnTo>
                  <a:lnTo>
                    <a:pt x="1257" y="1572"/>
                  </a:lnTo>
                  <a:lnTo>
                    <a:pt x="1265" y="1589"/>
                  </a:lnTo>
                  <a:lnTo>
                    <a:pt x="1277" y="1603"/>
                  </a:lnTo>
                  <a:lnTo>
                    <a:pt x="1308" y="1634"/>
                  </a:lnTo>
                  <a:lnTo>
                    <a:pt x="1300" y="1642"/>
                  </a:lnTo>
                  <a:lnTo>
                    <a:pt x="1293" y="1649"/>
                  </a:lnTo>
                  <a:lnTo>
                    <a:pt x="1212" y="1730"/>
                  </a:lnTo>
                  <a:lnTo>
                    <a:pt x="1130" y="1811"/>
                  </a:lnTo>
                  <a:lnTo>
                    <a:pt x="1021" y="1920"/>
                  </a:lnTo>
                  <a:lnTo>
                    <a:pt x="915" y="2026"/>
                  </a:lnTo>
                  <a:lnTo>
                    <a:pt x="814" y="2128"/>
                  </a:lnTo>
                  <a:lnTo>
                    <a:pt x="717" y="2226"/>
                  </a:lnTo>
                  <a:lnTo>
                    <a:pt x="625" y="2322"/>
                  </a:lnTo>
                  <a:lnTo>
                    <a:pt x="537" y="2415"/>
                  </a:lnTo>
                  <a:lnTo>
                    <a:pt x="454" y="2503"/>
                  </a:lnTo>
                  <a:lnTo>
                    <a:pt x="376" y="2589"/>
                  </a:lnTo>
                  <a:lnTo>
                    <a:pt x="321" y="2503"/>
                  </a:lnTo>
                  <a:lnTo>
                    <a:pt x="270" y="2416"/>
                  </a:lnTo>
                  <a:lnTo>
                    <a:pt x="223" y="2327"/>
                  </a:lnTo>
                  <a:lnTo>
                    <a:pt x="180" y="2237"/>
                  </a:lnTo>
                  <a:lnTo>
                    <a:pt x="143" y="2147"/>
                  </a:lnTo>
                  <a:lnTo>
                    <a:pt x="109" y="2056"/>
                  </a:lnTo>
                  <a:lnTo>
                    <a:pt x="80" y="1965"/>
                  </a:lnTo>
                  <a:lnTo>
                    <a:pt x="55" y="1873"/>
                  </a:lnTo>
                  <a:lnTo>
                    <a:pt x="35" y="1782"/>
                  </a:lnTo>
                  <a:lnTo>
                    <a:pt x="20" y="1690"/>
                  </a:lnTo>
                  <a:lnTo>
                    <a:pt x="9" y="1600"/>
                  </a:lnTo>
                  <a:lnTo>
                    <a:pt x="2" y="1508"/>
                  </a:lnTo>
                  <a:lnTo>
                    <a:pt x="0" y="1419"/>
                  </a:lnTo>
                  <a:lnTo>
                    <a:pt x="2" y="1330"/>
                  </a:lnTo>
                  <a:lnTo>
                    <a:pt x="10" y="1242"/>
                  </a:lnTo>
                  <a:lnTo>
                    <a:pt x="22" y="1156"/>
                  </a:lnTo>
                  <a:lnTo>
                    <a:pt x="39" y="1070"/>
                  </a:lnTo>
                  <a:lnTo>
                    <a:pt x="59" y="988"/>
                  </a:lnTo>
                  <a:lnTo>
                    <a:pt x="86" y="906"/>
                  </a:lnTo>
                  <a:lnTo>
                    <a:pt x="117" y="826"/>
                  </a:lnTo>
                  <a:lnTo>
                    <a:pt x="152" y="749"/>
                  </a:lnTo>
                  <a:lnTo>
                    <a:pt x="191" y="674"/>
                  </a:lnTo>
                  <a:lnTo>
                    <a:pt x="237" y="601"/>
                  </a:lnTo>
                  <a:lnTo>
                    <a:pt x="286" y="532"/>
                  </a:lnTo>
                  <a:lnTo>
                    <a:pt x="341" y="466"/>
                  </a:lnTo>
                  <a:lnTo>
                    <a:pt x="400" y="402"/>
                  </a:lnTo>
                  <a:lnTo>
                    <a:pt x="462" y="345"/>
                  </a:lnTo>
                  <a:lnTo>
                    <a:pt x="527" y="291"/>
                  </a:lnTo>
                  <a:lnTo>
                    <a:pt x="595" y="241"/>
                  </a:lnTo>
                  <a:lnTo>
                    <a:pt x="667" y="197"/>
                  </a:lnTo>
                  <a:lnTo>
                    <a:pt x="741" y="156"/>
                  </a:lnTo>
                  <a:lnTo>
                    <a:pt x="818" y="120"/>
                  </a:lnTo>
                  <a:lnTo>
                    <a:pt x="899" y="89"/>
                  </a:lnTo>
                  <a:lnTo>
                    <a:pt x="981" y="62"/>
                  </a:lnTo>
                  <a:lnTo>
                    <a:pt x="1066" y="40"/>
                  </a:lnTo>
                  <a:lnTo>
                    <a:pt x="1153" y="22"/>
                  </a:lnTo>
                  <a:lnTo>
                    <a:pt x="1242" y="10"/>
                  </a:lnTo>
                  <a:lnTo>
                    <a:pt x="1332" y="2"/>
                  </a:lnTo>
                  <a:lnTo>
                    <a:pt x="1423" y="0"/>
                  </a:lnTo>
                  <a:close/>
                </a:path>
              </a:pathLst>
            </a:custGeom>
            <a:solidFill>
              <a:schemeClr val="accent6"/>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63" name="Rounded Rectangle 177"/>
            <p:cNvSpPr/>
            <p:nvPr/>
          </p:nvSpPr>
          <p:spPr>
            <a:xfrm>
              <a:off x="3063588" y="5723897"/>
              <a:ext cx="3095625" cy="265640"/>
            </a:xfrm>
            <a:prstGeom prst="roundRect">
              <a:avLst>
                <a:gd name="adj" fmla="val 50000"/>
              </a:avLst>
            </a:prstGeom>
            <a:solidFill>
              <a:schemeClr val="bg1"/>
            </a:solidFill>
            <a:ln>
              <a:solidFill>
                <a:schemeClr val="bg1">
                  <a:lumMod val="95000"/>
                </a:schemeClr>
              </a:solidFill>
            </a:ln>
            <a:effectLst>
              <a:outerShdw blurRad="127000" dist="38100" dir="2700000" algn="tl" rotWithShape="0">
                <a:schemeClr val="bg1">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6.1</a:t>
              </a:r>
              <a:r>
                <a:rPr kumimoji="0" lang="en-IN" sz="1600" b="0" i="0" u="none" strike="noStrike" kern="1200" cap="none" spc="0" normalizeH="0" baseline="0" noProof="0" dirty="0">
                  <a:ln>
                    <a:noFill/>
                  </a:ln>
                  <a:solidFill>
                    <a:srgbClr val="1E3595"/>
                  </a:solidFill>
                  <a:effectLst/>
                  <a:uLnTx/>
                  <a:uFillTx/>
                  <a:latin typeface="微软雅黑" panose="020B0503020204020204" charset="-122"/>
                  <a:ea typeface="微软雅黑" panose="020B0503020204020204" charset="-122"/>
                  <a:cs typeface="微软雅黑" panose="020B0503020204020204" charset="-122"/>
                </a:rPr>
                <a:t>%</a:t>
              </a:r>
            </a:p>
          </p:txBody>
        </p:sp>
      </p:grpSp>
      <p:pic>
        <p:nvPicPr>
          <p:cNvPr id="103" name="图片 102"/>
          <p:cNvPicPr>
            <a:picLocks noChangeAspect="1"/>
          </p:cNvPicPr>
          <p:nvPr/>
        </p:nvPicPr>
        <p:blipFill>
          <a:blip r:embed="rId5"/>
          <a:stretch>
            <a:fillRect/>
          </a:stretch>
        </p:blipFill>
        <p:spPr>
          <a:xfrm>
            <a:off x="846535" y="3668694"/>
            <a:ext cx="572800" cy="1446320"/>
          </a:xfrm>
          <a:prstGeom prst="rect">
            <a:avLst/>
          </a:prstGeom>
        </p:spPr>
      </p:pic>
      <p:sp>
        <p:nvSpPr>
          <p:cNvPr id="75" name="Rounded Rectangle 174"/>
          <p:cNvSpPr/>
          <p:nvPr/>
        </p:nvSpPr>
        <p:spPr>
          <a:xfrm>
            <a:off x="3722352" y="3292945"/>
            <a:ext cx="126000" cy="1159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76" name="Rounded Rectangle 178"/>
          <p:cNvSpPr/>
          <p:nvPr/>
        </p:nvSpPr>
        <p:spPr>
          <a:xfrm>
            <a:off x="3722351" y="5591107"/>
            <a:ext cx="198000" cy="11593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dirty="0">
              <a:ln>
                <a:noFill/>
              </a:ln>
              <a:solidFill>
                <a:srgbClr val="1E3595"/>
              </a:solidFill>
              <a:effectLst/>
              <a:uLnTx/>
              <a:uFillTx/>
              <a:latin typeface="Segoe Print" panose="02000600000000000000" charset="0"/>
              <a:ea typeface="+mn-ea"/>
              <a:cs typeface="+mn-cs"/>
            </a:endParaRPr>
          </a:p>
        </p:txBody>
      </p:sp>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randombar(horizontal)">
                                      <p:cBhvr>
                                        <p:cTn id="7" dur="500"/>
                                        <p:tgtEl>
                                          <p:spTgt spid="107"/>
                                        </p:tgtEl>
                                      </p:cBhvr>
                                    </p:animEffect>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3"/>
                                        </p:tgtEl>
                                      </p:cBhvr>
                                    </p:animEffect>
                                    <p:animScale>
                                      <p:cBhvr>
                                        <p:cTn id="10" dur="250" autoRev="1" fill="hold"/>
                                        <p:tgtEl>
                                          <p:spTgt spid="593"/>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1"/>
                                        </p:tgtEl>
                                      </p:cBhvr>
                                    </p:animEffect>
                                    <p:animScale>
                                      <p:cBhvr>
                                        <p:cTn id="13" dur="250" autoRev="1" fill="hold"/>
                                        <p:tgtEl>
                                          <p:spTgt spid="591"/>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592"/>
                                        </p:tgtEl>
                                      </p:cBhvr>
                                    </p:animEffect>
                                    <p:animScale>
                                      <p:cBhvr>
                                        <p:cTn id="16" dur="250" autoRev="1" fill="hold"/>
                                        <p:tgtEl>
                                          <p:spTgt spid="592"/>
                                        </p:tgtEl>
                                      </p:cBhvr>
                                      <p:by x="105000" y="105000"/>
                                    </p:animScale>
                                  </p:childTnLst>
                                </p:cTn>
                              </p:par>
                              <p:par>
                                <p:cTn id="17" presetID="6" presetClass="emph" presetSubtype="0" repeatCount="indefinite" fill="hold" grpId="0" nodeType="withEffect">
                                  <p:stCondLst>
                                    <p:cond delay="0"/>
                                  </p:stCondLst>
                                  <p:endCondLst>
                                    <p:cond evt="onNext" delay="0">
                                      <p:tgtEl>
                                        <p:sldTgt/>
                                      </p:tgtEl>
                                    </p:cond>
                                  </p:endCondLst>
                                  <p:childTnLst>
                                    <p:animScale>
                                      <p:cBhvr>
                                        <p:cTn id="18" dur="1000" fill="hold"/>
                                        <p:tgtEl>
                                          <p:spTgt spid="88"/>
                                        </p:tgtEl>
                                      </p:cBhvr>
                                      <p:by x="115000" y="115000"/>
                                    </p:animScale>
                                  </p:childTnLst>
                                </p:cTn>
                              </p:par>
                              <p:par>
                                <p:cTn id="19" presetID="14" presetClass="entr" presetSubtype="10" fill="hold" nodeType="withEffect">
                                  <p:stCondLst>
                                    <p:cond delay="500"/>
                                  </p:stCondLst>
                                  <p:childTnLst>
                                    <p:set>
                                      <p:cBhvr>
                                        <p:cTn id="20" dur="1" fill="hold">
                                          <p:stCondLst>
                                            <p:cond delay="0"/>
                                          </p:stCondLst>
                                        </p:cTn>
                                        <p:tgtEl>
                                          <p:spTgt spid="50"/>
                                        </p:tgtEl>
                                        <p:attrNameLst>
                                          <p:attrName>style.visibility</p:attrName>
                                        </p:attrNameLst>
                                      </p:cBhvr>
                                      <p:to>
                                        <p:strVal val="visible"/>
                                      </p:to>
                                    </p:set>
                                    <p:animEffect transition="in" filter="randombar(horizontal)">
                                      <p:cBhvr>
                                        <p:cTn id="21" dur="500"/>
                                        <p:tgtEl>
                                          <p:spTgt spid="50"/>
                                        </p:tgtEl>
                                      </p:cBhvr>
                                    </p:animEffect>
                                  </p:childTnLst>
                                </p:cTn>
                              </p:par>
                              <p:par>
                                <p:cTn id="22" presetID="2" presetClass="entr" presetSubtype="4" decel="100000" fill="hold" nodeType="withEffect">
                                  <p:stCondLst>
                                    <p:cond delay="15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750" fill="hold"/>
                                        <p:tgtEl>
                                          <p:spTgt spid="24"/>
                                        </p:tgtEl>
                                        <p:attrNameLst>
                                          <p:attrName>ppt_x</p:attrName>
                                        </p:attrNameLst>
                                      </p:cBhvr>
                                      <p:tavLst>
                                        <p:tav tm="0">
                                          <p:val>
                                            <p:strVal val="#ppt_x"/>
                                          </p:val>
                                        </p:tav>
                                        <p:tav tm="100000">
                                          <p:val>
                                            <p:strVal val="#ppt_x"/>
                                          </p:val>
                                        </p:tav>
                                      </p:tavLst>
                                    </p:anim>
                                    <p:anim calcmode="lin" valueType="num">
                                      <p:cBhvr additive="base">
                                        <p:cTn id="25" dur="750" fill="hold"/>
                                        <p:tgtEl>
                                          <p:spTgt spid="24"/>
                                        </p:tgtEl>
                                        <p:attrNameLst>
                                          <p:attrName>ppt_y</p:attrName>
                                        </p:attrNameLst>
                                      </p:cBhvr>
                                      <p:tavLst>
                                        <p:tav tm="0">
                                          <p:val>
                                            <p:strVal val="1+#ppt_h/2"/>
                                          </p:val>
                                        </p:tav>
                                        <p:tav tm="100000">
                                          <p:val>
                                            <p:strVal val="#ppt_y"/>
                                          </p:val>
                                        </p:tav>
                                      </p:tavLst>
                                    </p:anim>
                                  </p:childTnLst>
                                </p:cTn>
                              </p:par>
                              <p:par>
                                <p:cTn id="26" presetID="22" presetClass="entr" presetSubtype="8" fill="hold" grpId="0" nodeType="withEffect">
                                  <p:stCondLst>
                                    <p:cond delay="275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8" fill="hold" grpId="0" nodeType="withEffect">
                                  <p:stCondLst>
                                    <p:cond delay="275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par>
                                <p:cTn id="32" presetID="2" presetClass="entr" presetSubtype="4" decel="100000" fill="hold" nodeType="withEffect">
                                  <p:stCondLst>
                                    <p:cond delay="20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750" fill="hold"/>
                                        <p:tgtEl>
                                          <p:spTgt spid="40"/>
                                        </p:tgtEl>
                                        <p:attrNameLst>
                                          <p:attrName>ppt_x</p:attrName>
                                        </p:attrNameLst>
                                      </p:cBhvr>
                                      <p:tavLst>
                                        <p:tav tm="0">
                                          <p:val>
                                            <p:strVal val="#ppt_x"/>
                                          </p:val>
                                        </p:tav>
                                        <p:tav tm="100000">
                                          <p:val>
                                            <p:strVal val="#ppt_x"/>
                                          </p:val>
                                        </p:tav>
                                      </p:tavLst>
                                    </p:anim>
                                    <p:anim calcmode="lin" valueType="num">
                                      <p:cBhvr additive="base">
                                        <p:cTn id="35" dur="750" fill="hold"/>
                                        <p:tgtEl>
                                          <p:spTgt spid="40"/>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275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2" presetClass="entr" presetSubtype="4" decel="100000" fill="hold" nodeType="withEffect">
                                  <p:stCondLst>
                                    <p:cond delay="225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2" presetClass="entr" presetSubtype="8" fill="hold" grpId="0" nodeType="withEffect">
                                  <p:stCondLst>
                                    <p:cond delay="275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500"/>
                                        <p:tgtEl>
                                          <p:spTgt spid="49"/>
                                        </p:tgtEl>
                                      </p:cBhvr>
                                    </p:animEffect>
                                  </p:childTnLst>
                                </p:cTn>
                              </p:par>
                              <p:par>
                                <p:cTn id="46" presetID="2" presetClass="entr" presetSubtype="4" decel="100000" fill="hold" nodeType="withEffect">
                                  <p:stCondLst>
                                    <p:cond delay="17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750" fill="hold"/>
                                        <p:tgtEl>
                                          <p:spTgt spid="5"/>
                                        </p:tgtEl>
                                        <p:attrNameLst>
                                          <p:attrName>ppt_x</p:attrName>
                                        </p:attrNameLst>
                                      </p:cBhvr>
                                      <p:tavLst>
                                        <p:tav tm="0">
                                          <p:val>
                                            <p:strVal val="#ppt_x"/>
                                          </p:val>
                                        </p:tav>
                                        <p:tav tm="100000">
                                          <p:val>
                                            <p:strVal val="#ppt_x"/>
                                          </p:val>
                                        </p:tav>
                                      </p:tavLst>
                                    </p:anim>
                                    <p:anim calcmode="lin" valueType="num">
                                      <p:cBhvr additive="base">
                                        <p:cTn id="49" dur="75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8" decel="10000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500" fill="hold"/>
                                        <p:tgtEl>
                                          <p:spTgt spid="55"/>
                                        </p:tgtEl>
                                        <p:attrNameLst>
                                          <p:attrName>ppt_x</p:attrName>
                                        </p:attrNameLst>
                                      </p:cBhvr>
                                      <p:tavLst>
                                        <p:tav tm="0">
                                          <p:val>
                                            <p:strVal val="0-#ppt_w/2"/>
                                          </p:val>
                                        </p:tav>
                                        <p:tav tm="100000">
                                          <p:val>
                                            <p:strVal val="#ppt_x"/>
                                          </p:val>
                                        </p:tav>
                                      </p:tavLst>
                                    </p:anim>
                                    <p:anim calcmode="lin" valueType="num">
                                      <p:cBhvr additive="base">
                                        <p:cTn id="53" dur="500" fill="hold"/>
                                        <p:tgtEl>
                                          <p:spTgt spid="55"/>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25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fill="hold"/>
                                        <p:tgtEl>
                                          <p:spTgt spid="54"/>
                                        </p:tgtEl>
                                        <p:attrNameLst>
                                          <p:attrName>ppt_x</p:attrName>
                                        </p:attrNameLst>
                                      </p:cBhvr>
                                      <p:tavLst>
                                        <p:tav tm="0">
                                          <p:val>
                                            <p:strVal val="0-#ppt_w/2"/>
                                          </p:val>
                                        </p:tav>
                                        <p:tav tm="100000">
                                          <p:val>
                                            <p:strVal val="#ppt_x"/>
                                          </p:val>
                                        </p:tav>
                                      </p:tavLst>
                                    </p:anim>
                                    <p:anim calcmode="lin" valueType="num">
                                      <p:cBhvr additive="base">
                                        <p:cTn id="57" dur="500" fill="hold"/>
                                        <p:tgtEl>
                                          <p:spTgt spid="54"/>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0-#ppt_w/2"/>
                                          </p:val>
                                        </p:tav>
                                        <p:tav tm="100000">
                                          <p:val>
                                            <p:strVal val="#ppt_x"/>
                                          </p:val>
                                        </p:tav>
                                      </p:tavLst>
                                    </p:anim>
                                    <p:anim calcmode="lin" valueType="num">
                                      <p:cBhvr additive="base">
                                        <p:cTn id="61" dur="500" fill="hold"/>
                                        <p:tgtEl>
                                          <p:spTgt spid="53"/>
                                        </p:tgtEl>
                                        <p:attrNameLst>
                                          <p:attrName>ppt_y</p:attrName>
                                        </p:attrNameLst>
                                      </p:cBhvr>
                                      <p:tavLst>
                                        <p:tav tm="0">
                                          <p:val>
                                            <p:strVal val="#ppt_y"/>
                                          </p:val>
                                        </p:tav>
                                        <p:tav tm="100000">
                                          <p:val>
                                            <p:strVal val="#ppt_y"/>
                                          </p:val>
                                        </p:tav>
                                      </p:tavLst>
                                    </p:anim>
                                  </p:childTnLst>
                                </p:cTn>
                              </p:par>
                              <p:par>
                                <p:cTn id="62" presetID="2" presetClass="entr" presetSubtype="4" decel="100000" fill="hold" nodeType="withEffect">
                                  <p:stCondLst>
                                    <p:cond delay="2250"/>
                                  </p:stCondLst>
                                  <p:childTnLst>
                                    <p:set>
                                      <p:cBhvr>
                                        <p:cTn id="63" dur="1" fill="hold">
                                          <p:stCondLst>
                                            <p:cond delay="0"/>
                                          </p:stCondLst>
                                        </p:cTn>
                                        <p:tgtEl>
                                          <p:spTgt spid="56"/>
                                        </p:tgtEl>
                                        <p:attrNameLst>
                                          <p:attrName>style.visibility</p:attrName>
                                        </p:attrNameLst>
                                      </p:cBhvr>
                                      <p:to>
                                        <p:strVal val="visible"/>
                                      </p:to>
                                    </p:set>
                                    <p:anim calcmode="lin" valueType="num">
                                      <p:cBhvr additive="base">
                                        <p:cTn id="64" dur="750" fill="hold"/>
                                        <p:tgtEl>
                                          <p:spTgt spid="56"/>
                                        </p:tgtEl>
                                        <p:attrNameLst>
                                          <p:attrName>ppt_x</p:attrName>
                                        </p:attrNameLst>
                                      </p:cBhvr>
                                      <p:tavLst>
                                        <p:tav tm="0">
                                          <p:val>
                                            <p:strVal val="#ppt_x"/>
                                          </p:val>
                                        </p:tav>
                                        <p:tav tm="100000">
                                          <p:val>
                                            <p:strVal val="#ppt_x"/>
                                          </p:val>
                                        </p:tav>
                                      </p:tavLst>
                                    </p:anim>
                                    <p:anim calcmode="lin" valueType="num">
                                      <p:cBhvr additive="base">
                                        <p:cTn id="65" dur="750" fill="hold"/>
                                        <p:tgtEl>
                                          <p:spTgt spid="56"/>
                                        </p:tgtEl>
                                        <p:attrNameLst>
                                          <p:attrName>ppt_y</p:attrName>
                                        </p:attrNameLst>
                                      </p:cBhvr>
                                      <p:tavLst>
                                        <p:tav tm="0">
                                          <p:val>
                                            <p:strVal val="1+#ppt_h/2"/>
                                          </p:val>
                                        </p:tav>
                                        <p:tav tm="100000">
                                          <p:val>
                                            <p:strVal val="#ppt_y"/>
                                          </p:val>
                                        </p:tav>
                                      </p:tavLst>
                                    </p:anim>
                                  </p:childTnLst>
                                </p:cTn>
                              </p:par>
                              <p:par>
                                <p:cTn id="66" presetID="2" presetClass="entr" presetSubtype="4" decel="100000" fill="hold" nodeType="withEffect">
                                  <p:stCondLst>
                                    <p:cond delay="225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750" fill="hold"/>
                                        <p:tgtEl>
                                          <p:spTgt spid="60"/>
                                        </p:tgtEl>
                                        <p:attrNameLst>
                                          <p:attrName>ppt_x</p:attrName>
                                        </p:attrNameLst>
                                      </p:cBhvr>
                                      <p:tavLst>
                                        <p:tav tm="0">
                                          <p:val>
                                            <p:strVal val="#ppt_x"/>
                                          </p:val>
                                        </p:tav>
                                        <p:tav tm="100000">
                                          <p:val>
                                            <p:strVal val="#ppt_x"/>
                                          </p:val>
                                        </p:tav>
                                      </p:tavLst>
                                    </p:anim>
                                    <p:anim calcmode="lin" valueType="num">
                                      <p:cBhvr additive="base">
                                        <p:cTn id="69" dur="750" fill="hold"/>
                                        <p:tgtEl>
                                          <p:spTgt spid="60"/>
                                        </p:tgtEl>
                                        <p:attrNameLst>
                                          <p:attrName>ppt_y</p:attrName>
                                        </p:attrNameLst>
                                      </p:cBhvr>
                                      <p:tavLst>
                                        <p:tav tm="0">
                                          <p:val>
                                            <p:strVal val="1+#ppt_h/2"/>
                                          </p:val>
                                        </p:tav>
                                        <p:tav tm="100000">
                                          <p:val>
                                            <p:strVal val="#ppt_y"/>
                                          </p:val>
                                        </p:tav>
                                      </p:tavLst>
                                    </p:anim>
                                  </p:childTnLst>
                                </p:cTn>
                              </p:par>
                              <p:par>
                                <p:cTn id="70" presetID="22" presetClass="entr" presetSubtype="8" fill="hold" grpId="0" nodeType="withEffect">
                                  <p:stCondLst>
                                    <p:cond delay="275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par>
                                <p:cTn id="73" presetID="22" presetClass="entr" presetSubtype="8" fill="hold" grpId="0" nodeType="withEffect">
                                  <p:stCondLst>
                                    <p:cond delay="275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par>
                                <p:cTn id="76" presetID="2" presetClass="entr" presetSubtype="4" fill="hold" nodeType="withEffect">
                                  <p:stCondLst>
                                    <p:cond delay="0"/>
                                  </p:stCondLst>
                                  <p:childTnLst>
                                    <p:set>
                                      <p:cBhvr>
                                        <p:cTn id="77" dur="1" fill="hold">
                                          <p:stCondLst>
                                            <p:cond delay="0"/>
                                          </p:stCondLst>
                                        </p:cTn>
                                        <p:tgtEl>
                                          <p:spTgt spid="103"/>
                                        </p:tgtEl>
                                        <p:attrNameLst>
                                          <p:attrName>style.visibility</p:attrName>
                                        </p:attrNameLst>
                                      </p:cBhvr>
                                      <p:to>
                                        <p:strVal val="visible"/>
                                      </p:to>
                                    </p:set>
                                    <p:anim calcmode="lin" valueType="num">
                                      <p:cBhvr additive="base">
                                        <p:cTn id="78" dur="500" fill="hold"/>
                                        <p:tgtEl>
                                          <p:spTgt spid="103"/>
                                        </p:tgtEl>
                                        <p:attrNameLst>
                                          <p:attrName>ppt_x</p:attrName>
                                        </p:attrNameLst>
                                      </p:cBhvr>
                                      <p:tavLst>
                                        <p:tav tm="0">
                                          <p:val>
                                            <p:strVal val="#ppt_x"/>
                                          </p:val>
                                        </p:tav>
                                        <p:tav tm="100000">
                                          <p:val>
                                            <p:strVal val="#ppt_x"/>
                                          </p:val>
                                        </p:tav>
                                      </p:tavLst>
                                    </p:anim>
                                    <p:anim calcmode="lin" valueType="num">
                                      <p:cBhvr additive="base">
                                        <p:cTn id="79"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4" grpId="0" bldLvl="0" animBg="1"/>
      <p:bldP spid="49" grpId="0" bldLvl="0" animBg="1"/>
      <p:bldP spid="53" grpId="0"/>
      <p:bldP spid="54" grpId="0"/>
      <p:bldP spid="55" grpId="0"/>
      <p:bldP spid="75" grpId="0" bldLvl="0" animBg="1"/>
      <p:bldP spid="76" grpId="0" bldLvl="0" animBg="1"/>
      <p:bldP spid="591" grpId="0" bldLvl="0" animBg="1"/>
      <p:bldP spid="592" grpId="0" bldLvl="0" animBg="1"/>
      <p:bldP spid="593" grpId="0" bldLvl="0" animBg="1"/>
      <p:bldP spid="8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10700385" y="859790"/>
            <a:ext cx="622935" cy="387350"/>
            <a:chOff x="1821" y="1048"/>
            <a:chExt cx="981" cy="610"/>
          </a:xfrm>
        </p:grpSpPr>
        <p:sp>
          <p:nvSpPr>
            <p:cNvPr id="3" name="PA_圆角矩形 10"/>
            <p:cNvSpPr/>
            <p:nvPr>
              <p:custDataLst>
                <p:tags r:id="rId1"/>
              </p:custDataLst>
            </p:nvPr>
          </p:nvSpPr>
          <p:spPr>
            <a:xfrm>
              <a:off x="1876" y="1048"/>
              <a:ext cx="871" cy="610"/>
            </a:xfrm>
            <a:prstGeom prst="roundRect">
              <a:avLst>
                <a:gd name="adj" fmla="val 50000"/>
              </a:avLst>
            </a:prstGeom>
            <a:solidFill>
              <a:srgbClr val="4E9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51"/>
            <p:cNvSpPr txBox="1"/>
            <p:nvPr/>
          </p:nvSpPr>
          <p:spPr>
            <a:xfrm>
              <a:off x="1821" y="1062"/>
              <a:ext cx="981" cy="582"/>
            </a:xfrm>
            <a:prstGeom prst="rect">
              <a:avLst/>
            </a:prstGeom>
            <a:noFill/>
          </p:spPr>
          <p:txBody>
            <a:bodyPr wrap="square" rtlCol="0">
              <a:spAutoFit/>
            </a:bodyPr>
            <a:lstStyle/>
            <a:p>
              <a:r>
                <a:rPr lang="en-US" altLang="zh-CN" b="1" dirty="0" err="1">
                  <a:solidFill>
                    <a:schemeClr val="bg1"/>
                  </a:solidFill>
                  <a:latin typeface="Vijaya" panose="02020604020202020204" pitchFamily="34" charset="0"/>
                  <a:ea typeface="微软雅黑" panose="020B0503020204020204" charset="-122"/>
                  <a:cs typeface="Vijaya" panose="02020604020202020204" pitchFamily="34" charset="0"/>
                </a:rPr>
                <a:t>whsia</a:t>
              </a:r>
              <a:endParaRPr lang="zh-CN" altLang="en-US" b="1" dirty="0">
                <a:solidFill>
                  <a:schemeClr val="bg1"/>
                </a:solidFill>
                <a:latin typeface="Vijaya" panose="02020604020202020204" pitchFamily="34" charset="0"/>
                <a:ea typeface="微软雅黑" panose="020B0503020204020204" charset="-122"/>
                <a:cs typeface="Vijaya" panose="02020604020202020204" pitchFamily="34" charset="0"/>
              </a:endParaRPr>
            </a:p>
          </p:txBody>
        </p:sp>
      </p:grpSp>
      <p:grpSp>
        <p:nvGrpSpPr>
          <p:cNvPr id="2" name="Group 1"/>
          <p:cNvGrpSpPr/>
          <p:nvPr/>
        </p:nvGrpSpPr>
        <p:grpSpPr>
          <a:xfrm rot="5400000">
            <a:off x="399874" y="4947359"/>
            <a:ext cx="1338363" cy="494472"/>
            <a:chOff x="4294417" y="2820229"/>
            <a:chExt cx="1338363" cy="494472"/>
          </a:xfrm>
        </p:grpSpPr>
        <p:sp>
          <p:nvSpPr>
            <p:cNvPr id="6" name="Rectangle: Top Corners Rounded 65"/>
            <p:cNvSpPr/>
            <p:nvPr/>
          </p:nvSpPr>
          <p:spPr>
            <a:xfrm rot="5400000">
              <a:off x="4716362" y="2398283"/>
              <a:ext cx="494472" cy="1338363"/>
            </a:xfrm>
            <a:prstGeom prst="round2SameRect">
              <a:avLst>
                <a:gd name="adj1" fmla="val 50000"/>
                <a:gd name="adj2" fmla="val 0"/>
              </a:avLst>
            </a:prstGeom>
            <a:solidFill>
              <a:srgbClr val="F3693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66"/>
            <p:cNvSpPr/>
            <p:nvPr/>
          </p:nvSpPr>
          <p:spPr>
            <a:xfrm>
              <a:off x="4320373" y="2821720"/>
              <a:ext cx="1286450" cy="4914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2021</a:t>
              </a:r>
              <a:r>
                <a:rPr kumimoji="0" lang="zh-CN" altLang="en-US"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年度</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Segoe Print" panose="02000600000000000000" charset="0"/>
                  <a:ea typeface="+mn-ea"/>
                  <a:cs typeface="Segoe UI" panose="020B0502040204020203" pitchFamily="34" charset="0"/>
                </a:rPr>
                <a:t>企业营收</a:t>
              </a:r>
            </a:p>
          </p:txBody>
        </p:sp>
      </p:grpSp>
      <p:sp>
        <p:nvSpPr>
          <p:cNvPr id="18" name="Rectangle 14"/>
          <p:cNvSpPr/>
          <p:nvPr/>
        </p:nvSpPr>
        <p:spPr>
          <a:xfrm>
            <a:off x="1416050" y="4786765"/>
            <a:ext cx="2208429" cy="38608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0" i="0" u="none" strike="noStrike" kern="1200" cap="none" spc="0" normalizeH="0" baseline="0" noProof="0" dirty="0">
                <a:ln>
                  <a:noFill/>
                </a:ln>
                <a:solidFill>
                  <a:prstClr val="black">
                    <a:lumMod val="75000"/>
                    <a:lumOff val="25000"/>
                  </a:prstClr>
                </a:solidFill>
                <a:effectLst/>
                <a:uLnTx/>
                <a:uFillTx/>
                <a:latin typeface="Segoe Print" panose="02000600000000000000" charset="0"/>
                <a:ea typeface="+mn-ea"/>
                <a:cs typeface="Segoe UI Light" panose="020B0502040204020203" pitchFamily="34" charset="0"/>
              </a:rPr>
              <a:t>Distribution ratio</a:t>
            </a:r>
          </a:p>
        </p:txBody>
      </p:sp>
      <p:sp>
        <p:nvSpPr>
          <p:cNvPr id="7" name="Rectangle 17"/>
          <p:cNvSpPr txBox="1"/>
          <p:nvPr/>
        </p:nvSpPr>
        <p:spPr>
          <a:xfrm>
            <a:off x="990600" y="1564637"/>
            <a:ext cx="4023339" cy="460375"/>
          </a:xfrm>
          <a:prstGeom prst="rect">
            <a:avLst/>
          </a:prstGeom>
          <a:noFill/>
        </p:spPr>
        <p:txBody>
          <a:bodyPr wrap="square" rtlCol="0">
            <a:spAutoFit/>
          </a:bodyPr>
          <a:lstStyle/>
          <a:p>
            <a:pPr>
              <a:buClrTx/>
              <a:buSzTx/>
              <a:buFontTx/>
            </a:pPr>
            <a:r>
              <a:rPr lang="zh-CN" sz="2400" b="1" dirty="0">
                <a:solidFill>
                  <a:srgbClr val="F3693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4.企业营收规模分布</a:t>
            </a:r>
          </a:p>
        </p:txBody>
      </p:sp>
      <p:sp>
        <p:nvSpPr>
          <p:cNvPr id="8" name="Rectangle 18"/>
          <p:cNvSpPr/>
          <p:nvPr/>
        </p:nvSpPr>
        <p:spPr>
          <a:xfrm>
            <a:off x="990600" y="887730"/>
            <a:ext cx="3758565" cy="3067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Segoe UI" panose="020B0502040204020203" pitchFamily="34" charset="0"/>
              </a:rPr>
              <a:t>Enterprise revenue scale distribution</a:t>
            </a:r>
          </a:p>
        </p:txBody>
      </p:sp>
      <p:graphicFrame>
        <p:nvGraphicFramePr>
          <p:cNvPr id="9" name="图表 8"/>
          <p:cNvGraphicFramePr/>
          <p:nvPr/>
        </p:nvGraphicFramePr>
        <p:xfrm>
          <a:off x="4958080" y="704215"/>
          <a:ext cx="6868795" cy="521271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p:cNvSpPr txBox="1"/>
          <p:nvPr/>
        </p:nvSpPr>
        <p:spPr>
          <a:xfrm flipH="1">
            <a:off x="990600" y="2198370"/>
            <a:ext cx="4548505" cy="175831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nSpc>
                <a:spcPct val="125000"/>
              </a:lnSpc>
              <a:buNone/>
              <a:defRPr/>
            </a:pPr>
            <a:r>
              <a:rPr lang="zh-CN" altLang="zh-CN" sz="1600" dirty="0">
                <a:latin typeface="微软雅黑" panose="020B0503020204020204" charset="-122"/>
                <a:ea typeface="微软雅黑" panose="020B0503020204020204" charset="-122"/>
                <a:cs typeface="微软雅黑" panose="020B0503020204020204" charset="-122"/>
              </a:rPr>
              <a:t>此次调研对企业</a:t>
            </a:r>
            <a:r>
              <a:rPr lang="en-US" altLang="zh-CN" sz="1600" dirty="0">
                <a:latin typeface="微软雅黑" panose="020B0503020204020204" charset="-122"/>
                <a:ea typeface="微软雅黑" panose="020B0503020204020204" charset="-122"/>
                <a:cs typeface="微软雅黑" panose="020B0503020204020204" charset="-122"/>
              </a:rPr>
              <a:t>2021</a:t>
            </a:r>
            <a:r>
              <a:rPr lang="zh-CN" altLang="zh-CN" sz="1600" dirty="0">
                <a:latin typeface="微软雅黑" panose="020B0503020204020204" charset="-122"/>
                <a:ea typeface="微软雅黑" panose="020B0503020204020204" charset="-122"/>
                <a:cs typeface="微软雅黑" panose="020B0503020204020204" charset="-122"/>
              </a:rPr>
              <a:t>年度的营收规模做了统计分析。</a:t>
            </a:r>
          </a:p>
          <a:p>
            <a:pPr marL="0" lvl="0">
              <a:lnSpc>
                <a:spcPct val="125000"/>
              </a:lnSpc>
              <a:buNone/>
              <a:defRPr/>
            </a:pPr>
            <a:r>
              <a:rPr lang="zh-CN" altLang="zh-CN" sz="1600" dirty="0">
                <a:latin typeface="微软雅黑" panose="020B0503020204020204" charset="-122"/>
                <a:ea typeface="微软雅黑" panose="020B0503020204020204" charset="-122"/>
                <a:cs typeface="微软雅黑" panose="020B0503020204020204" charset="-122"/>
              </a:rPr>
              <a:t>整体来看，调研样本中的软件企业营收体量偏小，营收</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超过1亿</a:t>
            </a:r>
            <a:r>
              <a:rPr lang="zh-CN" altLang="zh-CN" sz="1600" dirty="0">
                <a:latin typeface="微软雅黑" panose="020B0503020204020204" charset="-122"/>
                <a:ea typeface="微软雅黑" panose="020B0503020204020204" charset="-122"/>
                <a:cs typeface="微软雅黑" panose="020B0503020204020204" charset="-122"/>
              </a:rPr>
              <a:t>的仅占总调研对象的</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15.7%</a:t>
            </a:r>
            <a:r>
              <a:rPr lang="zh-CN" altLang="zh-CN" sz="1600" dirty="0">
                <a:latin typeface="微软雅黑" panose="020B0503020204020204" charset="-122"/>
                <a:ea typeface="微软雅黑" panose="020B0503020204020204" charset="-122"/>
                <a:cs typeface="微软雅黑" panose="020B0503020204020204" charset="-122"/>
              </a:rPr>
              <a:t>，而营业规模在</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3000万以下</a:t>
            </a:r>
            <a:r>
              <a:rPr lang="zh-CN" altLang="zh-CN" sz="1600" dirty="0">
                <a:latin typeface="微软雅黑" panose="020B0503020204020204" charset="-122"/>
                <a:ea typeface="微软雅黑" panose="020B0503020204020204" charset="-122"/>
                <a:cs typeface="微软雅黑" panose="020B0503020204020204" charset="-122"/>
              </a:rPr>
              <a:t>的企业占比过半，为</a:t>
            </a:r>
            <a:r>
              <a:rPr lang="en-US" altLang="zh-CN" sz="1600" dirty="0">
                <a:solidFill>
                  <a:srgbClr val="F36932"/>
                </a:solidFill>
                <a:latin typeface="微软雅黑" panose="020B0503020204020204" charset="-122"/>
                <a:ea typeface="微软雅黑" panose="020B0503020204020204" charset="-122"/>
                <a:cs typeface="微软雅黑" panose="020B0503020204020204" charset="-122"/>
              </a:rPr>
              <a:t>51.3%</a:t>
            </a:r>
            <a:r>
              <a:rPr lang="zh-CN" altLang="zh-CN" sz="1600" dirty="0">
                <a:latin typeface="微软雅黑" panose="020B0503020204020204" charset="-122"/>
                <a:ea typeface="微软雅黑" panose="020B0503020204020204" charset="-122"/>
                <a:cs typeface="微软雅黑" panose="020B0503020204020204" charset="-122"/>
              </a:rPr>
              <a:t>。</a:t>
            </a:r>
            <a:endParaRPr lang="id-ID" sz="1600" dirty="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2" name="图表 11"/>
          <p:cNvGraphicFramePr/>
          <p:nvPr/>
        </p:nvGraphicFramePr>
        <p:xfrm>
          <a:off x="4811075" y="1254516"/>
          <a:ext cx="7255105" cy="4426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4"/>
          <p:cNvGraphicFramePr/>
          <p:nvPr/>
        </p:nvGraphicFramePr>
        <p:xfrm>
          <a:off x="5372286" y="1133064"/>
          <a:ext cx="6454589" cy="4489242"/>
        </p:xfrm>
        <a:graphic>
          <a:graphicData uri="http://schemas.openxmlformats.org/drawingml/2006/chart">
            <c:chart xmlns:c="http://schemas.openxmlformats.org/drawingml/2006/chart" xmlns:r="http://schemas.openxmlformats.org/officeDocument/2006/relationships" r:id="rId5"/>
          </a:graphicData>
        </a:graphic>
      </p:graphicFrame>
      <p:sp>
        <p:nvSpPr>
          <p:cNvPr id="591" name="椭圆 590"/>
          <p:cNvSpPr/>
          <p:nvPr/>
        </p:nvSpPr>
        <p:spPr>
          <a:xfrm>
            <a:off x="304800" y="207381"/>
            <a:ext cx="270933" cy="270933"/>
          </a:xfrm>
          <a:prstGeom prst="ellipse">
            <a:avLst/>
          </a:prstGeom>
          <a:solidFill>
            <a:srgbClr val="F3693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2" name="椭圆 591"/>
          <p:cNvSpPr/>
          <p:nvPr/>
        </p:nvSpPr>
        <p:spPr>
          <a:xfrm>
            <a:off x="702583" y="207381"/>
            <a:ext cx="270933" cy="270933"/>
          </a:xfrm>
          <a:prstGeom prst="ellipse">
            <a:avLst/>
          </a:prstGeom>
          <a:solidFill>
            <a:srgbClr val="FEBF02"/>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593" name="椭圆 592"/>
          <p:cNvSpPr/>
          <p:nvPr/>
        </p:nvSpPr>
        <p:spPr>
          <a:xfrm>
            <a:off x="1100364" y="207381"/>
            <a:ext cx="270933" cy="270933"/>
          </a:xfrm>
          <a:prstGeom prst="ellipse">
            <a:avLst/>
          </a:prstGeom>
          <a:solidFill>
            <a:srgbClr val="4E99E4"/>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sym typeface="微软雅黑" panose="020B0503020204020204" charset="-122"/>
            </a:endParaRPr>
          </a:p>
        </p:txBody>
      </p:sp>
      <p:sp>
        <p:nvSpPr>
          <p:cNvPr id="88" name="Freeform 5"/>
          <p:cNvSpPr>
            <a:spLocks noEditPoints="1"/>
          </p:cNvSpPr>
          <p:nvPr/>
        </p:nvSpPr>
        <p:spPr bwMode="auto">
          <a:xfrm>
            <a:off x="11499004" y="154673"/>
            <a:ext cx="388196" cy="411259"/>
          </a:xfrm>
          <a:custGeom>
            <a:avLst/>
            <a:gdLst>
              <a:gd name="T0" fmla="*/ 743 w 757"/>
              <a:gd name="T1" fmla="*/ 688 h 802"/>
              <a:gd name="T2" fmla="*/ 555 w 757"/>
              <a:gd name="T3" fmla="*/ 508 h 802"/>
              <a:gd name="T4" fmla="*/ 560 w 757"/>
              <a:gd name="T5" fmla="*/ 504 h 802"/>
              <a:gd name="T6" fmla="*/ 633 w 757"/>
              <a:gd name="T7" fmla="*/ 304 h 802"/>
              <a:gd name="T8" fmla="*/ 319 w 757"/>
              <a:gd name="T9" fmla="*/ 0 h 802"/>
              <a:gd name="T10" fmla="*/ 0 w 757"/>
              <a:gd name="T11" fmla="*/ 304 h 802"/>
              <a:gd name="T12" fmla="*/ 319 w 757"/>
              <a:gd name="T13" fmla="*/ 614 h 802"/>
              <a:gd name="T14" fmla="*/ 442 w 757"/>
              <a:gd name="T15" fmla="*/ 590 h 802"/>
              <a:gd name="T16" fmla="*/ 447 w 757"/>
              <a:gd name="T17" fmla="*/ 586 h 802"/>
              <a:gd name="T18" fmla="*/ 644 w 757"/>
              <a:gd name="T19" fmla="*/ 788 h 802"/>
              <a:gd name="T20" fmla="*/ 694 w 757"/>
              <a:gd name="T21" fmla="*/ 788 h 802"/>
              <a:gd name="T22" fmla="*/ 743 w 757"/>
              <a:gd name="T23" fmla="*/ 738 h 802"/>
              <a:gd name="T24" fmla="*/ 743 w 757"/>
              <a:gd name="T25" fmla="*/ 688 h 802"/>
              <a:gd name="T26" fmla="*/ 318 w 757"/>
              <a:gd name="T27" fmla="*/ 504 h 802"/>
              <a:gd name="T28" fmla="*/ 111 w 757"/>
              <a:gd name="T29" fmla="*/ 306 h 802"/>
              <a:gd name="T30" fmla="*/ 318 w 757"/>
              <a:gd name="T31" fmla="*/ 109 h 802"/>
              <a:gd name="T32" fmla="*/ 523 w 757"/>
              <a:gd name="T33" fmla="*/ 306 h 802"/>
              <a:gd name="T34" fmla="*/ 318 w 757"/>
              <a:gd name="T35" fmla="*/ 50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802">
                <a:moveTo>
                  <a:pt x="743" y="688"/>
                </a:moveTo>
                <a:cubicBezTo>
                  <a:pt x="555" y="508"/>
                  <a:pt x="555" y="508"/>
                  <a:pt x="555" y="508"/>
                </a:cubicBezTo>
                <a:cubicBezTo>
                  <a:pt x="560" y="504"/>
                  <a:pt x="560" y="504"/>
                  <a:pt x="560" y="504"/>
                </a:cubicBezTo>
                <a:cubicBezTo>
                  <a:pt x="606" y="450"/>
                  <a:pt x="633" y="380"/>
                  <a:pt x="633" y="304"/>
                </a:cubicBezTo>
                <a:cubicBezTo>
                  <a:pt x="633" y="136"/>
                  <a:pt x="496" y="0"/>
                  <a:pt x="319" y="0"/>
                </a:cubicBezTo>
                <a:cubicBezTo>
                  <a:pt x="142" y="0"/>
                  <a:pt x="0" y="136"/>
                  <a:pt x="0" y="304"/>
                </a:cubicBezTo>
                <a:cubicBezTo>
                  <a:pt x="0" y="473"/>
                  <a:pt x="142" y="614"/>
                  <a:pt x="319" y="614"/>
                </a:cubicBezTo>
                <a:cubicBezTo>
                  <a:pt x="363" y="614"/>
                  <a:pt x="404" y="606"/>
                  <a:pt x="442" y="590"/>
                </a:cubicBezTo>
                <a:cubicBezTo>
                  <a:pt x="447" y="586"/>
                  <a:pt x="447" y="586"/>
                  <a:pt x="447" y="586"/>
                </a:cubicBezTo>
                <a:cubicBezTo>
                  <a:pt x="644" y="788"/>
                  <a:pt x="644" y="788"/>
                  <a:pt x="644" y="788"/>
                </a:cubicBezTo>
                <a:cubicBezTo>
                  <a:pt x="657" y="802"/>
                  <a:pt x="680" y="802"/>
                  <a:pt x="694" y="788"/>
                </a:cubicBezTo>
                <a:cubicBezTo>
                  <a:pt x="743" y="738"/>
                  <a:pt x="743" y="738"/>
                  <a:pt x="743" y="738"/>
                </a:cubicBezTo>
                <a:cubicBezTo>
                  <a:pt x="757" y="724"/>
                  <a:pt x="757" y="702"/>
                  <a:pt x="743" y="688"/>
                </a:cubicBezTo>
                <a:close/>
                <a:moveTo>
                  <a:pt x="318" y="504"/>
                </a:moveTo>
                <a:cubicBezTo>
                  <a:pt x="203" y="504"/>
                  <a:pt x="111" y="416"/>
                  <a:pt x="111" y="306"/>
                </a:cubicBezTo>
                <a:cubicBezTo>
                  <a:pt x="111" y="197"/>
                  <a:pt x="203" y="109"/>
                  <a:pt x="318" y="109"/>
                </a:cubicBezTo>
                <a:cubicBezTo>
                  <a:pt x="433" y="109"/>
                  <a:pt x="523" y="197"/>
                  <a:pt x="523" y="306"/>
                </a:cubicBezTo>
                <a:cubicBezTo>
                  <a:pt x="523" y="416"/>
                  <a:pt x="433" y="504"/>
                  <a:pt x="318" y="504"/>
                </a:cubicBezTo>
                <a:close/>
              </a:path>
            </a:pathLst>
          </a:custGeom>
          <a:solidFill>
            <a:schemeClr val="tx1"/>
          </a:solidFill>
          <a:ln>
            <a:noFill/>
          </a:ln>
        </p:spPr>
        <p:txBody>
          <a:bodyPr vert="horz" wrap="square" lIns="121920" tIns="60960" rIns="121920" bIns="60960" numCol="1" anchor="t" anchorCtr="0" compatLnSpc="1"/>
          <a:lstStyle/>
          <a:p>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randombar(horizontal)">
                                      <p:cBhvr>
                                        <p:cTn id="7" dur="500"/>
                                        <p:tgtEl>
                                          <p:spTgt spid="107"/>
                                        </p:tgtEl>
                                      </p:cBhvr>
                                    </p:animEffect>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593"/>
                                        </p:tgtEl>
                                      </p:cBhvr>
                                    </p:animEffect>
                                    <p:animScale>
                                      <p:cBhvr>
                                        <p:cTn id="10" dur="250" autoRev="1" fill="hold"/>
                                        <p:tgtEl>
                                          <p:spTgt spid="593"/>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591"/>
                                        </p:tgtEl>
                                      </p:cBhvr>
                                    </p:animEffect>
                                    <p:animScale>
                                      <p:cBhvr>
                                        <p:cTn id="13" dur="250" autoRev="1" fill="hold"/>
                                        <p:tgtEl>
                                          <p:spTgt spid="591"/>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592"/>
                                        </p:tgtEl>
                                      </p:cBhvr>
                                    </p:animEffect>
                                    <p:animScale>
                                      <p:cBhvr>
                                        <p:cTn id="16" dur="250" autoRev="1" fill="hold"/>
                                        <p:tgtEl>
                                          <p:spTgt spid="592"/>
                                        </p:tgtEl>
                                      </p:cBhvr>
                                      <p:by x="105000" y="105000"/>
                                    </p:animScale>
                                  </p:childTnLst>
                                </p:cTn>
                              </p:par>
                              <p:par>
                                <p:cTn id="17" presetID="6" presetClass="emph" presetSubtype="0" repeatCount="indefinite" fill="hold" grpId="0" nodeType="withEffect">
                                  <p:stCondLst>
                                    <p:cond delay="0"/>
                                  </p:stCondLst>
                                  <p:endCondLst>
                                    <p:cond evt="onNext" delay="0">
                                      <p:tgtEl>
                                        <p:sldTgt/>
                                      </p:tgtEl>
                                    </p:cond>
                                  </p:endCondLst>
                                  <p:childTnLst>
                                    <p:animScale>
                                      <p:cBhvr>
                                        <p:cTn id="18" dur="1000" fill="hold"/>
                                        <p:tgtEl>
                                          <p:spTgt spid="88"/>
                                        </p:tgtEl>
                                      </p:cBhvr>
                                      <p:by x="115000" y="115000"/>
                                    </p:animScale>
                                  </p:childTnLst>
                                </p:cTn>
                              </p:par>
                              <p:par>
                                <p:cTn id="19" presetID="2" presetClass="entr" presetSubtype="4" decel="10000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750" fill="hold"/>
                                        <p:tgtEl>
                                          <p:spTgt spid="2"/>
                                        </p:tgtEl>
                                        <p:attrNameLst>
                                          <p:attrName>ppt_x</p:attrName>
                                        </p:attrNameLst>
                                      </p:cBhvr>
                                      <p:tavLst>
                                        <p:tav tm="0">
                                          <p:val>
                                            <p:strVal val="#ppt_x"/>
                                          </p:val>
                                        </p:tav>
                                        <p:tav tm="100000">
                                          <p:val>
                                            <p:strVal val="#ppt_x"/>
                                          </p:val>
                                        </p:tav>
                                      </p:tavLst>
                                    </p:anim>
                                    <p:anim calcmode="lin" valueType="num">
                                      <p:cBhvr additive="base">
                                        <p:cTn id="22" dur="75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P spid="8" grpId="0"/>
      <p:bldP spid="10" grpId="0"/>
      <p:bldP spid="591" grpId="0" bldLvl="0" animBg="1"/>
      <p:bldP spid="592" grpId="0" bldLvl="0" animBg="1"/>
      <p:bldP spid="593" grpId="0" bldLvl="0" animBg="1"/>
      <p:bldP spid="8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4000,&quot;width&quot;:96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107cc7bd-31da-4174-92ec-c505848f16a5}"/>
  <p:tag name="TABLE_RECT" val="89.5*391.744*781*122.7"/>
  <p:tag name="TABLE_ONEKEY_SKIN_IDX" val="0"/>
  <p:tag name="TABLE_SKINIDX" val="3"/>
  <p:tag name="TABLE_COLORIDX" val="h"/>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2faae003-97ae-4e39-b8c1-07fbba8f1e96}"/>
  <p:tag name="TABLE_SKINIDX" val="3"/>
  <p:tag name="TABLE_COLORIDX" val="h"/>
  <p:tag name="TABLE_ENDDRAG_ORIGIN_RECT" val="594*96"/>
  <p:tag name="TABLE_ENDDRAG_RECT" val="168*202*594*96"/>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自定义 699">
      <a:dk1>
        <a:sysClr val="windowText" lastClr="000000"/>
      </a:dk1>
      <a:lt1>
        <a:sysClr val="window" lastClr="FFFFFF"/>
      </a:lt1>
      <a:dk2>
        <a:srgbClr val="231F20"/>
      </a:dk2>
      <a:lt2>
        <a:srgbClr val="E7E6E6"/>
      </a:lt2>
      <a:accent1>
        <a:srgbClr val="F36932"/>
      </a:accent1>
      <a:accent2>
        <a:srgbClr val="FFC466"/>
      </a:accent2>
      <a:accent3>
        <a:srgbClr val="4E99E4"/>
      </a:accent3>
      <a:accent4>
        <a:srgbClr val="FFC000"/>
      </a:accent4>
      <a:accent5>
        <a:srgbClr val="4472C4"/>
      </a:accent5>
      <a:accent6>
        <a:srgbClr val="70AD47"/>
      </a:accent6>
      <a:hlink>
        <a:srgbClr val="231F20"/>
      </a:hlink>
      <a:folHlink>
        <a:srgbClr val="954F72"/>
      </a:folHlink>
    </a:clrScheme>
    <a:fontScheme name="3稻壳互联网标准">
      <a:majorFont>
        <a:latin typeface="Oswald"/>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TotalTime>
  <Words>4363</Words>
  <Application>Microsoft Office PowerPoint</Application>
  <PresentationFormat>自定义</PresentationFormat>
  <Paragraphs>496</Paragraphs>
  <Slides>42</Slides>
  <Notes>11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42</vt:i4>
      </vt:variant>
    </vt:vector>
  </HeadingPairs>
  <TitlesOfParts>
    <vt:vector size="60" baseType="lpstr">
      <vt:lpstr>Arial</vt:lpstr>
      <vt:lpstr>宋体</vt:lpstr>
      <vt:lpstr>Wingdings</vt:lpstr>
      <vt:lpstr>汉仪雅酷黑简</vt:lpstr>
      <vt:lpstr>Oswald</vt:lpstr>
      <vt:lpstr>Impact</vt:lpstr>
      <vt:lpstr>Yu Gothic UI Semibold</vt:lpstr>
      <vt:lpstr>Segoe Print</vt:lpstr>
      <vt:lpstr>汉仪晓波花月圆简</vt:lpstr>
      <vt:lpstr>Times New Roman</vt:lpstr>
      <vt:lpstr>Calibri</vt:lpstr>
      <vt:lpstr>仿宋</vt:lpstr>
      <vt:lpstr>Segoe UI Light</vt:lpstr>
      <vt:lpstr>Segoe UI</vt:lpstr>
      <vt:lpstr>微软雅黑</vt:lpstr>
      <vt:lpstr>Vijaya</vt:lpstr>
      <vt:lpstr>等线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合肥网思科技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Administrator</cp:lastModifiedBy>
  <cp:revision>311</cp:revision>
  <dcterms:created xsi:type="dcterms:W3CDTF">2018-08-20T15:14:00Z</dcterms:created>
  <dcterms:modified xsi:type="dcterms:W3CDTF">2022-02-10T07:51:31Z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4057896444724F48B546887365777602</vt:lpwstr>
  </property>
</Properties>
</file>